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CE714B-A8F5-4269-BCFB-EE6D70A53A9B}"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C9F35-1600-4699-B0A5-C6DA936CD483}" type="slidenum">
              <a:rPr lang="en-US" smtClean="0"/>
              <a:t>‹#›</a:t>
            </a:fld>
            <a:endParaRPr lang="en-US"/>
          </a:p>
        </p:txBody>
      </p:sp>
    </p:spTree>
    <p:extLst>
      <p:ext uri="{BB962C8B-B14F-4D97-AF65-F5344CB8AC3E}">
        <p14:creationId xmlns:p14="http://schemas.microsoft.com/office/powerpoint/2010/main" val="105167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E714B-A8F5-4269-BCFB-EE6D70A53A9B}"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C9F35-1600-4699-B0A5-C6DA936CD483}" type="slidenum">
              <a:rPr lang="en-US" smtClean="0"/>
              <a:t>‹#›</a:t>
            </a:fld>
            <a:endParaRPr lang="en-US"/>
          </a:p>
        </p:txBody>
      </p:sp>
    </p:spTree>
    <p:extLst>
      <p:ext uri="{BB962C8B-B14F-4D97-AF65-F5344CB8AC3E}">
        <p14:creationId xmlns:p14="http://schemas.microsoft.com/office/powerpoint/2010/main" val="347320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E714B-A8F5-4269-BCFB-EE6D70A53A9B}"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C9F35-1600-4699-B0A5-C6DA936CD483}" type="slidenum">
              <a:rPr lang="en-US" smtClean="0"/>
              <a:t>‹#›</a:t>
            </a:fld>
            <a:endParaRPr lang="en-US"/>
          </a:p>
        </p:txBody>
      </p:sp>
    </p:spTree>
    <p:extLst>
      <p:ext uri="{BB962C8B-B14F-4D97-AF65-F5344CB8AC3E}">
        <p14:creationId xmlns:p14="http://schemas.microsoft.com/office/powerpoint/2010/main" val="14179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CE714B-A8F5-4269-BCFB-EE6D70A53A9B}"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C9F35-1600-4699-B0A5-C6DA936CD483}" type="slidenum">
              <a:rPr lang="en-US" smtClean="0"/>
              <a:t>‹#›</a:t>
            </a:fld>
            <a:endParaRPr lang="en-US"/>
          </a:p>
        </p:txBody>
      </p:sp>
    </p:spTree>
    <p:extLst>
      <p:ext uri="{BB962C8B-B14F-4D97-AF65-F5344CB8AC3E}">
        <p14:creationId xmlns:p14="http://schemas.microsoft.com/office/powerpoint/2010/main" val="3636235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CE714B-A8F5-4269-BCFB-EE6D70A53A9B}"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C9F35-1600-4699-B0A5-C6DA936CD483}" type="slidenum">
              <a:rPr lang="en-US" smtClean="0"/>
              <a:t>‹#›</a:t>
            </a:fld>
            <a:endParaRPr lang="en-US"/>
          </a:p>
        </p:txBody>
      </p:sp>
    </p:spTree>
    <p:extLst>
      <p:ext uri="{BB962C8B-B14F-4D97-AF65-F5344CB8AC3E}">
        <p14:creationId xmlns:p14="http://schemas.microsoft.com/office/powerpoint/2010/main" val="376901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CE714B-A8F5-4269-BCFB-EE6D70A53A9B}"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C9F35-1600-4699-B0A5-C6DA936CD483}" type="slidenum">
              <a:rPr lang="en-US" smtClean="0"/>
              <a:t>‹#›</a:t>
            </a:fld>
            <a:endParaRPr lang="en-US"/>
          </a:p>
        </p:txBody>
      </p:sp>
    </p:spTree>
    <p:extLst>
      <p:ext uri="{BB962C8B-B14F-4D97-AF65-F5344CB8AC3E}">
        <p14:creationId xmlns:p14="http://schemas.microsoft.com/office/powerpoint/2010/main" val="355523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CE714B-A8F5-4269-BCFB-EE6D70A53A9B}" type="datetimeFigureOut">
              <a:rPr lang="en-US" smtClean="0"/>
              <a:t>5/26/2023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2C9F35-1600-4699-B0A5-C6DA936CD483}" type="slidenum">
              <a:rPr lang="en-US" smtClean="0"/>
              <a:t>‹#›</a:t>
            </a:fld>
            <a:endParaRPr lang="en-US"/>
          </a:p>
        </p:txBody>
      </p:sp>
    </p:spTree>
    <p:extLst>
      <p:ext uri="{BB962C8B-B14F-4D97-AF65-F5344CB8AC3E}">
        <p14:creationId xmlns:p14="http://schemas.microsoft.com/office/powerpoint/2010/main" val="278679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CE714B-A8F5-4269-BCFB-EE6D70A53A9B}" type="datetimeFigureOut">
              <a:rPr lang="en-US" smtClean="0"/>
              <a:t>5/26/2023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2C9F35-1600-4699-B0A5-C6DA936CD483}" type="slidenum">
              <a:rPr lang="en-US" smtClean="0"/>
              <a:t>‹#›</a:t>
            </a:fld>
            <a:endParaRPr lang="en-US"/>
          </a:p>
        </p:txBody>
      </p:sp>
    </p:spTree>
    <p:extLst>
      <p:ext uri="{BB962C8B-B14F-4D97-AF65-F5344CB8AC3E}">
        <p14:creationId xmlns:p14="http://schemas.microsoft.com/office/powerpoint/2010/main" val="334867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E714B-A8F5-4269-BCFB-EE6D70A53A9B}" type="datetimeFigureOut">
              <a:rPr lang="en-US" smtClean="0"/>
              <a:t>5/26/2023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2C9F35-1600-4699-B0A5-C6DA936CD483}" type="slidenum">
              <a:rPr lang="en-US" smtClean="0"/>
              <a:t>‹#›</a:t>
            </a:fld>
            <a:endParaRPr lang="en-US"/>
          </a:p>
        </p:txBody>
      </p:sp>
    </p:spTree>
    <p:extLst>
      <p:ext uri="{BB962C8B-B14F-4D97-AF65-F5344CB8AC3E}">
        <p14:creationId xmlns:p14="http://schemas.microsoft.com/office/powerpoint/2010/main" val="345970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CE714B-A8F5-4269-BCFB-EE6D70A53A9B}"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C9F35-1600-4699-B0A5-C6DA936CD483}" type="slidenum">
              <a:rPr lang="en-US" smtClean="0"/>
              <a:t>‹#›</a:t>
            </a:fld>
            <a:endParaRPr lang="en-US"/>
          </a:p>
        </p:txBody>
      </p:sp>
    </p:spTree>
    <p:extLst>
      <p:ext uri="{BB962C8B-B14F-4D97-AF65-F5344CB8AC3E}">
        <p14:creationId xmlns:p14="http://schemas.microsoft.com/office/powerpoint/2010/main" val="375401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5CE714B-A8F5-4269-BCFB-EE6D70A53A9B}"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C9F35-1600-4699-B0A5-C6DA936CD483}" type="slidenum">
              <a:rPr lang="en-US" smtClean="0"/>
              <a:t>‹#›</a:t>
            </a:fld>
            <a:endParaRPr lang="en-US"/>
          </a:p>
        </p:txBody>
      </p:sp>
    </p:spTree>
    <p:extLst>
      <p:ext uri="{BB962C8B-B14F-4D97-AF65-F5344CB8AC3E}">
        <p14:creationId xmlns:p14="http://schemas.microsoft.com/office/powerpoint/2010/main" val="63716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5CE714B-A8F5-4269-BCFB-EE6D70A53A9B}" type="datetimeFigureOut">
              <a:rPr lang="en-US" smtClean="0"/>
              <a:t>5/26/2023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82C9F35-1600-4699-B0A5-C6DA936CD483}" type="slidenum">
              <a:rPr lang="en-US" smtClean="0"/>
              <a:t>‹#›</a:t>
            </a:fld>
            <a:endParaRPr lang="en-US"/>
          </a:p>
        </p:txBody>
      </p:sp>
    </p:spTree>
    <p:extLst>
      <p:ext uri="{BB962C8B-B14F-4D97-AF65-F5344CB8AC3E}">
        <p14:creationId xmlns:p14="http://schemas.microsoft.com/office/powerpoint/2010/main" val="37226962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hyperlink" Target="mailto:babak.razdar@unibs.it"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6DCA0A-C17C-6941-7F0C-74AC4E3C0413}"/>
              </a:ext>
            </a:extLst>
          </p:cNvPr>
          <p:cNvSpPr txBox="1"/>
          <p:nvPr/>
        </p:nvSpPr>
        <p:spPr>
          <a:xfrm rot="10800000" flipV="1">
            <a:off x="602427" y="628299"/>
            <a:ext cx="7939144" cy="230832"/>
          </a:xfrm>
          <a:prstGeom prst="rect">
            <a:avLst/>
          </a:prstGeom>
          <a:noFill/>
        </p:spPr>
        <p:txBody>
          <a:bodyPr wrap="square">
            <a:spAutoFit/>
          </a:bodyPr>
          <a:lstStyle/>
          <a:p>
            <a:pPr algn="ctr"/>
            <a:r>
              <a:rPr lang="en-US" sz="900" b="1" dirty="0">
                <a:latin typeface="Times New Roman" panose="02020603050405020304" pitchFamily="18" charset="0"/>
                <a:cs typeface="Times New Roman" panose="02020603050405020304" pitchFamily="18" charset="0"/>
              </a:rPr>
              <a:t>An integrated water system management model for assessing climate change impacts on water resources scenarios of the </a:t>
            </a:r>
            <a:r>
              <a:rPr lang="en-US" sz="900" b="1" dirty="0" err="1">
                <a:latin typeface="Times New Roman" panose="02020603050405020304" pitchFamily="18" charset="0"/>
                <a:cs typeface="Times New Roman" panose="02020603050405020304" pitchFamily="18" charset="0"/>
              </a:rPr>
              <a:t>PoRiver</a:t>
            </a:r>
            <a:r>
              <a:rPr lang="en-US" sz="900" b="1" dirty="0">
                <a:latin typeface="Times New Roman" panose="02020603050405020304" pitchFamily="18" charset="0"/>
                <a:cs typeface="Times New Roman" panose="02020603050405020304" pitchFamily="18" charset="0"/>
              </a:rPr>
              <a:t> Basin</a:t>
            </a:r>
          </a:p>
        </p:txBody>
      </p:sp>
      <p:sp>
        <p:nvSpPr>
          <p:cNvPr id="11" name="TextBox 10">
            <a:extLst>
              <a:ext uri="{FF2B5EF4-FFF2-40B4-BE49-F238E27FC236}">
                <a16:creationId xmlns:a16="http://schemas.microsoft.com/office/drawing/2014/main" id="{24D480EB-1B11-9A05-FAE4-8275F19500BA}"/>
              </a:ext>
            </a:extLst>
          </p:cNvPr>
          <p:cNvSpPr txBox="1"/>
          <p:nvPr/>
        </p:nvSpPr>
        <p:spPr>
          <a:xfrm>
            <a:off x="449724" y="2244616"/>
            <a:ext cx="5043489" cy="800219"/>
          </a:xfrm>
          <a:prstGeom prst="rect">
            <a:avLst/>
          </a:prstGeom>
          <a:noFill/>
        </p:spPr>
        <p:txBody>
          <a:bodyPr wrap="square">
            <a:spAutoFit/>
          </a:bodyPr>
          <a:lstStyle/>
          <a:p>
            <a:pPr algn="just"/>
            <a:r>
              <a:rPr lang="en-US" sz="800" b="1" dirty="0">
                <a:solidFill>
                  <a:srgbClr val="0070C0"/>
                </a:solidFill>
                <a:latin typeface="Times New Roman" panose="02020603050405020304" pitchFamily="18" charset="0"/>
                <a:cs typeface="Times New Roman" panose="02020603050405020304" pitchFamily="18" charset="0"/>
              </a:rPr>
              <a:t>Methodology:</a:t>
            </a:r>
          </a:p>
          <a:p>
            <a:pPr marL="171450" indent="-171450" algn="just">
              <a:buFont typeface="Wingdings" panose="05000000000000000000" pitchFamily="2" charset="2"/>
              <a:buChar char="Ø"/>
            </a:pPr>
            <a:r>
              <a:rPr lang="en-US" sz="600" dirty="0">
                <a:latin typeface="Times New Roman" panose="02020603050405020304" pitchFamily="18" charset="0"/>
                <a:cs typeface="Times New Roman" panose="02020603050405020304" pitchFamily="18" charset="0"/>
              </a:rPr>
              <a:t>By using climate generator models, climatic data such as minimum temperature, maximum temperature, and precipitation from rain gauge and meteorological stations were obtained separately under different scenarios for statistical periods 2010-2039, 2040-2069, and 2070-2099. (Figure 2)</a:t>
            </a:r>
          </a:p>
          <a:p>
            <a:pPr marL="171450" indent="-171450" algn="just">
              <a:buFont typeface="Wingdings" panose="05000000000000000000" pitchFamily="2" charset="2"/>
              <a:buChar char="Ø"/>
            </a:pPr>
            <a:r>
              <a:rPr lang="en-US" sz="600" dirty="0">
                <a:latin typeface="Times New Roman" panose="02020603050405020304" pitchFamily="18" charset="0"/>
                <a:cs typeface="Times New Roman" panose="02020603050405020304" pitchFamily="18" charset="0"/>
              </a:rPr>
              <a:t>The maximum temperature, minimum temperature, and daily precipitation calculated under three scenarios (SSP126, SSP245 and SSP585) were compared with the corresponding values in the base period of 1991-2022. (Figure 3)</a:t>
            </a:r>
          </a:p>
          <a:p>
            <a:pPr marL="171450" indent="-171450" algn="just">
              <a:buFont typeface="Wingdings" panose="05000000000000000000" pitchFamily="2" charset="2"/>
              <a:buChar char="Ø"/>
            </a:pPr>
            <a:r>
              <a:rPr lang="en-US" sz="600" dirty="0">
                <a:latin typeface="Times New Roman" panose="02020603050405020304" pitchFamily="18" charset="0"/>
                <a:cs typeface="Times New Roman" panose="02020603050405020304" pitchFamily="18" charset="0"/>
              </a:rPr>
              <a:t>The Water Evaluation and Planning System (WEAP) model is utilized to quantify the management balance of surface water. This flexible, highly visible, and user-friendly model assists users in evaluating water resources by considering scenarios based on various input variables.</a:t>
            </a:r>
            <a:endParaRPr lang="fa-IR" sz="600" dirty="0">
              <a:latin typeface="Times New Roman" panose="02020603050405020304" pitchFamily="18" charset="0"/>
              <a:cs typeface="Times New Roman" panose="02020603050405020304" pitchFamily="18" charset="0"/>
            </a:endParaRPr>
          </a:p>
          <a:p>
            <a:pPr algn="just"/>
            <a:endParaRPr lang="en-US" sz="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59B34F5-2D9A-1A24-4E6E-C57A2727ED0A}"/>
              </a:ext>
            </a:extLst>
          </p:cNvPr>
          <p:cNvSpPr txBox="1"/>
          <p:nvPr/>
        </p:nvSpPr>
        <p:spPr>
          <a:xfrm>
            <a:off x="449724" y="3052035"/>
            <a:ext cx="5036676" cy="1077218"/>
          </a:xfrm>
          <a:prstGeom prst="rect">
            <a:avLst/>
          </a:prstGeom>
          <a:noFill/>
        </p:spPr>
        <p:txBody>
          <a:bodyPr wrap="square">
            <a:spAutoFit/>
          </a:bodyPr>
          <a:lstStyle/>
          <a:p>
            <a:pPr algn="just"/>
            <a:r>
              <a:rPr lang="en-US" sz="800" b="1" dirty="0">
                <a:solidFill>
                  <a:srgbClr val="0070C0"/>
                </a:solidFill>
                <a:latin typeface="Times New Roman" panose="02020603050405020304" pitchFamily="18" charset="0"/>
                <a:cs typeface="Times New Roman" panose="02020603050405020304" pitchFamily="18" charset="0"/>
              </a:rPr>
              <a:t>Results analysis:</a:t>
            </a:r>
          </a:p>
          <a:p>
            <a:pPr marL="171450" indent="-171450" algn="just">
              <a:buFont typeface="Wingdings" panose="05000000000000000000" pitchFamily="2" charset="2"/>
              <a:buChar char="Ø"/>
            </a:pPr>
            <a:r>
              <a:rPr lang="en-US" sz="600" dirty="0">
                <a:latin typeface="Times New Roman" panose="02020603050405020304" pitchFamily="18" charset="0"/>
                <a:cs typeface="Times New Roman" panose="02020603050405020304" pitchFamily="18" charset="0"/>
              </a:rPr>
              <a:t>The increase in maximum and minimum monthly water levels leads to higher consumption of drinking water, industry, and agriculture in the basins.</a:t>
            </a:r>
          </a:p>
          <a:p>
            <a:pPr marL="171450" indent="-171450" algn="just">
              <a:buFont typeface="Wingdings" panose="05000000000000000000" pitchFamily="2" charset="2"/>
              <a:buChar char="Ø"/>
            </a:pPr>
            <a:r>
              <a:rPr lang="en-US" sz="600" dirty="0">
                <a:latin typeface="Times New Roman" panose="02020603050405020304" pitchFamily="18" charset="0"/>
                <a:cs typeface="Times New Roman" panose="02020603050405020304" pitchFamily="18" charset="0"/>
              </a:rPr>
              <a:t>Very hot days index: The increase in this index in the basin will lead to an elevated evaporation rate, intensifying water stress, and posing significant challenges for future water resource management.</a:t>
            </a:r>
          </a:p>
          <a:p>
            <a:pPr marL="171450" indent="-171450" algn="just">
              <a:buFont typeface="Wingdings" panose="05000000000000000000" pitchFamily="2" charset="2"/>
              <a:buChar char="Ø"/>
            </a:pPr>
            <a:r>
              <a:rPr lang="en-US" sz="600" dirty="0">
                <a:latin typeface="Times New Roman" panose="02020603050405020304" pitchFamily="18" charset="0"/>
                <a:cs typeface="Times New Roman" panose="02020603050405020304" pitchFamily="18" charset="0"/>
              </a:rPr>
              <a:t>Frost days index: The increase in this index signifies that the volume of water accumulated as snow and ice during cold seasons will melt earlier. This phenomenon plays a crucial role in the base flow of rivers in the studied area during hot seasons.</a:t>
            </a:r>
          </a:p>
          <a:p>
            <a:pPr marL="171450" indent="-171450" algn="just">
              <a:buFont typeface="Wingdings" panose="05000000000000000000" pitchFamily="2" charset="2"/>
              <a:buChar char="Ø"/>
            </a:pPr>
            <a:r>
              <a:rPr lang="en-US" sz="600" dirty="0">
                <a:latin typeface="Times New Roman" panose="02020603050405020304" pitchFamily="18" charset="0"/>
                <a:cs typeface="Times New Roman" panose="02020603050405020304" pitchFamily="18" charset="0"/>
              </a:rPr>
              <a:t>The index of heavy rains (defined as rainfall exceeding 25 mm per day) will significantly impact the water balance of the region.</a:t>
            </a:r>
          </a:p>
          <a:p>
            <a:pPr marL="171450" indent="-171450" algn="just">
              <a:buFont typeface="Wingdings" panose="05000000000000000000" pitchFamily="2" charset="2"/>
              <a:buChar char="Ø"/>
            </a:pPr>
            <a:r>
              <a:rPr lang="en-US" sz="600" dirty="0">
                <a:latin typeface="Times New Roman" panose="02020603050405020304" pitchFamily="18" charset="0"/>
                <a:cs typeface="Times New Roman" panose="02020603050405020304" pitchFamily="18" charset="0"/>
              </a:rPr>
              <a:t>The index of the number of annual dry days represents the number of days in a year with precipitation less than 4 mm. Calculating this index enables the comparison of changes in two precipitation-related indices affected by climate change: rainfall exceeding 25 millimeters and rainfall less than 4 millimeters. Alterations in this index will significantly impact the water balance of the region.</a:t>
            </a:r>
            <a:endParaRPr lang="fa-IR" sz="600" dirty="0">
              <a:latin typeface="Times New Roman" panose="02020603050405020304" pitchFamily="18" charset="0"/>
              <a:cs typeface="Times New Roman" panose="02020603050405020304" pitchFamily="18" charset="0"/>
            </a:endParaRPr>
          </a:p>
          <a:p>
            <a:pPr algn="just"/>
            <a:endParaRPr lang="en-US" sz="2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679EE82C-3DD6-9BA0-85CE-7EC14FB0FB33}"/>
              </a:ext>
            </a:extLst>
          </p:cNvPr>
          <p:cNvSpPr txBox="1"/>
          <p:nvPr/>
        </p:nvSpPr>
        <p:spPr>
          <a:xfrm>
            <a:off x="449724" y="4161259"/>
            <a:ext cx="5209986" cy="707886"/>
          </a:xfrm>
          <a:prstGeom prst="rect">
            <a:avLst/>
          </a:prstGeom>
          <a:noFill/>
        </p:spPr>
        <p:txBody>
          <a:bodyPr wrap="square">
            <a:spAutoFit/>
          </a:bodyPr>
          <a:lstStyle/>
          <a:p>
            <a:pPr algn="just"/>
            <a:r>
              <a:rPr lang="en-US" sz="800" b="1" dirty="0">
                <a:solidFill>
                  <a:srgbClr val="0070C0"/>
                </a:solidFill>
                <a:latin typeface="Times New Roman" panose="02020603050405020304" pitchFamily="18" charset="0"/>
                <a:cs typeface="Times New Roman" panose="02020603050405020304" pitchFamily="18" charset="0"/>
              </a:rPr>
              <a:t>Conclusion:</a:t>
            </a:r>
            <a:endParaRPr lang="en-US" sz="600" dirty="0">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Ø"/>
            </a:pPr>
            <a:r>
              <a:rPr lang="en-US" sz="600" dirty="0">
                <a:latin typeface="Times New Roman" panose="02020603050405020304" pitchFamily="18" charset="0"/>
                <a:cs typeface="Times New Roman" panose="02020603050405020304" pitchFamily="18" charset="0"/>
              </a:rPr>
              <a:t>Simulation of water resource allocation involves a model that utilizes input information such as flow, precipitation, and evaporation to calculate the diverse needs of the river across various time periods. Alongside physical parameters and flows entering the river, the model also integrates the system exploitation policy, encompassing instructions on how to allocate water for different purposes or withdraw water from various points in the system.</a:t>
            </a:r>
          </a:p>
          <a:p>
            <a:pPr marL="171450" indent="-171450" algn="just">
              <a:buFont typeface="Wingdings" panose="05000000000000000000" pitchFamily="2" charset="2"/>
              <a:buChar char="Ø"/>
            </a:pPr>
            <a:r>
              <a:rPr lang="en-US" sz="600" dirty="0">
                <a:latin typeface="Times New Roman" panose="02020603050405020304" pitchFamily="18" charset="0"/>
                <a:cs typeface="Times New Roman" panose="02020603050405020304" pitchFamily="18" charset="0"/>
              </a:rPr>
              <a:t>The decision-making variables include the river's output, the level of supply for needs, and the outputs of the simulation model. These variables can be utilized in studies that examine the impact of climate change on water resource allocation and usage.</a:t>
            </a:r>
          </a:p>
          <a:p>
            <a:pPr marL="171450" indent="-171450" algn="just">
              <a:buFont typeface="Wingdings" panose="05000000000000000000" pitchFamily="2" charset="2"/>
              <a:buChar char="Ø"/>
            </a:pPr>
            <a:endParaRPr lang="en-US" sz="2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38931D-1E56-F01F-48AB-E324216F8CD4}"/>
              </a:ext>
            </a:extLst>
          </p:cNvPr>
          <p:cNvSpPr txBox="1"/>
          <p:nvPr/>
        </p:nvSpPr>
        <p:spPr>
          <a:xfrm>
            <a:off x="442911" y="1366647"/>
            <a:ext cx="5043489" cy="861774"/>
          </a:xfrm>
          <a:prstGeom prst="rect">
            <a:avLst/>
          </a:prstGeom>
          <a:noFill/>
        </p:spPr>
        <p:txBody>
          <a:bodyPr wrap="square">
            <a:spAutoFit/>
          </a:bodyPr>
          <a:lstStyle/>
          <a:p>
            <a:pPr algn="just"/>
            <a:r>
              <a:rPr lang="en-US" sz="800" b="1" dirty="0">
                <a:solidFill>
                  <a:srgbClr val="0070C0"/>
                </a:solidFill>
                <a:latin typeface="Times New Roman" panose="02020603050405020304" pitchFamily="18" charset="0"/>
                <a:cs typeface="Times New Roman" panose="02020603050405020304" pitchFamily="18" charset="0"/>
              </a:rPr>
              <a:t>Study area:</a:t>
            </a:r>
          </a:p>
          <a:p>
            <a:pPr marL="171450" indent="-171450" algn="just">
              <a:buFont typeface="Wingdings" panose="05000000000000000000" pitchFamily="2" charset="2"/>
              <a:buChar char="Ø"/>
            </a:pPr>
            <a:r>
              <a:rPr lang="en-US" sz="600" dirty="0">
                <a:latin typeface="Times New Roman" panose="02020603050405020304" pitchFamily="18" charset="0"/>
                <a:cs typeface="Times New Roman" panose="02020603050405020304" pitchFamily="18" charset="0"/>
              </a:rPr>
              <a:t>The Po River with 652 km of length is the longest river in Italy. The River Basin covers an area of 71,000 km2, which belong to 3,200 municipalities of 7 regions: Piemonte, Valle d´Aosta, </a:t>
            </a:r>
            <a:r>
              <a:rPr lang="en-US" sz="600" dirty="0" err="1">
                <a:latin typeface="Times New Roman" panose="02020603050405020304" pitchFamily="18" charset="0"/>
                <a:cs typeface="Times New Roman" panose="02020603050405020304" pitchFamily="18" charset="0"/>
              </a:rPr>
              <a:t>Lombardia</a:t>
            </a:r>
            <a:r>
              <a:rPr lang="en-US" sz="600" dirty="0">
                <a:latin typeface="Times New Roman" panose="02020603050405020304" pitchFamily="18" charset="0"/>
                <a:cs typeface="Times New Roman" panose="02020603050405020304" pitchFamily="18" charset="0"/>
              </a:rPr>
              <a:t>, Veneto, Liguria, Emilia-Romagna, Toscana and the Trento Autonomous Province in the north Italia. The basin has also small areas located in Switzerland and France.</a:t>
            </a:r>
          </a:p>
          <a:p>
            <a:pPr marL="171450" indent="-171450" algn="just">
              <a:buFont typeface="Wingdings" panose="05000000000000000000" pitchFamily="2" charset="2"/>
              <a:buChar char="Ø"/>
            </a:pPr>
            <a:r>
              <a:rPr lang="en-US" sz="600" dirty="0">
                <a:latin typeface="Times New Roman" panose="02020603050405020304" pitchFamily="18" charset="0"/>
                <a:cs typeface="Times New Roman" panose="02020603050405020304" pitchFamily="18" charset="0"/>
              </a:rPr>
              <a:t>The basin plays a significant role in Italian economy as producing 40% national GDP, consuming 48% of national produced energy, and approx. 25% Italian population living here. Large population, vibrant socioeconomic activities lead to water quality degradation, challenging management of water and land resources, increase in hydraulic and hydrogeological risks and loss of biodiversity. Consequently, the region is highly vulnerable to droughts and floods and to further degradation of environmental quality. (Figure 1)</a:t>
            </a:r>
          </a:p>
        </p:txBody>
      </p:sp>
      <p:sp>
        <p:nvSpPr>
          <p:cNvPr id="22" name="TextBox 21">
            <a:extLst>
              <a:ext uri="{FF2B5EF4-FFF2-40B4-BE49-F238E27FC236}">
                <a16:creationId xmlns:a16="http://schemas.microsoft.com/office/drawing/2014/main" id="{A9C52646-28B6-54AD-DC36-5069ADF19319}"/>
              </a:ext>
            </a:extLst>
          </p:cNvPr>
          <p:cNvSpPr txBox="1"/>
          <p:nvPr/>
        </p:nvSpPr>
        <p:spPr>
          <a:xfrm>
            <a:off x="1551790" y="772090"/>
            <a:ext cx="6040419" cy="518091"/>
          </a:xfrm>
          <a:prstGeom prst="rect">
            <a:avLst/>
          </a:prstGeom>
          <a:noFill/>
        </p:spPr>
        <p:txBody>
          <a:bodyPr wrap="square">
            <a:spAutoFit/>
          </a:bodyPr>
          <a:lstStyle/>
          <a:p>
            <a:pPr algn="ctr">
              <a:lnSpc>
                <a:spcPct val="150000"/>
              </a:lnSpc>
              <a:spcAft>
                <a:spcPts val="800"/>
              </a:spcAft>
            </a:pPr>
            <a:r>
              <a:rPr lang="en-US" sz="600" kern="0" dirty="0">
                <a:effectLst/>
                <a:latin typeface="Times New Roman" panose="02020603050405020304" pitchFamily="18" charset="0"/>
                <a:ea typeface="Calibri" panose="020F0502020204030204" pitchFamily="34" charset="0"/>
                <a:cs typeface="Arial" panose="020B0604020202020204" pitchFamily="34" charset="0"/>
              </a:rPr>
              <a:t>Babak Razdar</a:t>
            </a:r>
            <a:r>
              <a:rPr lang="en-US" sz="600" kern="0" baseline="30000" dirty="0">
                <a:effectLst/>
                <a:latin typeface="Times New Roman" panose="02020603050405020304" pitchFamily="18" charset="0"/>
                <a:ea typeface="Calibri" panose="020F0502020204030204" pitchFamily="34" charset="0"/>
                <a:cs typeface="Arial" panose="020B0604020202020204" pitchFamily="34" charset="0"/>
              </a:rPr>
              <a:t>1</a:t>
            </a:r>
            <a:r>
              <a:rPr lang="en-US" sz="600" kern="0" dirty="0">
                <a:effectLst/>
                <a:latin typeface="Times New Roman" panose="02020603050405020304" pitchFamily="18" charset="0"/>
                <a:ea typeface="Calibri" panose="020F0502020204030204" pitchFamily="34" charset="0"/>
                <a:cs typeface="Arial" panose="020B0604020202020204" pitchFamily="34" charset="0"/>
              </a:rPr>
              <a:t>, Giovanna Grossi</a:t>
            </a:r>
            <a:r>
              <a:rPr lang="en-US" sz="600" kern="0" baseline="30000" dirty="0">
                <a:effectLst/>
                <a:latin typeface="Times New Roman" panose="02020603050405020304" pitchFamily="18" charset="0"/>
                <a:ea typeface="Calibri" panose="020F0502020204030204" pitchFamily="34" charset="0"/>
                <a:cs typeface="Arial" panose="020B0604020202020204" pitchFamily="34" charset="0"/>
              </a:rPr>
              <a:t>2</a:t>
            </a:r>
            <a:endParaRPr lang="en-US" sz="600" kern="100" dirty="0">
              <a:effectLst/>
              <a:latin typeface="Calibri" panose="020F0502020204030204" pitchFamily="34" charset="0"/>
              <a:ea typeface="Calibri" panose="020F0502020204030204" pitchFamily="34" charset="0"/>
              <a:cs typeface="Arial" panose="020B0604020202020204" pitchFamily="34" charset="0"/>
            </a:endParaRPr>
          </a:p>
          <a:p>
            <a:pPr algn="just"/>
            <a:r>
              <a:rPr lang="en-US" sz="600" i="1" dirty="0">
                <a:latin typeface="Times New Roman" panose="02020603050405020304" pitchFamily="18" charset="0"/>
                <a:ea typeface="SimSun" panose="02010600030101010101" pitchFamily="2" charset="-122"/>
              </a:rPr>
              <a:t>1 Department Civil, Environmental, Architectural Engineering and Mathematics (DICATAM), Italy, </a:t>
            </a:r>
            <a:r>
              <a:rPr lang="en-US" sz="600" i="1" dirty="0">
                <a:latin typeface="Times New Roman" panose="02020603050405020304" pitchFamily="18" charset="0"/>
                <a:ea typeface="SimSun" panose="02010600030101010101" pitchFamily="2" charset="-122"/>
                <a:hlinkClick r:id="rId2">
                  <a:extLst>
                    <a:ext uri="{A12FA001-AC4F-418D-AE19-62706E023703}">
                      <ahyp:hlinkClr xmlns:ahyp="http://schemas.microsoft.com/office/drawing/2018/hyperlinkcolor" val="tx"/>
                    </a:ext>
                  </a:extLst>
                </a:hlinkClick>
              </a:rPr>
              <a:t>babak.razdar@unibs.it</a:t>
            </a:r>
            <a:endParaRPr lang="en-US" sz="600" i="1" dirty="0">
              <a:latin typeface="Times New Roman" panose="02020603050405020304" pitchFamily="18" charset="0"/>
              <a:ea typeface="SimSun" panose="02010600030101010101" pitchFamily="2" charset="-122"/>
            </a:endParaRPr>
          </a:p>
          <a:p>
            <a:pPr algn="just"/>
            <a:r>
              <a:rPr lang="en-US" sz="600" i="1" dirty="0">
                <a:effectLst/>
                <a:latin typeface="Times New Roman" panose="02020603050405020304" pitchFamily="18" charset="0"/>
                <a:ea typeface="SimSun" panose="02010600030101010101" pitchFamily="2" charset="-122"/>
              </a:rPr>
              <a:t>2 Department Civil, Environmental, Architectural Engineering and Mathematics (DICATAM), Italy, giovanna.grossi@unibs.it</a:t>
            </a:r>
            <a:endParaRPr lang="en-US" sz="600" dirty="0">
              <a:effectLst/>
              <a:latin typeface="Times New Roman" panose="02020603050405020304" pitchFamily="18" charset="0"/>
              <a:ea typeface="SimSun" panose="02010600030101010101" pitchFamily="2" charset="-122"/>
            </a:endParaRPr>
          </a:p>
        </p:txBody>
      </p:sp>
      <p:pic>
        <p:nvPicPr>
          <p:cNvPr id="3" name="Picture 2">
            <a:extLst>
              <a:ext uri="{FF2B5EF4-FFF2-40B4-BE49-F238E27FC236}">
                <a16:creationId xmlns:a16="http://schemas.microsoft.com/office/drawing/2014/main" id="{A6E3B375-F008-97E0-D8F5-F8621788F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2209" y="68667"/>
            <a:ext cx="1424043" cy="610304"/>
          </a:xfrm>
          <a:prstGeom prst="rect">
            <a:avLst/>
          </a:prstGeom>
        </p:spPr>
      </p:pic>
      <p:pic>
        <p:nvPicPr>
          <p:cNvPr id="6" name="Picture 5">
            <a:extLst>
              <a:ext uri="{FF2B5EF4-FFF2-40B4-BE49-F238E27FC236}">
                <a16:creationId xmlns:a16="http://schemas.microsoft.com/office/drawing/2014/main" id="{A09605E0-4BB5-626A-DF93-95A7CEEF0960}"/>
              </a:ext>
            </a:extLst>
          </p:cNvPr>
          <p:cNvPicPr>
            <a:picLocks noChangeAspect="1"/>
          </p:cNvPicPr>
          <p:nvPr/>
        </p:nvPicPr>
        <p:blipFill>
          <a:blip r:embed="rId4"/>
          <a:stretch>
            <a:fillRect/>
          </a:stretch>
        </p:blipFill>
        <p:spPr>
          <a:xfrm>
            <a:off x="5659710" y="906559"/>
            <a:ext cx="3353774" cy="1240950"/>
          </a:xfrm>
          <a:prstGeom prst="rect">
            <a:avLst/>
          </a:prstGeom>
        </p:spPr>
      </p:pic>
      <p:pic>
        <p:nvPicPr>
          <p:cNvPr id="10" name="Picture 9">
            <a:extLst>
              <a:ext uri="{FF2B5EF4-FFF2-40B4-BE49-F238E27FC236}">
                <a16:creationId xmlns:a16="http://schemas.microsoft.com/office/drawing/2014/main" id="{155A64DA-0ADA-C10B-7F09-CAF0DA980522}"/>
              </a:ext>
            </a:extLst>
          </p:cNvPr>
          <p:cNvPicPr>
            <a:picLocks noChangeAspect="1"/>
          </p:cNvPicPr>
          <p:nvPr/>
        </p:nvPicPr>
        <p:blipFill>
          <a:blip r:embed="rId5"/>
          <a:stretch>
            <a:fillRect/>
          </a:stretch>
        </p:blipFill>
        <p:spPr>
          <a:xfrm>
            <a:off x="6141333" y="3683640"/>
            <a:ext cx="2343088" cy="1345220"/>
          </a:xfrm>
          <a:prstGeom prst="rect">
            <a:avLst/>
          </a:prstGeom>
        </p:spPr>
      </p:pic>
      <p:pic>
        <p:nvPicPr>
          <p:cNvPr id="13" name="Picture 12">
            <a:extLst>
              <a:ext uri="{FF2B5EF4-FFF2-40B4-BE49-F238E27FC236}">
                <a16:creationId xmlns:a16="http://schemas.microsoft.com/office/drawing/2014/main" id="{5BB59D78-93E9-4404-4DBE-E4FA44C894EB}"/>
              </a:ext>
            </a:extLst>
          </p:cNvPr>
          <p:cNvPicPr>
            <a:picLocks noChangeAspect="1"/>
          </p:cNvPicPr>
          <p:nvPr/>
        </p:nvPicPr>
        <p:blipFill>
          <a:blip r:embed="rId6"/>
          <a:stretch>
            <a:fillRect/>
          </a:stretch>
        </p:blipFill>
        <p:spPr>
          <a:xfrm>
            <a:off x="6080543" y="2262158"/>
            <a:ext cx="2481169" cy="1306833"/>
          </a:xfrm>
          <a:prstGeom prst="rect">
            <a:avLst/>
          </a:prstGeom>
        </p:spPr>
      </p:pic>
      <p:sp>
        <p:nvSpPr>
          <p:cNvPr id="15" name="TextBox 14">
            <a:extLst>
              <a:ext uri="{FF2B5EF4-FFF2-40B4-BE49-F238E27FC236}">
                <a16:creationId xmlns:a16="http://schemas.microsoft.com/office/drawing/2014/main" id="{BE302F5C-CC03-EF05-916E-9A2940957C48}"/>
              </a:ext>
            </a:extLst>
          </p:cNvPr>
          <p:cNvSpPr txBox="1"/>
          <p:nvPr/>
        </p:nvSpPr>
        <p:spPr>
          <a:xfrm>
            <a:off x="7038147" y="2088783"/>
            <a:ext cx="596900" cy="184666"/>
          </a:xfrm>
          <a:prstGeom prst="rect">
            <a:avLst/>
          </a:prstGeom>
          <a:noFill/>
        </p:spPr>
        <p:txBody>
          <a:bodyPr wrap="square">
            <a:spAutoFit/>
          </a:bodyPr>
          <a:lstStyle/>
          <a:p>
            <a:r>
              <a:rPr lang="en-US" sz="600" dirty="0">
                <a:latin typeface="Times New Roman" panose="02020603050405020304" pitchFamily="18" charset="0"/>
                <a:cs typeface="Times New Roman" panose="02020603050405020304" pitchFamily="18" charset="0"/>
              </a:rPr>
              <a:t>(Figure 1)</a:t>
            </a:r>
            <a:endParaRPr lang="en-US" sz="1400" dirty="0"/>
          </a:p>
        </p:txBody>
      </p:sp>
      <p:sp>
        <p:nvSpPr>
          <p:cNvPr id="18" name="TextBox 17">
            <a:extLst>
              <a:ext uri="{FF2B5EF4-FFF2-40B4-BE49-F238E27FC236}">
                <a16:creationId xmlns:a16="http://schemas.microsoft.com/office/drawing/2014/main" id="{C62567C8-BE95-8E00-C0FC-76C63A391E9C}"/>
              </a:ext>
            </a:extLst>
          </p:cNvPr>
          <p:cNvSpPr txBox="1"/>
          <p:nvPr/>
        </p:nvSpPr>
        <p:spPr>
          <a:xfrm>
            <a:off x="7038147" y="3539844"/>
            <a:ext cx="596900" cy="184666"/>
          </a:xfrm>
          <a:prstGeom prst="rect">
            <a:avLst/>
          </a:prstGeom>
          <a:noFill/>
        </p:spPr>
        <p:txBody>
          <a:bodyPr wrap="square">
            <a:spAutoFit/>
          </a:bodyPr>
          <a:lstStyle/>
          <a:p>
            <a:r>
              <a:rPr lang="en-US" sz="600" dirty="0">
                <a:latin typeface="Times New Roman" panose="02020603050405020304" pitchFamily="18" charset="0"/>
                <a:cs typeface="Times New Roman" panose="02020603050405020304" pitchFamily="18" charset="0"/>
              </a:rPr>
              <a:t>(Figure 2)</a:t>
            </a:r>
            <a:endParaRPr lang="en-US" sz="1400" dirty="0"/>
          </a:p>
        </p:txBody>
      </p:sp>
      <p:sp>
        <p:nvSpPr>
          <p:cNvPr id="21" name="TextBox 20">
            <a:extLst>
              <a:ext uri="{FF2B5EF4-FFF2-40B4-BE49-F238E27FC236}">
                <a16:creationId xmlns:a16="http://schemas.microsoft.com/office/drawing/2014/main" id="{017D3AC4-4E3F-1FFD-F489-F10F0CEC318D}"/>
              </a:ext>
            </a:extLst>
          </p:cNvPr>
          <p:cNvSpPr txBox="1"/>
          <p:nvPr/>
        </p:nvSpPr>
        <p:spPr>
          <a:xfrm>
            <a:off x="7038147" y="4976150"/>
            <a:ext cx="596900" cy="184666"/>
          </a:xfrm>
          <a:prstGeom prst="rect">
            <a:avLst/>
          </a:prstGeom>
          <a:noFill/>
        </p:spPr>
        <p:txBody>
          <a:bodyPr wrap="square">
            <a:spAutoFit/>
          </a:bodyPr>
          <a:lstStyle/>
          <a:p>
            <a:r>
              <a:rPr lang="en-US" sz="600" dirty="0">
                <a:latin typeface="Times New Roman" panose="02020603050405020304" pitchFamily="18" charset="0"/>
                <a:cs typeface="Times New Roman" panose="02020603050405020304" pitchFamily="18" charset="0"/>
              </a:rPr>
              <a:t>(Figure 3)</a:t>
            </a:r>
            <a:endParaRPr lang="en-US" sz="1400" dirty="0"/>
          </a:p>
        </p:txBody>
      </p:sp>
      <p:pic>
        <p:nvPicPr>
          <p:cNvPr id="25" name="Picture 24">
            <a:extLst>
              <a:ext uri="{FF2B5EF4-FFF2-40B4-BE49-F238E27FC236}">
                <a16:creationId xmlns:a16="http://schemas.microsoft.com/office/drawing/2014/main" id="{A7993438-F075-A3B9-6A03-3460737D5F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94" y="65957"/>
            <a:ext cx="1453496" cy="562341"/>
          </a:xfrm>
          <a:prstGeom prst="rect">
            <a:avLst/>
          </a:prstGeom>
        </p:spPr>
      </p:pic>
    </p:spTree>
    <p:extLst>
      <p:ext uri="{BB962C8B-B14F-4D97-AF65-F5344CB8AC3E}">
        <p14:creationId xmlns:p14="http://schemas.microsoft.com/office/powerpoint/2010/main" val="25754654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9F6635C69E9B4CB8D5E1118B7B4AC5" ma:contentTypeVersion="16" ma:contentTypeDescription="Create a new document." ma:contentTypeScope="" ma:versionID="dea8d5e96be229ebccbe3e9bb71653e6">
  <xsd:schema xmlns:xsd="http://www.w3.org/2001/XMLSchema" xmlns:xs="http://www.w3.org/2001/XMLSchema" xmlns:p="http://schemas.microsoft.com/office/2006/metadata/properties" xmlns:ns2="85800091-12f9-4adf-9490-7f6e231a36b5" xmlns:ns3="639943fa-e574-42cd-8a8f-3889fb91f45a" targetNamespace="http://schemas.microsoft.com/office/2006/metadata/properties" ma:root="true" ma:fieldsID="384d3130e53680734a7699fbe41a17a0" ns2:_="" ns3:_="">
    <xsd:import namespace="85800091-12f9-4adf-9490-7f6e231a36b5"/>
    <xsd:import namespace="639943fa-e574-42cd-8a8f-3889fb91f45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00091-12f9-4adf-9490-7f6e231a3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59a5f0-c05d-42c8-96da-fe1ec9be4e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9943fa-e574-42cd-8a8f-3889fb91f4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47f0944-a87b-451d-827c-0b0fed5c8cdb}" ma:internalName="TaxCatchAll" ma:showField="CatchAllData" ma:web="639943fa-e574-42cd-8a8f-3889fb91f4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800091-12f9-4adf-9490-7f6e231a36b5">
      <Terms xmlns="http://schemas.microsoft.com/office/infopath/2007/PartnerControls"/>
    </lcf76f155ced4ddcb4097134ff3c332f>
    <TaxCatchAll xmlns="639943fa-e574-42cd-8a8f-3889fb91f45a" xsi:nil="true"/>
  </documentManagement>
</p:properties>
</file>

<file path=customXml/itemProps1.xml><?xml version="1.0" encoding="utf-8"?>
<ds:datastoreItem xmlns:ds="http://schemas.openxmlformats.org/officeDocument/2006/customXml" ds:itemID="{DA5B68B4-7E1E-44F3-A1C6-D58F01C88AE6}"/>
</file>

<file path=customXml/itemProps2.xml><?xml version="1.0" encoding="utf-8"?>
<ds:datastoreItem xmlns:ds="http://schemas.openxmlformats.org/officeDocument/2006/customXml" ds:itemID="{4C773EFD-1988-4E54-8A6D-507FE50C8A93}"/>
</file>

<file path=customXml/itemProps3.xml><?xml version="1.0" encoding="utf-8"?>
<ds:datastoreItem xmlns:ds="http://schemas.openxmlformats.org/officeDocument/2006/customXml" ds:itemID="{0589CD27-0ADB-43BF-B0AF-9F5AB81CE0D3}"/>
</file>

<file path=docProps/app.xml><?xml version="1.0" encoding="utf-8"?>
<Properties xmlns="http://schemas.openxmlformats.org/officeDocument/2006/extended-properties" xmlns:vt="http://schemas.openxmlformats.org/officeDocument/2006/docPropsVTypes">
  <Template>Office Theme 2013 - 2022</Template>
  <TotalTime>189</TotalTime>
  <Words>690</Words>
  <Application>Microsoft Office PowerPoint</Application>
  <PresentationFormat>On-screen Show (16:9)</PresentationFormat>
  <Paragraphs>23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Babak Razdar</dc:creator>
  <cp:lastModifiedBy>Babak Razdar</cp:lastModifiedBy>
  <cp:revision>11</cp:revision>
  <dcterms:created xsi:type="dcterms:W3CDTF">2023-05-26T15:53:13Z</dcterms:created>
  <dcterms:modified xsi:type="dcterms:W3CDTF">2023-05-26T21:45:30Z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0x0101004C9F6635C69E9B4CB8D5E1118B7B4AC5</vt:lpwstr>
  </property>
</Properties>
</file>