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0" r:id="rId1"/>
  </p:sldMasterIdLst>
  <p:notesMasterIdLst>
    <p:notesMasterId r:id="rId3"/>
  </p:notesMasterIdLst>
  <p:sldIdLst>
    <p:sldId id="296" r:id="rId2"/>
  </p:sldIdLst>
  <p:sldSz cx="30275213" cy="42803763"/>
  <p:notesSz cx="6792913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9550" userDrawn="1">
          <p15:clr>
            <a:srgbClr val="A4A3A4"/>
          </p15:clr>
        </p15:guide>
        <p15:guide id="3" pos="3694" userDrawn="1">
          <p15:clr>
            <a:srgbClr val="A4A3A4"/>
          </p15:clr>
        </p15:guide>
        <p15:guide id="4" pos="162" userDrawn="1">
          <p15:clr>
            <a:srgbClr val="A4A3A4"/>
          </p15:clr>
        </p15:guide>
        <p15:guide id="5" pos="456" userDrawn="1">
          <p15:clr>
            <a:srgbClr val="A4A3A4"/>
          </p15:clr>
        </p15:guide>
        <p15:guide id="6" orient="horz" pos="1348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sha Naicker" initials="NN" lastIdx="6" clrIdx="0">
    <p:extLst>
      <p:ext uri="{19B8F6BF-5375-455C-9EA6-DF929625EA0E}">
        <p15:presenceInfo xmlns:p15="http://schemas.microsoft.com/office/powerpoint/2012/main" userId="S-1-5-21-1960408961-1708537768-682003330-16022" providerId="AD"/>
      </p:ext>
    </p:extLst>
  </p:cmAuthor>
  <p:cmAuthor id="2" name="Kerry Wilson" initials="KW" lastIdx="1" clrIdx="1">
    <p:extLst>
      <p:ext uri="{19B8F6BF-5375-455C-9EA6-DF929625EA0E}">
        <p15:presenceInfo xmlns:p15="http://schemas.microsoft.com/office/powerpoint/2012/main" userId="S-1-5-21-1960408961-1708537768-682003330-159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6B14"/>
    <a:srgbClr val="E2580C"/>
    <a:srgbClr val="EC7728"/>
    <a:srgbClr val="FFFFFF"/>
    <a:srgbClr val="263238"/>
    <a:srgbClr val="EEEBE9"/>
    <a:srgbClr val="EA4C89"/>
    <a:srgbClr val="FFF59D"/>
    <a:srgbClr val="EFF8F3"/>
    <a:srgbClr val="874A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03" autoAdjust="0"/>
    <p:restoredTop sz="93225" autoAdjust="0"/>
  </p:normalViewPr>
  <p:slideViewPr>
    <p:cSldViewPr snapToGrid="0" showGuides="1">
      <p:cViewPr varScale="1">
        <p:scale>
          <a:sx n="12" d="100"/>
          <a:sy n="12" d="100"/>
        </p:scale>
        <p:origin x="2793" y="126"/>
      </p:cViewPr>
      <p:guideLst>
        <p:guide pos="9550"/>
        <p:guide pos="3694"/>
        <p:guide pos="162"/>
        <p:guide pos="456"/>
        <p:guide orient="horz" pos="134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79111056018823"/>
          <c:y val="0.12499871848130398"/>
          <c:w val="0.83772440944881887"/>
          <c:h val="0.4827975034956490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C7728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B393A870-9B41-4489-95B7-1A62434709E7}" type="VALUE">
                      <a:rPr lang="en-US" sz="14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14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defRPr>
                      </a:pPr>
                      <a:t>[VALUE]</a:t>
                    </a:fld>
                    <a:r>
                      <a:rPr lang="en-US" sz="14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 </a:t>
                    </a:r>
                  </a:p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400">
                        <a:latin typeface="Arial" panose="020B0604020202020204" pitchFamily="34" charset="0"/>
                        <a:cs typeface="Arial" panose="020B0604020202020204" pitchFamily="34" charset="0"/>
                      </a:rPr>
                      <a:t>p&lt;0,02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14E-4239-AF20-7CC1D408CB5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53B98A4F-6DA1-401C-918C-153073BBBC84}" type="VALUE">
                      <a:rPr lang="en-US"/>
                      <a:pPr/>
                      <a:t>[VALUE]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/>
                      <a:t>p&lt;0,02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14E-4239-AF20-7CC1D408CB5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7CCF3E1-3D40-444E-8324-EEF4E09BDB5C}" type="VALUE">
                      <a:rPr lang="en-US"/>
                      <a:pPr/>
                      <a:t>[VALUE]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/>
                      <a:t>p&lt;0,01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14E-4239-AF20-7CC1D408CB5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F8ED8503-517F-4BFC-86F3-2B829CDB34D9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p&lt;0,01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14E-4239-AF20-7CC1D408CB5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6D50914-A154-4105-A094-18790AE05EF3}" type="VALUE">
                      <a:rPr lang="en-US"/>
                      <a:pPr/>
                      <a:t>[VALUE]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/>
                      <a:t>p&lt;0,01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14E-4239-AF20-7CC1D408CB5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662F9538-4D17-422F-8F22-0CF70673F3E0}" type="VALUE">
                      <a:rPr lang="en-US"/>
                      <a:pPr/>
                      <a:t>[VALUE]</a:t>
                    </a:fld>
                    <a:r>
                      <a:rPr lang="en-US"/>
                      <a:t>0</a:t>
                    </a:r>
                  </a:p>
                  <a:p>
                    <a:r>
                      <a:rPr lang="en-US"/>
                      <a:t>p&lt;0,01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14E-4239-AF20-7CC1D408CB5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83D82AE-45AA-4FE1-91E6-029A657B3588}" type="VALUE">
                      <a:rPr lang="en-US"/>
                      <a:pPr/>
                      <a:t>[VALUE]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/>
                      <a:t>p&lt;0,03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14E-4239-AF20-7CC1D408CB5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Sheet1!$D$55:$D$61</c:f>
              <c:strCache>
                <c:ptCount val="7"/>
                <c:pt idx="0">
                  <c:v>More Work </c:v>
                </c:pt>
                <c:pt idx="1">
                  <c:v>Laboratory Manager</c:v>
                </c:pt>
                <c:pt idx="2">
                  <c:v>Non-Laboratory Manager</c:v>
                </c:pt>
                <c:pt idx="3">
                  <c:v>Medical Specialist</c:v>
                </c:pt>
                <c:pt idx="4">
                  <c:v>Eastern Cape </c:v>
                </c:pt>
                <c:pt idx="5">
                  <c:v>Freestate &amp; North West</c:v>
                </c:pt>
                <c:pt idx="6">
                  <c:v>Chronic disease</c:v>
                </c:pt>
              </c:strCache>
            </c:strRef>
          </c:cat>
          <c:val>
            <c:numRef>
              <c:f>Sheet1!$E$55:$E$61</c:f>
              <c:numCache>
                <c:formatCode>General</c:formatCode>
                <c:ptCount val="7"/>
                <c:pt idx="0">
                  <c:v>1.73</c:v>
                </c:pt>
                <c:pt idx="1">
                  <c:v>2.86</c:v>
                </c:pt>
                <c:pt idx="2">
                  <c:v>4.6500000000000004</c:v>
                </c:pt>
                <c:pt idx="3">
                  <c:v>4.3899999999999997</c:v>
                </c:pt>
                <c:pt idx="4">
                  <c:v>3.38</c:v>
                </c:pt>
                <c:pt idx="5">
                  <c:v>3.6</c:v>
                </c:pt>
                <c:pt idx="6">
                  <c:v>1.71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14E-4239-AF20-7CC1D408CB5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57884544"/>
        <c:axId val="1257884128"/>
      </c:barChart>
      <c:catAx>
        <c:axId val="1257884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57884128"/>
        <c:crosses val="autoZero"/>
        <c:auto val="1"/>
        <c:lblAlgn val="ctr"/>
        <c:lblOffset val="100"/>
        <c:noMultiLvlLbl val="0"/>
      </c:catAx>
      <c:valAx>
        <c:axId val="12578841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600">
                    <a:latin typeface="Arial" panose="020B0604020202020204" pitchFamily="34" charset="0"/>
                    <a:cs typeface="Arial" panose="020B0604020202020204" pitchFamily="34" charset="0"/>
                  </a:rPr>
                  <a:t>Odds Ratio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1257884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600303819705702E-2"/>
          <c:y val="2.3552149719515306E-2"/>
          <c:w val="0.93475526299407563"/>
          <c:h val="0.9036502966019827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A6B14"/>
            </a:solidFill>
            <a:ln>
              <a:solidFill>
                <a:schemeClr val="accent2"/>
              </a:solidFill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F8-4707-8C0E-7E75A6C55C0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F8-4707-8C0E-7E75A6C55C00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A32BE5C3-D913-4732-A5A1-2771D97D2C05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p&lt;0,001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5F8-4707-8C0E-7E75A6C55C0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C2F1593-27FE-4EEC-B2C3-0D73781F2324}" type="VALUE">
                      <a:rPr lang="en-US"/>
                      <a:pPr/>
                      <a:t>[VALUE]</a:t>
                    </a:fld>
                    <a:r>
                      <a:rPr lang="en-US"/>
                      <a:t> </a:t>
                    </a:r>
                  </a:p>
                  <a:p>
                    <a:r>
                      <a:rPr lang="en-US"/>
                      <a:t>p&lt;0,001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55F8-4707-8C0E-7E75A6C55C0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35EF8F10-7D74-4828-B866-296FD019C437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p&lt;0,001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5F8-4707-8C0E-7E75A6C55C0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0A97AA5D-641D-4496-B9D1-239EAFA2EA83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p&lt;0,02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5F8-4707-8C0E-7E75A6C55C00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AB57664-998A-45D2-BA02-B6ABCB9D4C0C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p&lt;0,01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5F8-4707-8C0E-7E75A6C55C00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2F167541-730D-4514-A9F4-6BAA86ED181F}" type="VALUE">
                      <a:rPr lang="en-US"/>
                      <a:pPr/>
                      <a:t>[VALUE]</a:t>
                    </a:fld>
                    <a:endParaRPr lang="en-US"/>
                  </a:p>
                  <a:p>
                    <a:r>
                      <a:rPr lang="en-US"/>
                      <a:t>p&lt;0,001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5F8-4707-8C0E-7E75A6C55C0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Sheet1!$G$3:$G$8</c:f>
              <c:strCache>
                <c:ptCount val="6"/>
                <c:pt idx="0">
                  <c:v>Work Duties Changed</c:v>
                </c:pt>
                <c:pt idx="1">
                  <c:v>Chronic disease</c:v>
                </c:pt>
                <c:pt idx="2">
                  <c:v>Work-related injury</c:v>
                </c:pt>
                <c:pt idx="3">
                  <c:v>Positive Covid test</c:v>
                </c:pt>
                <c:pt idx="4">
                  <c:v>56-65yrs</c:v>
                </c:pt>
                <c:pt idx="5">
                  <c:v>Male sex</c:v>
                </c:pt>
              </c:strCache>
            </c:strRef>
          </c:cat>
          <c:val>
            <c:numRef>
              <c:f>Sheet1!$H$3:$H$8</c:f>
              <c:numCache>
                <c:formatCode>General</c:formatCode>
                <c:ptCount val="6"/>
                <c:pt idx="0">
                  <c:v>6.82</c:v>
                </c:pt>
                <c:pt idx="1">
                  <c:v>9.44</c:v>
                </c:pt>
                <c:pt idx="2">
                  <c:v>9.77</c:v>
                </c:pt>
                <c:pt idx="3">
                  <c:v>8.76</c:v>
                </c:pt>
                <c:pt idx="4">
                  <c:v>-8.6300000000000008</c:v>
                </c:pt>
                <c:pt idx="5">
                  <c:v>-8.94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5F8-4707-8C0E-7E75A6C55C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14297679"/>
        <c:axId val="2014298095"/>
      </c:barChart>
      <c:catAx>
        <c:axId val="2014297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014298095"/>
        <c:crosses val="autoZero"/>
        <c:auto val="1"/>
        <c:lblAlgn val="ctr"/>
        <c:lblOffset val="100"/>
        <c:noMultiLvlLbl val="0"/>
      </c:catAx>
      <c:valAx>
        <c:axId val="201429809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r>
                  <a:rPr lang="en-US" sz="1800">
                    <a:latin typeface="Arial" panose="020B0604020202020204" pitchFamily="34" charset="0"/>
                    <a:cs typeface="Arial" panose="020B0604020202020204" pitchFamily="34" charset="0"/>
                  </a:rPr>
                  <a:t>Regression Co-effcient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1429767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596" cy="49797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6" cy="497976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D1CB04D-1C75-43E0-9B64-B7DDAA42BB2C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39838"/>
            <a:ext cx="236696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292" y="4776430"/>
            <a:ext cx="5434330" cy="390798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7076"/>
            <a:ext cx="2943596" cy="49797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746" y="9427076"/>
            <a:ext cx="2943596" cy="497975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26C2670-3342-473C-969D-FDFF399F2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749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2975" y="1239838"/>
            <a:ext cx="2366963" cy="3349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6C2670-3342-473C-969D-FDFF399F20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99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5"/>
            <a:ext cx="25733931" cy="14902051"/>
          </a:xfrm>
        </p:spPr>
        <p:txBody>
          <a:bodyPr anchor="b"/>
          <a:lstStyle>
            <a:lvl1pPr algn="ctr">
              <a:defRPr sz="176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6"/>
            <a:ext cx="22706410" cy="10334332"/>
          </a:xfrm>
        </p:spPr>
        <p:txBody>
          <a:bodyPr/>
          <a:lstStyle>
            <a:lvl1pPr marL="0" indent="0" algn="ctr">
              <a:buNone/>
              <a:defRPr sz="7063"/>
            </a:lvl1pPr>
            <a:lvl2pPr marL="1345485" indent="0" algn="ctr">
              <a:buNone/>
              <a:defRPr sz="5886"/>
            </a:lvl2pPr>
            <a:lvl3pPr marL="2690969" indent="0" algn="ctr">
              <a:buNone/>
              <a:defRPr sz="5297"/>
            </a:lvl3pPr>
            <a:lvl4pPr marL="4036454" indent="0" algn="ctr">
              <a:buNone/>
              <a:defRPr sz="4709"/>
            </a:lvl4pPr>
            <a:lvl5pPr marL="5381939" indent="0" algn="ctr">
              <a:buNone/>
              <a:defRPr sz="4709"/>
            </a:lvl5pPr>
            <a:lvl6pPr marL="6727424" indent="0" algn="ctr">
              <a:buNone/>
              <a:defRPr sz="4709"/>
            </a:lvl6pPr>
            <a:lvl7pPr marL="8072908" indent="0" algn="ctr">
              <a:buNone/>
              <a:defRPr sz="4709"/>
            </a:lvl7pPr>
            <a:lvl8pPr marL="9418393" indent="0" algn="ctr">
              <a:buNone/>
              <a:defRPr sz="4709"/>
            </a:lvl8pPr>
            <a:lvl9pPr marL="10763878" indent="0" algn="ctr">
              <a:buNone/>
              <a:defRPr sz="470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55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94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49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04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8"/>
            <a:ext cx="26112371" cy="17805174"/>
          </a:xfrm>
        </p:spPr>
        <p:txBody>
          <a:bodyPr anchor="b"/>
          <a:lstStyle>
            <a:lvl1pPr>
              <a:defRPr sz="1765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5"/>
            <a:ext cx="26112371" cy="9363321"/>
          </a:xfrm>
        </p:spPr>
        <p:txBody>
          <a:bodyPr/>
          <a:lstStyle>
            <a:lvl1pPr marL="0" indent="0">
              <a:buNone/>
              <a:defRPr sz="7063">
                <a:solidFill>
                  <a:schemeClr val="tx1"/>
                </a:solidFill>
              </a:defRPr>
            </a:lvl1pPr>
            <a:lvl2pPr marL="1345485" indent="0">
              <a:buNone/>
              <a:defRPr sz="5886">
                <a:solidFill>
                  <a:schemeClr val="tx1">
                    <a:tint val="75000"/>
                  </a:schemeClr>
                </a:solidFill>
              </a:defRPr>
            </a:lvl2pPr>
            <a:lvl3pPr marL="2690969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3pPr>
            <a:lvl4pPr marL="4036454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4pPr>
            <a:lvl5pPr marL="5381939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5pPr>
            <a:lvl6pPr marL="6727424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6pPr>
            <a:lvl7pPr marL="8072908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7pPr>
            <a:lvl8pPr marL="9418393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8pPr>
            <a:lvl9pPr marL="10763878" indent="0">
              <a:buNone/>
              <a:defRPr sz="470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30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1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69"/>
            <a:ext cx="12807832" cy="5142394"/>
          </a:xfrm>
        </p:spPr>
        <p:txBody>
          <a:bodyPr anchor="b"/>
          <a:lstStyle>
            <a:lvl1pPr marL="0" indent="0">
              <a:buNone/>
              <a:defRPr sz="7063" b="1"/>
            </a:lvl1pPr>
            <a:lvl2pPr marL="1345485" indent="0">
              <a:buNone/>
              <a:defRPr sz="5886" b="1"/>
            </a:lvl2pPr>
            <a:lvl3pPr marL="2690969" indent="0">
              <a:buNone/>
              <a:defRPr sz="5297" b="1"/>
            </a:lvl3pPr>
            <a:lvl4pPr marL="4036454" indent="0">
              <a:buNone/>
              <a:defRPr sz="4709" b="1"/>
            </a:lvl4pPr>
            <a:lvl5pPr marL="5381939" indent="0">
              <a:buNone/>
              <a:defRPr sz="4709" b="1"/>
            </a:lvl5pPr>
            <a:lvl6pPr marL="6727424" indent="0">
              <a:buNone/>
              <a:defRPr sz="4709" b="1"/>
            </a:lvl6pPr>
            <a:lvl7pPr marL="8072908" indent="0">
              <a:buNone/>
              <a:defRPr sz="4709" b="1"/>
            </a:lvl7pPr>
            <a:lvl8pPr marL="9418393" indent="0">
              <a:buNone/>
              <a:defRPr sz="4709" b="1"/>
            </a:lvl8pPr>
            <a:lvl9pPr marL="10763878" indent="0">
              <a:buNone/>
              <a:defRPr sz="47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3"/>
            <a:ext cx="12807832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9" y="10492869"/>
            <a:ext cx="12870909" cy="5142394"/>
          </a:xfrm>
        </p:spPr>
        <p:txBody>
          <a:bodyPr anchor="b"/>
          <a:lstStyle>
            <a:lvl1pPr marL="0" indent="0">
              <a:buNone/>
              <a:defRPr sz="7063" b="1"/>
            </a:lvl1pPr>
            <a:lvl2pPr marL="1345485" indent="0">
              <a:buNone/>
              <a:defRPr sz="5886" b="1"/>
            </a:lvl2pPr>
            <a:lvl3pPr marL="2690969" indent="0">
              <a:buNone/>
              <a:defRPr sz="5297" b="1"/>
            </a:lvl3pPr>
            <a:lvl4pPr marL="4036454" indent="0">
              <a:buNone/>
              <a:defRPr sz="4709" b="1"/>
            </a:lvl4pPr>
            <a:lvl5pPr marL="5381939" indent="0">
              <a:buNone/>
              <a:defRPr sz="4709" b="1"/>
            </a:lvl5pPr>
            <a:lvl6pPr marL="6727424" indent="0">
              <a:buNone/>
              <a:defRPr sz="4709" b="1"/>
            </a:lvl6pPr>
            <a:lvl7pPr marL="8072908" indent="0">
              <a:buNone/>
              <a:defRPr sz="4709" b="1"/>
            </a:lvl7pPr>
            <a:lvl8pPr marL="9418393" indent="0">
              <a:buNone/>
              <a:defRPr sz="4709" b="1"/>
            </a:lvl8pPr>
            <a:lvl9pPr marL="10763878" indent="0">
              <a:buNone/>
              <a:defRPr sz="470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9" y="15635263"/>
            <a:ext cx="12870909" cy="2299711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38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0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65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853584"/>
            <a:ext cx="9764544" cy="9987545"/>
          </a:xfrm>
        </p:spPr>
        <p:txBody>
          <a:bodyPr anchor="b"/>
          <a:lstStyle>
            <a:lvl1pPr>
              <a:defRPr sz="9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8" y="6162958"/>
            <a:ext cx="15326827" cy="30418415"/>
          </a:xfrm>
        </p:spPr>
        <p:txBody>
          <a:bodyPr/>
          <a:lstStyle>
            <a:lvl1pPr>
              <a:defRPr sz="9417"/>
            </a:lvl1pPr>
            <a:lvl2pPr>
              <a:defRPr sz="8240"/>
            </a:lvl2pPr>
            <a:lvl3pPr>
              <a:defRPr sz="7063"/>
            </a:lvl3pPr>
            <a:lvl4pPr>
              <a:defRPr sz="5886"/>
            </a:lvl4pPr>
            <a:lvl5pPr>
              <a:defRPr sz="5886"/>
            </a:lvl5pPr>
            <a:lvl6pPr>
              <a:defRPr sz="5886"/>
            </a:lvl6pPr>
            <a:lvl7pPr>
              <a:defRPr sz="5886"/>
            </a:lvl7pPr>
            <a:lvl8pPr>
              <a:defRPr sz="5886"/>
            </a:lvl8pPr>
            <a:lvl9pPr>
              <a:defRPr sz="588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79"/>
          </a:xfrm>
        </p:spPr>
        <p:txBody>
          <a:bodyPr/>
          <a:lstStyle>
            <a:lvl1pPr marL="0" indent="0">
              <a:buNone/>
              <a:defRPr sz="4709"/>
            </a:lvl1pPr>
            <a:lvl2pPr marL="1345485" indent="0">
              <a:buNone/>
              <a:defRPr sz="4120"/>
            </a:lvl2pPr>
            <a:lvl3pPr marL="2690969" indent="0">
              <a:buNone/>
              <a:defRPr sz="3531"/>
            </a:lvl3pPr>
            <a:lvl4pPr marL="4036454" indent="0">
              <a:buNone/>
              <a:defRPr sz="2943"/>
            </a:lvl4pPr>
            <a:lvl5pPr marL="5381939" indent="0">
              <a:buNone/>
              <a:defRPr sz="2943"/>
            </a:lvl5pPr>
            <a:lvl6pPr marL="6727424" indent="0">
              <a:buNone/>
              <a:defRPr sz="2943"/>
            </a:lvl6pPr>
            <a:lvl7pPr marL="8072908" indent="0">
              <a:buNone/>
              <a:defRPr sz="2943"/>
            </a:lvl7pPr>
            <a:lvl8pPr marL="9418393" indent="0">
              <a:buNone/>
              <a:defRPr sz="2943"/>
            </a:lvl8pPr>
            <a:lvl9pPr marL="10763878" indent="0">
              <a:buNone/>
              <a:defRPr sz="29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39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5" y="2853584"/>
            <a:ext cx="9764544" cy="9987545"/>
          </a:xfrm>
        </p:spPr>
        <p:txBody>
          <a:bodyPr anchor="b"/>
          <a:lstStyle>
            <a:lvl1pPr>
              <a:defRPr sz="941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8" y="6162958"/>
            <a:ext cx="15326827" cy="30418415"/>
          </a:xfrm>
        </p:spPr>
        <p:txBody>
          <a:bodyPr anchor="t"/>
          <a:lstStyle>
            <a:lvl1pPr marL="0" indent="0">
              <a:buNone/>
              <a:defRPr sz="9417"/>
            </a:lvl1pPr>
            <a:lvl2pPr marL="1345485" indent="0">
              <a:buNone/>
              <a:defRPr sz="8240"/>
            </a:lvl2pPr>
            <a:lvl3pPr marL="2690969" indent="0">
              <a:buNone/>
              <a:defRPr sz="7063"/>
            </a:lvl3pPr>
            <a:lvl4pPr marL="4036454" indent="0">
              <a:buNone/>
              <a:defRPr sz="5886"/>
            </a:lvl4pPr>
            <a:lvl5pPr marL="5381939" indent="0">
              <a:buNone/>
              <a:defRPr sz="5886"/>
            </a:lvl5pPr>
            <a:lvl6pPr marL="6727424" indent="0">
              <a:buNone/>
              <a:defRPr sz="5886"/>
            </a:lvl6pPr>
            <a:lvl7pPr marL="8072908" indent="0">
              <a:buNone/>
              <a:defRPr sz="5886"/>
            </a:lvl7pPr>
            <a:lvl8pPr marL="9418393" indent="0">
              <a:buNone/>
              <a:defRPr sz="5886"/>
            </a:lvl8pPr>
            <a:lvl9pPr marL="10763878" indent="0">
              <a:buNone/>
              <a:defRPr sz="588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5" y="12841129"/>
            <a:ext cx="9764544" cy="23789779"/>
          </a:xfrm>
        </p:spPr>
        <p:txBody>
          <a:bodyPr/>
          <a:lstStyle>
            <a:lvl1pPr marL="0" indent="0">
              <a:buNone/>
              <a:defRPr sz="4709"/>
            </a:lvl1pPr>
            <a:lvl2pPr marL="1345485" indent="0">
              <a:buNone/>
              <a:defRPr sz="4120"/>
            </a:lvl2pPr>
            <a:lvl3pPr marL="2690969" indent="0">
              <a:buNone/>
              <a:defRPr sz="3531"/>
            </a:lvl3pPr>
            <a:lvl4pPr marL="4036454" indent="0">
              <a:buNone/>
              <a:defRPr sz="2943"/>
            </a:lvl4pPr>
            <a:lvl5pPr marL="5381939" indent="0">
              <a:buNone/>
              <a:defRPr sz="2943"/>
            </a:lvl5pPr>
            <a:lvl6pPr marL="6727424" indent="0">
              <a:buNone/>
              <a:defRPr sz="2943"/>
            </a:lvl6pPr>
            <a:lvl7pPr marL="8072908" indent="0">
              <a:buNone/>
              <a:defRPr sz="2943"/>
            </a:lvl7pPr>
            <a:lvl8pPr marL="9418393" indent="0">
              <a:buNone/>
              <a:defRPr sz="2943"/>
            </a:lvl8pPr>
            <a:lvl9pPr marL="10763878" indent="0">
              <a:buNone/>
              <a:defRPr sz="294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14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35061-2F74-46D4-9F8F-C77EF304855D}" type="datetimeFigureOut">
              <a:rPr lang="en-US" smtClean="0"/>
              <a:t>9/24/2024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5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C52CE-B062-47D6-A8CB-AF6B214D1A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0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690969" rtl="0" eaLnBrk="1" latinLnBrk="0" hangingPunct="1">
        <a:lnSpc>
          <a:spcPct val="90000"/>
        </a:lnSpc>
        <a:spcBef>
          <a:spcPct val="0"/>
        </a:spcBef>
        <a:buNone/>
        <a:defRPr sz="1294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72742" indent="-672742" algn="l" defTabSz="2690969" rtl="0" eaLnBrk="1" latinLnBrk="0" hangingPunct="1">
        <a:lnSpc>
          <a:spcPct val="90000"/>
        </a:lnSpc>
        <a:spcBef>
          <a:spcPts val="2943"/>
        </a:spcBef>
        <a:buFont typeface="Arial" panose="020B0604020202020204" pitchFamily="34" charset="0"/>
        <a:buChar char="•"/>
        <a:defRPr sz="8240" kern="1200">
          <a:solidFill>
            <a:schemeClr val="tx1"/>
          </a:solidFill>
          <a:latin typeface="+mn-lt"/>
          <a:ea typeface="+mn-ea"/>
          <a:cs typeface="+mn-cs"/>
        </a:defRPr>
      </a:lvl1pPr>
      <a:lvl2pPr marL="2018227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7063" kern="1200">
          <a:solidFill>
            <a:schemeClr val="tx1"/>
          </a:solidFill>
          <a:latin typeface="+mn-lt"/>
          <a:ea typeface="+mn-ea"/>
          <a:cs typeface="+mn-cs"/>
        </a:defRPr>
      </a:lvl2pPr>
      <a:lvl3pPr marL="3363712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886" kern="1200">
          <a:solidFill>
            <a:schemeClr val="tx1"/>
          </a:solidFill>
          <a:latin typeface="+mn-lt"/>
          <a:ea typeface="+mn-ea"/>
          <a:cs typeface="+mn-cs"/>
        </a:defRPr>
      </a:lvl3pPr>
      <a:lvl4pPr marL="4709197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4pPr>
      <a:lvl5pPr marL="6054681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5pPr>
      <a:lvl6pPr marL="7400166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6pPr>
      <a:lvl7pPr marL="8745651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7pPr>
      <a:lvl8pPr marL="10091136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8pPr>
      <a:lvl9pPr marL="11436620" indent="-672742" algn="l" defTabSz="2690969" rtl="0" eaLnBrk="1" latinLnBrk="0" hangingPunct="1">
        <a:lnSpc>
          <a:spcPct val="90000"/>
        </a:lnSpc>
        <a:spcBef>
          <a:spcPts val="1471"/>
        </a:spcBef>
        <a:buFont typeface="Arial" panose="020B0604020202020204" pitchFamily="34" charset="0"/>
        <a:buChar char="•"/>
        <a:defRPr sz="52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1pPr>
      <a:lvl2pPr marL="1345485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2pPr>
      <a:lvl3pPr marL="2690969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3pPr>
      <a:lvl4pPr marL="4036454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4pPr>
      <a:lvl5pPr marL="5381939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5pPr>
      <a:lvl6pPr marL="6727424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6pPr>
      <a:lvl7pPr marL="8072908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7pPr>
      <a:lvl8pPr marL="9418393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8pPr>
      <a:lvl9pPr marL="10763878" algn="l" defTabSz="2690969" rtl="0" eaLnBrk="1" latinLnBrk="0" hangingPunct="1">
        <a:defRPr sz="52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C4359A-7BBB-495A-96DE-65574C0C8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4709175"/>
            <a:ext cx="30275213" cy="4541867"/>
          </a:xfrm>
          <a:solidFill>
            <a:schemeClr val="accent6"/>
          </a:solidFill>
        </p:spPr>
        <p:txBody>
          <a:bodyPr vert="horz" wrap="square" lIns="280326" tIns="280326" rIns="280326" bIns="280326" rtlCol="0" anchor="t" anchorCtr="0">
            <a:noAutofit/>
          </a:bodyPr>
          <a:lstStyle/>
          <a:p>
            <a:pPr marL="252084" algn="l">
              <a:lnSpc>
                <a:spcPct val="110000"/>
              </a:lnSpc>
              <a:spcBef>
                <a:spcPts val="0"/>
              </a:spcBef>
            </a:pPr>
            <a:r>
              <a:rPr lang="en-GB" sz="7200" dirty="0">
                <a:solidFill>
                  <a:schemeClr val="bg1"/>
                </a:solidFill>
                <a:latin typeface="Arial" panose="020B0604020202020204" pitchFamily="34" charset="0"/>
                <a:ea typeface="Roboto" panose="02000000000000000000" pitchFamily="2" charset="0"/>
                <a:cs typeface="Arial" panose="020B0604020202020204" pitchFamily="34" charset="0"/>
              </a:rPr>
              <a:t>Psychological stress was reported by 50% and was significantly associated with physical health symptoms. Change in work duties was associated with both reported stress and somatisation.</a:t>
            </a:r>
            <a:endParaRPr lang="en-US" sz="7357" dirty="0">
              <a:solidFill>
                <a:schemeClr val="bg1"/>
              </a:solidFill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BA4CF46-E210-4322-91D1-2A41779F64E4}"/>
              </a:ext>
            </a:extLst>
          </p:cNvPr>
          <p:cNvSpPr/>
          <p:nvPr/>
        </p:nvSpPr>
        <p:spPr>
          <a:xfrm>
            <a:off x="0" y="2758393"/>
            <a:ext cx="302752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Danai Kwenda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Masingita F Makamu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1,2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Poncho Phafane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Nisha Naicker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 3,4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Kerry S Wilson 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3,4</a:t>
            </a:r>
          </a:p>
          <a:p>
            <a:pPr algn="ctr"/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SAFETP, NICD, Johannesburg, 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School of Health Systems and Public Health, University of Pretoria, Pretoria,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National Institute for Occupational Health Johannesburg, 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School of Public Health, University of the Witwatersrand, Johannesburg, South Africa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AC155C6-7E35-4156-B9B3-271571AF60CC}"/>
              </a:ext>
            </a:extLst>
          </p:cNvPr>
          <p:cNvSpPr txBox="1"/>
          <p:nvPr/>
        </p:nvSpPr>
        <p:spPr>
          <a:xfrm>
            <a:off x="0" y="161581"/>
            <a:ext cx="302752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Mental Health in Medical Laboratory Workers </a:t>
            </a:r>
          </a:p>
          <a:p>
            <a:pPr algn="ctr"/>
            <a:r>
              <a:rPr lang="en-GB" sz="8000" b="1" dirty="0">
                <a:latin typeface="Arial" panose="020B0604020202020204" pitchFamily="34" charset="0"/>
                <a:cs typeface="Arial" panose="020B0604020202020204" pitchFamily="34" charset="0"/>
              </a:rPr>
              <a:t>following the COVID-19 pandemic</a:t>
            </a:r>
            <a:endParaRPr lang="en-US" sz="8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1015135" y="32286374"/>
            <a:ext cx="28244940" cy="707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  <a:p>
            <a:pPr algn="just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Many staff reported work stress along with physical health symptoms during COVID-19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Change in work duties (particularly increased workload) and chronic disease were both associated with work stress and somatisation.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The difference in factors associated with work stress and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somatisation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may indicate biases in reporting.</a:t>
            </a:r>
          </a:p>
          <a:p>
            <a:pPr algn="just">
              <a:lnSpc>
                <a:spcPct val="12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This study demonstrated a large burden of psychological stress in medical laboratory workers during COVID-19. Understanding work stress is important to mitigate and control psychological hazards in the workplace. 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Productivity and engagement as well as individuals’ mental health are at risk from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work stress. A measure of psychological distress unaffected by culture and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stigmatisation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is required in South Africa.</a:t>
            </a:r>
          </a:p>
          <a:p>
            <a:pPr algn="just">
              <a:lnSpc>
                <a:spcPct val="120000"/>
              </a:lnSpc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824876" y="1601630"/>
            <a:ext cx="3987305" cy="12003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P1 –H14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556009" y="9807640"/>
            <a:ext cx="14247198" cy="22806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  <a:spcAft>
                <a:spcPts val="600"/>
              </a:spcAft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50387" indent="-350387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Were South African medical laboratory workers affected by stress during the COVID-19 pandemic? What factors were associated with work stress and is somatisation an unbiased measure of stress in laboratory workers?</a:t>
            </a:r>
          </a:p>
          <a:p>
            <a:pPr algn="just"/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The COVID-19 pandemic increased psychological stress in healthcare workers globally and in South Africa. Work-related stress poses a significant global challenge, impacting employee well-being and organisational efficiency. M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edical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laboratory workers did not interact directly with patients however, they were likely exposed to COVID-19 in specimens for testing. Detection of SARS-Cov2 infection was a key strategy in controlling the pandemic and resulted in changes in work duties and workloads for medical laboratory staff. </a:t>
            </a:r>
          </a:p>
          <a:p>
            <a:pPr algn="just">
              <a:lnSpc>
                <a:spcPct val="120000"/>
              </a:lnSpc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Psychological Stress can be expressed as physical symptoms. While stress and mental conditions suffer from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stigmatisation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, physical symptoms are less so and may be a useful tool to identify those at risk of adverse mental health in the workplace.</a:t>
            </a:r>
          </a:p>
          <a:p>
            <a:pPr algn="just">
              <a:lnSpc>
                <a:spcPct val="120000"/>
              </a:lnSpc>
            </a:pP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  <a:p>
            <a:pPr algn="just"/>
            <a:endParaRPr lang="en-US" sz="3600" b="1" dirty="0">
              <a:solidFill>
                <a:srgbClr val="8C161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A cross-sectional survey in a large medical laboratory population in South Africa in August-November 2022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An anonymous self-administered online survey link (</a:t>
            </a:r>
            <a:r>
              <a:rPr lang="en-GB" sz="3600" dirty="0" err="1">
                <a:latin typeface="Arial" panose="020B0604020202020204" pitchFamily="34" charset="0"/>
                <a:cs typeface="Arial" panose="020B0604020202020204" pitchFamily="34" charset="0"/>
              </a:rPr>
              <a:t>REDCap</a:t>
            </a:r>
            <a:r>
              <a:rPr lang="en-GB" sz="3600" dirty="0">
                <a:latin typeface="Arial" panose="020B0604020202020204" pitchFamily="34" charset="0"/>
                <a:cs typeface="Arial" panose="020B0604020202020204" pitchFamily="34" charset="0"/>
              </a:rPr>
              <a:t>) was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sent via company email to all staff. The survey collected demographic and basic work information. An adapted PHQ15 questionnaire and self-rated frequency of work stress and home stress were collected. 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Stress reported as most of the time was taken as psychological stress and sometimes and less indicated no psychological stress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Frequency of reported symptoms were assessed and a total score was summed. A cut-off of 2/3 was used for somatisation</a:t>
            </a:r>
          </a:p>
          <a:p>
            <a:pPr marL="455503" indent="-455503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Multiple Logistic and Linear regression models were conducted using backward regression. AIC and BIC criteria were used to select the best models.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E31E061C-178E-185E-DA67-6BC9AA908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0345" y="40780388"/>
            <a:ext cx="4212674" cy="18617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58" y="390064"/>
            <a:ext cx="3637465" cy="14892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71827" y="38368887"/>
            <a:ext cx="14247329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0000"/>
              </a:lnSpc>
            </a:pP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KEY INFORMATION</a:t>
            </a:r>
          </a:p>
          <a:p>
            <a:pPr algn="just">
              <a:lnSpc>
                <a:spcPct val="120000"/>
              </a:lnSpc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Additional information: KS Wilson,  KerryW@nioh.ac.za</a:t>
            </a:r>
          </a:p>
          <a:p>
            <a:pPr algn="just">
              <a:lnSpc>
                <a:spcPct val="11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Funding Source: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International Development Research Centre under grant M20‐00559, “Protecting healthcare workers from COVID-19: a comparative contextualized analysis”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Conflicts of Interest: none </a:t>
            </a:r>
          </a:p>
          <a:p>
            <a:pPr algn="just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Acknowledgements: National Health Laboratory Services,</a:t>
            </a:r>
          </a:p>
          <a:p>
            <a:pPr algn="just">
              <a:lnSpc>
                <a:spcPct val="120000"/>
              </a:lnSpc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Prof A Yassi and Prof J Spiegel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E35B311-3C19-412C-ADE6-EB2E4158F366}"/>
              </a:ext>
            </a:extLst>
          </p:cNvPr>
          <p:cNvSpPr txBox="1"/>
          <p:nvPr/>
        </p:nvSpPr>
        <p:spPr>
          <a:xfrm>
            <a:off x="15865821" y="9600282"/>
            <a:ext cx="14247198" cy="666644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6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  <a:p>
            <a:pPr>
              <a:lnSpc>
                <a:spcPct val="12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Among the 420 participants (7% response rate)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47% reported suffering from work stress most of the time </a:t>
            </a:r>
            <a:endParaRPr lang="en-US" sz="4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15% reported home stress most of the time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55% reported an increased workload during COVID-19</a:t>
            </a:r>
          </a:p>
          <a:p>
            <a:pPr marL="350387" indent="-350387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52% reported symptoms consistent with somatisation</a:t>
            </a:r>
          </a:p>
          <a:p>
            <a:pPr>
              <a:lnSpc>
                <a:spcPct val="120000"/>
              </a:lnSpc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Trouble Sleeping and Tiredness were significantly associated with reported work stress.</a:t>
            </a:r>
          </a:p>
          <a:p>
            <a:pPr>
              <a:lnSpc>
                <a:spcPct val="120000"/>
              </a:lnSpc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0660719"/>
              </p:ext>
            </p:extLst>
          </p:nvPr>
        </p:nvGraphicFramePr>
        <p:xfrm>
          <a:off x="14803207" y="15658794"/>
          <a:ext cx="15269744" cy="7315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865819" y="21517585"/>
            <a:ext cx="13946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Figure 1 Factors significantly associated with increased reported work stress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269895"/>
              </p:ext>
            </p:extLst>
          </p:nvPr>
        </p:nvGraphicFramePr>
        <p:xfrm>
          <a:off x="15865819" y="22694434"/>
          <a:ext cx="13124231" cy="6732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15916030" y="29624481"/>
            <a:ext cx="13946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Figure 2 Factors significantly associated with increased somatic symptoms</a:t>
            </a:r>
            <a:endParaRPr lang="en-Z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65819" y="30413143"/>
            <a:ext cx="1394636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The two measures of psychological stress had different associated factors suggesting that they measured differently in the diverse worker population (Figure 1 and Figure 2)</a:t>
            </a:r>
            <a:endParaRPr lang="en-ZA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845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I Poster PowerPointTemplate" id="{D1A5D400-EFD4-460F-AC14-34B99A381677}" vid="{E4E7F868-5AD6-4C89-B349-939F0783FBB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6490</TotalTime>
  <Words>722</Words>
  <Application>Microsoft Office PowerPoint</Application>
  <PresentationFormat>Custom</PresentationFormat>
  <Paragraphs>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Psychological stress was reported by 50% and was significantly associated with physical health symptoms. Change in work duties was associated with both reported stress and somatisation.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 1. Correct fonts won’t load until you open this in PowerPoint (e.g., if you’re previewing this in your browser it’ll look uglier than it actually is).  2. Generate QR codes here: https://www.qrcode-monkey.com/</dc:title>
  <dc:creator>Morrison, Mike</dc:creator>
  <cp:lastModifiedBy>Connor Wilson</cp:lastModifiedBy>
  <cp:revision>97</cp:revision>
  <cp:lastPrinted>2024-09-16T09:32:04Z</cp:lastPrinted>
  <dcterms:created xsi:type="dcterms:W3CDTF">2019-07-02T13:39:34Z</dcterms:created>
  <dcterms:modified xsi:type="dcterms:W3CDTF">2024-09-24T08:08:32Z</dcterms:modified>
</cp:coreProperties>
</file>