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30275213" cy="42803763"/>
  <p:notesSz cx="7010400" cy="92964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Gill Sans MT" panose="020B0502020104020203" pitchFamily="34" charset="0"/>
      <p:regular r:id="rId10"/>
      <p:bold r:id="rId11"/>
      <p:italic r:id="rId12"/>
      <p:boldItalic r:id="rId13"/>
    </p:embeddedFont>
    <p:embeddedFont>
      <p:font typeface="Verdana" panose="020B060403050404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9550" userDrawn="1">
          <p15:clr>
            <a:srgbClr val="A4A3A4"/>
          </p15:clr>
        </p15:guide>
        <p15:guide id="3" pos="3694" userDrawn="1">
          <p15:clr>
            <a:srgbClr val="A4A3A4"/>
          </p15:clr>
        </p15:guide>
        <p15:guide id="4" pos="162" userDrawn="1">
          <p15:clr>
            <a:srgbClr val="A4A3A4"/>
          </p15:clr>
        </p15:guide>
        <p15:guide id="5" pos="456" userDrawn="1">
          <p15:clr>
            <a:srgbClr val="A4A3A4"/>
          </p15:clr>
        </p15:guide>
        <p15:guide id="6" orient="horz" pos="13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63238"/>
    <a:srgbClr val="EEEBE9"/>
    <a:srgbClr val="EA4C89"/>
    <a:srgbClr val="FFF59D"/>
    <a:srgbClr val="EFF8F3"/>
    <a:srgbClr val="874A4C"/>
    <a:srgbClr val="FFA726"/>
    <a:srgbClr val="80DEEA"/>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3225" autoAdjust="0"/>
  </p:normalViewPr>
  <p:slideViewPr>
    <p:cSldViewPr snapToGrid="0" showGuides="1">
      <p:cViewPr>
        <p:scale>
          <a:sx n="69" d="100"/>
          <a:sy n="69" d="100"/>
        </p:scale>
        <p:origin x="-5894" y="67"/>
      </p:cViewPr>
      <p:guideLst>
        <p:guide pos="9550"/>
        <p:guide pos="3694"/>
        <p:guide pos="162"/>
        <p:guide pos="456"/>
        <p:guide orient="horz" pos="13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1CB04D-1C75-43E0-9B64-B7DDAA42BB2C}" type="datetimeFigureOut">
              <a:rPr lang="en-US" smtClean="0"/>
              <a:t>9/22/2024</a:t>
            </a:fld>
            <a:endParaRPr lang="en-US"/>
          </a:p>
        </p:txBody>
      </p:sp>
      <p:sp>
        <p:nvSpPr>
          <p:cNvPr id="4" name="Slide Image Placeholder 3"/>
          <p:cNvSpPr>
            <a:spLocks noGrp="1" noRot="1" noChangeAspect="1"/>
          </p:cNvSpPr>
          <p:nvPr>
            <p:ph type="sldImg" idx="2"/>
          </p:nvPr>
        </p:nvSpPr>
        <p:spPr>
          <a:xfrm>
            <a:off x="2395538" y="1162050"/>
            <a:ext cx="22193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5538" y="1162050"/>
            <a:ext cx="2219325" cy="3136900"/>
          </a:xfrm>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5"/>
            <a:ext cx="25733931" cy="14902051"/>
          </a:xfrm>
        </p:spPr>
        <p:txBody>
          <a:bodyPr anchor="b"/>
          <a:lstStyle>
            <a:lvl1pPr algn="ctr">
              <a:defRPr sz="17657"/>
            </a:lvl1pPr>
          </a:lstStyle>
          <a:p>
            <a:r>
              <a:rPr lang="en-US"/>
              <a:t>Click to edit Master title style</a:t>
            </a:r>
            <a:endParaRPr lang="en-US" dirty="0"/>
          </a:p>
        </p:txBody>
      </p:sp>
      <p:sp>
        <p:nvSpPr>
          <p:cNvPr id="3" name="Subtitle 2"/>
          <p:cNvSpPr>
            <a:spLocks noGrp="1"/>
          </p:cNvSpPr>
          <p:nvPr>
            <p:ph type="subTitle" idx="1"/>
          </p:nvPr>
        </p:nvSpPr>
        <p:spPr>
          <a:xfrm>
            <a:off x="3784402" y="22481886"/>
            <a:ext cx="22706410" cy="10334332"/>
          </a:xfrm>
        </p:spPr>
        <p:txBody>
          <a:bodyPr/>
          <a:lstStyle>
            <a:lvl1pPr marL="0" indent="0" algn="ctr">
              <a:buNone/>
              <a:defRPr sz="7063"/>
            </a:lvl1pPr>
            <a:lvl2pPr marL="1345485" indent="0" algn="ctr">
              <a:buNone/>
              <a:defRPr sz="5886"/>
            </a:lvl2pPr>
            <a:lvl3pPr marL="2690969" indent="0" algn="ctr">
              <a:buNone/>
              <a:defRPr sz="5297"/>
            </a:lvl3pPr>
            <a:lvl4pPr marL="4036454" indent="0" algn="ctr">
              <a:buNone/>
              <a:defRPr sz="4709"/>
            </a:lvl4pPr>
            <a:lvl5pPr marL="5381939" indent="0" algn="ctr">
              <a:buNone/>
              <a:defRPr sz="4709"/>
            </a:lvl5pPr>
            <a:lvl6pPr marL="6727424" indent="0" algn="ctr">
              <a:buNone/>
              <a:defRPr sz="4709"/>
            </a:lvl6pPr>
            <a:lvl7pPr marL="8072908" indent="0" algn="ctr">
              <a:buNone/>
              <a:defRPr sz="4709"/>
            </a:lvl7pPr>
            <a:lvl8pPr marL="9418393" indent="0" algn="ctr">
              <a:buNone/>
              <a:defRPr sz="4709"/>
            </a:lvl8pPr>
            <a:lvl9pPr marL="10763878" indent="0" algn="ctr">
              <a:buNone/>
              <a:defRPr sz="47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8"/>
            <a:ext cx="26112371" cy="17805174"/>
          </a:xfrm>
        </p:spPr>
        <p:txBody>
          <a:bodyPr anchor="b"/>
          <a:lstStyle>
            <a:lvl1pPr>
              <a:defRPr sz="17657"/>
            </a:lvl1pPr>
          </a:lstStyle>
          <a:p>
            <a:r>
              <a:rPr lang="en-US"/>
              <a:t>Click to edit Master title style</a:t>
            </a:r>
            <a:endParaRPr lang="en-US" dirty="0"/>
          </a:p>
        </p:txBody>
      </p:sp>
      <p:sp>
        <p:nvSpPr>
          <p:cNvPr id="3" name="Text Placeholder 2"/>
          <p:cNvSpPr>
            <a:spLocks noGrp="1"/>
          </p:cNvSpPr>
          <p:nvPr>
            <p:ph type="body" idx="1"/>
          </p:nvPr>
        </p:nvSpPr>
        <p:spPr>
          <a:xfrm>
            <a:off x="2065654" y="28644845"/>
            <a:ext cx="26112371" cy="9363321"/>
          </a:xfrm>
        </p:spPr>
        <p:txBody>
          <a:bodyPr/>
          <a:lstStyle>
            <a:lvl1pPr marL="0" indent="0">
              <a:buNone/>
              <a:defRPr sz="7063">
                <a:solidFill>
                  <a:schemeClr val="tx1"/>
                </a:solidFill>
              </a:defRPr>
            </a:lvl1pPr>
            <a:lvl2pPr marL="1345485" indent="0">
              <a:buNone/>
              <a:defRPr sz="5886">
                <a:solidFill>
                  <a:schemeClr val="tx1">
                    <a:tint val="75000"/>
                  </a:schemeClr>
                </a:solidFill>
              </a:defRPr>
            </a:lvl2pPr>
            <a:lvl3pPr marL="2690969" indent="0">
              <a:buNone/>
              <a:defRPr sz="5297">
                <a:solidFill>
                  <a:schemeClr val="tx1">
                    <a:tint val="75000"/>
                  </a:schemeClr>
                </a:solidFill>
              </a:defRPr>
            </a:lvl3pPr>
            <a:lvl4pPr marL="4036454" indent="0">
              <a:buNone/>
              <a:defRPr sz="4709">
                <a:solidFill>
                  <a:schemeClr val="tx1">
                    <a:tint val="75000"/>
                  </a:schemeClr>
                </a:solidFill>
              </a:defRPr>
            </a:lvl4pPr>
            <a:lvl5pPr marL="5381939" indent="0">
              <a:buNone/>
              <a:defRPr sz="4709">
                <a:solidFill>
                  <a:schemeClr val="tx1">
                    <a:tint val="75000"/>
                  </a:schemeClr>
                </a:solidFill>
              </a:defRPr>
            </a:lvl5pPr>
            <a:lvl6pPr marL="6727424" indent="0">
              <a:buNone/>
              <a:defRPr sz="4709">
                <a:solidFill>
                  <a:schemeClr val="tx1">
                    <a:tint val="75000"/>
                  </a:schemeClr>
                </a:solidFill>
              </a:defRPr>
            </a:lvl6pPr>
            <a:lvl7pPr marL="8072908" indent="0">
              <a:buNone/>
              <a:defRPr sz="4709">
                <a:solidFill>
                  <a:schemeClr val="tx1">
                    <a:tint val="75000"/>
                  </a:schemeClr>
                </a:solidFill>
              </a:defRPr>
            </a:lvl7pPr>
            <a:lvl8pPr marL="9418393" indent="0">
              <a:buNone/>
              <a:defRPr sz="4709">
                <a:solidFill>
                  <a:schemeClr val="tx1">
                    <a:tint val="75000"/>
                  </a:schemeClr>
                </a:solidFill>
              </a:defRPr>
            </a:lvl8pPr>
            <a:lvl9pPr marL="10763878" indent="0">
              <a:buNone/>
              <a:defRPr sz="470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69"/>
            <a:ext cx="12807832" cy="5142394"/>
          </a:xfrm>
        </p:spPr>
        <p:txBody>
          <a:bodyPr anchor="b"/>
          <a:lstStyle>
            <a:lvl1pPr marL="0" indent="0">
              <a:buNone/>
              <a:defRPr sz="7063" b="1"/>
            </a:lvl1pPr>
            <a:lvl2pPr marL="1345485" indent="0">
              <a:buNone/>
              <a:defRPr sz="5886" b="1"/>
            </a:lvl2pPr>
            <a:lvl3pPr marL="2690969" indent="0">
              <a:buNone/>
              <a:defRPr sz="5297" b="1"/>
            </a:lvl3pPr>
            <a:lvl4pPr marL="4036454" indent="0">
              <a:buNone/>
              <a:defRPr sz="4709" b="1"/>
            </a:lvl4pPr>
            <a:lvl5pPr marL="5381939" indent="0">
              <a:buNone/>
              <a:defRPr sz="4709" b="1"/>
            </a:lvl5pPr>
            <a:lvl6pPr marL="6727424" indent="0">
              <a:buNone/>
              <a:defRPr sz="4709" b="1"/>
            </a:lvl6pPr>
            <a:lvl7pPr marL="8072908" indent="0">
              <a:buNone/>
              <a:defRPr sz="4709" b="1"/>
            </a:lvl7pPr>
            <a:lvl8pPr marL="9418393" indent="0">
              <a:buNone/>
              <a:defRPr sz="4709" b="1"/>
            </a:lvl8pPr>
            <a:lvl9pPr marL="10763878" indent="0">
              <a:buNone/>
              <a:defRPr sz="4709" b="1"/>
            </a:lvl9pPr>
          </a:lstStyle>
          <a:p>
            <a:pPr lvl="0"/>
            <a:r>
              <a:rPr lang="en-US"/>
              <a:t>Edit Master text styles</a:t>
            </a:r>
          </a:p>
        </p:txBody>
      </p:sp>
      <p:sp>
        <p:nvSpPr>
          <p:cNvPr id="4" name="Content Placeholder 3"/>
          <p:cNvSpPr>
            <a:spLocks noGrp="1"/>
          </p:cNvSpPr>
          <p:nvPr>
            <p:ph sz="half" idx="2"/>
          </p:nvPr>
        </p:nvSpPr>
        <p:spPr>
          <a:xfrm>
            <a:off x="2085368" y="15635263"/>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9" y="10492869"/>
            <a:ext cx="12870909" cy="5142394"/>
          </a:xfrm>
        </p:spPr>
        <p:txBody>
          <a:bodyPr anchor="b"/>
          <a:lstStyle>
            <a:lvl1pPr marL="0" indent="0">
              <a:buNone/>
              <a:defRPr sz="7063" b="1"/>
            </a:lvl1pPr>
            <a:lvl2pPr marL="1345485" indent="0">
              <a:buNone/>
              <a:defRPr sz="5886" b="1"/>
            </a:lvl2pPr>
            <a:lvl3pPr marL="2690969" indent="0">
              <a:buNone/>
              <a:defRPr sz="5297" b="1"/>
            </a:lvl3pPr>
            <a:lvl4pPr marL="4036454" indent="0">
              <a:buNone/>
              <a:defRPr sz="4709" b="1"/>
            </a:lvl4pPr>
            <a:lvl5pPr marL="5381939" indent="0">
              <a:buNone/>
              <a:defRPr sz="4709" b="1"/>
            </a:lvl5pPr>
            <a:lvl6pPr marL="6727424" indent="0">
              <a:buNone/>
              <a:defRPr sz="4709" b="1"/>
            </a:lvl6pPr>
            <a:lvl7pPr marL="8072908" indent="0">
              <a:buNone/>
              <a:defRPr sz="4709" b="1"/>
            </a:lvl7pPr>
            <a:lvl8pPr marL="9418393" indent="0">
              <a:buNone/>
              <a:defRPr sz="4709" b="1"/>
            </a:lvl8pPr>
            <a:lvl9pPr marL="10763878" indent="0">
              <a:buNone/>
              <a:defRPr sz="4709" b="1"/>
            </a:lvl9pPr>
          </a:lstStyle>
          <a:p>
            <a:pPr lvl="0"/>
            <a:r>
              <a:rPr lang="en-US"/>
              <a:t>Edit Master text styles</a:t>
            </a:r>
          </a:p>
        </p:txBody>
      </p:sp>
      <p:sp>
        <p:nvSpPr>
          <p:cNvPr id="6" name="Content Placeholder 5"/>
          <p:cNvSpPr>
            <a:spLocks noGrp="1"/>
          </p:cNvSpPr>
          <p:nvPr>
            <p:ph sz="quarter" idx="4"/>
          </p:nvPr>
        </p:nvSpPr>
        <p:spPr>
          <a:xfrm>
            <a:off x="15326829" y="15635263"/>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3584"/>
            <a:ext cx="9764544" cy="9987545"/>
          </a:xfrm>
        </p:spPr>
        <p:txBody>
          <a:bodyPr anchor="b"/>
          <a:lstStyle>
            <a:lvl1pPr>
              <a:defRPr sz="9417"/>
            </a:lvl1pPr>
          </a:lstStyle>
          <a:p>
            <a:r>
              <a:rPr lang="en-US"/>
              <a:t>Click to edit Master title style</a:t>
            </a:r>
            <a:endParaRPr lang="en-US" dirty="0"/>
          </a:p>
        </p:txBody>
      </p:sp>
      <p:sp>
        <p:nvSpPr>
          <p:cNvPr id="3" name="Content Placeholder 2"/>
          <p:cNvSpPr>
            <a:spLocks noGrp="1"/>
          </p:cNvSpPr>
          <p:nvPr>
            <p:ph idx="1"/>
          </p:nvPr>
        </p:nvSpPr>
        <p:spPr>
          <a:xfrm>
            <a:off x="12870908" y="6162958"/>
            <a:ext cx="15326827" cy="30418415"/>
          </a:xfrm>
        </p:spPr>
        <p:txBody>
          <a:bodyPr/>
          <a:lstStyle>
            <a:lvl1pPr>
              <a:defRPr sz="9417"/>
            </a:lvl1pPr>
            <a:lvl2pPr>
              <a:defRPr sz="8240"/>
            </a:lvl2pPr>
            <a:lvl3pPr>
              <a:defRPr sz="7063"/>
            </a:lvl3pPr>
            <a:lvl4pPr>
              <a:defRPr sz="5886"/>
            </a:lvl4pPr>
            <a:lvl5pPr>
              <a:defRPr sz="5886"/>
            </a:lvl5pPr>
            <a:lvl6pPr>
              <a:defRPr sz="5886"/>
            </a:lvl6pPr>
            <a:lvl7pPr>
              <a:defRPr sz="5886"/>
            </a:lvl7pPr>
            <a:lvl8pPr>
              <a:defRPr sz="5886"/>
            </a:lvl8pPr>
            <a:lvl9pPr>
              <a:defRPr sz="58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5" y="12841129"/>
            <a:ext cx="9764544" cy="23789779"/>
          </a:xfrm>
        </p:spPr>
        <p:txBody>
          <a:bodyPr/>
          <a:lstStyle>
            <a:lvl1pPr marL="0" indent="0">
              <a:buNone/>
              <a:defRPr sz="4709"/>
            </a:lvl1pPr>
            <a:lvl2pPr marL="1345485" indent="0">
              <a:buNone/>
              <a:defRPr sz="4120"/>
            </a:lvl2pPr>
            <a:lvl3pPr marL="2690969" indent="0">
              <a:buNone/>
              <a:defRPr sz="3531"/>
            </a:lvl3pPr>
            <a:lvl4pPr marL="4036454" indent="0">
              <a:buNone/>
              <a:defRPr sz="2943"/>
            </a:lvl4pPr>
            <a:lvl5pPr marL="5381939" indent="0">
              <a:buNone/>
              <a:defRPr sz="2943"/>
            </a:lvl5pPr>
            <a:lvl6pPr marL="6727424" indent="0">
              <a:buNone/>
              <a:defRPr sz="2943"/>
            </a:lvl6pPr>
            <a:lvl7pPr marL="8072908" indent="0">
              <a:buNone/>
              <a:defRPr sz="2943"/>
            </a:lvl7pPr>
            <a:lvl8pPr marL="9418393" indent="0">
              <a:buNone/>
              <a:defRPr sz="2943"/>
            </a:lvl8pPr>
            <a:lvl9pPr marL="10763878" indent="0">
              <a:buNone/>
              <a:defRPr sz="2943"/>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5" y="2853584"/>
            <a:ext cx="9764544" cy="9987545"/>
          </a:xfrm>
        </p:spPr>
        <p:txBody>
          <a:bodyPr anchor="b"/>
          <a:lstStyle>
            <a:lvl1pPr>
              <a:defRPr sz="9417"/>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8" y="6162958"/>
            <a:ext cx="15326827" cy="30418415"/>
          </a:xfrm>
        </p:spPr>
        <p:txBody>
          <a:bodyPr anchor="t"/>
          <a:lstStyle>
            <a:lvl1pPr marL="0" indent="0">
              <a:buNone/>
              <a:defRPr sz="9417"/>
            </a:lvl1pPr>
            <a:lvl2pPr marL="1345485" indent="0">
              <a:buNone/>
              <a:defRPr sz="8240"/>
            </a:lvl2pPr>
            <a:lvl3pPr marL="2690969" indent="0">
              <a:buNone/>
              <a:defRPr sz="7063"/>
            </a:lvl3pPr>
            <a:lvl4pPr marL="4036454" indent="0">
              <a:buNone/>
              <a:defRPr sz="5886"/>
            </a:lvl4pPr>
            <a:lvl5pPr marL="5381939" indent="0">
              <a:buNone/>
              <a:defRPr sz="5886"/>
            </a:lvl5pPr>
            <a:lvl6pPr marL="6727424" indent="0">
              <a:buNone/>
              <a:defRPr sz="5886"/>
            </a:lvl6pPr>
            <a:lvl7pPr marL="8072908" indent="0">
              <a:buNone/>
              <a:defRPr sz="5886"/>
            </a:lvl7pPr>
            <a:lvl8pPr marL="9418393" indent="0">
              <a:buNone/>
              <a:defRPr sz="5886"/>
            </a:lvl8pPr>
            <a:lvl9pPr marL="10763878" indent="0">
              <a:buNone/>
              <a:defRPr sz="5886"/>
            </a:lvl9pPr>
          </a:lstStyle>
          <a:p>
            <a:r>
              <a:rPr lang="en-US"/>
              <a:t>Click icon to add picture</a:t>
            </a:r>
            <a:endParaRPr lang="en-US" dirty="0"/>
          </a:p>
        </p:txBody>
      </p:sp>
      <p:sp>
        <p:nvSpPr>
          <p:cNvPr id="4" name="Text Placeholder 3"/>
          <p:cNvSpPr>
            <a:spLocks noGrp="1"/>
          </p:cNvSpPr>
          <p:nvPr>
            <p:ph type="body" sz="half" idx="2"/>
          </p:nvPr>
        </p:nvSpPr>
        <p:spPr>
          <a:xfrm>
            <a:off x="2085365" y="12841129"/>
            <a:ext cx="9764544" cy="23789779"/>
          </a:xfrm>
        </p:spPr>
        <p:txBody>
          <a:bodyPr/>
          <a:lstStyle>
            <a:lvl1pPr marL="0" indent="0">
              <a:buNone/>
              <a:defRPr sz="4709"/>
            </a:lvl1pPr>
            <a:lvl2pPr marL="1345485" indent="0">
              <a:buNone/>
              <a:defRPr sz="4120"/>
            </a:lvl2pPr>
            <a:lvl3pPr marL="2690969" indent="0">
              <a:buNone/>
              <a:defRPr sz="3531"/>
            </a:lvl3pPr>
            <a:lvl4pPr marL="4036454" indent="0">
              <a:buNone/>
              <a:defRPr sz="2943"/>
            </a:lvl4pPr>
            <a:lvl5pPr marL="5381939" indent="0">
              <a:buNone/>
              <a:defRPr sz="2943"/>
            </a:lvl5pPr>
            <a:lvl6pPr marL="6727424" indent="0">
              <a:buNone/>
              <a:defRPr sz="2943"/>
            </a:lvl6pPr>
            <a:lvl7pPr marL="8072908" indent="0">
              <a:buNone/>
              <a:defRPr sz="2943"/>
            </a:lvl7pPr>
            <a:lvl8pPr marL="9418393" indent="0">
              <a:buNone/>
              <a:defRPr sz="2943"/>
            </a:lvl8pPr>
            <a:lvl9pPr marL="10763878" indent="0">
              <a:buNone/>
              <a:defRPr sz="2943"/>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531">
                <a:solidFill>
                  <a:schemeClr val="tx1">
                    <a:tint val="75000"/>
                  </a:schemeClr>
                </a:solidFill>
              </a:defRPr>
            </a:lvl1pPr>
          </a:lstStyle>
          <a:p>
            <a:fld id="{3F135061-2F74-46D4-9F8F-C77EF304855D}" type="datetimeFigureOut">
              <a:rPr lang="en-US" smtClean="0"/>
              <a:t>9/22/2024</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53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531">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690969" rtl="0" eaLnBrk="1" latinLnBrk="0" hangingPunct="1">
        <a:lnSpc>
          <a:spcPct val="90000"/>
        </a:lnSpc>
        <a:spcBef>
          <a:spcPct val="0"/>
        </a:spcBef>
        <a:buNone/>
        <a:defRPr sz="12949" kern="1200">
          <a:solidFill>
            <a:schemeClr val="tx1"/>
          </a:solidFill>
          <a:latin typeface="+mj-lt"/>
          <a:ea typeface="+mj-ea"/>
          <a:cs typeface="+mj-cs"/>
        </a:defRPr>
      </a:lvl1pPr>
    </p:titleStyle>
    <p:bodyStyle>
      <a:lvl1pPr marL="672742" indent="-672742" algn="l" defTabSz="2690969" rtl="0" eaLnBrk="1" latinLnBrk="0" hangingPunct="1">
        <a:lnSpc>
          <a:spcPct val="90000"/>
        </a:lnSpc>
        <a:spcBef>
          <a:spcPts val="2943"/>
        </a:spcBef>
        <a:buFont typeface="Arial" panose="020B0604020202020204" pitchFamily="34" charset="0"/>
        <a:buChar char="•"/>
        <a:defRPr sz="8240" kern="1200">
          <a:solidFill>
            <a:schemeClr val="tx1"/>
          </a:solidFill>
          <a:latin typeface="+mn-lt"/>
          <a:ea typeface="+mn-ea"/>
          <a:cs typeface="+mn-cs"/>
        </a:defRPr>
      </a:lvl1pPr>
      <a:lvl2pPr marL="2018227" indent="-672742" algn="l" defTabSz="2690969" rtl="0" eaLnBrk="1" latinLnBrk="0" hangingPunct="1">
        <a:lnSpc>
          <a:spcPct val="90000"/>
        </a:lnSpc>
        <a:spcBef>
          <a:spcPts val="1471"/>
        </a:spcBef>
        <a:buFont typeface="Arial" panose="020B0604020202020204" pitchFamily="34" charset="0"/>
        <a:buChar char="•"/>
        <a:defRPr sz="7063" kern="1200">
          <a:solidFill>
            <a:schemeClr val="tx1"/>
          </a:solidFill>
          <a:latin typeface="+mn-lt"/>
          <a:ea typeface="+mn-ea"/>
          <a:cs typeface="+mn-cs"/>
        </a:defRPr>
      </a:lvl2pPr>
      <a:lvl3pPr marL="3363712" indent="-672742" algn="l" defTabSz="2690969" rtl="0" eaLnBrk="1" latinLnBrk="0" hangingPunct="1">
        <a:lnSpc>
          <a:spcPct val="90000"/>
        </a:lnSpc>
        <a:spcBef>
          <a:spcPts val="1471"/>
        </a:spcBef>
        <a:buFont typeface="Arial" panose="020B0604020202020204" pitchFamily="34" charset="0"/>
        <a:buChar char="•"/>
        <a:defRPr sz="5886" kern="1200">
          <a:solidFill>
            <a:schemeClr val="tx1"/>
          </a:solidFill>
          <a:latin typeface="+mn-lt"/>
          <a:ea typeface="+mn-ea"/>
          <a:cs typeface="+mn-cs"/>
        </a:defRPr>
      </a:lvl3pPr>
      <a:lvl4pPr marL="4709197"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4pPr>
      <a:lvl5pPr marL="6054681"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5pPr>
      <a:lvl6pPr marL="7400166"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6pPr>
      <a:lvl7pPr marL="8745651"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7pPr>
      <a:lvl8pPr marL="10091136"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8pPr>
      <a:lvl9pPr marL="11436620" indent="-672742" algn="l" defTabSz="2690969" rtl="0" eaLnBrk="1" latinLnBrk="0" hangingPunct="1">
        <a:lnSpc>
          <a:spcPct val="90000"/>
        </a:lnSpc>
        <a:spcBef>
          <a:spcPts val="1471"/>
        </a:spcBef>
        <a:buFont typeface="Arial" panose="020B0604020202020204" pitchFamily="34" charset="0"/>
        <a:buChar char="•"/>
        <a:defRPr sz="5297" kern="1200">
          <a:solidFill>
            <a:schemeClr val="tx1"/>
          </a:solidFill>
          <a:latin typeface="+mn-lt"/>
          <a:ea typeface="+mn-ea"/>
          <a:cs typeface="+mn-cs"/>
        </a:defRPr>
      </a:lvl9pPr>
    </p:bodyStyle>
    <p:otherStyle>
      <a:defPPr>
        <a:defRPr lang="en-US"/>
      </a:defPPr>
      <a:lvl1pPr marL="0" algn="l" defTabSz="2690969" rtl="0" eaLnBrk="1" latinLnBrk="0" hangingPunct="1">
        <a:defRPr sz="5297" kern="1200">
          <a:solidFill>
            <a:schemeClr val="tx1"/>
          </a:solidFill>
          <a:latin typeface="+mn-lt"/>
          <a:ea typeface="+mn-ea"/>
          <a:cs typeface="+mn-cs"/>
        </a:defRPr>
      </a:lvl1pPr>
      <a:lvl2pPr marL="1345485" algn="l" defTabSz="2690969" rtl="0" eaLnBrk="1" latinLnBrk="0" hangingPunct="1">
        <a:defRPr sz="5297" kern="1200">
          <a:solidFill>
            <a:schemeClr val="tx1"/>
          </a:solidFill>
          <a:latin typeface="+mn-lt"/>
          <a:ea typeface="+mn-ea"/>
          <a:cs typeface="+mn-cs"/>
        </a:defRPr>
      </a:lvl2pPr>
      <a:lvl3pPr marL="2690969" algn="l" defTabSz="2690969" rtl="0" eaLnBrk="1" latinLnBrk="0" hangingPunct="1">
        <a:defRPr sz="5297" kern="1200">
          <a:solidFill>
            <a:schemeClr val="tx1"/>
          </a:solidFill>
          <a:latin typeface="+mn-lt"/>
          <a:ea typeface="+mn-ea"/>
          <a:cs typeface="+mn-cs"/>
        </a:defRPr>
      </a:lvl3pPr>
      <a:lvl4pPr marL="4036454" algn="l" defTabSz="2690969" rtl="0" eaLnBrk="1" latinLnBrk="0" hangingPunct="1">
        <a:defRPr sz="5297" kern="1200">
          <a:solidFill>
            <a:schemeClr val="tx1"/>
          </a:solidFill>
          <a:latin typeface="+mn-lt"/>
          <a:ea typeface="+mn-ea"/>
          <a:cs typeface="+mn-cs"/>
        </a:defRPr>
      </a:lvl4pPr>
      <a:lvl5pPr marL="5381939" algn="l" defTabSz="2690969" rtl="0" eaLnBrk="1" latinLnBrk="0" hangingPunct="1">
        <a:defRPr sz="5297" kern="1200">
          <a:solidFill>
            <a:schemeClr val="tx1"/>
          </a:solidFill>
          <a:latin typeface="+mn-lt"/>
          <a:ea typeface="+mn-ea"/>
          <a:cs typeface="+mn-cs"/>
        </a:defRPr>
      </a:lvl5pPr>
      <a:lvl6pPr marL="6727424" algn="l" defTabSz="2690969" rtl="0" eaLnBrk="1" latinLnBrk="0" hangingPunct="1">
        <a:defRPr sz="5297" kern="1200">
          <a:solidFill>
            <a:schemeClr val="tx1"/>
          </a:solidFill>
          <a:latin typeface="+mn-lt"/>
          <a:ea typeface="+mn-ea"/>
          <a:cs typeface="+mn-cs"/>
        </a:defRPr>
      </a:lvl6pPr>
      <a:lvl7pPr marL="8072908" algn="l" defTabSz="2690969" rtl="0" eaLnBrk="1" latinLnBrk="0" hangingPunct="1">
        <a:defRPr sz="5297" kern="1200">
          <a:solidFill>
            <a:schemeClr val="tx1"/>
          </a:solidFill>
          <a:latin typeface="+mn-lt"/>
          <a:ea typeface="+mn-ea"/>
          <a:cs typeface="+mn-cs"/>
        </a:defRPr>
      </a:lvl7pPr>
      <a:lvl8pPr marL="9418393" algn="l" defTabSz="2690969" rtl="0" eaLnBrk="1" latinLnBrk="0" hangingPunct="1">
        <a:defRPr sz="5297" kern="1200">
          <a:solidFill>
            <a:schemeClr val="tx1"/>
          </a:solidFill>
          <a:latin typeface="+mn-lt"/>
          <a:ea typeface="+mn-ea"/>
          <a:cs typeface="+mn-cs"/>
        </a:defRPr>
      </a:lvl8pPr>
      <a:lvl9pPr marL="10763878" algn="l" defTabSz="2690969" rtl="0" eaLnBrk="1" latinLnBrk="0" hangingPunct="1">
        <a:defRPr sz="52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7159/sajs.2024/1419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87101" y="4689535"/>
            <a:ext cx="30275213" cy="3341521"/>
          </a:xfrm>
          <a:solidFill>
            <a:schemeClr val="accent5">
              <a:lumMod val="50000"/>
            </a:schemeClr>
          </a:solidFill>
        </p:spPr>
        <p:txBody>
          <a:bodyPr vert="horz" wrap="square" lIns="280326" tIns="280326" rIns="280326" bIns="280326" rtlCol="0" anchor="t" anchorCtr="0">
            <a:noAutofit/>
          </a:bodyPr>
          <a:lstStyle/>
          <a:p>
            <a:pPr marL="457200" indent="-457200">
              <a:lnSpc>
                <a:spcPct val="150000"/>
              </a:lnSpc>
              <a:buFont typeface="Arial" panose="020B0604020202020204" pitchFamily="34" charset="0"/>
              <a:buChar char="•"/>
            </a:pPr>
            <a:r>
              <a:rPr lang="en-ZA" sz="3200" dirty="0">
                <a:solidFill>
                  <a:schemeClr val="bg1"/>
                </a:solidFill>
                <a:latin typeface="Gill Sans MT" panose="020B0502020104020203" pitchFamily="34" charset="0"/>
              </a:rPr>
              <a:t>In the order of clinical relevance, the c</a:t>
            </a:r>
            <a:r>
              <a:rPr lang="en-US" sz="3200" dirty="0">
                <a:solidFill>
                  <a:schemeClr val="bg1"/>
                </a:solidFill>
                <a:latin typeface="Gill Sans MT" panose="020B0502020104020203" pitchFamily="34" charset="0"/>
              </a:rPr>
              <a:t>orrelates of PPD in SSA were intimate partner violence (rw = 2.8; r = 0.212 CI 0.11-0.31), poor social support (rw = 1.9; r = 0.250 CI 0.133-0.361), unwanted pregnancy (UP) (rw = 1.6; r = 0.279; CI 0.14-0.41; I</a:t>
            </a:r>
            <a:r>
              <a:rPr lang="en-US" sz="3200" baseline="30000" dirty="0">
                <a:solidFill>
                  <a:schemeClr val="bg1"/>
                </a:solidFill>
                <a:latin typeface="Gill Sans MT" panose="020B0502020104020203" pitchFamily="34" charset="0"/>
              </a:rPr>
              <a:t>2 </a:t>
            </a:r>
            <a:r>
              <a:rPr lang="en-US" sz="3200" dirty="0">
                <a:solidFill>
                  <a:schemeClr val="bg1"/>
                </a:solidFill>
                <a:latin typeface="Gill Sans MT" panose="020B0502020104020203" pitchFamily="34" charset="0"/>
              </a:rPr>
              <a:t>= 95.89), and maternal age (MA) (rw = 0.96; r = 0.27 CI 0.154-0.37), among others.</a:t>
            </a:r>
            <a:br>
              <a:rPr lang="en-US" sz="3200" dirty="0">
                <a:solidFill>
                  <a:schemeClr val="bg1"/>
                </a:solidFill>
                <a:latin typeface="Gill Sans MT" panose="020B0502020104020203" pitchFamily="34" charset="0"/>
              </a:rPr>
            </a:br>
            <a:r>
              <a:rPr lang="en-US" sz="3200" dirty="0">
                <a:solidFill>
                  <a:schemeClr val="bg1"/>
                </a:solidFill>
                <a:latin typeface="Gill Sans MT" panose="020B0502020104020203" pitchFamily="34" charset="0"/>
              </a:rPr>
              <a:t>A risk weight of ≥ 0.95 was indicative of PPD and mark the point at which preemptive intervention should be commenced.</a:t>
            </a:r>
            <a:br>
              <a:rPr lang="en-ZA" sz="3200" dirty="0">
                <a:solidFill>
                  <a:schemeClr val="bg1"/>
                </a:solidFill>
                <a:latin typeface="Gill Sans MT" panose="020B0502020104020203" pitchFamily="34" charset="0"/>
              </a:rPr>
            </a:br>
            <a:br>
              <a:rPr lang="en-ZA" sz="3200" dirty="0">
                <a:solidFill>
                  <a:schemeClr val="bg1"/>
                </a:solidFill>
                <a:latin typeface="Gill Sans MT" panose="020B0502020104020203" pitchFamily="34" charset="0"/>
              </a:rPr>
            </a:br>
            <a:br>
              <a:rPr lang="en-US" sz="3200" dirty="0">
                <a:solidFill>
                  <a:schemeClr val="bg1"/>
                </a:solidFill>
                <a:latin typeface="Gill Sans MT" panose="020B0502020104020203" pitchFamily="34" charset="0"/>
                <a:ea typeface="Roboto" panose="02000000000000000000" pitchFamily="2" charset="0"/>
                <a:cs typeface="Arial" panose="020B0604020202020204" pitchFamily="34" charset="0"/>
              </a:rPr>
            </a:br>
            <a:endParaRPr lang="en-US" sz="3200" dirty="0">
              <a:solidFill>
                <a:schemeClr val="bg1"/>
              </a:solidFill>
              <a:latin typeface="Gill Sans MT" panose="020B0502020104020203" pitchFamily="34" charset="0"/>
              <a:ea typeface="Roboto" panose="02000000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6BA4CF46-E210-4322-91D1-2A41779F64E4}"/>
              </a:ext>
            </a:extLst>
          </p:cNvPr>
          <p:cNvSpPr/>
          <p:nvPr/>
        </p:nvSpPr>
        <p:spPr>
          <a:xfrm>
            <a:off x="-1" y="2477964"/>
            <a:ext cx="30275213" cy="1846659"/>
          </a:xfrm>
          <a:prstGeom prst="rect">
            <a:avLst/>
          </a:prstGeom>
        </p:spPr>
        <p:txBody>
          <a:bodyPr wrap="square">
            <a:spAutoFit/>
          </a:bodyPr>
          <a:lstStyle/>
          <a:p>
            <a:pPr algn="ctr"/>
            <a:r>
              <a:rPr lang="en-US" sz="3800" b="1" dirty="0">
                <a:latin typeface="Arial" panose="020B0604020202020204" pitchFamily="34" charset="0"/>
                <a:cs typeface="Arial" panose="020B0604020202020204" pitchFamily="34" charset="0"/>
              </a:rPr>
              <a:t>Martins Nweke</a:t>
            </a:r>
            <a:r>
              <a:rPr lang="en-US" sz="3800" baseline="30000" dirty="0">
                <a:latin typeface="Arial" panose="020B0604020202020204" pitchFamily="34" charset="0"/>
                <a:cs typeface="Arial" panose="020B0604020202020204" pitchFamily="34" charset="0"/>
              </a:rPr>
              <a:t>1</a:t>
            </a:r>
            <a:r>
              <a:rPr lang="en-US" sz="3800" dirty="0">
                <a:latin typeface="Arial" panose="020B0604020202020204" pitchFamily="34" charset="0"/>
                <a:cs typeface="Arial" panose="020B0604020202020204" pitchFamily="34" charset="0"/>
              </a:rPr>
              <a:t>, Maryjane Ukwuoma</a:t>
            </a:r>
            <a:r>
              <a:rPr lang="en-US" sz="3800" baseline="30000" dirty="0">
                <a:latin typeface="Arial" panose="020B0604020202020204" pitchFamily="34" charset="0"/>
                <a:cs typeface="Arial" panose="020B0604020202020204" pitchFamily="34" charset="0"/>
              </a:rPr>
              <a:t>2</a:t>
            </a:r>
            <a:r>
              <a:rPr lang="en-US" sz="3800" dirty="0">
                <a:latin typeface="Arial" panose="020B0604020202020204" pitchFamily="34" charset="0"/>
                <a:cs typeface="Arial" panose="020B0604020202020204" pitchFamily="34" charset="0"/>
              </a:rPr>
              <a:t>, Ada Adiuku-Brown</a:t>
            </a:r>
            <a:r>
              <a:rPr lang="en-US" sz="3800" baseline="30000" dirty="0">
                <a:latin typeface="Arial" panose="020B0604020202020204" pitchFamily="34" charset="0"/>
                <a:cs typeface="Arial" panose="020B0604020202020204" pitchFamily="34" charset="0"/>
              </a:rPr>
              <a:t>3</a:t>
            </a:r>
            <a:r>
              <a:rPr lang="en-US" sz="3800" dirty="0">
                <a:latin typeface="Arial" panose="020B0604020202020204" pitchFamily="34" charset="0"/>
                <a:cs typeface="Arial" panose="020B0604020202020204" pitchFamily="34" charset="0"/>
              </a:rPr>
              <a:t>, Adaora Okemuo</a:t>
            </a:r>
            <a:r>
              <a:rPr lang="en-US" sz="3800" baseline="30000" dirty="0">
                <a:latin typeface="Arial" panose="020B0604020202020204" pitchFamily="34" charset="0"/>
                <a:cs typeface="Arial" panose="020B0604020202020204" pitchFamily="34" charset="0"/>
              </a:rPr>
              <a:t>3</a:t>
            </a:r>
            <a:r>
              <a:rPr lang="en-US" sz="3800" dirty="0">
                <a:latin typeface="Arial" panose="020B0604020202020204" pitchFamily="34" charset="0"/>
                <a:cs typeface="Arial" panose="020B0604020202020204" pitchFamily="34" charset="0"/>
              </a:rPr>
              <a:t>, Princewill Ugwu</a:t>
            </a:r>
            <a:r>
              <a:rPr lang="en-US" sz="3800" baseline="30000" dirty="0">
                <a:latin typeface="Arial" panose="020B0604020202020204" pitchFamily="34" charset="0"/>
                <a:cs typeface="Arial" panose="020B0604020202020204" pitchFamily="34" charset="0"/>
              </a:rPr>
              <a:t> 3</a:t>
            </a:r>
            <a:r>
              <a:rPr lang="en-US" sz="3800" dirty="0">
                <a:latin typeface="Arial" panose="020B0604020202020204" pitchFamily="34" charset="0"/>
                <a:cs typeface="Arial" panose="020B0604020202020204" pitchFamily="34" charset="0"/>
              </a:rPr>
              <a:t> Elizabeth Nseka</a:t>
            </a:r>
            <a:r>
              <a:rPr lang="en-US" sz="3800" baseline="30000" dirty="0">
                <a:latin typeface="Arial" panose="020B0604020202020204" pitchFamily="34" charset="0"/>
                <a:cs typeface="Arial" panose="020B0604020202020204" pitchFamily="34" charset="0"/>
              </a:rPr>
              <a:t>5</a:t>
            </a:r>
            <a:br>
              <a:rPr lang="en-US" sz="3800" dirty="0">
                <a:latin typeface="Arial" panose="020B0604020202020204" pitchFamily="34" charset="0"/>
                <a:cs typeface="Arial" panose="020B0604020202020204" pitchFamily="34" charset="0"/>
              </a:rPr>
            </a:br>
            <a:r>
              <a:rPr lang="en-US" sz="3800" baseline="30000" dirty="0">
                <a:latin typeface="Arial" panose="020B0604020202020204" pitchFamily="34" charset="0"/>
                <a:cs typeface="Arial" panose="020B0604020202020204" pitchFamily="34" charset="0"/>
              </a:rPr>
              <a:t>1</a:t>
            </a:r>
            <a:r>
              <a:rPr lang="en-US" sz="3800" dirty="0">
                <a:latin typeface="Arial" panose="020B0604020202020204" pitchFamily="34" charset="0"/>
                <a:cs typeface="Arial" panose="020B0604020202020204" pitchFamily="34" charset="0"/>
              </a:rPr>
              <a:t>University of Pretoria, Pretoria, South Africa, </a:t>
            </a:r>
            <a:r>
              <a:rPr lang="en-US" sz="3800" baseline="30000" dirty="0">
                <a:latin typeface="Arial" panose="020B0604020202020204" pitchFamily="34" charset="0"/>
                <a:cs typeface="Arial" panose="020B0604020202020204" pitchFamily="34" charset="0"/>
              </a:rPr>
              <a:t>2</a:t>
            </a:r>
            <a:r>
              <a:rPr lang="en-ZA" sz="3800" dirty="0">
                <a:latin typeface="Arial" panose="020B0604020202020204" pitchFamily="34" charset="0"/>
                <a:cs typeface="Arial" panose="020B0604020202020204" pitchFamily="34" charset="0"/>
              </a:rPr>
              <a:t>University of Nigeria Teaching Hospital</a:t>
            </a:r>
            <a:r>
              <a:rPr lang="en-ZA" sz="3800">
                <a:latin typeface="Arial" panose="020B0604020202020204" pitchFamily="34" charset="0"/>
                <a:cs typeface="Arial" panose="020B0604020202020204" pitchFamily="34" charset="0"/>
              </a:rPr>
              <a:t>, Ituku-Ozalla</a:t>
            </a:r>
            <a:r>
              <a:rPr lang="en-ZA" sz="3800" dirty="0">
                <a:latin typeface="Arial" panose="020B0604020202020204" pitchFamily="34" charset="0"/>
                <a:cs typeface="Arial" panose="020B0604020202020204" pitchFamily="34" charset="0"/>
              </a:rPr>
              <a:t>, Nigeria</a:t>
            </a:r>
            <a:r>
              <a:rPr lang="en-US" sz="3800" dirty="0">
                <a:latin typeface="Arial" panose="020B0604020202020204" pitchFamily="34" charset="0"/>
                <a:cs typeface="Arial" panose="020B0604020202020204" pitchFamily="34" charset="0"/>
              </a:rPr>
              <a:t>, </a:t>
            </a:r>
            <a:r>
              <a:rPr lang="en-US" sz="3800" baseline="30000" dirty="0">
                <a:latin typeface="Arial" panose="020B0604020202020204" pitchFamily="34" charset="0"/>
                <a:cs typeface="Arial" panose="020B0604020202020204" pitchFamily="34" charset="0"/>
              </a:rPr>
              <a:t>3</a:t>
            </a:r>
            <a:r>
              <a:rPr lang="en-US" sz="3800" dirty="0">
                <a:latin typeface="Arial" panose="020B0604020202020204" pitchFamily="34" charset="0"/>
                <a:cs typeface="Arial" panose="020B0604020202020204" pitchFamily="34" charset="0"/>
              </a:rPr>
              <a:t>University of Nigeria, Enugu, Nigeria</a:t>
            </a:r>
          </a:p>
        </p:txBody>
      </p:sp>
      <p:sp>
        <p:nvSpPr>
          <p:cNvPr id="21" name="TextBox 20">
            <a:extLst>
              <a:ext uri="{FF2B5EF4-FFF2-40B4-BE49-F238E27FC236}">
                <a16:creationId xmlns:a16="http://schemas.microsoft.com/office/drawing/2014/main" id="{CAC155C6-7E35-4156-B9B3-271571AF60CC}"/>
              </a:ext>
            </a:extLst>
          </p:cNvPr>
          <p:cNvSpPr txBox="1"/>
          <p:nvPr/>
        </p:nvSpPr>
        <p:spPr>
          <a:xfrm>
            <a:off x="244656" y="1115295"/>
            <a:ext cx="26125714" cy="553998"/>
          </a:xfrm>
          <a:prstGeom prst="rect">
            <a:avLst/>
          </a:prstGeom>
          <a:noFill/>
        </p:spPr>
        <p:txBody>
          <a:bodyPr wrap="square" rtlCol="0">
            <a:spAutoFit/>
          </a:bodyPr>
          <a:lstStyle/>
          <a:p>
            <a:pPr algn="ctr"/>
            <a:r>
              <a:rPr lang="en-US" sz="3000" b="1" dirty="0">
                <a:latin typeface="Gill Sans MT" panose="020B0502020104020203" pitchFamily="34" charset="0"/>
              </a:rPr>
              <a:t>Characterization and stratification of the correlates of postpartum depression in sub-Saharan Africa: A systematic review with meta-analysis</a:t>
            </a:r>
            <a:endParaRPr lang="en-US" sz="3000" b="1" dirty="0">
              <a:latin typeface="Gill Sans MT" panose="020B0502020104020203" pitchFamily="34" charset="0"/>
              <a:cs typeface="Arial" panose="020B0604020202020204" pitchFamily="34" charset="0"/>
            </a:endParaRPr>
          </a:p>
        </p:txBody>
      </p:sp>
      <p:sp>
        <p:nvSpPr>
          <p:cNvPr id="17" name="TextBox 16">
            <a:extLst>
              <a:ext uri="{FF2B5EF4-FFF2-40B4-BE49-F238E27FC236}">
                <a16:creationId xmlns:a16="http://schemas.microsoft.com/office/drawing/2014/main" id="{8E35B311-3C19-412C-ADE6-EB2E4158F366}"/>
              </a:ext>
            </a:extLst>
          </p:cNvPr>
          <p:cNvSpPr txBox="1"/>
          <p:nvPr/>
        </p:nvSpPr>
        <p:spPr>
          <a:xfrm>
            <a:off x="15074138" y="31586618"/>
            <a:ext cx="14808995" cy="10790262"/>
          </a:xfrm>
          <a:prstGeom prst="rect">
            <a:avLst/>
          </a:prstGeom>
          <a:noFill/>
        </p:spPr>
        <p:txBody>
          <a:bodyPr wrap="square" rtlCol="0">
            <a:spAutoFit/>
          </a:bodyPr>
          <a:lstStyle/>
          <a:p>
            <a:pPr algn="just">
              <a:lnSpc>
                <a:spcPct val="120000"/>
              </a:lnSpc>
            </a:pPr>
            <a:r>
              <a:rPr lang="en-US" sz="3600" b="1" dirty="0">
                <a:solidFill>
                  <a:srgbClr val="8C1616"/>
                </a:solidFill>
                <a:latin typeface="Arial" panose="020B0604020202020204" pitchFamily="34" charset="0"/>
                <a:cs typeface="Arial" panose="020B0604020202020204" pitchFamily="34" charset="0"/>
              </a:rPr>
              <a:t>CONCLUSIONS</a:t>
            </a:r>
          </a:p>
          <a:p>
            <a:pPr marL="285750" indent="-285750">
              <a:lnSpc>
                <a:spcPct val="150000"/>
              </a:lnSpc>
              <a:buFont typeface="Arial" panose="020B0604020202020204" pitchFamily="34" charset="0"/>
              <a:buChar char="•"/>
            </a:pPr>
            <a:r>
              <a:rPr lang="en-ZA" sz="2800" dirty="0">
                <a:latin typeface="Gill Sans MT" panose="020B0502020104020203" pitchFamily="34" charset="0"/>
              </a:rPr>
              <a:t>In SSA Africa, PPD is multifactorial, with no single cause. </a:t>
            </a:r>
          </a:p>
          <a:p>
            <a:pPr marL="285750" indent="-285750">
              <a:lnSpc>
                <a:spcPct val="150000"/>
              </a:lnSpc>
              <a:buFont typeface="Arial" panose="020B0604020202020204" pitchFamily="34" charset="0"/>
              <a:buChar char="•"/>
            </a:pPr>
            <a:r>
              <a:rPr lang="en-ZA" sz="2800" dirty="0">
                <a:latin typeface="Gill Sans MT" panose="020B0502020104020203" pitchFamily="34" charset="0"/>
              </a:rPr>
              <a:t>Intimate partner violence, poor social support, unwanted pregnancy, and maternal age, maternal illness, poor socioeconomic status, low education, perinatal death, undesired infant sex and, caesarean section, amongst others are all correlates of PPD with varying clinical relevance. </a:t>
            </a:r>
          </a:p>
          <a:p>
            <a:pPr marL="285750" indent="-285750">
              <a:lnSpc>
                <a:spcPct val="150000"/>
              </a:lnSpc>
              <a:buFont typeface="Arial" panose="020B0604020202020204" pitchFamily="34" charset="0"/>
              <a:buChar char="•"/>
            </a:pPr>
            <a:r>
              <a:rPr lang="en-ZA" sz="2800" dirty="0">
                <a:latin typeface="Gill Sans MT" panose="020B0502020104020203" pitchFamily="34" charset="0"/>
              </a:rPr>
              <a:t>Presence of any two or more level-two correlates may be predictive of PPD, whereas the presence of any three or more of level-three correlates may be predictive of PPD, and should define the point at which preventive measures should be instituted </a:t>
            </a:r>
          </a:p>
          <a:p>
            <a:pPr marL="285750" indent="-285750">
              <a:lnSpc>
                <a:spcPct val="150000"/>
              </a:lnSpc>
              <a:buFont typeface="Arial" panose="020B0604020202020204" pitchFamily="34" charset="0"/>
              <a:buChar char="•"/>
            </a:pPr>
            <a:r>
              <a:rPr lang="en-ZA" sz="2800" dirty="0">
                <a:latin typeface="Gill Sans MT" panose="020B0502020104020203" pitchFamily="34" charset="0"/>
              </a:rPr>
              <a:t>Preventive interventions should be individualized and based on the underlying correlates</a:t>
            </a:r>
          </a:p>
          <a:p>
            <a:pPr>
              <a:lnSpc>
                <a:spcPct val="150000"/>
              </a:lnSpc>
            </a:pPr>
            <a:endParaRPr lang="en-US" sz="3600" b="1" dirty="0">
              <a:solidFill>
                <a:srgbClr val="8C1616"/>
              </a:solidFill>
              <a:latin typeface="Arial" panose="020B0604020202020204" pitchFamily="34" charset="0"/>
              <a:cs typeface="Arial" panose="020B0604020202020204" pitchFamily="34" charset="0"/>
            </a:endParaRPr>
          </a:p>
          <a:p>
            <a:pPr algn="just">
              <a:lnSpc>
                <a:spcPct val="120000"/>
              </a:lnSpc>
            </a:pPr>
            <a:r>
              <a:rPr lang="en-US" sz="2000" dirty="0">
                <a:latin typeface="Gill Sans MT" panose="020B0502020104020203" pitchFamily="34" charset="0"/>
                <a:cs typeface="Arial" panose="020B0604020202020204" pitchFamily="34" charset="0"/>
              </a:rPr>
              <a:t>Additional Resources: </a:t>
            </a:r>
          </a:p>
          <a:p>
            <a:pPr marL="285750" indent="-285750" algn="just">
              <a:lnSpc>
                <a:spcPct val="120000"/>
              </a:lnSpc>
              <a:buFont typeface="Arial" panose="020B0604020202020204" pitchFamily="34" charset="0"/>
              <a:buChar char="•"/>
            </a:pPr>
            <a:r>
              <a:rPr lang="en-ZA" sz="2000" dirty="0">
                <a:latin typeface="Gill Sans MT" panose="020B0502020104020203" pitchFamily="34" charset="0"/>
              </a:rPr>
              <a:t>Nweke, M., Ukwuoma, M., </a:t>
            </a:r>
            <a:r>
              <a:rPr lang="en-ZA" sz="2000" dirty="0" err="1">
                <a:latin typeface="Gill Sans MT" panose="020B0502020104020203" pitchFamily="34" charset="0"/>
              </a:rPr>
              <a:t>Adiuku</a:t>
            </a:r>
            <a:r>
              <a:rPr lang="en-ZA" sz="2000" dirty="0">
                <a:latin typeface="Gill Sans MT" panose="020B0502020104020203" pitchFamily="34" charset="0"/>
              </a:rPr>
              <a:t>-Brown, A. C., </a:t>
            </a:r>
            <a:r>
              <a:rPr lang="en-ZA" sz="2000" dirty="0" err="1">
                <a:latin typeface="Gill Sans MT" panose="020B0502020104020203" pitchFamily="34" charset="0"/>
              </a:rPr>
              <a:t>Okemuo</a:t>
            </a:r>
            <a:r>
              <a:rPr lang="en-ZA" sz="2000" dirty="0">
                <a:latin typeface="Gill Sans MT" panose="020B0502020104020203" pitchFamily="34" charset="0"/>
              </a:rPr>
              <a:t>, A. J., Ugwu, P. I., &amp; </a:t>
            </a:r>
            <a:r>
              <a:rPr lang="en-ZA" sz="2000" dirty="0" err="1">
                <a:latin typeface="Gill Sans MT" panose="020B0502020104020203" pitchFamily="34" charset="0"/>
              </a:rPr>
              <a:t>Nseka</a:t>
            </a:r>
            <a:r>
              <a:rPr lang="en-ZA" sz="2000" dirty="0">
                <a:latin typeface="Gill Sans MT" panose="020B0502020104020203" pitchFamily="34" charset="0"/>
              </a:rPr>
              <a:t>, E. (2024). Burden of postpartum depression in sub-Saharan Africa: An updated systematic review. </a:t>
            </a:r>
            <a:r>
              <a:rPr lang="en-ZA" sz="2000" i="1" dirty="0">
                <a:latin typeface="Gill Sans MT" panose="020B0502020104020203" pitchFamily="34" charset="0"/>
              </a:rPr>
              <a:t>South African Journal of Science</a:t>
            </a:r>
            <a:r>
              <a:rPr lang="en-ZA" sz="2000" dirty="0">
                <a:latin typeface="Gill Sans MT" panose="020B0502020104020203" pitchFamily="34" charset="0"/>
              </a:rPr>
              <a:t>, </a:t>
            </a:r>
            <a:r>
              <a:rPr lang="en-ZA" sz="2000" i="1" dirty="0">
                <a:latin typeface="Gill Sans MT" panose="020B0502020104020203" pitchFamily="34" charset="0"/>
              </a:rPr>
              <a:t>120</a:t>
            </a:r>
            <a:r>
              <a:rPr lang="en-ZA" sz="2000" dirty="0">
                <a:latin typeface="Gill Sans MT" panose="020B0502020104020203" pitchFamily="34" charset="0"/>
              </a:rPr>
              <a:t>(1/2). </a:t>
            </a:r>
            <a:r>
              <a:rPr lang="en-ZA" sz="2000" dirty="0">
                <a:latin typeface="Gill Sans MT" panose="020B0502020104020203" pitchFamily="34" charset="0"/>
                <a:hlinkClick r:id="rId3"/>
              </a:rPr>
              <a:t>https://doi.org/10.17159/sajs.2024/14197</a:t>
            </a:r>
            <a:endParaRPr lang="en-ZA" sz="2000" dirty="0">
              <a:latin typeface="Gill Sans MT" panose="020B0502020104020203" pitchFamily="34" charset="0"/>
            </a:endParaRPr>
          </a:p>
          <a:p>
            <a:pPr marL="285750" indent="-285750" algn="just">
              <a:lnSpc>
                <a:spcPct val="120000"/>
              </a:lnSpc>
              <a:buFont typeface="Arial" panose="020B0604020202020204" pitchFamily="34" charset="0"/>
              <a:buChar char="•"/>
            </a:pPr>
            <a:r>
              <a:rPr lang="en-ZA" sz="2000" dirty="0">
                <a:latin typeface="Gill Sans MT" panose="020B0502020104020203" pitchFamily="34" charset="0"/>
              </a:rPr>
              <a:t>Nweke M, Ukwuoma M, </a:t>
            </a:r>
            <a:r>
              <a:rPr lang="en-ZA" sz="2000" dirty="0" err="1">
                <a:latin typeface="Gill Sans MT" panose="020B0502020104020203" pitchFamily="34" charset="0"/>
              </a:rPr>
              <a:t>Adiuku</a:t>
            </a:r>
            <a:r>
              <a:rPr lang="en-ZA" sz="2000" dirty="0">
                <a:latin typeface="Gill Sans MT" panose="020B0502020104020203" pitchFamily="34" charset="0"/>
              </a:rPr>
              <a:t>-Brown AC, Ugwu P, </a:t>
            </a:r>
            <a:r>
              <a:rPr lang="en-ZA" sz="2000" dirty="0" err="1">
                <a:latin typeface="Gill Sans MT" panose="020B0502020104020203" pitchFamily="34" charset="0"/>
              </a:rPr>
              <a:t>Nseka</a:t>
            </a:r>
            <a:r>
              <a:rPr lang="en-ZA" sz="2000" dirty="0">
                <a:latin typeface="Gill Sans MT" panose="020B0502020104020203" pitchFamily="34" charset="0"/>
              </a:rPr>
              <a:t> E. Characterization and stratification of the correlates of postpartum depression in sub-Saharan Africa: A systematic review with meta-analysis. </a:t>
            </a:r>
            <a:r>
              <a:rPr lang="en-ZA" sz="2000" dirty="0" err="1">
                <a:latin typeface="Gill Sans MT" panose="020B0502020104020203" pitchFamily="34" charset="0"/>
              </a:rPr>
              <a:t>Womens</a:t>
            </a:r>
            <a:r>
              <a:rPr lang="en-ZA" sz="2000" dirty="0">
                <a:latin typeface="Gill Sans MT" panose="020B0502020104020203" pitchFamily="34" charset="0"/>
              </a:rPr>
              <a:t> Health (</a:t>
            </a:r>
            <a:r>
              <a:rPr lang="en-ZA" sz="2000" dirty="0" err="1">
                <a:latin typeface="Gill Sans MT" panose="020B0502020104020203" pitchFamily="34" charset="0"/>
              </a:rPr>
              <a:t>Lond</a:t>
            </a:r>
            <a:r>
              <a:rPr lang="en-ZA" sz="2000" dirty="0">
                <a:latin typeface="Gill Sans MT" panose="020B0502020104020203" pitchFamily="34" charset="0"/>
              </a:rPr>
              <a:t>). 2022 Jan-Dec;18:17455057221118773. </a:t>
            </a:r>
            <a:r>
              <a:rPr lang="en-ZA" sz="2000" dirty="0" err="1">
                <a:latin typeface="Gill Sans MT" panose="020B0502020104020203" pitchFamily="34" charset="0"/>
              </a:rPr>
              <a:t>doi</a:t>
            </a:r>
            <a:r>
              <a:rPr lang="en-ZA" sz="2000" dirty="0">
                <a:latin typeface="Gill Sans MT" panose="020B0502020104020203" pitchFamily="34" charset="0"/>
              </a:rPr>
              <a:t>: 10.1177/17455057221118773. PMID: 36039898; PMCID: PMC9434669.</a:t>
            </a:r>
          </a:p>
          <a:p>
            <a:pPr algn="just">
              <a:lnSpc>
                <a:spcPct val="120000"/>
              </a:lnSpc>
            </a:pPr>
            <a:endParaRPr lang="en-US" sz="2000" dirty="0">
              <a:latin typeface="Gill Sans MT" panose="020B0502020104020203" pitchFamily="34" charset="0"/>
              <a:cs typeface="Arial" panose="020B0604020202020204" pitchFamily="34" charset="0"/>
            </a:endParaRPr>
          </a:p>
          <a:p>
            <a:pPr algn="just">
              <a:lnSpc>
                <a:spcPct val="120000"/>
              </a:lnSpc>
            </a:pPr>
            <a:r>
              <a:rPr lang="en-US" sz="2000" dirty="0">
                <a:latin typeface="Gill Sans MT" panose="020B0502020104020203" pitchFamily="34" charset="0"/>
                <a:cs typeface="Arial" panose="020B0604020202020204" pitchFamily="34" charset="0"/>
              </a:rPr>
              <a:t>Author Contact Information: martins.Nweke@gmail.com</a:t>
            </a:r>
          </a:p>
          <a:p>
            <a:pPr algn="just">
              <a:lnSpc>
                <a:spcPct val="120000"/>
              </a:lnSpc>
            </a:pPr>
            <a:r>
              <a:rPr lang="en-US" sz="2000" dirty="0">
                <a:latin typeface="Gill Sans MT" panose="020B0502020104020203" pitchFamily="34" charset="0"/>
                <a:cs typeface="Arial" panose="020B0604020202020204" pitchFamily="34" charset="0"/>
              </a:rPr>
              <a:t>Funding Source: Association of Common Wealth Universities</a:t>
            </a:r>
          </a:p>
          <a:p>
            <a:pPr algn="just">
              <a:lnSpc>
                <a:spcPct val="120000"/>
              </a:lnSpc>
            </a:pPr>
            <a:r>
              <a:rPr lang="en-US" sz="2000" dirty="0">
                <a:latin typeface="Gill Sans MT" panose="020B0502020104020203" pitchFamily="34" charset="0"/>
                <a:cs typeface="Arial" panose="020B0604020202020204" pitchFamily="34" charset="0"/>
              </a:rPr>
              <a:t>Conflicts of Interest: None</a:t>
            </a:r>
          </a:p>
          <a:p>
            <a:pPr algn="just">
              <a:lnSpc>
                <a:spcPct val="120000"/>
              </a:lnSpc>
            </a:pPr>
            <a:r>
              <a:rPr lang="en-US" sz="2000" dirty="0">
                <a:latin typeface="Gill Sans MT" panose="020B0502020104020203" pitchFamily="34" charset="0"/>
                <a:cs typeface="Arial" panose="020B0604020202020204" pitchFamily="34" charset="0"/>
              </a:rPr>
              <a:t>Acknowledgements: Thanks to all the primary study authors</a:t>
            </a:r>
            <a:endParaRPr lang="en-US" sz="2000" b="1" dirty="0">
              <a:solidFill>
                <a:srgbClr val="FF0000"/>
              </a:solidFill>
              <a:latin typeface="Gill Sans MT" panose="020B0502020104020203" pitchFamily="34" charset="0"/>
              <a:cs typeface="Arial" panose="020B0604020202020204" pitchFamily="34" charset="0"/>
            </a:endParaRPr>
          </a:p>
        </p:txBody>
      </p:sp>
      <p:sp>
        <p:nvSpPr>
          <p:cNvPr id="25" name="TextBox 24">
            <a:extLst>
              <a:ext uri="{FF2B5EF4-FFF2-40B4-BE49-F238E27FC236}">
                <a16:creationId xmlns:a16="http://schemas.microsoft.com/office/drawing/2014/main" id="{8E35B311-3C19-412C-ADE6-EB2E4158F366}"/>
              </a:ext>
            </a:extLst>
          </p:cNvPr>
          <p:cNvSpPr txBox="1"/>
          <p:nvPr/>
        </p:nvSpPr>
        <p:spPr>
          <a:xfrm>
            <a:off x="16383" y="19610723"/>
            <a:ext cx="14572453" cy="23120788"/>
          </a:xfrm>
          <a:prstGeom prst="rect">
            <a:avLst/>
          </a:prstGeom>
          <a:solidFill>
            <a:schemeClr val="bg1"/>
          </a:solidFill>
        </p:spPr>
        <p:txBody>
          <a:bodyPr wrap="square" rtlCol="0">
            <a:spAutoFit/>
          </a:bodyPr>
          <a:lstStyle/>
          <a:p>
            <a:pPr>
              <a:lnSpc>
                <a:spcPct val="120000"/>
              </a:lnSpc>
            </a:pPr>
            <a:r>
              <a:rPr lang="en-US" sz="2800" b="1" dirty="0">
                <a:solidFill>
                  <a:srgbClr val="8C1616"/>
                </a:solidFill>
                <a:latin typeface="Gill Sans MT" panose="020B0502020104020203" pitchFamily="34" charset="0"/>
                <a:cs typeface="Arial" panose="020B0604020202020204" pitchFamily="34" charset="0"/>
              </a:rPr>
              <a:t>RESULTS</a:t>
            </a:r>
          </a:p>
          <a:p>
            <a:r>
              <a:rPr lang="en-US" sz="2800" b="1" dirty="0">
                <a:latin typeface="Gill Sans MT" panose="020B0502020104020203" pitchFamily="34" charset="0"/>
              </a:rPr>
              <a:t>Intimate partner violence</a:t>
            </a:r>
            <a:endParaRPr lang="en-ZA" sz="2800" b="1" dirty="0">
              <a:latin typeface="Gill Sans MT" panose="020B0502020104020203" pitchFamily="34" charset="0"/>
            </a:endParaRPr>
          </a:p>
          <a:p>
            <a:pPr marL="285750" indent="-285750">
              <a:lnSpc>
                <a:spcPct val="150000"/>
              </a:lnSpc>
              <a:buFont typeface="Arial" panose="020B0604020202020204" pitchFamily="34" charset="0"/>
              <a:buChar char="•"/>
            </a:pPr>
            <a:r>
              <a:rPr lang="en-US" sz="2800" dirty="0">
                <a:latin typeface="Gill Sans MT" panose="020B0502020104020203" pitchFamily="34" charset="0"/>
              </a:rPr>
              <a:t>This is the famous correlate of PPD in SSA, with a risk weight of 2.8. </a:t>
            </a:r>
          </a:p>
          <a:p>
            <a:pPr marL="285750" indent="-285750">
              <a:lnSpc>
                <a:spcPct val="150000"/>
              </a:lnSpc>
              <a:buFont typeface="Arial" panose="020B0604020202020204" pitchFamily="34" charset="0"/>
              <a:buChar char="•"/>
            </a:pPr>
            <a:r>
              <a:rPr lang="en-US" sz="2800" dirty="0">
                <a:latin typeface="Gill Sans MT" panose="020B0502020104020203" pitchFamily="34" charset="0"/>
              </a:rPr>
              <a:t>Similar systematic review</a:t>
            </a:r>
            <a:r>
              <a:rPr lang="en-US" sz="2800" baseline="30000" dirty="0">
                <a:latin typeface="Gill Sans MT" panose="020B0502020104020203" pitchFamily="34" charset="0"/>
              </a:rPr>
              <a:t>1</a:t>
            </a:r>
            <a:r>
              <a:rPr lang="en-US" sz="2800" dirty="0">
                <a:latin typeface="Gill Sans MT" panose="020B0502020104020203" pitchFamily="34" charset="0"/>
              </a:rPr>
              <a:t>reported a pooled odds ratio of 2.9</a:t>
            </a:r>
          </a:p>
          <a:p>
            <a:pPr marL="285750" indent="-285750">
              <a:lnSpc>
                <a:spcPct val="150000"/>
              </a:lnSpc>
              <a:buFont typeface="Arial" panose="020B0604020202020204" pitchFamily="34" charset="0"/>
              <a:buChar char="•"/>
            </a:pPr>
            <a:r>
              <a:rPr lang="en-US" sz="2800" dirty="0">
                <a:latin typeface="Gill Sans MT" panose="020B0502020104020203" pitchFamily="34" charset="0"/>
              </a:rPr>
              <a:t>Marital problems, such as intimate partner conflict and abusive relationships are consistent sources of stress throughout the postpartum period</a:t>
            </a:r>
            <a:r>
              <a:rPr lang="en-US" sz="2800" baseline="30000" dirty="0">
                <a:latin typeface="Gill Sans MT" panose="020B0502020104020203" pitchFamily="34" charset="0"/>
              </a:rPr>
              <a:t>2,3</a:t>
            </a:r>
            <a:endParaRPr lang="en-US" sz="2800" b="1" baseline="30000" dirty="0">
              <a:latin typeface="Gill Sans MT" panose="020B0502020104020203" pitchFamily="34" charset="0"/>
            </a:endParaRPr>
          </a:p>
          <a:p>
            <a:pPr algn="just">
              <a:lnSpc>
                <a:spcPct val="150000"/>
              </a:lnSpc>
            </a:pPr>
            <a:r>
              <a:rPr lang="en-US" sz="2800" b="1" dirty="0">
                <a:latin typeface="Gill Sans MT" panose="020B0502020104020203" pitchFamily="34" charset="0"/>
              </a:rPr>
              <a:t>Poor social support</a:t>
            </a:r>
            <a:endParaRPr lang="en-ZA" sz="2800" b="1" dirty="0">
              <a:latin typeface="Gill Sans MT" panose="020B0502020104020203" pitchFamily="34" charset="0"/>
            </a:endParaRPr>
          </a:p>
          <a:p>
            <a:pPr marL="457200" indent="-457200" algn="just">
              <a:lnSpc>
                <a:spcPct val="150000"/>
              </a:lnSpc>
              <a:buFont typeface="Arial" panose="020B0604020202020204" pitchFamily="34" charset="0"/>
              <a:buChar char="•"/>
            </a:pPr>
            <a:r>
              <a:rPr lang="en-US" sz="2800" dirty="0">
                <a:latin typeface="Gill Sans MT" panose="020B0502020104020203" pitchFamily="34" charset="0"/>
              </a:rPr>
              <a:t>This is a level I correlate</a:t>
            </a:r>
          </a:p>
          <a:p>
            <a:pPr marL="457200" indent="-457200" algn="just">
              <a:lnSpc>
                <a:spcPct val="150000"/>
              </a:lnSpc>
              <a:buFont typeface="Arial" panose="020B0604020202020204" pitchFamily="34" charset="0"/>
              <a:buChar char="•"/>
            </a:pPr>
            <a:r>
              <a:rPr lang="en-US" sz="2800" dirty="0">
                <a:latin typeface="Gill Sans MT" panose="020B0502020104020203" pitchFamily="34" charset="0"/>
              </a:rPr>
              <a:t>This is consistent with the findings of Desta et al.</a:t>
            </a:r>
            <a:r>
              <a:rPr lang="en-US" sz="2800" baseline="30000" dirty="0">
                <a:latin typeface="Gill Sans MT" panose="020B0502020104020203" pitchFamily="34" charset="0"/>
              </a:rPr>
              <a:t>4 </a:t>
            </a:r>
            <a:r>
              <a:rPr lang="en-US" sz="2800" dirty="0">
                <a:latin typeface="Gill Sans MT" panose="020B0502020104020203" pitchFamily="34" charset="0"/>
              </a:rPr>
              <a:t>and Dadi et al.</a:t>
            </a:r>
            <a:r>
              <a:rPr lang="en-US" sz="2800" baseline="30000" dirty="0">
                <a:latin typeface="Gill Sans MT" panose="020B0502020104020203" pitchFamily="34" charset="0"/>
              </a:rPr>
              <a:t>1</a:t>
            </a:r>
            <a:r>
              <a:rPr lang="en-US" sz="2800" dirty="0">
                <a:latin typeface="Gill Sans MT" panose="020B0502020104020203" pitchFamily="34" charset="0"/>
              </a:rPr>
              <a:t> in an Ethiopian-based meta-analysis and an African-based systematic review, respectively</a:t>
            </a:r>
          </a:p>
          <a:p>
            <a:pPr marL="457200" indent="-457200" algn="just">
              <a:lnSpc>
                <a:spcPct val="150000"/>
              </a:lnSpc>
              <a:buFont typeface="Arial" panose="020B0604020202020204" pitchFamily="34" charset="0"/>
              <a:buChar char="•"/>
            </a:pPr>
            <a:r>
              <a:rPr lang="en-US" sz="2800" dirty="0">
                <a:latin typeface="Gill Sans MT" panose="020B0502020104020203" pitchFamily="34" charset="0"/>
              </a:rPr>
              <a:t>Women who did not receive adequate support from close family members during birth or in the care of their newborn were shown to be less satisfied, stressed, and at a higher risk of depression</a:t>
            </a:r>
            <a:r>
              <a:rPr lang="en-US" sz="2800" baseline="30000" dirty="0">
                <a:latin typeface="Gill Sans MT" panose="020B0502020104020203" pitchFamily="34" charset="0"/>
              </a:rPr>
              <a:t>4</a:t>
            </a:r>
          </a:p>
          <a:p>
            <a:pPr algn="just">
              <a:lnSpc>
                <a:spcPct val="150000"/>
              </a:lnSpc>
            </a:pPr>
            <a:endParaRPr lang="en-US" sz="2800" b="1" baseline="30000" dirty="0">
              <a:latin typeface="Gill Sans MT" panose="020B0502020104020203" pitchFamily="34" charset="0"/>
            </a:endParaRPr>
          </a:p>
          <a:p>
            <a:pPr algn="just">
              <a:lnSpc>
                <a:spcPct val="150000"/>
              </a:lnSpc>
            </a:pPr>
            <a:r>
              <a:rPr lang="en-US" sz="2800" b="1" dirty="0">
                <a:latin typeface="Gill Sans MT" panose="020B0502020104020203" pitchFamily="34" charset="0"/>
              </a:rPr>
              <a:t>Unplanned pregnancy</a:t>
            </a:r>
            <a:endParaRPr lang="en-ZA" sz="2800" b="1" dirty="0">
              <a:latin typeface="Gill Sans MT" panose="020B0502020104020203" pitchFamily="34" charset="0"/>
            </a:endParaRPr>
          </a:p>
          <a:p>
            <a:pPr marL="342900" indent="-342900" algn="just">
              <a:lnSpc>
                <a:spcPct val="150000"/>
              </a:lnSpc>
              <a:buFont typeface="Arial" panose="020B0604020202020204" pitchFamily="34" charset="0"/>
              <a:buChar char="•"/>
            </a:pPr>
            <a:r>
              <a:rPr lang="en-US" sz="2800" dirty="0">
                <a:latin typeface="Gill Sans MT" panose="020B0502020104020203" pitchFamily="34" charset="0"/>
              </a:rPr>
              <a:t>Unplanned pregnancy is a level 1 correlate of PPD in SSA being one of the strongest PPD. </a:t>
            </a:r>
          </a:p>
          <a:p>
            <a:pPr marL="342900" indent="-342900" algn="just">
              <a:lnSpc>
                <a:spcPct val="150000"/>
              </a:lnSpc>
              <a:buFont typeface="Arial" panose="020B0604020202020204" pitchFamily="34" charset="0"/>
              <a:buChar char="•"/>
            </a:pPr>
            <a:r>
              <a:rPr lang="en-US" sz="2800" dirty="0">
                <a:latin typeface="Gill Sans MT" panose="020B0502020104020203" pitchFamily="34" charset="0"/>
              </a:rPr>
              <a:t>This agrees with Ahmad et al.</a:t>
            </a:r>
            <a:r>
              <a:rPr lang="en-US" sz="2800" baseline="30000" dirty="0">
                <a:latin typeface="Gill Sans MT" panose="020B0502020104020203" pitchFamily="34" charset="0"/>
              </a:rPr>
              <a:t>5</a:t>
            </a:r>
            <a:r>
              <a:rPr lang="en-US" sz="2800" dirty="0">
                <a:latin typeface="Gill Sans MT" panose="020B0502020104020203" pitchFamily="34" charset="0"/>
              </a:rPr>
              <a:t> and Azad et al.</a:t>
            </a:r>
            <a:r>
              <a:rPr lang="en-US" sz="2800" baseline="30000" dirty="0">
                <a:latin typeface="Gill Sans MT" panose="020B0502020104020203" pitchFamily="34" charset="0"/>
              </a:rPr>
              <a:t>6</a:t>
            </a:r>
            <a:r>
              <a:rPr lang="en-US" sz="2800" dirty="0">
                <a:latin typeface="Gill Sans MT" panose="020B0502020104020203" pitchFamily="34" charset="0"/>
              </a:rPr>
              <a:t> Low levels of preparation may leave mothers feeling anxious, helpless, and unable to cope with the changes and challenges that babies bring</a:t>
            </a:r>
          </a:p>
          <a:p>
            <a:pPr algn="just">
              <a:lnSpc>
                <a:spcPct val="150000"/>
              </a:lnSpc>
            </a:pPr>
            <a:endParaRPr lang="en-US" sz="2800" dirty="0">
              <a:latin typeface="Gill Sans MT" panose="020B0502020104020203" pitchFamily="34" charset="0"/>
            </a:endParaRPr>
          </a:p>
          <a:p>
            <a:pPr algn="just">
              <a:lnSpc>
                <a:spcPct val="150000"/>
              </a:lnSpc>
            </a:pPr>
            <a:r>
              <a:rPr lang="en-US" sz="2800" b="1" dirty="0">
                <a:latin typeface="Gill Sans MT" panose="020B0502020104020203" pitchFamily="34" charset="0"/>
              </a:rPr>
              <a:t>Maternal age and education</a:t>
            </a:r>
          </a:p>
          <a:p>
            <a:pPr marL="342900" indent="-342900" algn="just">
              <a:lnSpc>
                <a:spcPct val="150000"/>
              </a:lnSpc>
              <a:buFont typeface="Arial" panose="020B0604020202020204" pitchFamily="34" charset="0"/>
              <a:buChar char="•"/>
            </a:pPr>
            <a:r>
              <a:rPr lang="en-US" sz="2800" dirty="0">
                <a:latin typeface="Gill Sans MT" panose="020B0502020104020203" pitchFamily="34" charset="0"/>
              </a:rPr>
              <a:t>In comparison to their counterparts (25-34 years), mothers of very young age (15-25 years) and advanced maternal age mothers (≥35 years) had 2.5-3 times and 2.5-6.6 times the chance of developing PPD, respectively. </a:t>
            </a:r>
          </a:p>
          <a:p>
            <a:pPr marL="342900" indent="-342900" algn="just">
              <a:lnSpc>
                <a:spcPct val="150000"/>
              </a:lnSpc>
              <a:buFont typeface="Arial" panose="020B0604020202020204" pitchFamily="34" charset="0"/>
              <a:buChar char="•"/>
            </a:pPr>
            <a:r>
              <a:rPr lang="en-US" sz="2800" dirty="0">
                <a:latin typeface="Gill Sans MT" panose="020B0502020104020203" pitchFamily="34" charset="0"/>
              </a:rPr>
              <a:t>Educational factor could explain the relationship between age and PPD. </a:t>
            </a:r>
          </a:p>
          <a:p>
            <a:pPr marL="342900" indent="-342900" algn="just">
              <a:lnSpc>
                <a:spcPct val="150000"/>
              </a:lnSpc>
              <a:buFont typeface="Arial" panose="020B0604020202020204" pitchFamily="34" charset="0"/>
              <a:buChar char="•"/>
            </a:pPr>
            <a:r>
              <a:rPr lang="en-US" sz="2800" dirty="0">
                <a:latin typeface="Gill Sans MT" panose="020B0502020104020203" pitchFamily="34" charset="0"/>
              </a:rPr>
              <a:t>Low educational attainment may increase the risk of adverse maternal outcomes and postpartum depression since it is directly related to Antenatal clinic coverage which improves birth outcomes.</a:t>
            </a:r>
          </a:p>
          <a:p>
            <a:pPr marL="457200" indent="-457200" algn="just">
              <a:lnSpc>
                <a:spcPct val="150000"/>
              </a:lnSpc>
              <a:buFont typeface="Arial" panose="020B0604020202020204" pitchFamily="34" charset="0"/>
              <a:buChar char="•"/>
            </a:pPr>
            <a:endParaRPr lang="en-US" sz="2800" dirty="0">
              <a:latin typeface="Gill Sans MT" panose="020B0502020104020203" pitchFamily="34" charset="0"/>
            </a:endParaRPr>
          </a:p>
          <a:p>
            <a:r>
              <a:rPr lang="en-US" sz="2800" b="1" dirty="0">
                <a:latin typeface="Gill Sans MT" panose="020B0502020104020203" pitchFamily="34" charset="0"/>
              </a:rPr>
              <a:t>Single motherhood</a:t>
            </a:r>
            <a:endParaRPr lang="en-ZA" sz="2800" b="1" dirty="0">
              <a:latin typeface="Gill Sans MT" panose="020B0502020104020203" pitchFamily="34" charset="0"/>
            </a:endParaRPr>
          </a:p>
          <a:p>
            <a:pPr marL="457200" indent="-457200">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Single mother is a level 2 correlate of PPD in SSA. </a:t>
            </a:r>
          </a:p>
          <a:p>
            <a:pPr marL="457200" indent="-457200">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A similar study by Necho et al.</a:t>
            </a:r>
            <a:r>
              <a:rPr lang="en-US" sz="2800" baseline="30000" dirty="0">
                <a:latin typeface="Gill Sans MT" panose="020B0502020104020203" pitchFamily="34" charset="0"/>
                <a:cs typeface="Arial" panose="020B0604020202020204" pitchFamily="34" charset="0"/>
              </a:rPr>
              <a:t>7</a:t>
            </a:r>
            <a:r>
              <a:rPr lang="en-US" sz="2800" dirty="0">
                <a:latin typeface="Gill Sans MT" panose="020B0502020104020203" pitchFamily="34" charset="0"/>
                <a:cs typeface="Arial" panose="020B0604020202020204" pitchFamily="34" charset="0"/>
              </a:rPr>
              <a:t> showed that postnatal women who were single were 5 times more likely to develop postpartum depression than those women who were married</a:t>
            </a:r>
          </a:p>
          <a:p>
            <a:pPr marL="457200" indent="-457200">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This finding is supported by other studies conducted in SSA Africa</a:t>
            </a:r>
            <a:r>
              <a:rPr lang="en-US" sz="2800" baseline="30000" dirty="0">
                <a:latin typeface="Gill Sans MT" panose="020B0502020104020203" pitchFamily="34" charset="0"/>
                <a:cs typeface="Arial" panose="020B0604020202020204" pitchFamily="34" charset="0"/>
              </a:rPr>
              <a:t>8,9 </a:t>
            </a:r>
            <a:r>
              <a:rPr lang="en-US" sz="2800" dirty="0">
                <a:latin typeface="Gill Sans MT" panose="020B0502020104020203" pitchFamily="34" charset="0"/>
                <a:cs typeface="Arial" panose="020B0604020202020204" pitchFamily="34" charset="0"/>
              </a:rPr>
              <a:t>as well as studies in Norway,</a:t>
            </a:r>
            <a:r>
              <a:rPr lang="en-US" sz="2800" baseline="30000" dirty="0">
                <a:latin typeface="Gill Sans MT" panose="020B0502020104020203" pitchFamily="34" charset="0"/>
                <a:cs typeface="Arial" panose="020B0604020202020204" pitchFamily="34" charset="0"/>
              </a:rPr>
              <a:t>10</a:t>
            </a:r>
            <a:r>
              <a:rPr lang="en-US" sz="2800" dirty="0">
                <a:latin typeface="Gill Sans MT" panose="020B0502020104020203" pitchFamily="34" charset="0"/>
                <a:cs typeface="Arial" panose="020B0604020202020204" pitchFamily="34" charset="0"/>
              </a:rPr>
              <a:t> Bangkok</a:t>
            </a:r>
            <a:r>
              <a:rPr lang="en-US" sz="2800" baseline="30000" dirty="0">
                <a:latin typeface="Gill Sans MT" panose="020B0502020104020203" pitchFamily="34" charset="0"/>
                <a:cs typeface="Arial" panose="020B0604020202020204" pitchFamily="34" charset="0"/>
              </a:rPr>
              <a:t>11 </a:t>
            </a:r>
            <a:r>
              <a:rPr lang="en-US" sz="2800" dirty="0">
                <a:latin typeface="Gill Sans MT" panose="020B0502020104020203" pitchFamily="34" charset="0"/>
                <a:cs typeface="Arial" panose="020B0604020202020204" pitchFamily="34" charset="0"/>
              </a:rPr>
              <a:t>and India</a:t>
            </a:r>
            <a:r>
              <a:rPr lang="en-US" sz="2800" baseline="30000" dirty="0">
                <a:latin typeface="Gill Sans MT" panose="020B0502020104020203" pitchFamily="34" charset="0"/>
                <a:cs typeface="Arial" panose="020B0604020202020204" pitchFamily="34" charset="0"/>
              </a:rPr>
              <a:t>12</a:t>
            </a:r>
          </a:p>
          <a:p>
            <a:pPr marL="457200" indent="-457200">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The lack of emotional support, care, guidance, material support, and assistance with chores could also be responsible for this connection.</a:t>
            </a:r>
            <a:r>
              <a:rPr lang="en-US" sz="2800" baseline="30000" dirty="0">
                <a:latin typeface="Gill Sans MT" panose="020B0502020104020203" pitchFamily="34" charset="0"/>
                <a:cs typeface="Arial" panose="020B0604020202020204" pitchFamily="34" charset="0"/>
              </a:rPr>
              <a:t>13, 14</a:t>
            </a:r>
            <a:endParaRPr lang="en-US" sz="2800" dirty="0">
              <a:latin typeface="Gill Sans MT" panose="020B0502020104020203"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Single mothers are more vulnerable to social, economic, and psychological problems.</a:t>
            </a:r>
            <a:r>
              <a:rPr lang="en-US" sz="2800" baseline="30000" dirty="0">
                <a:latin typeface="Gill Sans MT" panose="020B0502020104020203" pitchFamily="34" charset="0"/>
                <a:cs typeface="Arial" panose="020B0604020202020204" pitchFamily="34" charset="0"/>
              </a:rPr>
              <a:t>15</a:t>
            </a:r>
            <a:endParaRPr lang="en-US" sz="2800" dirty="0">
              <a:latin typeface="Gill Sans MT" panose="020B0502020104020203" pitchFamily="34" charset="0"/>
              <a:cs typeface="Arial" panose="020B0604020202020204" pitchFamily="34" charset="0"/>
            </a:endParaRPr>
          </a:p>
        </p:txBody>
      </p:sp>
      <p:sp>
        <p:nvSpPr>
          <p:cNvPr id="4" name="TextBox 3"/>
          <p:cNvSpPr txBox="1"/>
          <p:nvPr/>
        </p:nvSpPr>
        <p:spPr>
          <a:xfrm>
            <a:off x="26616991" y="161581"/>
            <a:ext cx="3496028" cy="1200329"/>
          </a:xfrm>
          <a:prstGeom prst="rect">
            <a:avLst/>
          </a:prstGeom>
          <a:solidFill>
            <a:schemeClr val="accent1">
              <a:lumMod val="75000"/>
            </a:schemeClr>
          </a:solidFill>
        </p:spPr>
        <p:txBody>
          <a:bodyPr wrap="square" rtlCol="0">
            <a:spAutoFit/>
          </a:bodyPr>
          <a:lstStyle/>
          <a:p>
            <a:pPr algn="ctr"/>
            <a:r>
              <a:rPr lang="en-US" sz="7200" dirty="0">
                <a:solidFill>
                  <a:schemeClr val="bg1"/>
                </a:solidFill>
                <a:latin typeface="Arial" panose="020B0604020202020204" pitchFamily="34" charset="0"/>
                <a:cs typeface="Arial" panose="020B0604020202020204" pitchFamily="34" charset="0"/>
              </a:rPr>
              <a:t>P3-P16</a:t>
            </a:r>
          </a:p>
        </p:txBody>
      </p:sp>
      <p:sp>
        <p:nvSpPr>
          <p:cNvPr id="15" name="TextBox 14">
            <a:extLst>
              <a:ext uri="{FF2B5EF4-FFF2-40B4-BE49-F238E27FC236}">
                <a16:creationId xmlns:a16="http://schemas.microsoft.com/office/drawing/2014/main" id="{8E35B311-3C19-412C-ADE6-EB2E4158F366}"/>
              </a:ext>
            </a:extLst>
          </p:cNvPr>
          <p:cNvSpPr txBox="1"/>
          <p:nvPr/>
        </p:nvSpPr>
        <p:spPr>
          <a:xfrm>
            <a:off x="-1" y="8435248"/>
            <a:ext cx="14247199" cy="10771282"/>
          </a:xfrm>
          <a:prstGeom prst="rect">
            <a:avLst/>
          </a:prstGeom>
          <a:noFill/>
        </p:spPr>
        <p:txBody>
          <a:bodyPr wrap="square" rtlCol="0">
            <a:spAutoFit/>
          </a:bodyPr>
          <a:lstStyle/>
          <a:p>
            <a:pPr algn="just">
              <a:lnSpc>
                <a:spcPct val="120000"/>
              </a:lnSpc>
            </a:pPr>
            <a:r>
              <a:rPr lang="en-US" sz="3600" b="1" dirty="0">
                <a:solidFill>
                  <a:srgbClr val="8C1616"/>
                </a:solidFill>
                <a:latin typeface="Arial" panose="020B0604020202020204" pitchFamily="34" charset="0"/>
                <a:cs typeface="Arial" panose="020B0604020202020204" pitchFamily="34" charset="0"/>
              </a:rPr>
              <a:t>BACKGROUND</a:t>
            </a:r>
            <a:r>
              <a:rPr lang="en-US" sz="3600" b="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pPr marL="350387" indent="-350387" algn="just">
              <a:lnSpc>
                <a:spcPct val="150000"/>
              </a:lnSpc>
              <a:buFont typeface="Arial" panose="020B0604020202020204" pitchFamily="34" charset="0"/>
              <a:buChar char="•"/>
            </a:pPr>
            <a:r>
              <a:rPr lang="en-US" sz="2800" dirty="0">
                <a:latin typeface="Gill Sans MT" panose="020B0502020104020203" pitchFamily="34" charset="0"/>
              </a:rPr>
              <a:t>Postpartum depression (PPD) is a common mental health challenge in resource-constrained sub-Saharan Africa </a:t>
            </a:r>
          </a:p>
          <a:p>
            <a:pPr marL="350387" indent="-350387" algn="just">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PPD is preventable but screening practices are almost non-existent in the region</a:t>
            </a:r>
          </a:p>
          <a:p>
            <a:pPr marL="350387" indent="-350387" algn="just">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Mass preventive strategies are preferable but unfeasible due to limited resources</a:t>
            </a:r>
          </a:p>
          <a:p>
            <a:pPr marL="350387" indent="-350387" algn="just">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Targeted interventions have been recommended but eligibility criteria unknown </a:t>
            </a:r>
          </a:p>
          <a:p>
            <a:pPr marL="350387" indent="-350387" algn="just">
              <a:lnSpc>
                <a:spcPct val="150000"/>
              </a:lnSpc>
              <a:buFont typeface="Arial" panose="020B0604020202020204" pitchFamily="34" charset="0"/>
              <a:buChar char="•"/>
            </a:pPr>
            <a:r>
              <a:rPr lang="en-US" sz="2800" dirty="0">
                <a:latin typeface="Gill Sans MT" panose="020B0502020104020203" pitchFamily="34" charset="0"/>
                <a:cs typeface="Arial" panose="020B0604020202020204" pitchFamily="34" charset="0"/>
              </a:rPr>
              <a:t>Our study aimed to characterize and stratify the correlates of PPD and identify critical risk threshold at which pre-emptive intervention may be started</a:t>
            </a:r>
          </a:p>
          <a:p>
            <a:pPr marL="350387" indent="-350387" algn="just">
              <a:lnSpc>
                <a:spcPct val="150000"/>
              </a:lnSpc>
              <a:buFont typeface="Arial" panose="020B0604020202020204" pitchFamily="34" charset="0"/>
              <a:buChar char="•"/>
            </a:pPr>
            <a:endParaRPr lang="en-US" sz="2800" b="1" dirty="0">
              <a:latin typeface="Gill Sans MT" panose="020B0502020104020203" pitchFamily="34" charset="0"/>
              <a:cs typeface="Arial" panose="020B0604020202020204" pitchFamily="34" charset="0"/>
            </a:endParaRPr>
          </a:p>
          <a:p>
            <a:pPr algn="just">
              <a:lnSpc>
                <a:spcPct val="120000"/>
              </a:lnSpc>
            </a:pPr>
            <a:r>
              <a:rPr lang="en-US" sz="3000" b="1" dirty="0">
                <a:solidFill>
                  <a:srgbClr val="8C1616"/>
                </a:solidFill>
                <a:latin typeface="Gill Sans MT" panose="020B0502020104020203" pitchFamily="34" charset="0"/>
                <a:cs typeface="Arial" panose="020B0604020202020204" pitchFamily="34" charset="0"/>
              </a:rPr>
              <a:t>METHODS</a:t>
            </a:r>
          </a:p>
          <a:p>
            <a:pPr marL="455503" indent="-455503" algn="just">
              <a:lnSpc>
                <a:spcPct val="150000"/>
              </a:lnSpc>
              <a:buFont typeface="Arial" panose="020B0604020202020204" pitchFamily="34" charset="0"/>
              <a:buChar char="•"/>
            </a:pPr>
            <a:r>
              <a:rPr lang="en-US" sz="2700" dirty="0">
                <a:latin typeface="Gill Sans MT" panose="020B0502020104020203" pitchFamily="34" charset="0"/>
                <a:cs typeface="Arial" panose="020B0604020202020204" pitchFamily="34" charset="0"/>
              </a:rPr>
              <a:t>Underpinned by three theoretical models: EBR</a:t>
            </a:r>
          </a:p>
          <a:p>
            <a:pPr marL="455503" indent="-455503" algn="just">
              <a:lnSpc>
                <a:spcPct val="150000"/>
              </a:lnSpc>
              <a:buFont typeface="Arial" panose="020B0604020202020204" pitchFamily="34" charset="0"/>
              <a:buChar char="•"/>
            </a:pPr>
            <a:r>
              <a:rPr lang="en-US" sz="2700" dirty="0">
                <a:latin typeface="Gill Sans MT" panose="020B0502020104020203" pitchFamily="34" charset="0"/>
                <a:cs typeface="Arial" panose="020B0604020202020204" pitchFamily="34" charset="0"/>
              </a:rPr>
              <a:t>The review was structured per the PRISMA –protocol</a:t>
            </a:r>
          </a:p>
          <a:p>
            <a:pPr marL="455503" indent="-455503" algn="just">
              <a:lnSpc>
                <a:spcPct val="150000"/>
              </a:lnSpc>
              <a:buFont typeface="Arial" panose="020B0604020202020204" pitchFamily="34" charset="0"/>
              <a:buChar char="•"/>
            </a:pPr>
            <a:r>
              <a:rPr lang="en-US" sz="2700" dirty="0">
                <a:latin typeface="Gill Sans MT" panose="020B0502020104020203" pitchFamily="34" charset="0"/>
                <a:cs typeface="Arial" panose="020B0604020202020204" pitchFamily="34" charset="0"/>
              </a:rPr>
              <a:t>Included in the review were studies that reported the correlates of PPD in SSA. </a:t>
            </a:r>
          </a:p>
          <a:p>
            <a:pPr marL="455503" indent="-455503" algn="just">
              <a:lnSpc>
                <a:spcPct val="150000"/>
              </a:lnSpc>
              <a:buFont typeface="Arial" panose="020B0604020202020204" pitchFamily="34" charset="0"/>
              <a:buChar char="•"/>
            </a:pPr>
            <a:r>
              <a:rPr lang="en-US" sz="2700" dirty="0">
                <a:latin typeface="Gill Sans MT" panose="020B0502020104020203" pitchFamily="34" charset="0"/>
              </a:rPr>
              <a:t>The correlates of PPD constituted the primary outcome</a:t>
            </a:r>
          </a:p>
          <a:p>
            <a:pPr marL="455503" indent="-455503" algn="just">
              <a:lnSpc>
                <a:spcPct val="150000"/>
              </a:lnSpc>
              <a:buFont typeface="Arial" panose="020B0604020202020204" pitchFamily="34" charset="0"/>
              <a:buChar char="•"/>
            </a:pPr>
            <a:r>
              <a:rPr lang="en-US" sz="2700" dirty="0">
                <a:latin typeface="Gill Sans MT" panose="020B0502020104020203" pitchFamily="34" charset="0"/>
                <a:cs typeface="Arial" panose="020B0604020202020204" pitchFamily="34" charset="0"/>
              </a:rPr>
              <a:t>Databases: PubMed, Medline, CINAHL, Academic Search Complete, and PsycINFO</a:t>
            </a:r>
          </a:p>
          <a:p>
            <a:pPr marL="455503" indent="-455503" algn="just">
              <a:lnSpc>
                <a:spcPct val="150000"/>
              </a:lnSpc>
              <a:buFont typeface="Arial" panose="020B0604020202020204" pitchFamily="34" charset="0"/>
              <a:buChar char="•"/>
            </a:pPr>
            <a:r>
              <a:rPr lang="en-US" sz="2700" dirty="0">
                <a:latin typeface="Gill Sans MT" panose="020B0502020104020203" pitchFamily="34" charset="0"/>
              </a:rPr>
              <a:t>A random-effect model was fitted to estimate the pooled correlation coefficient per correlate</a:t>
            </a:r>
          </a:p>
          <a:p>
            <a:pPr marL="455503" indent="-455503" algn="just">
              <a:lnSpc>
                <a:spcPct val="150000"/>
              </a:lnSpc>
              <a:buFont typeface="Arial" panose="020B0604020202020204" pitchFamily="34" charset="0"/>
              <a:buChar char="•"/>
            </a:pPr>
            <a:r>
              <a:rPr lang="en-US" sz="2700" dirty="0">
                <a:latin typeface="Gill Sans MT" panose="020B0502020104020203" pitchFamily="34" charset="0"/>
              </a:rPr>
              <a:t>The clinical relevance of correlates was stratified based on strength of correlation and recurrence</a:t>
            </a:r>
          </a:p>
        </p:txBody>
      </p:sp>
      <p:sp>
        <p:nvSpPr>
          <p:cNvPr id="3" name="TextBox 2">
            <a:extLst>
              <a:ext uri="{FF2B5EF4-FFF2-40B4-BE49-F238E27FC236}">
                <a16:creationId xmlns:a16="http://schemas.microsoft.com/office/drawing/2014/main" id="{5E646059-6079-1F32-8165-2454675CA7C8}"/>
              </a:ext>
            </a:extLst>
          </p:cNvPr>
          <p:cNvSpPr txBox="1"/>
          <p:nvPr/>
        </p:nvSpPr>
        <p:spPr>
          <a:xfrm>
            <a:off x="15074138" y="12414685"/>
            <a:ext cx="14247198" cy="498150"/>
          </a:xfrm>
          <a:prstGeom prst="rect">
            <a:avLst/>
          </a:prstGeom>
          <a:noFill/>
        </p:spPr>
        <p:txBody>
          <a:bodyPr wrap="square">
            <a:spAutoFit/>
          </a:bodyPr>
          <a:lstStyle/>
          <a:p>
            <a:pPr>
              <a:lnSpc>
                <a:spcPct val="120000"/>
              </a:lnSpc>
            </a:pPr>
            <a:r>
              <a:rPr lang="en-US" sz="2400" b="1" u="sng" dirty="0">
                <a:solidFill>
                  <a:schemeClr val="accent1"/>
                </a:solidFill>
                <a:latin typeface="Gill Sans MT" panose="020B0502020104020203" pitchFamily="34" charset="0"/>
                <a:cs typeface="Arial" panose="020B0604020202020204" pitchFamily="34" charset="0"/>
              </a:rPr>
              <a:t>Table 1. </a:t>
            </a:r>
            <a:r>
              <a:rPr lang="en-US" sz="2400" dirty="0">
                <a:latin typeface="Gill Sans MT" panose="020B0502020104020203" pitchFamily="34" charset="0"/>
              </a:rPr>
              <a:t>Sub-group analyses displaying prevalence per study characteristics</a:t>
            </a:r>
            <a:endParaRPr lang="en-ZA" sz="2400" dirty="0">
              <a:latin typeface="Gill Sans MT" panose="020B0502020104020203" pitchFamily="34" charset="0"/>
            </a:endParaRPr>
          </a:p>
        </p:txBody>
      </p:sp>
      <p:pic>
        <p:nvPicPr>
          <p:cNvPr id="2" name="Content Placeholder 3">
            <a:extLst>
              <a:ext uri="{FF2B5EF4-FFF2-40B4-BE49-F238E27FC236}">
                <a16:creationId xmlns:a16="http://schemas.microsoft.com/office/drawing/2014/main" id="{E31E061C-178E-185E-DA67-6BC9AA9083FC}"/>
              </a:ext>
            </a:extLst>
          </p:cNvPr>
          <p:cNvPicPr>
            <a:picLocks noChangeAspect="1"/>
          </p:cNvPicPr>
          <p:nvPr/>
        </p:nvPicPr>
        <p:blipFill>
          <a:blip r:embed="rId4"/>
          <a:stretch>
            <a:fillRect/>
          </a:stretch>
        </p:blipFill>
        <p:spPr>
          <a:xfrm>
            <a:off x="25463024" y="40757571"/>
            <a:ext cx="4212674" cy="1861794"/>
          </a:xfrm>
          <a:prstGeom prst="rect">
            <a:avLst/>
          </a:prstGeom>
        </p:spPr>
      </p:pic>
      <p:graphicFrame>
        <p:nvGraphicFramePr>
          <p:cNvPr id="29" name="Table 28">
            <a:extLst>
              <a:ext uri="{FF2B5EF4-FFF2-40B4-BE49-F238E27FC236}">
                <a16:creationId xmlns:a16="http://schemas.microsoft.com/office/drawing/2014/main" id="{C21A43E2-0E7E-4ABA-8F84-29DC195A63C5}"/>
              </a:ext>
            </a:extLst>
          </p:cNvPr>
          <p:cNvGraphicFramePr>
            <a:graphicFrameLocks noGrp="1"/>
          </p:cNvGraphicFramePr>
          <p:nvPr>
            <p:extLst>
              <p:ext uri="{D42A27DB-BD31-4B8C-83A1-F6EECF244321}">
                <p14:modId xmlns:p14="http://schemas.microsoft.com/office/powerpoint/2010/main" val="3452622075"/>
              </p:ext>
            </p:extLst>
          </p:nvPr>
        </p:nvGraphicFramePr>
        <p:xfrm>
          <a:off x="15214377" y="12967823"/>
          <a:ext cx="14067902" cy="14995910"/>
        </p:xfrm>
        <a:graphic>
          <a:graphicData uri="http://schemas.openxmlformats.org/drawingml/2006/table">
            <a:tbl>
              <a:tblPr firstRow="1" firstCol="1" bandRow="1">
                <a:tableStyleId>{5C22544A-7EE6-4342-B048-85BDC9FD1C3A}</a:tableStyleId>
              </a:tblPr>
              <a:tblGrid>
                <a:gridCol w="2010800">
                  <a:extLst>
                    <a:ext uri="{9D8B030D-6E8A-4147-A177-3AD203B41FA5}">
                      <a16:colId xmlns:a16="http://schemas.microsoft.com/office/drawing/2014/main" val="1027516569"/>
                    </a:ext>
                  </a:extLst>
                </a:gridCol>
                <a:gridCol w="457467">
                  <a:extLst>
                    <a:ext uri="{9D8B030D-6E8A-4147-A177-3AD203B41FA5}">
                      <a16:colId xmlns:a16="http://schemas.microsoft.com/office/drawing/2014/main" val="4048015653"/>
                    </a:ext>
                  </a:extLst>
                </a:gridCol>
                <a:gridCol w="981756">
                  <a:extLst>
                    <a:ext uri="{9D8B030D-6E8A-4147-A177-3AD203B41FA5}">
                      <a16:colId xmlns:a16="http://schemas.microsoft.com/office/drawing/2014/main" val="362992807"/>
                    </a:ext>
                  </a:extLst>
                </a:gridCol>
                <a:gridCol w="981756">
                  <a:extLst>
                    <a:ext uri="{9D8B030D-6E8A-4147-A177-3AD203B41FA5}">
                      <a16:colId xmlns:a16="http://schemas.microsoft.com/office/drawing/2014/main" val="227267060"/>
                    </a:ext>
                  </a:extLst>
                </a:gridCol>
                <a:gridCol w="1651675">
                  <a:extLst>
                    <a:ext uri="{9D8B030D-6E8A-4147-A177-3AD203B41FA5}">
                      <a16:colId xmlns:a16="http://schemas.microsoft.com/office/drawing/2014/main" val="3972314788"/>
                    </a:ext>
                  </a:extLst>
                </a:gridCol>
                <a:gridCol w="899833">
                  <a:extLst>
                    <a:ext uri="{9D8B030D-6E8A-4147-A177-3AD203B41FA5}">
                      <a16:colId xmlns:a16="http://schemas.microsoft.com/office/drawing/2014/main" val="2209827748"/>
                    </a:ext>
                  </a:extLst>
                </a:gridCol>
                <a:gridCol w="1341128">
                  <a:extLst>
                    <a:ext uri="{9D8B030D-6E8A-4147-A177-3AD203B41FA5}">
                      <a16:colId xmlns:a16="http://schemas.microsoft.com/office/drawing/2014/main" val="3084462240"/>
                    </a:ext>
                  </a:extLst>
                </a:gridCol>
                <a:gridCol w="802398">
                  <a:extLst>
                    <a:ext uri="{9D8B030D-6E8A-4147-A177-3AD203B41FA5}">
                      <a16:colId xmlns:a16="http://schemas.microsoft.com/office/drawing/2014/main" val="1966683090"/>
                    </a:ext>
                  </a:extLst>
                </a:gridCol>
                <a:gridCol w="929094">
                  <a:extLst>
                    <a:ext uri="{9D8B030D-6E8A-4147-A177-3AD203B41FA5}">
                      <a16:colId xmlns:a16="http://schemas.microsoft.com/office/drawing/2014/main" val="2080166368"/>
                    </a:ext>
                  </a:extLst>
                </a:gridCol>
                <a:gridCol w="1055788">
                  <a:extLst>
                    <a:ext uri="{9D8B030D-6E8A-4147-A177-3AD203B41FA5}">
                      <a16:colId xmlns:a16="http://schemas.microsoft.com/office/drawing/2014/main" val="1409781781"/>
                    </a:ext>
                  </a:extLst>
                </a:gridCol>
                <a:gridCol w="1013557">
                  <a:extLst>
                    <a:ext uri="{9D8B030D-6E8A-4147-A177-3AD203B41FA5}">
                      <a16:colId xmlns:a16="http://schemas.microsoft.com/office/drawing/2014/main" val="1187196625"/>
                    </a:ext>
                  </a:extLst>
                </a:gridCol>
                <a:gridCol w="802399">
                  <a:extLst>
                    <a:ext uri="{9D8B030D-6E8A-4147-A177-3AD203B41FA5}">
                      <a16:colId xmlns:a16="http://schemas.microsoft.com/office/drawing/2014/main" val="2082629466"/>
                    </a:ext>
                  </a:extLst>
                </a:gridCol>
                <a:gridCol w="1140251">
                  <a:extLst>
                    <a:ext uri="{9D8B030D-6E8A-4147-A177-3AD203B41FA5}">
                      <a16:colId xmlns:a16="http://schemas.microsoft.com/office/drawing/2014/main" val="2508774259"/>
                    </a:ext>
                  </a:extLst>
                </a:gridCol>
              </a:tblGrid>
              <a:tr h="1170565">
                <a:tc>
                  <a:txBody>
                    <a:bodyPr/>
                    <a:lstStyle/>
                    <a:p>
                      <a:pPr algn="just">
                        <a:lnSpc>
                          <a:spcPct val="150000"/>
                        </a:lnSpc>
                        <a:spcAft>
                          <a:spcPts val="0"/>
                        </a:spcAft>
                      </a:pPr>
                      <a:r>
                        <a:rPr lang="en-US" sz="2400" b="0" dirty="0">
                          <a:effectLst/>
                          <a:latin typeface="Gill Sans MT" panose="020B0502020104020203" pitchFamily="34" charset="0"/>
                        </a:rPr>
                        <a:t>Factors</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N</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 </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r</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CI</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OR</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95% CI </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 </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I</a:t>
                      </a:r>
                      <a:r>
                        <a:rPr lang="en-US" sz="2400" b="0" baseline="30000" dirty="0">
                          <a:effectLst/>
                          <a:latin typeface="Gill Sans MT" panose="020B0502020104020203" pitchFamily="34" charset="0"/>
                        </a:rPr>
                        <a:t>2</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Eggers </a:t>
                      </a:r>
                      <a:endParaRPr lang="en-ZA" sz="2400" b="0">
                        <a:effectLst/>
                        <a:latin typeface="Gill Sans MT" panose="020B0502020104020203" pitchFamily="34" charset="0"/>
                      </a:endParaRPr>
                    </a:p>
                    <a:p>
                      <a:pPr algn="just">
                        <a:lnSpc>
                          <a:spcPct val="150000"/>
                        </a:lnSpc>
                        <a:spcAft>
                          <a:spcPts val="0"/>
                        </a:spcAft>
                      </a:pPr>
                      <a:r>
                        <a:rPr lang="en-US" sz="2400" b="0">
                          <a:effectLst/>
                          <a:latin typeface="Gill Sans MT" panose="020B0502020104020203" pitchFamily="34" charset="0"/>
                        </a:rPr>
                        <a:t>t- value</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p-value</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 Rw</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Risk level</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5042350"/>
                  </a:ext>
                </a:extLst>
              </a:tr>
              <a:tr h="526452">
                <a:tc>
                  <a:txBody>
                    <a:bodyPr/>
                    <a:lstStyle/>
                    <a:p>
                      <a:pPr algn="just">
                        <a:lnSpc>
                          <a:spcPct val="150000"/>
                        </a:lnSpc>
                        <a:spcAft>
                          <a:spcPts val="0"/>
                        </a:spcAft>
                      </a:pPr>
                      <a:r>
                        <a:rPr lang="en-US" sz="2400" b="0" dirty="0">
                          <a:effectLst/>
                          <a:latin typeface="Gill Sans MT" panose="020B0502020104020203" pitchFamily="34" charset="0"/>
                        </a:rPr>
                        <a:t>IPV/conflict</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0.94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0.212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0.112-0.31</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2.19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1.51-3.23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2.06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94.02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0.033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0.974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dirty="0">
                          <a:effectLst/>
                          <a:latin typeface="Gill Sans MT" panose="020B0502020104020203" pitchFamily="34" charset="0"/>
                        </a:rPr>
                        <a:t>2.80</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736966925"/>
                  </a:ext>
                </a:extLst>
              </a:tr>
              <a:tr h="1077324">
                <a:tc>
                  <a:txBody>
                    <a:bodyPr/>
                    <a:lstStyle/>
                    <a:p>
                      <a:pPr algn="just">
                        <a:lnSpc>
                          <a:spcPct val="150000"/>
                        </a:lnSpc>
                        <a:spcAft>
                          <a:spcPts val="0"/>
                        </a:spcAft>
                      </a:pPr>
                      <a:r>
                        <a:rPr lang="en-US" sz="2400" b="0">
                          <a:effectLst/>
                          <a:latin typeface="Gill Sans MT" panose="020B0502020104020203" pitchFamily="34" charset="0"/>
                        </a:rPr>
                        <a:t>Poor social</a:t>
                      </a:r>
                      <a:endParaRPr lang="en-ZA" sz="2400" b="0">
                        <a:effectLst/>
                        <a:latin typeface="Gill Sans MT" panose="020B0502020104020203" pitchFamily="34" charset="0"/>
                      </a:endParaRPr>
                    </a:p>
                    <a:p>
                      <a:pPr algn="just">
                        <a:lnSpc>
                          <a:spcPct val="150000"/>
                        </a:lnSpc>
                        <a:spcAft>
                          <a:spcPts val="0"/>
                        </a:spcAft>
                      </a:pPr>
                      <a:r>
                        <a:rPr lang="en-US" sz="2400" b="0">
                          <a:effectLst/>
                          <a:latin typeface="Gill Sans MT" panose="020B0502020104020203" pitchFamily="34" charset="0"/>
                        </a:rPr>
                        <a:t> support</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0.92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0.250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0.133-0.36</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2.55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1.62-4.07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2.35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92.38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0.528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0.608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1.92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73810237"/>
                  </a:ext>
                </a:extLst>
              </a:tr>
              <a:tr h="1077324">
                <a:tc>
                  <a:txBody>
                    <a:bodyPr/>
                    <a:lstStyle/>
                    <a:p>
                      <a:pPr algn="just">
                        <a:lnSpc>
                          <a:spcPct val="150000"/>
                        </a:lnSpc>
                        <a:spcAft>
                          <a:spcPts val="0"/>
                        </a:spcAft>
                      </a:pPr>
                      <a:r>
                        <a:rPr lang="en-US" sz="2400" b="0">
                          <a:effectLst/>
                          <a:latin typeface="Gill Sans MT" panose="020B0502020104020203" pitchFamily="34" charset="0"/>
                        </a:rPr>
                        <a:t>Unwanted pregnancy</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0.64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0.279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0.140-0.41</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2.87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1.67-5.06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1.83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95.88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1.197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0.261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1.62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142237556"/>
                  </a:ext>
                </a:extLst>
              </a:tr>
              <a:tr h="761688">
                <a:tc>
                  <a:txBody>
                    <a:bodyPr/>
                    <a:lstStyle/>
                    <a:p>
                      <a:pPr algn="just">
                        <a:lnSpc>
                          <a:spcPct val="150000"/>
                        </a:lnSpc>
                        <a:spcAft>
                          <a:spcPts val="0"/>
                        </a:spcAft>
                      </a:pPr>
                      <a:r>
                        <a:rPr lang="en-US" sz="2400" b="0">
                          <a:effectLst/>
                          <a:latin typeface="Gill Sans MT" panose="020B0502020104020203" pitchFamily="34" charset="0"/>
                        </a:rPr>
                        <a:t>Maternal age </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1.14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0.268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0.154-0.37</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2.74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1.76-4.32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3.13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91.60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1.261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0.263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0.96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597799281"/>
                  </a:ext>
                </a:extLst>
              </a:tr>
              <a:tr h="1077324">
                <a:tc>
                  <a:txBody>
                    <a:bodyPr/>
                    <a:lstStyle/>
                    <a:p>
                      <a:pPr algn="just">
                        <a:lnSpc>
                          <a:spcPct val="150000"/>
                        </a:lnSpc>
                        <a:spcAft>
                          <a:spcPts val="0"/>
                        </a:spcAft>
                      </a:pPr>
                      <a:r>
                        <a:rPr lang="en-US" sz="2400" b="0">
                          <a:effectLst/>
                          <a:latin typeface="Gill Sans MT" panose="020B0502020104020203" pitchFamily="34" charset="0"/>
                        </a:rPr>
                        <a:t>Illness in</a:t>
                      </a:r>
                      <a:endParaRPr lang="en-ZA" sz="2400" b="0">
                        <a:effectLst/>
                        <a:latin typeface="Gill Sans MT" panose="020B0502020104020203" pitchFamily="34" charset="0"/>
                      </a:endParaRPr>
                    </a:p>
                    <a:p>
                      <a:pPr algn="just">
                        <a:lnSpc>
                          <a:spcPct val="150000"/>
                        </a:lnSpc>
                        <a:spcAft>
                          <a:spcPts val="0"/>
                        </a:spcAft>
                      </a:pPr>
                      <a:r>
                        <a:rPr lang="en-US" sz="2400" b="0">
                          <a:effectLst/>
                          <a:latin typeface="Gill Sans MT" panose="020B0502020104020203" pitchFamily="34" charset="0"/>
                        </a:rPr>
                        <a:t> Mother</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0.75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0.225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0.073-0.37</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2.31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1.30-4.2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1.73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94.97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0.527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0.610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0.92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838364403"/>
                  </a:ext>
                </a:extLst>
              </a:tr>
              <a:tr h="1077324">
                <a:tc>
                  <a:txBody>
                    <a:bodyPr/>
                    <a:lstStyle/>
                    <a:p>
                      <a:pPr algn="just">
                        <a:lnSpc>
                          <a:spcPct val="150000"/>
                        </a:lnSpc>
                        <a:spcAft>
                          <a:spcPts val="0"/>
                        </a:spcAft>
                      </a:pPr>
                      <a:r>
                        <a:rPr lang="en-US" sz="2400" b="0">
                          <a:effectLst/>
                          <a:latin typeface="Gill Sans MT" panose="020B0502020104020203" pitchFamily="34" charset="0"/>
                        </a:rPr>
                        <a:t>Single motherhood</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0.60</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0.181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0.045-0.31</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1.95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1.18-3.29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1.17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92.09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0.704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0.502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0.65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121771820"/>
                  </a:ext>
                </a:extLst>
              </a:tr>
              <a:tr h="738153">
                <a:tc>
                  <a:txBody>
                    <a:bodyPr/>
                    <a:lstStyle/>
                    <a:p>
                      <a:pPr algn="just">
                        <a:lnSpc>
                          <a:spcPct val="150000"/>
                        </a:lnSpc>
                        <a:spcAft>
                          <a:spcPts val="0"/>
                        </a:spcAft>
                      </a:pPr>
                      <a:r>
                        <a:rPr lang="en-US" sz="2400" b="0">
                          <a:effectLst/>
                          <a:latin typeface="Gill Sans MT" panose="020B0502020104020203" pitchFamily="34" charset="0"/>
                        </a:rPr>
                        <a:t>Poor SES</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0.54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0.213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0.096-0.32</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3.29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1.42-3.46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1.77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93.81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0.321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0.754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0.59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84425805"/>
                  </a:ext>
                </a:extLst>
              </a:tr>
              <a:tr h="1077324">
                <a:tc>
                  <a:txBody>
                    <a:bodyPr/>
                    <a:lstStyle/>
                    <a:p>
                      <a:pPr algn="just">
                        <a:lnSpc>
                          <a:spcPct val="150000"/>
                        </a:lnSpc>
                        <a:spcAft>
                          <a:spcPts val="0"/>
                        </a:spcAft>
                      </a:pPr>
                      <a:r>
                        <a:rPr lang="en-US" sz="2400" b="0">
                          <a:effectLst/>
                          <a:latin typeface="Gill Sans MT" panose="020B0502020104020203" pitchFamily="34" charset="0"/>
                        </a:rPr>
                        <a:t>Low education</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0.75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0.507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0.414-0.59</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8.44</a:t>
                      </a:r>
                      <a:endParaRPr lang="en-ZA" sz="2400" b="0">
                        <a:effectLst/>
                        <a:latin typeface="Gill Sans MT" panose="020B0502020104020203" pitchFamily="34" charset="0"/>
                      </a:endParaRPr>
                    </a:p>
                    <a:p>
                      <a:pPr algn="just">
                        <a:lnSpc>
                          <a:spcPct val="150000"/>
                        </a:lnSpc>
                        <a:spcAft>
                          <a:spcPts val="0"/>
                        </a:spcAft>
                      </a:pPr>
                      <a:r>
                        <a:rPr lang="en-US" sz="2400" b="0">
                          <a:effectLst/>
                          <a:latin typeface="Gill Sans MT" panose="020B0502020104020203" pitchFamily="34" charset="0"/>
                        </a:rPr>
                        <a:t> </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5.21-14.07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6.33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48.72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1.048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0.485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0.51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4122838244"/>
                  </a:ext>
                </a:extLst>
              </a:tr>
              <a:tr h="505048">
                <a:tc>
                  <a:txBody>
                    <a:bodyPr/>
                    <a:lstStyle/>
                    <a:p>
                      <a:pPr algn="just">
                        <a:lnSpc>
                          <a:spcPct val="150000"/>
                        </a:lnSpc>
                        <a:spcAft>
                          <a:spcPts val="0"/>
                        </a:spcAft>
                      </a:pPr>
                      <a:r>
                        <a:rPr lang="en-US" sz="2400" b="0">
                          <a:effectLst/>
                          <a:latin typeface="Gill Sans MT" panose="020B0502020104020203" pitchFamily="34" charset="0"/>
                        </a:rPr>
                        <a:t>Still birth</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0.80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0.276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0.168-0.38</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2.83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1.86-4.40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2.26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87.45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0.779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0.492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0.50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732444435"/>
                  </a:ext>
                </a:extLst>
              </a:tr>
              <a:tr h="505048">
                <a:tc>
                  <a:txBody>
                    <a:bodyPr/>
                    <a:lstStyle/>
                    <a:p>
                      <a:pPr algn="just">
                        <a:lnSpc>
                          <a:spcPct val="150000"/>
                        </a:lnSpc>
                        <a:spcAft>
                          <a:spcPts val="0"/>
                        </a:spcAft>
                      </a:pPr>
                      <a:r>
                        <a:rPr lang="en-US" sz="2400" b="0">
                          <a:effectLst/>
                          <a:latin typeface="Gill Sans MT" panose="020B0502020104020203" pitchFamily="34" charset="0"/>
                        </a:rPr>
                        <a:t>Undesired sex</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0.67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0.164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0.087-0.24</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1.82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1.37-2.45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1.21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68.36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0.106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0.918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0.46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184827395"/>
                  </a:ext>
                </a:extLst>
              </a:tr>
              <a:tr h="1077324">
                <a:tc>
                  <a:txBody>
                    <a:bodyPr/>
                    <a:lstStyle/>
                    <a:p>
                      <a:pPr algn="just">
                        <a:lnSpc>
                          <a:spcPct val="150000"/>
                        </a:lnSpc>
                        <a:spcAft>
                          <a:spcPts val="0"/>
                        </a:spcAft>
                      </a:pPr>
                      <a:r>
                        <a:rPr lang="en-US" sz="2400" b="0" dirty="0">
                          <a:effectLst/>
                          <a:latin typeface="Gill Sans MT" panose="020B0502020104020203" pitchFamily="34" charset="0"/>
                        </a:rPr>
                        <a:t>Cesarean section</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0.67</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0.216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0.128-0.30</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2.23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1.60-3.14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1.49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0.000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0.452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0.730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0.43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069464472"/>
                  </a:ext>
                </a:extLst>
              </a:tr>
              <a:tr h="1077324">
                <a:tc>
                  <a:txBody>
                    <a:bodyPr/>
                    <a:lstStyle/>
                    <a:p>
                      <a:pPr algn="just">
                        <a:lnSpc>
                          <a:spcPct val="150000"/>
                        </a:lnSpc>
                        <a:spcAft>
                          <a:spcPts val="0"/>
                        </a:spcAft>
                      </a:pPr>
                      <a:r>
                        <a:rPr lang="en-US" sz="2400" b="0">
                          <a:effectLst/>
                          <a:latin typeface="Gill Sans MT" panose="020B0502020104020203" pitchFamily="34" charset="0"/>
                        </a:rPr>
                        <a:t>Substance abuse</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1.00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0.297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0.091-0.48</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3.09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1.39-7.20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3.09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93.73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1.102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0.469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0.37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349355809"/>
                  </a:ext>
                </a:extLst>
              </a:tr>
              <a:tr h="1077324">
                <a:tc>
                  <a:txBody>
                    <a:bodyPr/>
                    <a:lstStyle/>
                    <a:p>
                      <a:pPr algn="just">
                        <a:lnSpc>
                          <a:spcPct val="150000"/>
                        </a:lnSpc>
                        <a:spcAft>
                          <a:spcPts val="0"/>
                        </a:spcAft>
                      </a:pPr>
                      <a:r>
                        <a:rPr lang="en-US" sz="2400" b="0">
                          <a:effectLst/>
                          <a:latin typeface="Gill Sans MT" panose="020B0502020104020203" pitchFamily="34" charset="0"/>
                        </a:rPr>
                        <a:t>Antenatal depression</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0.67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0.274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-0.029-0.53</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2.81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0.90-9.71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1.87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96.44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0.206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0.871</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0.37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2082184299"/>
                  </a:ext>
                </a:extLst>
              </a:tr>
              <a:tr h="1077324">
                <a:tc>
                  <a:txBody>
                    <a:bodyPr/>
                    <a:lstStyle/>
                    <a:p>
                      <a:pPr algn="just">
                        <a:lnSpc>
                          <a:spcPct val="150000"/>
                        </a:lnSpc>
                        <a:spcAft>
                          <a:spcPts val="0"/>
                        </a:spcAft>
                      </a:pPr>
                      <a:r>
                        <a:rPr lang="en-US" sz="2400" b="0">
                          <a:effectLst/>
                          <a:latin typeface="Gill Sans MT" panose="020B0502020104020203" pitchFamily="34" charset="0"/>
                        </a:rPr>
                        <a:t>Poor health of</a:t>
                      </a:r>
                      <a:endParaRPr lang="en-ZA" sz="2400" b="0">
                        <a:effectLst/>
                        <a:latin typeface="Gill Sans MT" panose="020B0502020104020203" pitchFamily="34" charset="0"/>
                      </a:endParaRPr>
                    </a:p>
                    <a:p>
                      <a:pPr algn="just">
                        <a:lnSpc>
                          <a:spcPct val="150000"/>
                        </a:lnSpc>
                        <a:spcAft>
                          <a:spcPts val="0"/>
                        </a:spcAft>
                      </a:pPr>
                      <a:r>
                        <a:rPr lang="en-US" sz="2400" b="0">
                          <a:effectLst/>
                          <a:latin typeface="Gill Sans MT" panose="020B0502020104020203" pitchFamily="34" charset="0"/>
                        </a:rPr>
                        <a:t> Child</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0.67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0.124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0.036-0.21</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1.57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1.14-2.17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1.05</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92.46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1.707</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0.132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0.34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Level 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761797042"/>
                  </a:ext>
                </a:extLst>
              </a:tr>
              <a:tr h="1093040">
                <a:tc>
                  <a:txBody>
                    <a:bodyPr/>
                    <a:lstStyle/>
                    <a:p>
                      <a:pPr algn="just">
                        <a:lnSpc>
                          <a:spcPct val="150000"/>
                        </a:lnSpc>
                        <a:spcAft>
                          <a:spcPts val="0"/>
                        </a:spcAft>
                      </a:pPr>
                      <a:r>
                        <a:rPr lang="en-US" sz="2400" b="0" dirty="0">
                          <a:effectLst/>
                          <a:latin typeface="Gill Sans MT" panose="020B0502020104020203" pitchFamily="34" charset="0"/>
                        </a:rPr>
                        <a:t>Primiparous</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4</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0.50</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nchor="b"/>
                </a:tc>
                <a:tc>
                  <a:txBody>
                    <a:bodyPr/>
                    <a:lstStyle/>
                    <a:p>
                      <a:pPr algn="just">
                        <a:lnSpc>
                          <a:spcPct val="150000"/>
                        </a:lnSpc>
                        <a:spcAft>
                          <a:spcPts val="0"/>
                        </a:spcAft>
                      </a:pPr>
                      <a:r>
                        <a:rPr lang="en-US" sz="2400" b="0">
                          <a:effectLst/>
                          <a:latin typeface="Gill Sans MT" panose="020B0502020104020203" pitchFamily="34" charset="0"/>
                        </a:rPr>
                        <a:t>0.126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-0.206-0.43</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1.59</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dirty="0">
                          <a:effectLst/>
                          <a:latin typeface="Gill Sans MT" panose="020B0502020104020203" pitchFamily="34" charset="0"/>
                        </a:rPr>
                        <a:t>0.47-5.66</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0.8</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93.32</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0.006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0"/>
                        </a:spcAft>
                      </a:pPr>
                      <a:r>
                        <a:rPr lang="en-US" sz="2400" b="0">
                          <a:effectLst/>
                          <a:latin typeface="Gill Sans MT" panose="020B0502020104020203" pitchFamily="34" charset="0"/>
                        </a:rPr>
                        <a:t>0.996</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a:effectLst/>
                          <a:latin typeface="Gill Sans MT" panose="020B0502020104020203" pitchFamily="34" charset="0"/>
                        </a:rPr>
                        <a:t>0.13</a:t>
                      </a:r>
                      <a:endParaRPr lang="en-ZA" sz="2400" b="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tc>
                  <a:txBody>
                    <a:bodyPr/>
                    <a:lstStyle/>
                    <a:p>
                      <a:pPr algn="just">
                        <a:lnSpc>
                          <a:spcPct val="150000"/>
                        </a:lnSpc>
                        <a:spcAft>
                          <a:spcPts val="1600"/>
                        </a:spcAft>
                      </a:pPr>
                      <a:r>
                        <a:rPr lang="en-US" sz="2400" b="0" dirty="0">
                          <a:effectLst/>
                          <a:latin typeface="Gill Sans MT" panose="020B0502020104020203" pitchFamily="34" charset="0"/>
                        </a:rPr>
                        <a:t>Level 3</a:t>
                      </a:r>
                      <a:endParaRPr lang="en-ZA" sz="2400" b="0" dirty="0">
                        <a:effectLst/>
                        <a:latin typeface="Gill Sans MT" panose="020B0502020104020203"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341765075"/>
                  </a:ext>
                </a:extLst>
              </a:tr>
            </a:tbl>
          </a:graphicData>
        </a:graphic>
      </p:graphicFrame>
      <p:sp>
        <p:nvSpPr>
          <p:cNvPr id="28" name="Rectangle 27">
            <a:extLst>
              <a:ext uri="{FF2B5EF4-FFF2-40B4-BE49-F238E27FC236}">
                <a16:creationId xmlns:a16="http://schemas.microsoft.com/office/drawing/2014/main" id="{E3EEE568-B1D5-4963-A1D3-245F46C1C228}"/>
              </a:ext>
            </a:extLst>
          </p:cNvPr>
          <p:cNvSpPr/>
          <p:nvPr/>
        </p:nvSpPr>
        <p:spPr>
          <a:xfrm>
            <a:off x="15137605" y="8500877"/>
            <a:ext cx="8615500" cy="581249"/>
          </a:xfrm>
          <a:prstGeom prst="rect">
            <a:avLst/>
          </a:prstGeom>
        </p:spPr>
        <p:txBody>
          <a:bodyPr wrap="square">
            <a:spAutoFit/>
          </a:bodyPr>
          <a:lstStyle/>
          <a:p>
            <a:pPr algn="just">
              <a:lnSpc>
                <a:spcPct val="150000"/>
              </a:lnSpc>
              <a:spcAft>
                <a:spcPts val="0"/>
              </a:spcAft>
            </a:pPr>
            <a:r>
              <a:rPr lang="en-US" sz="2400" b="1" dirty="0">
                <a:latin typeface="Gill Sans MT" panose="020B0502020104020203" pitchFamily="34" charset="0"/>
                <a:ea typeface="Verdana" panose="020B0604030504040204" pitchFamily="34" charset="0"/>
                <a:cs typeface="Verdana" panose="020B0604030504040204" pitchFamily="34" charset="0"/>
              </a:rPr>
              <a:t>Maternal health problems and poor health of the new child</a:t>
            </a:r>
            <a:endParaRPr lang="en-ZA" sz="2400" b="1" dirty="0">
              <a:effectLst/>
              <a:latin typeface="Gill Sans MT" panose="020B0502020104020203" pitchFamily="34" charset="0"/>
              <a:ea typeface="Verdana" panose="020B0604030504040204" pitchFamily="34" charset="0"/>
              <a:cs typeface="Verdana" panose="020B0604030504040204" pitchFamily="34" charset="0"/>
            </a:endParaRPr>
          </a:p>
        </p:txBody>
      </p:sp>
      <p:sp>
        <p:nvSpPr>
          <p:cNvPr id="30" name="Rectangle 29">
            <a:extLst>
              <a:ext uri="{FF2B5EF4-FFF2-40B4-BE49-F238E27FC236}">
                <a16:creationId xmlns:a16="http://schemas.microsoft.com/office/drawing/2014/main" id="{D6896976-4863-43D6-8A69-F4BC7D581854}"/>
              </a:ext>
            </a:extLst>
          </p:cNvPr>
          <p:cNvSpPr/>
          <p:nvPr/>
        </p:nvSpPr>
        <p:spPr>
          <a:xfrm>
            <a:off x="14977794" y="9039983"/>
            <a:ext cx="15135225" cy="3022622"/>
          </a:xfrm>
          <a:prstGeom prst="rect">
            <a:avLst/>
          </a:prstGeom>
        </p:spPr>
        <p:txBody>
          <a:bodyPr>
            <a:spAutoFit/>
          </a:bodyPr>
          <a:lstStyle/>
          <a:p>
            <a:pPr marL="457200" indent="-457200">
              <a:lnSpc>
                <a:spcPct val="150000"/>
              </a:lnSpc>
              <a:buFont typeface="Arial" panose="020B0604020202020204" pitchFamily="34" charset="0"/>
              <a:buChar char="•"/>
            </a:pPr>
            <a:r>
              <a:rPr lang="en-US" sz="2600" dirty="0">
                <a:latin typeface="Gill Sans MT" panose="020B0502020104020203" pitchFamily="34" charset="0"/>
                <a:ea typeface="Verdana" panose="020B0604030504040204" pitchFamily="34" charset="0"/>
              </a:rPr>
              <a:t>Maternal health problems (including brief illness, preeclampsia, HIV/AIDS, and puerperal complications) and poor health of the new child constitute level 2 and level 3 correlates of PPD in SSA Africa. </a:t>
            </a:r>
          </a:p>
          <a:p>
            <a:pPr marL="457200" indent="-457200">
              <a:lnSpc>
                <a:spcPct val="150000"/>
              </a:lnSpc>
              <a:buFont typeface="Arial" panose="020B0604020202020204" pitchFamily="34" charset="0"/>
              <a:buChar char="•"/>
            </a:pPr>
            <a:r>
              <a:rPr lang="en-US" sz="2600" dirty="0">
                <a:latin typeface="Gill Sans MT" panose="020B0502020104020203" pitchFamily="34" charset="0"/>
              </a:rPr>
              <a:t>Mothers with chronic physical illnesses such as HIV are more likely to experience postpartum depression.</a:t>
            </a:r>
            <a:r>
              <a:rPr lang="en-US" sz="2600" baseline="30000" dirty="0">
                <a:latin typeface="Gill Sans MT" panose="020B0502020104020203" pitchFamily="34" charset="0"/>
              </a:rPr>
              <a:t>1</a:t>
            </a:r>
            <a:r>
              <a:rPr lang="en-US" sz="2600" dirty="0">
                <a:latin typeface="Gill Sans MT" panose="020B0502020104020203" pitchFamily="34" charset="0"/>
              </a:rPr>
              <a:t> </a:t>
            </a:r>
          </a:p>
          <a:p>
            <a:pPr marL="457200" indent="-457200">
              <a:lnSpc>
                <a:spcPct val="150000"/>
              </a:lnSpc>
              <a:buFont typeface="Arial" panose="020B0604020202020204" pitchFamily="34" charset="0"/>
              <a:buChar char="•"/>
            </a:pPr>
            <a:r>
              <a:rPr lang="en-US" sz="2600" dirty="0">
                <a:latin typeface="Gill Sans MT" panose="020B0502020104020203" pitchFamily="34" charset="0"/>
              </a:rPr>
              <a:t>Mothers with chronic disease may be deficient in amino acids, which are the precursors for serotonin, and depression can be caused by a lack of serotonin.</a:t>
            </a:r>
            <a:r>
              <a:rPr lang="en-US" sz="2600" baseline="30000" dirty="0">
                <a:latin typeface="Gill Sans MT" panose="020B0502020104020203" pitchFamily="34" charset="0"/>
              </a:rPr>
              <a:t>16</a:t>
            </a:r>
            <a:r>
              <a:rPr lang="en-US" sz="2600" dirty="0">
                <a:latin typeface="Gill Sans MT" panose="020B0502020104020203" pitchFamily="34" charset="0"/>
              </a:rPr>
              <a:t> </a:t>
            </a:r>
            <a:endParaRPr lang="en-ZA" sz="2600" dirty="0">
              <a:latin typeface="Gill Sans MT" panose="020B0502020104020203" pitchFamily="34" charset="0"/>
            </a:endParaRPr>
          </a:p>
        </p:txBody>
      </p:sp>
      <p:graphicFrame>
        <p:nvGraphicFramePr>
          <p:cNvPr id="32" name="Table 31">
            <a:extLst>
              <a:ext uri="{FF2B5EF4-FFF2-40B4-BE49-F238E27FC236}">
                <a16:creationId xmlns:a16="http://schemas.microsoft.com/office/drawing/2014/main" id="{D4016C5C-5CCC-4D8B-BE8D-C4D260C76DFF}"/>
              </a:ext>
            </a:extLst>
          </p:cNvPr>
          <p:cNvGraphicFramePr>
            <a:graphicFrameLocks noGrp="1"/>
          </p:cNvGraphicFramePr>
          <p:nvPr>
            <p:extLst>
              <p:ext uri="{D42A27DB-BD31-4B8C-83A1-F6EECF244321}">
                <p14:modId xmlns:p14="http://schemas.microsoft.com/office/powerpoint/2010/main" val="734075254"/>
              </p:ext>
            </p:extLst>
          </p:nvPr>
        </p:nvGraphicFramePr>
        <p:xfrm>
          <a:off x="15153941" y="28767121"/>
          <a:ext cx="14521757" cy="2401187"/>
        </p:xfrm>
        <a:graphic>
          <a:graphicData uri="http://schemas.openxmlformats.org/drawingml/2006/table">
            <a:tbl>
              <a:tblPr firstRow="1" firstCol="1" bandRow="1">
                <a:tableStyleId>{5C22544A-7EE6-4342-B048-85BDC9FD1C3A}</a:tableStyleId>
              </a:tblPr>
              <a:tblGrid>
                <a:gridCol w="799756">
                  <a:extLst>
                    <a:ext uri="{9D8B030D-6E8A-4147-A177-3AD203B41FA5}">
                      <a16:colId xmlns:a16="http://schemas.microsoft.com/office/drawing/2014/main" val="3291950465"/>
                    </a:ext>
                  </a:extLst>
                </a:gridCol>
                <a:gridCol w="737946">
                  <a:extLst>
                    <a:ext uri="{9D8B030D-6E8A-4147-A177-3AD203B41FA5}">
                      <a16:colId xmlns:a16="http://schemas.microsoft.com/office/drawing/2014/main" val="1767473554"/>
                    </a:ext>
                  </a:extLst>
                </a:gridCol>
                <a:gridCol w="966269">
                  <a:extLst>
                    <a:ext uri="{9D8B030D-6E8A-4147-A177-3AD203B41FA5}">
                      <a16:colId xmlns:a16="http://schemas.microsoft.com/office/drawing/2014/main" val="2505463342"/>
                    </a:ext>
                  </a:extLst>
                </a:gridCol>
                <a:gridCol w="894365">
                  <a:extLst>
                    <a:ext uri="{9D8B030D-6E8A-4147-A177-3AD203B41FA5}">
                      <a16:colId xmlns:a16="http://schemas.microsoft.com/office/drawing/2014/main" val="2476961028"/>
                    </a:ext>
                  </a:extLst>
                </a:gridCol>
                <a:gridCol w="1072227">
                  <a:extLst>
                    <a:ext uri="{9D8B030D-6E8A-4147-A177-3AD203B41FA5}">
                      <a16:colId xmlns:a16="http://schemas.microsoft.com/office/drawing/2014/main" val="1787559617"/>
                    </a:ext>
                  </a:extLst>
                </a:gridCol>
                <a:gridCol w="894365">
                  <a:extLst>
                    <a:ext uri="{9D8B030D-6E8A-4147-A177-3AD203B41FA5}">
                      <a16:colId xmlns:a16="http://schemas.microsoft.com/office/drawing/2014/main" val="3166713616"/>
                    </a:ext>
                  </a:extLst>
                </a:gridCol>
                <a:gridCol w="1073489">
                  <a:extLst>
                    <a:ext uri="{9D8B030D-6E8A-4147-A177-3AD203B41FA5}">
                      <a16:colId xmlns:a16="http://schemas.microsoft.com/office/drawing/2014/main" val="3983512973"/>
                    </a:ext>
                  </a:extLst>
                </a:gridCol>
                <a:gridCol w="1072227">
                  <a:extLst>
                    <a:ext uri="{9D8B030D-6E8A-4147-A177-3AD203B41FA5}">
                      <a16:colId xmlns:a16="http://schemas.microsoft.com/office/drawing/2014/main" val="2171440778"/>
                    </a:ext>
                  </a:extLst>
                </a:gridCol>
                <a:gridCol w="894365">
                  <a:extLst>
                    <a:ext uri="{9D8B030D-6E8A-4147-A177-3AD203B41FA5}">
                      <a16:colId xmlns:a16="http://schemas.microsoft.com/office/drawing/2014/main" val="2181276341"/>
                    </a:ext>
                  </a:extLst>
                </a:gridCol>
                <a:gridCol w="894365">
                  <a:extLst>
                    <a:ext uri="{9D8B030D-6E8A-4147-A177-3AD203B41FA5}">
                      <a16:colId xmlns:a16="http://schemas.microsoft.com/office/drawing/2014/main" val="4214674146"/>
                    </a:ext>
                  </a:extLst>
                </a:gridCol>
                <a:gridCol w="575220">
                  <a:extLst>
                    <a:ext uri="{9D8B030D-6E8A-4147-A177-3AD203B41FA5}">
                      <a16:colId xmlns:a16="http://schemas.microsoft.com/office/drawing/2014/main" val="3720049269"/>
                    </a:ext>
                  </a:extLst>
                </a:gridCol>
                <a:gridCol w="893103">
                  <a:extLst>
                    <a:ext uri="{9D8B030D-6E8A-4147-A177-3AD203B41FA5}">
                      <a16:colId xmlns:a16="http://schemas.microsoft.com/office/drawing/2014/main" val="453528065"/>
                    </a:ext>
                  </a:extLst>
                </a:gridCol>
                <a:gridCol w="1073489">
                  <a:extLst>
                    <a:ext uri="{9D8B030D-6E8A-4147-A177-3AD203B41FA5}">
                      <a16:colId xmlns:a16="http://schemas.microsoft.com/office/drawing/2014/main" val="457578025"/>
                    </a:ext>
                  </a:extLst>
                </a:gridCol>
                <a:gridCol w="894365">
                  <a:extLst>
                    <a:ext uri="{9D8B030D-6E8A-4147-A177-3AD203B41FA5}">
                      <a16:colId xmlns:a16="http://schemas.microsoft.com/office/drawing/2014/main" val="333316889"/>
                    </a:ext>
                  </a:extLst>
                </a:gridCol>
                <a:gridCol w="893103">
                  <a:extLst>
                    <a:ext uri="{9D8B030D-6E8A-4147-A177-3AD203B41FA5}">
                      <a16:colId xmlns:a16="http://schemas.microsoft.com/office/drawing/2014/main" val="2852192190"/>
                    </a:ext>
                  </a:extLst>
                </a:gridCol>
                <a:gridCol w="893103">
                  <a:extLst>
                    <a:ext uri="{9D8B030D-6E8A-4147-A177-3AD203B41FA5}">
                      <a16:colId xmlns:a16="http://schemas.microsoft.com/office/drawing/2014/main" val="2240154671"/>
                    </a:ext>
                  </a:extLst>
                </a:gridCol>
              </a:tblGrid>
              <a:tr h="1585759">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IPV/conflict</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dirty="0">
                          <a:effectLst/>
                          <a:latin typeface="Gill Sans MT" panose="020B0502020104020203" pitchFamily="34" charset="0"/>
                        </a:rPr>
                        <a:t>Poor social support</a:t>
                      </a:r>
                      <a:endParaRPr lang="en-ZA"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Unwanted pregnancy</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Maternal age</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Illness in mothers</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Single motherhood</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Poor socio-economic status</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Still-birth</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Undesired sex</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CS</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Substance abuse</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Ante-natal depression</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Poor child health</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Primi-parous</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47176396"/>
                  </a:ext>
                </a:extLst>
              </a:tr>
              <a:tr h="395731">
                <a:tc>
                  <a:txBody>
                    <a:bodyPr/>
                    <a:lstStyle/>
                    <a:p>
                      <a:pPr>
                        <a:lnSpc>
                          <a:spcPct val="107000"/>
                        </a:lnSpc>
                        <a:spcAft>
                          <a:spcPts val="0"/>
                        </a:spcAft>
                      </a:pPr>
                      <a:r>
                        <a:rPr lang="en-ZA" sz="2000">
                          <a:effectLst/>
                          <a:latin typeface="Gill Sans MT" panose="020B0502020104020203" pitchFamily="34" charset="0"/>
                        </a:rPr>
                        <a:t>Yes</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ZA" sz="2000">
                          <a:effectLst/>
                          <a:latin typeface="Gill Sans MT" panose="020B0502020104020203" pitchFamily="34" charset="0"/>
                        </a:rPr>
                        <a:t>Total score</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5911999"/>
                  </a:ext>
                </a:extLst>
              </a:tr>
              <a:tr h="395731">
                <a:tc>
                  <a:txBody>
                    <a:bodyPr/>
                    <a:lstStyle/>
                    <a:p>
                      <a:pPr>
                        <a:lnSpc>
                          <a:spcPct val="107000"/>
                        </a:lnSpc>
                        <a:spcAft>
                          <a:spcPts val="0"/>
                        </a:spcAft>
                      </a:pPr>
                      <a:r>
                        <a:rPr lang="en-ZA" sz="2000">
                          <a:effectLst/>
                          <a:latin typeface="Gill Sans MT" panose="020B0502020104020203" pitchFamily="34" charset="0"/>
                        </a:rPr>
                        <a:t>No</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dirty="0">
                          <a:effectLst/>
                          <a:latin typeface="Gill Sans MT" panose="020B0502020104020203" pitchFamily="34" charset="0"/>
                        </a:rPr>
                        <a:t> </a:t>
                      </a:r>
                      <a:endParaRPr lang="en-ZA"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ill Sans MT" panose="020B0502020104020203" pitchFamily="34" charset="0"/>
                        </a:rPr>
                        <a:t> </a:t>
                      </a:r>
                      <a:endParaRPr lang="en-ZA"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dirty="0">
                          <a:effectLst/>
                          <a:latin typeface="Gill Sans MT" panose="020B0502020104020203" pitchFamily="34" charset="0"/>
                        </a:rPr>
                        <a:t> </a:t>
                      </a:r>
                      <a:endParaRPr lang="en-ZA"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ZA"/>
                    </a:p>
                  </a:txBody>
                  <a:tcPr/>
                </a:tc>
                <a:extLst>
                  <a:ext uri="{0D108BD9-81ED-4DB2-BD59-A6C34878D82A}">
                    <a16:rowId xmlns:a16="http://schemas.microsoft.com/office/drawing/2014/main" val="2152550761"/>
                  </a:ext>
                </a:extLst>
              </a:tr>
            </a:tbl>
          </a:graphicData>
        </a:graphic>
      </p:graphicFrame>
      <p:sp>
        <p:nvSpPr>
          <p:cNvPr id="33" name="TextBox 32">
            <a:extLst>
              <a:ext uri="{FF2B5EF4-FFF2-40B4-BE49-F238E27FC236}">
                <a16:creationId xmlns:a16="http://schemas.microsoft.com/office/drawing/2014/main" id="{7402FDB5-5F0D-454A-977E-FEAC4A6EB2BE}"/>
              </a:ext>
            </a:extLst>
          </p:cNvPr>
          <p:cNvSpPr txBox="1"/>
          <p:nvPr/>
        </p:nvSpPr>
        <p:spPr>
          <a:xfrm>
            <a:off x="15074138" y="28199939"/>
            <a:ext cx="14247198" cy="498150"/>
          </a:xfrm>
          <a:prstGeom prst="rect">
            <a:avLst/>
          </a:prstGeom>
          <a:noFill/>
        </p:spPr>
        <p:txBody>
          <a:bodyPr wrap="square">
            <a:spAutoFit/>
          </a:bodyPr>
          <a:lstStyle/>
          <a:p>
            <a:pPr>
              <a:lnSpc>
                <a:spcPct val="120000"/>
              </a:lnSpc>
            </a:pPr>
            <a:r>
              <a:rPr lang="en-US" sz="2400" b="1" u="sng" dirty="0">
                <a:solidFill>
                  <a:schemeClr val="accent1"/>
                </a:solidFill>
                <a:latin typeface="Gill Sans MT" panose="020B0502020104020203" pitchFamily="34" charset="0"/>
                <a:cs typeface="Arial" panose="020B0604020202020204" pitchFamily="34" charset="0"/>
              </a:rPr>
              <a:t>Table 1. </a:t>
            </a:r>
            <a:r>
              <a:rPr lang="en-US" sz="2400" dirty="0">
                <a:latin typeface="Gill Sans MT" panose="020B0502020104020203" pitchFamily="34" charset="0"/>
              </a:rPr>
              <a:t>Proposed PPD risk assessment tool </a:t>
            </a:r>
            <a:endParaRPr lang="en-ZA" sz="2400" dirty="0">
              <a:latin typeface="Gill Sans MT" panose="020B0502020104020203" pitchFamily="34" charset="0"/>
            </a:endParaRPr>
          </a:p>
        </p:txBody>
      </p:sp>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I Poster PowerPointTemplate" id="{D1A5D400-EFD4-460F-AC14-34B99A381677}" vid="{E4E7F868-5AD6-4C89-B349-939F0783F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4608</TotalTime>
  <Words>1419</Words>
  <Application>Microsoft Office PowerPoint</Application>
  <PresentationFormat>Custom</PresentationFormat>
  <Paragraphs>325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Verdana</vt:lpstr>
      <vt:lpstr>Gill Sans MT</vt:lpstr>
      <vt:lpstr>Roboto</vt:lpstr>
      <vt:lpstr>Times New Roman</vt:lpstr>
      <vt:lpstr>Calibri Light</vt:lpstr>
      <vt:lpstr>Office Theme</vt:lpstr>
      <vt:lpstr>In the order of clinical relevance, the correlates of PPD in SSA were intimate partner violence (rw = 2.8; r = 0.212 CI 0.11-0.31), poor social support (rw = 1.9; r = 0.250 CI 0.133-0.361), unwanted pregnancy (UP) (rw = 1.6; r = 0.279; CI 0.14-0.41; I2 = 95.89), and maternal age (MA) (rw = 0.96; r = 0.27 CI 0.154-0.37), among others. A risk weight of ≥ 0.95 was indicative of PPD and mark the point at which preemptive intervention should be commenced.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Dr. MC Nweke</cp:lastModifiedBy>
  <cp:revision>113</cp:revision>
  <cp:lastPrinted>2019-09-17T15:52:02Z</cp:lastPrinted>
  <dcterms:created xsi:type="dcterms:W3CDTF">2019-07-02T13:39:34Z</dcterms:created>
  <dcterms:modified xsi:type="dcterms:W3CDTF">2024-09-23T15:01:36Z</dcterms:modified>
</cp:coreProperties>
</file>