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handoutMasterIdLst>
    <p:handoutMasterId r:id="rId3"/>
  </p:handoutMasterIdLst>
  <p:sldIdLst>
    <p:sldId id="256" r:id="rId2"/>
  </p:sldIdLst>
  <p:sldSz cx="32918400" cy="43891200"/>
  <p:notesSz cx="6858000" cy="9144000"/>
  <p:defaultTextStyle>
    <a:defPPr>
      <a:defRPr lang="en-US"/>
    </a:defPPr>
    <a:lvl1pPr marL="0" lvl="0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824" userDrawn="1">
          <p15:clr>
            <a:srgbClr val="A4A3A4"/>
          </p15:clr>
        </p15:guide>
        <p15:guide id="2" pos="103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BD07"/>
    <a:srgbClr val="FFFFCC"/>
    <a:srgbClr val="FFFF99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B5FBCD3-EF1E-4FDF-91B6-8109B72D0FD7}" v="1" dt="2024-09-12T09:20:48.32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531" autoAdjust="0"/>
    <p:restoredTop sz="99831"/>
  </p:normalViewPr>
  <p:slideViewPr>
    <p:cSldViewPr showGuides="1">
      <p:cViewPr>
        <p:scale>
          <a:sx n="25" d="100"/>
          <a:sy n="25" d="100"/>
        </p:scale>
        <p:origin x="1651" y="-1205"/>
      </p:cViewPr>
      <p:guideLst>
        <p:guide orient="horz" pos="13824"/>
        <p:guide pos="103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angoma zfetp" userId="7a15ee9a08635e29" providerId="LiveId" clId="{4B5FBCD3-EF1E-4FDF-91B6-8109B72D0FD7}"/>
    <pc:docChg chg="modSld">
      <pc:chgData name="Nangoma zfetp" userId="7a15ee9a08635e29" providerId="LiveId" clId="{4B5FBCD3-EF1E-4FDF-91B6-8109B72D0FD7}" dt="2024-09-12T09:22:53.231" v="199" actId="113"/>
      <pc:docMkLst>
        <pc:docMk/>
      </pc:docMkLst>
      <pc:sldChg chg="addSp modSp mod">
        <pc:chgData name="Nangoma zfetp" userId="7a15ee9a08635e29" providerId="LiveId" clId="{4B5FBCD3-EF1E-4FDF-91B6-8109B72D0FD7}" dt="2024-09-12T09:22:53.231" v="199" actId="113"/>
        <pc:sldMkLst>
          <pc:docMk/>
          <pc:sldMk cId="0" sldId="256"/>
        </pc:sldMkLst>
        <pc:spChg chg="add mod">
          <ac:chgData name="Nangoma zfetp" userId="7a15ee9a08635e29" providerId="LiveId" clId="{4B5FBCD3-EF1E-4FDF-91B6-8109B72D0FD7}" dt="2024-09-12T09:21:54.680" v="198" actId="14100"/>
          <ac:spMkLst>
            <pc:docMk/>
            <pc:sldMk cId="0" sldId="256"/>
            <ac:spMk id="10" creationId="{8D9F4634-5B06-EEFA-5918-C21C434B6347}"/>
          </ac:spMkLst>
        </pc:spChg>
        <pc:spChg chg="mod">
          <ac:chgData name="Nangoma zfetp" userId="7a15ee9a08635e29" providerId="LiveId" clId="{4B5FBCD3-EF1E-4FDF-91B6-8109B72D0FD7}" dt="2024-09-12T09:22:53.231" v="199" actId="113"/>
          <ac:spMkLst>
            <pc:docMk/>
            <pc:sldMk cId="0" sldId="256"/>
            <ac:spMk id="3080" creationId="{00000000-0000-0000-0000-000000000000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0" vertOverflow="ellipsis" vert="horz" wrap="square" anchor="ctr" anchorCtr="1"/>
          <a:lstStyle/>
          <a:p>
            <a:pPr>
              <a:defRPr lang="en-US"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COVID 19 Awareness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0" vertOverflow="ellipsis" vert="horz" wrap="square" anchor="ctr" anchorCtr="1"/>
        <a:lstStyle/>
        <a:p>
          <a:pPr>
            <a:defRPr lang="en-US"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658430096"/>
        <c:axId val="1651762928"/>
      </c:barChart>
      <c:catAx>
        <c:axId val="165843009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0" vertOverflow="ellipsis" vert="horz" wrap="square" anchor="ctr" anchorCtr="1"/>
          <a:lstStyle/>
          <a:p>
            <a:pPr>
              <a:defRPr lang="en-US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51762928"/>
        <c:crosses val="autoZero"/>
        <c:auto val="1"/>
        <c:lblAlgn val="ctr"/>
        <c:lblOffset val="100"/>
        <c:noMultiLvlLbl val="0"/>
      </c:catAx>
      <c:valAx>
        <c:axId val="165176292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0" vertOverflow="ellipsis" vert="horz" wrap="square" anchor="ctr" anchorCtr="1"/>
          <a:lstStyle/>
          <a:p>
            <a:pPr>
              <a:defRPr lang="en-US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584300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en-US"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Sheet2!$H$5</c:f>
              <c:strCache>
                <c:ptCount val="1"/>
                <c:pt idx="0">
                  <c:v>Frequency</c:v>
                </c:pt>
              </c:strCache>
            </c:strRef>
          </c:tx>
          <c:spPr>
            <a:solidFill>
              <a:schemeClr val="accent6"/>
            </a:solidFill>
          </c:spPr>
          <c:dPt>
            <c:idx val="0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1-39EB-42AB-B1E3-12F7174A84AF}"/>
              </c:ext>
            </c:extLst>
          </c:dPt>
          <c:dPt>
            <c:idx val="1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3-39EB-42AB-B1E3-12F7174A84A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multiLvlStrRef>
              <c:f>Sheet2!$F$6:$G$7</c:f>
              <c:multiLvlStrCache>
                <c:ptCount val="2"/>
                <c:lvl>
                  <c:pt idx="0">
                    <c:v>Negative</c:v>
                  </c:pt>
                  <c:pt idx="1">
                    <c:v>Positive</c:v>
                  </c:pt>
                </c:lvl>
                <c:lvl>
                  <c:pt idx="0">
                    <c:v>Syphilis Diagnosis</c:v>
                  </c:pt>
                </c:lvl>
              </c:multiLvlStrCache>
            </c:multiLvlStrRef>
          </c:cat>
          <c:val>
            <c:numRef>
              <c:f>Sheet2!$H$6:$H$7</c:f>
              <c:numCache>
                <c:formatCode>General</c:formatCode>
                <c:ptCount val="2"/>
                <c:pt idx="0">
                  <c:v>247</c:v>
                </c:pt>
                <c:pt idx="1">
                  <c:v>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9EB-42AB-B1E3-12F7174A84AF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/>
      </a:pPr>
      <a:endParaRPr lang="en-US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1-9BF3-4D7E-B72A-0C09A6563098}"/>
              </c:ext>
            </c:extLst>
          </c:dPt>
          <c:dPt>
            <c:idx val="1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3-9BF3-4D7E-B72A-0C09A656309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Sheet2!$F$5:$F$6</c:f>
              <c:strCache>
                <c:ptCount val="2"/>
                <c:pt idx="0">
                  <c:v>Non-clinical</c:v>
                </c:pt>
                <c:pt idx="1">
                  <c:v>Clinical</c:v>
                </c:pt>
              </c:strCache>
              <c:extLst/>
            </c:strRef>
          </c:cat>
          <c:val>
            <c:numRef>
              <c:f>Sheet2!$G$5:$G$6</c:f>
              <c:numCache>
                <c:formatCode>General</c:formatCode>
                <c:ptCount val="2"/>
                <c:pt idx="0">
                  <c:v>20</c:v>
                </c:pt>
                <c:pt idx="1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BF3-4D7E-B72A-0C09A6563098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0.15241</cdr:x>
      <cdr:y>0.93259</cdr:y>
    </cdr:from>
    <cdr:to>
      <cdr:x>0.74701</cdr:x>
      <cdr:y>0.98636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DD87EAA8-8C11-5BB8-66C3-89BAA1849D56}"/>
            </a:ext>
          </a:extLst>
        </cdr:cNvPr>
        <cdr:cNvSpPr txBox="1"/>
      </cdr:nvSpPr>
      <cdr:spPr>
        <a:xfrm xmlns:a="http://schemas.openxmlformats.org/drawingml/2006/main">
          <a:off x="1269528" y="4780350"/>
          <a:ext cx="4953000" cy="27560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GB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BF9EFF40-DFA9-4521-87B9-8FC264013D13}" type="datetimeFigureOut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9/13/2024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defRPr sz="120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AF1C0A7-8FF8-4BF5-952F-EA33DDE1EB85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‹#›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9356" y="13635567"/>
            <a:ext cx="27979688" cy="940646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523" y="24870834"/>
            <a:ext cx="23043356" cy="1121833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6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6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96B4E276-5AA8-48DE-B036-873F92683D19}" type="slidenum">
              <a:rPr kumimoji="0" lang="en-US" altLang="en-US" sz="67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‹#›</a:t>
            </a:fld>
            <a:endParaRPr kumimoji="0" lang="en-US" altLang="en-US" sz="6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6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6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96B4E276-5AA8-48DE-B036-873F92683D19}" type="slidenum">
              <a:rPr kumimoji="0" lang="en-US" altLang="en-US" sz="67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‹#›</a:t>
            </a:fld>
            <a:endParaRPr kumimoji="0" lang="en-US" altLang="en-US" sz="6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455313" y="3903133"/>
            <a:ext cx="6994922" cy="3511126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68166" y="3903133"/>
            <a:ext cx="20872847" cy="3511126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6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6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96B4E276-5AA8-48DE-B036-873F92683D19}" type="slidenum">
              <a:rPr kumimoji="0" lang="en-US" altLang="en-US" sz="67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‹#›</a:t>
            </a:fld>
            <a:endParaRPr kumimoji="0" lang="en-US" altLang="en-US" sz="6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6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6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96B4E276-5AA8-48DE-B036-873F92683D19}" type="slidenum">
              <a:rPr kumimoji="0" lang="en-US" altLang="en-US" sz="67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‹#›</a:t>
            </a:fld>
            <a:endParaRPr kumimoji="0" lang="en-US" altLang="en-US" sz="6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0325" y="28204585"/>
            <a:ext cx="27980879" cy="871643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0325" y="18603384"/>
            <a:ext cx="27980879" cy="96012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6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6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96B4E276-5AA8-48DE-B036-873F92683D19}" type="slidenum">
              <a:rPr kumimoji="0" lang="en-US" altLang="en-US" sz="67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‹#›</a:t>
            </a:fld>
            <a:endParaRPr kumimoji="0" lang="en-US" altLang="en-US" sz="6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68166" y="12678834"/>
            <a:ext cx="13933884" cy="26335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516350" y="12678834"/>
            <a:ext cx="13933885" cy="26335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6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6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96B4E276-5AA8-48DE-B036-873F92683D19}" type="slidenum">
              <a:rPr kumimoji="0" lang="en-US" altLang="en-US" sz="67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‹#›</a:t>
            </a:fld>
            <a:endParaRPr kumimoji="0" lang="en-US" altLang="en-US" sz="6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444" y="1756833"/>
            <a:ext cx="29627513" cy="7315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5444" y="9825568"/>
            <a:ext cx="14544675" cy="409363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5444" y="13919201"/>
            <a:ext cx="14544675" cy="2528781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722329" y="9825568"/>
            <a:ext cx="14550628" cy="409363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722329" y="13919201"/>
            <a:ext cx="14550628" cy="2528781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6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6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96B4E276-5AA8-48DE-B036-873F92683D19}" type="slidenum">
              <a:rPr kumimoji="0" lang="en-US" altLang="en-US" sz="67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‹#›</a:t>
            </a:fld>
            <a:endParaRPr kumimoji="0" lang="en-US" altLang="en-US" sz="6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6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6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96B4E276-5AA8-48DE-B036-873F92683D19}" type="slidenum">
              <a:rPr kumimoji="0" lang="en-US" altLang="en-US" sz="67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‹#›</a:t>
            </a:fld>
            <a:endParaRPr kumimoji="0" lang="en-US" altLang="en-US" sz="6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6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6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96B4E276-5AA8-48DE-B036-873F92683D19}" type="slidenum">
              <a:rPr kumimoji="0" lang="en-US" altLang="en-US" sz="67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‹#›</a:t>
            </a:fld>
            <a:endParaRPr kumimoji="0" lang="en-US" altLang="en-US" sz="6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444" y="1748367"/>
            <a:ext cx="10829925" cy="74358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656" y="1748367"/>
            <a:ext cx="18402300" cy="374586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444" y="9184217"/>
            <a:ext cx="10829925" cy="300228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6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6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96B4E276-5AA8-48DE-B036-873F92683D19}" type="slidenum">
              <a:rPr kumimoji="0" lang="en-US" altLang="en-US" sz="67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‹#›</a:t>
            </a:fld>
            <a:endParaRPr kumimoji="0" lang="en-US" altLang="en-US" sz="6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1998" y="30723418"/>
            <a:ext cx="19751278" cy="362796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51998" y="3922185"/>
            <a:ext cx="19751278" cy="26333449"/>
          </a:xfrm>
        </p:spPr>
        <p:txBody>
          <a:bodyPr vert="horz" wrap="square" lIns="438912" tIns="219456" rIns="438912" bIns="219456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4389755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1998" y="34351385"/>
            <a:ext cx="19751278" cy="51498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6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6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96B4E276-5AA8-48DE-B036-873F92683D19}" type="slidenum">
              <a:rPr kumimoji="0" lang="en-US" altLang="en-US" sz="67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‹#›</a:t>
            </a:fld>
            <a:endParaRPr kumimoji="0" lang="en-US" altLang="en-US" sz="6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/>
          </p:cNvSpPr>
          <p:nvPr>
            <p:ph type="title"/>
          </p:nvPr>
        </p:nvSpPr>
        <p:spPr>
          <a:xfrm>
            <a:off x="2468563" y="3903663"/>
            <a:ext cx="27981275" cy="7315200"/>
          </a:xfrm>
          <a:prstGeom prst="rect">
            <a:avLst/>
          </a:prstGeom>
          <a:noFill/>
          <a:ln w="9525">
            <a:noFill/>
          </a:ln>
        </p:spPr>
        <p:txBody>
          <a:bodyPr lIns="438912" tIns="219456" rIns="438912" bIns="219456" anchor="ctr" anchorCtr="0"/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/>
          </p:cNvSpPr>
          <p:nvPr>
            <p:ph type="body" idx="1"/>
          </p:nvPr>
        </p:nvSpPr>
        <p:spPr>
          <a:xfrm>
            <a:off x="2468563" y="12679363"/>
            <a:ext cx="27981275" cy="26335037"/>
          </a:xfrm>
          <a:prstGeom prst="rect">
            <a:avLst/>
          </a:prstGeom>
          <a:noFill/>
          <a:ln w="9525">
            <a:noFill/>
          </a:ln>
        </p:spPr>
        <p:txBody>
          <a:bodyPr lIns="438912" tIns="219456" rIns="438912" bIns="219456"/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68563" y="39990713"/>
            <a:ext cx="6858000" cy="29273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438912" tIns="219456" rIns="438912" bIns="219456" numCol="1" anchor="t" anchorCtr="0" compatLnSpc="1"/>
          <a:lstStyle>
            <a:lvl1pPr eaLnBrk="1" hangingPunct="1">
              <a:defRPr sz="67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6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247438" y="39990713"/>
            <a:ext cx="10423525" cy="29273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438912" tIns="219456" rIns="438912" bIns="219456" numCol="1" anchor="t" anchorCtr="0" compatLnSpc="1"/>
          <a:lstStyle>
            <a:lvl1pPr algn="ctr" eaLnBrk="1" hangingPunct="1">
              <a:defRPr sz="670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6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3591838" y="39990713"/>
            <a:ext cx="6858000" cy="29273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438912" tIns="219456" rIns="438912" bIns="219456" numCol="1" anchor="t" anchorCtr="0" compatLnSpc="1"/>
          <a:lstStyle>
            <a:lvl1pPr algn="r" eaLnBrk="1" hangingPunct="1">
              <a:defRPr sz="670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96B4E276-5AA8-48DE-B036-873F92683D19}" type="slidenum">
              <a:rPr kumimoji="0" lang="en-US" altLang="en-US" sz="67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‹#›</a:t>
            </a:fld>
            <a:endParaRPr kumimoji="0" lang="en-US" altLang="en-US" sz="6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4389755" rtl="0" eaLnBrk="0" fontAlgn="base" hangingPunct="0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389755" rtl="0" eaLnBrk="0" fontAlgn="base" hangingPunct="0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Times New Roman" panose="02020603050405020304" pitchFamily="18" charset="0"/>
        </a:defRPr>
      </a:lvl2pPr>
      <a:lvl3pPr algn="ctr" defTabSz="4389755" rtl="0" eaLnBrk="0" fontAlgn="base" hangingPunct="0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Times New Roman" panose="02020603050405020304" pitchFamily="18" charset="0"/>
        </a:defRPr>
      </a:lvl3pPr>
      <a:lvl4pPr algn="ctr" defTabSz="4389755" rtl="0" eaLnBrk="0" fontAlgn="base" hangingPunct="0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Times New Roman" panose="02020603050405020304" pitchFamily="18" charset="0"/>
        </a:defRPr>
      </a:lvl4pPr>
      <a:lvl5pPr algn="ctr" defTabSz="4389755" rtl="0" eaLnBrk="0" fontAlgn="base" hangingPunct="0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Times New Roman" panose="02020603050405020304" pitchFamily="18" charset="0"/>
        </a:defRPr>
      </a:lvl5pPr>
      <a:lvl6pPr marL="457200" algn="ctr" defTabSz="4389755" rtl="0" fontAlgn="base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Times New Roman" panose="02020603050405020304" pitchFamily="18" charset="0"/>
        </a:defRPr>
      </a:lvl6pPr>
      <a:lvl7pPr marL="914400" algn="ctr" defTabSz="4389755" rtl="0" fontAlgn="base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defTabSz="4389755" rtl="0" fontAlgn="base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defTabSz="4389755" rtl="0" fontAlgn="base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1646555" indent="-1646555" algn="l" defTabSz="4389755" rtl="0" eaLnBrk="0" fontAlgn="base" hangingPunct="0">
        <a:spcBef>
          <a:spcPct val="20000"/>
        </a:spcBef>
        <a:spcAft>
          <a:spcPct val="0"/>
        </a:spcAft>
        <a:buChar char="•"/>
        <a:defRPr sz="15400">
          <a:solidFill>
            <a:schemeClr val="tx1"/>
          </a:solidFill>
          <a:latin typeface="+mn-lt"/>
          <a:ea typeface="+mn-ea"/>
          <a:cs typeface="+mn-cs"/>
        </a:defRPr>
      </a:lvl1pPr>
      <a:lvl2pPr marL="3565525" indent="-1371600" algn="l" defTabSz="4389755" rtl="0" eaLnBrk="0" fontAlgn="base" hangingPunct="0">
        <a:spcBef>
          <a:spcPct val="20000"/>
        </a:spcBef>
        <a:spcAft>
          <a:spcPct val="0"/>
        </a:spcAft>
        <a:buChar char="–"/>
        <a:defRPr sz="13400">
          <a:solidFill>
            <a:schemeClr val="tx1"/>
          </a:solidFill>
          <a:latin typeface="+mn-lt"/>
        </a:defRPr>
      </a:lvl2pPr>
      <a:lvl3pPr marL="5486400" indent="-1097280" algn="l" defTabSz="4389755" rtl="0" eaLnBrk="0" fontAlgn="base" hangingPunct="0">
        <a:spcBef>
          <a:spcPct val="20000"/>
        </a:spcBef>
        <a:spcAft>
          <a:spcPct val="0"/>
        </a:spcAft>
        <a:buChar char="•"/>
        <a:defRPr sz="11500">
          <a:solidFill>
            <a:schemeClr val="tx1"/>
          </a:solidFill>
          <a:latin typeface="+mn-lt"/>
        </a:defRPr>
      </a:lvl3pPr>
      <a:lvl4pPr marL="7680325" indent="-1097280" algn="l" defTabSz="4389755" rtl="0" eaLnBrk="0" fontAlgn="base" hangingPunct="0">
        <a:spcBef>
          <a:spcPct val="20000"/>
        </a:spcBef>
        <a:spcAft>
          <a:spcPct val="0"/>
        </a:spcAft>
        <a:buChar char="–"/>
        <a:defRPr sz="9600">
          <a:solidFill>
            <a:schemeClr val="tx1"/>
          </a:solidFill>
          <a:latin typeface="+mn-lt"/>
        </a:defRPr>
      </a:lvl4pPr>
      <a:lvl5pPr marL="9876155" indent="-1097280" algn="l" defTabSz="4389755" rtl="0" eaLnBrk="0" fontAlgn="base" hangingPunct="0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</a:defRPr>
      </a:lvl5pPr>
      <a:lvl6pPr marL="10333355" indent="-1097280" algn="l" defTabSz="4389755" rtl="0" fontAlgn="base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</a:defRPr>
      </a:lvl6pPr>
      <a:lvl7pPr marL="10790555" indent="-1097280" algn="l" defTabSz="4389755" rtl="0" fontAlgn="base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</a:defRPr>
      </a:lvl7pPr>
      <a:lvl8pPr marL="11247755" indent="-1097280" algn="l" defTabSz="4389755" rtl="0" fontAlgn="base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</a:defRPr>
      </a:lvl8pPr>
      <a:lvl9pPr marL="11704955" indent="-1097280" algn="l" defTabSz="4389755" rtl="0" fontAlgn="base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/>
          <p:nvPr/>
        </p:nvSpPr>
        <p:spPr>
          <a:xfrm>
            <a:off x="6175375" y="1217613"/>
            <a:ext cx="20567650" cy="6096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1646555" indent="-1646555" algn="l" defTabSz="4389755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5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65525" indent="-1371600" algn="l" defTabSz="4389755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3400">
                <a:solidFill>
                  <a:schemeClr val="tx1"/>
                </a:solidFill>
                <a:latin typeface="+mn-lt"/>
              </a:defRPr>
            </a:lvl2pPr>
            <a:lvl3pPr marL="5486400" indent="-1097280" algn="l" defTabSz="4389755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1500">
                <a:solidFill>
                  <a:schemeClr val="tx1"/>
                </a:solidFill>
                <a:latin typeface="+mn-lt"/>
              </a:defRPr>
            </a:lvl3pPr>
            <a:lvl4pPr marL="7680325" indent="-1097280" algn="l" defTabSz="4389755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9600">
                <a:solidFill>
                  <a:schemeClr val="tx1"/>
                </a:solidFill>
                <a:latin typeface="+mn-lt"/>
              </a:defRPr>
            </a:lvl4pPr>
            <a:lvl5pPr marL="9876155" indent="-1097280" algn="l" defTabSz="4389755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6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defTabSz="914400" eaLnBrk="1" hangingPunct="1">
              <a:spcBef>
                <a:spcPct val="50000"/>
              </a:spcBef>
              <a:buNone/>
            </a:pPr>
            <a:endParaRPr lang="en-GB" altLang="en-US" sz="2400" dirty="0"/>
          </a:p>
        </p:txBody>
      </p:sp>
      <p:sp>
        <p:nvSpPr>
          <p:cNvPr id="3075" name="Rectangle 3"/>
          <p:cNvSpPr/>
          <p:nvPr/>
        </p:nvSpPr>
        <p:spPr>
          <a:xfrm>
            <a:off x="733425" y="457200"/>
            <a:ext cx="31407735" cy="43129200"/>
          </a:xfrm>
          <a:prstGeom prst="rect">
            <a:avLst/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1646555" indent="-1646555" algn="l" defTabSz="4389755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5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65525" indent="-1371600" algn="l" defTabSz="4389755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3400">
                <a:solidFill>
                  <a:schemeClr val="tx1"/>
                </a:solidFill>
                <a:latin typeface="+mn-lt"/>
              </a:defRPr>
            </a:lvl2pPr>
            <a:lvl3pPr marL="5486400" indent="-1097280" algn="l" defTabSz="4389755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1500">
                <a:solidFill>
                  <a:schemeClr val="tx1"/>
                </a:solidFill>
                <a:latin typeface="+mn-lt"/>
              </a:defRPr>
            </a:lvl3pPr>
            <a:lvl4pPr marL="7680325" indent="-1097280" algn="l" defTabSz="4389755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9600">
                <a:solidFill>
                  <a:schemeClr val="tx1"/>
                </a:solidFill>
                <a:latin typeface="+mn-lt"/>
              </a:defRPr>
            </a:lvl4pPr>
            <a:lvl5pPr marL="9876155" indent="-1097280" algn="l" defTabSz="4389755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6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defTabSz="914400" eaLnBrk="1" hangingPunct="1">
              <a:spcBef>
                <a:spcPct val="0"/>
              </a:spcBef>
              <a:buNone/>
            </a:pPr>
            <a:endParaRPr lang="en-GB" altLang="en-US" sz="2400" dirty="0"/>
          </a:p>
        </p:txBody>
      </p:sp>
      <p:sp>
        <p:nvSpPr>
          <p:cNvPr id="3077" name="Text Box 27"/>
          <p:cNvSpPr txBox="1"/>
          <p:nvPr/>
        </p:nvSpPr>
        <p:spPr>
          <a:xfrm>
            <a:off x="963273" y="11491964"/>
            <a:ext cx="10836228" cy="8239728"/>
          </a:xfrm>
          <a:prstGeom prst="rect">
            <a:avLst/>
          </a:prstGeom>
          <a:noFill/>
          <a:ln w="9525">
            <a:noFill/>
          </a:ln>
        </p:spPr>
        <p:txBody>
          <a:bodyPr>
            <a:noAutofit/>
          </a:bodyPr>
          <a:lstStyle>
            <a:lvl1pPr marL="1646555" indent="-1646555" algn="l" defTabSz="4389755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5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65525" indent="-1371600" algn="l" defTabSz="4389755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3400">
                <a:solidFill>
                  <a:schemeClr val="tx1"/>
                </a:solidFill>
                <a:latin typeface="+mn-lt"/>
              </a:defRPr>
            </a:lvl2pPr>
            <a:lvl3pPr marL="5486400" indent="-1097280" algn="l" defTabSz="4389755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1500">
                <a:solidFill>
                  <a:schemeClr val="tx1"/>
                </a:solidFill>
                <a:latin typeface="+mn-lt"/>
              </a:defRPr>
            </a:lvl3pPr>
            <a:lvl4pPr marL="7680325" indent="-1097280" algn="l" defTabSz="4389755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9600">
                <a:solidFill>
                  <a:schemeClr val="tx1"/>
                </a:solidFill>
                <a:latin typeface="+mn-lt"/>
              </a:defRPr>
            </a:lvl4pPr>
            <a:lvl5pPr marL="9876155" indent="-1097280" algn="l" defTabSz="4389755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600">
                <a:solidFill>
                  <a:schemeClr val="tx1"/>
                </a:solidFill>
                <a:latin typeface="+mn-lt"/>
              </a:defRPr>
            </a:lvl5pPr>
          </a:lstStyle>
          <a:p>
            <a:pPr marL="457200" marR="0" lvl="0" indent="-457200" algn="l" defTabSz="43891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 bacteria known as</a:t>
            </a:r>
            <a:r>
              <a:rPr lang="en-US" sz="36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Treponema pallidum </a:t>
            </a:r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is the source of the common sexually transmitted</a:t>
            </a:r>
            <a:r>
              <a:rPr lang="en-US" sz="36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disease known as syphilis.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457200" marR="0" lvl="0" indent="-457200" algn="l" defTabSz="43891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Maternal and congenital syphilis continues to be a significant public health concern despite having an effective national antenatal clinic program. </a:t>
            </a:r>
          </a:p>
          <a:p>
            <a:pPr marL="457200" marR="0" lvl="0" indent="-457200" algn="l" defTabSz="43891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Congenital syphilis can lead to several adverse birth outcomes.</a:t>
            </a:r>
          </a:p>
          <a:p>
            <a:pPr marL="457200" marR="0" lvl="0" indent="-457200" algn="l" defTabSz="43891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3600" dirty="0">
                <a:solidFill>
                  <a:prstClr val="black"/>
                </a:solidFill>
              </a:rPr>
              <a:t>Prevalence in pregnant women for sub-Saharan Africa is at 2.7%, while in Zambia it stands at 3.5%. 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457200" marR="0" lvl="0" indent="-457200" algn="l" defTabSz="43891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This study sought to determine the sero-prevalence of Treponema pallidum infection in pregnant women at delivery and their neonates at Misisi mini-hospital and Chawama General Hospital.</a:t>
            </a:r>
          </a:p>
        </p:txBody>
      </p:sp>
      <p:sp>
        <p:nvSpPr>
          <p:cNvPr id="3080" name="Rectangle 40"/>
          <p:cNvSpPr/>
          <p:nvPr/>
        </p:nvSpPr>
        <p:spPr>
          <a:xfrm>
            <a:off x="777240" y="4312984"/>
            <a:ext cx="30403800" cy="1815882"/>
          </a:xfrm>
          <a:prstGeom prst="rect">
            <a:avLst/>
          </a:prstGeom>
          <a:noFill/>
          <a:ln w="9525">
            <a:noFill/>
          </a:ln>
        </p:spPr>
        <p:txBody>
          <a:bodyPr anchor="ctr" anchorCtr="0">
            <a:spAutoFit/>
          </a:bodyPr>
          <a:lstStyle>
            <a:lvl1pPr marL="1646555" indent="-1646555" algn="l" defTabSz="4389755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5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65525" indent="-1371600" algn="l" defTabSz="4389755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3400">
                <a:solidFill>
                  <a:schemeClr val="tx1"/>
                </a:solidFill>
                <a:latin typeface="+mn-lt"/>
              </a:defRPr>
            </a:lvl2pPr>
            <a:lvl3pPr marL="5486400" indent="-1097280" algn="l" defTabSz="4389755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1500">
                <a:solidFill>
                  <a:schemeClr val="tx1"/>
                </a:solidFill>
                <a:latin typeface="+mn-lt"/>
              </a:defRPr>
            </a:lvl3pPr>
            <a:lvl4pPr marL="7680325" indent="-1097280" algn="l" defTabSz="4389755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9600">
                <a:solidFill>
                  <a:schemeClr val="tx1"/>
                </a:solidFill>
                <a:latin typeface="+mn-lt"/>
              </a:defRPr>
            </a:lvl4pPr>
            <a:lvl5pPr marL="9876155" indent="-1097280" algn="l" defTabSz="4389755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600">
                <a:solidFill>
                  <a:schemeClr val="tx1"/>
                </a:solidFill>
                <a:latin typeface="+mn-lt"/>
              </a:defRPr>
            </a:lvl5pPr>
          </a:lstStyle>
          <a:p>
            <a:pPr marL="0" indent="0" algn="ctr" defTabSz="914400">
              <a:spcBef>
                <a:spcPct val="0"/>
              </a:spcBef>
              <a:buNone/>
            </a:pPr>
            <a:r>
              <a:rPr lang="en-US" altLang="en-GB" sz="2800" b="1" dirty="0">
                <a:latin typeface="Arial" panose="020B0604020202020204" pitchFamily="34" charset="0"/>
                <a:cs typeface="Times New Roman" panose="02020603050405020304" pitchFamily="18" charset="0"/>
              </a:rPr>
              <a:t>Nangoma A. Haambote</a:t>
            </a:r>
            <a:r>
              <a:rPr lang="en-US" altLang="en-GB" sz="2800" b="1" baseline="30000" dirty="0">
                <a:latin typeface="Arial" panose="020B0604020202020204" pitchFamily="34" charset="0"/>
                <a:cs typeface="Times New Roman" panose="02020603050405020304" pitchFamily="18" charset="0"/>
              </a:rPr>
              <a:t>1,3</a:t>
            </a:r>
            <a:r>
              <a:rPr lang="en-GB" altLang="en-US" sz="2800" b="1" dirty="0">
                <a:latin typeface="Arial" panose="020B0604020202020204" pitchFamily="34" charset="0"/>
                <a:cs typeface="Times New Roman" panose="02020603050405020304" pitchFamily="18" charset="0"/>
              </a:rPr>
              <a:t>, </a:t>
            </a:r>
            <a:r>
              <a:rPr lang="en-US" altLang="en-US" sz="2800" dirty="0">
                <a:latin typeface="Arial" panose="020B0604020202020204" pitchFamily="34" charset="0"/>
                <a:cs typeface="Times New Roman" panose="02020603050405020304" pitchFamily="18" charset="0"/>
              </a:rPr>
              <a:t>D. J. Banda</a:t>
            </a:r>
            <a:r>
              <a:rPr lang="en-US" altLang="en-US" sz="2800" baseline="30000" dirty="0">
                <a:latin typeface="Arial" panose="020B0604020202020204" pitchFamily="34" charset="0"/>
                <a:cs typeface="Times New Roman" panose="02020603050405020304" pitchFamily="18" charset="0"/>
                <a:sym typeface="+mn-ea"/>
              </a:rPr>
              <a:t>3</a:t>
            </a:r>
            <a:r>
              <a:rPr lang="en-US" altLang="en-GB" sz="2800" dirty="0">
                <a:latin typeface="Arial" panose="020B0604020202020204" pitchFamily="34" charset="0"/>
                <a:cs typeface="Times New Roman" panose="02020603050405020304" pitchFamily="18" charset="0"/>
              </a:rPr>
              <a:t>, Nyambe Sinyange</a:t>
            </a:r>
            <a:r>
              <a:rPr lang="en-GB" altLang="en-US" sz="2800" baseline="30000" dirty="0">
                <a:latin typeface="Arial" panose="020B0604020202020204" pitchFamily="34" charset="0"/>
                <a:cs typeface="Times New Roman" panose="02020603050405020304" pitchFamily="18" charset="0"/>
              </a:rPr>
              <a:t>3,</a:t>
            </a:r>
            <a:r>
              <a:rPr lang="en-GB" altLang="en-US" sz="2800" dirty="0">
                <a:latin typeface="Arial" panose="020B0604020202020204" pitchFamily="34" charset="0"/>
                <a:cs typeface="Times New Roman" panose="02020603050405020304" pitchFamily="18" charset="0"/>
              </a:rPr>
              <a:t>, M. Nawa</a:t>
            </a:r>
            <a:r>
              <a:rPr lang="en-US" altLang="en-GB" sz="2800" baseline="30000" dirty="0">
                <a:latin typeface="Arial" panose="020B0604020202020204" pitchFamily="34" charset="0"/>
                <a:cs typeface="Times New Roman" panose="02020603050405020304" pitchFamily="18" charset="0"/>
              </a:rPr>
              <a:t>1</a:t>
            </a:r>
            <a:r>
              <a:rPr lang="en-GB" altLang="en-US" sz="2800" dirty="0">
                <a:latin typeface="Arial" panose="020B0604020202020204" pitchFamily="34" charset="0"/>
                <a:cs typeface="Times New Roman" panose="02020603050405020304" pitchFamily="18" charset="0"/>
              </a:rPr>
              <a:t> and </a:t>
            </a:r>
            <a:r>
              <a:rPr lang="en-US" altLang="en-GB" sz="2800" dirty="0">
                <a:latin typeface="Arial" panose="020B0604020202020204" pitchFamily="34" charset="0"/>
                <a:cs typeface="Times New Roman" panose="02020603050405020304" pitchFamily="18" charset="0"/>
              </a:rPr>
              <a:t>Harriet K. Chiyangi</a:t>
            </a:r>
            <a:r>
              <a:rPr lang="en-US" altLang="en-GB" sz="2800" baseline="30000" dirty="0">
                <a:latin typeface="Arial" panose="020B0604020202020204" pitchFamily="34" charset="0"/>
                <a:cs typeface="Times New Roman" panose="02020603050405020304" pitchFamily="18" charset="0"/>
                <a:sym typeface="+mn-ea"/>
              </a:rPr>
              <a:t>2,3</a:t>
            </a:r>
          </a:p>
          <a:p>
            <a:pPr marL="0" indent="0" algn="ctr" defTabSz="914400">
              <a:spcBef>
                <a:spcPct val="0"/>
              </a:spcBef>
              <a:buNone/>
            </a:pPr>
            <a:r>
              <a:rPr lang="en-GB" altLang="en-US" sz="2800" baseline="30000" dirty="0">
                <a:latin typeface="Arial" panose="020B0604020202020204" pitchFamily="34" charset="0"/>
                <a:cs typeface="Times New Roman" panose="02020603050405020304" pitchFamily="18" charset="0"/>
              </a:rPr>
              <a:t>1</a:t>
            </a:r>
            <a:r>
              <a:rPr lang="en-GB" altLang="en-US" sz="2800" dirty="0">
                <a:latin typeface="Arial" panose="020B0604020202020204" pitchFamily="34" charset="0"/>
                <a:cs typeface="Times New Roman" panose="02020603050405020304" pitchFamily="18" charset="0"/>
              </a:rPr>
              <a:t>Department</a:t>
            </a:r>
            <a:r>
              <a:rPr lang="en-US" altLang="en-US" sz="2800" dirty="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GB" altLang="en-US" sz="2800" dirty="0">
                <a:latin typeface="Arial" panose="020B0604020202020204" pitchFamily="34" charset="0"/>
                <a:cs typeface="Times New Roman" panose="02020603050405020304" pitchFamily="18" charset="0"/>
              </a:rPr>
              <a:t>of</a:t>
            </a:r>
            <a:r>
              <a:rPr lang="en-US" altLang="en-GB" sz="2800" dirty="0">
                <a:latin typeface="Arial" panose="020B0604020202020204" pitchFamily="34" charset="0"/>
                <a:cs typeface="Times New Roman" panose="02020603050405020304" pitchFamily="18" charset="0"/>
              </a:rPr>
              <a:t> Postgraduate Studies, School of Public Health &amp; Environmental Sciences</a:t>
            </a:r>
            <a:r>
              <a:rPr lang="en-GB" altLang="en-US" sz="2800" dirty="0">
                <a:latin typeface="Arial" panose="020B0604020202020204" pitchFamily="34" charset="0"/>
                <a:cs typeface="Times New Roman" panose="02020603050405020304" pitchFamily="18" charset="0"/>
              </a:rPr>
              <a:t>, </a:t>
            </a:r>
            <a:r>
              <a:rPr lang="en-US" altLang="en-GB" sz="2800" dirty="0">
                <a:latin typeface="Arial" panose="020B0604020202020204" pitchFamily="34" charset="0"/>
                <a:cs typeface="Times New Roman" panose="02020603050405020304" pitchFamily="18" charset="0"/>
              </a:rPr>
              <a:t>Levy Mwanawasa Medical University, Lusaka, Zambia</a:t>
            </a:r>
            <a:endParaRPr lang="en-US" altLang="en-US" sz="2800" dirty="0">
              <a:cs typeface="Times New Roman" panose="02020603050405020304" pitchFamily="18" charset="0"/>
            </a:endParaRPr>
          </a:p>
          <a:p>
            <a:pPr marL="0" lvl="0" indent="0" algn="ctr" defTabSz="914400">
              <a:spcBef>
                <a:spcPct val="0"/>
              </a:spcBef>
              <a:buNone/>
            </a:pPr>
            <a:r>
              <a:rPr lang="en-US" altLang="en-GB" sz="2800" baseline="30000" dirty="0">
                <a:latin typeface="Arial" panose="020B0604020202020204" pitchFamily="34" charset="0"/>
                <a:cs typeface="Times New Roman" panose="02020603050405020304" pitchFamily="18" charset="0"/>
              </a:rPr>
              <a:t>2</a:t>
            </a:r>
            <a:r>
              <a:rPr lang="en-GB" altLang="en-US" sz="2800" dirty="0">
                <a:latin typeface="Arial" panose="020B0604020202020204" pitchFamily="34" charset="0"/>
                <a:cs typeface="Times New Roman" panose="02020603050405020304" pitchFamily="18" charset="0"/>
              </a:rPr>
              <a:t>D</a:t>
            </a:r>
            <a:r>
              <a:rPr lang="en-US" altLang="en-GB" sz="2800" dirty="0">
                <a:latin typeface="Arial" panose="020B0604020202020204" pitchFamily="34" charset="0"/>
                <a:cs typeface="Times New Roman" panose="02020603050405020304" pitchFamily="18" charset="0"/>
              </a:rPr>
              <a:t>irectorate of Health Research &amp; Development, Zambia Army Medical Services Branch, Lusaka, Zambia</a:t>
            </a:r>
            <a:r>
              <a:rPr lang="en-GB" altLang="en-US" sz="2800" dirty="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</a:p>
          <a:p>
            <a:pPr marL="0" lvl="0" indent="0" algn="ctr" defTabSz="914400">
              <a:spcBef>
                <a:spcPct val="0"/>
              </a:spcBef>
              <a:buNone/>
            </a:pPr>
            <a:r>
              <a:rPr lang="en-US" altLang="en-GB" sz="2800" baseline="30000" dirty="0">
                <a:latin typeface="Arial" panose="020B0604020202020204" pitchFamily="34" charset="0"/>
                <a:ea typeface="Times New Roman" panose="02020603050405020304" pitchFamily="18" charset="0"/>
              </a:rPr>
              <a:t>3</a:t>
            </a:r>
            <a:r>
              <a:rPr lang="en-US" altLang="en-GB" sz="2800" dirty="0">
                <a:latin typeface="Arial" panose="020B0604020202020204" pitchFamily="34" charset="0"/>
                <a:ea typeface="Times New Roman" panose="02020603050405020304" pitchFamily="18" charset="0"/>
              </a:rPr>
              <a:t>Zambia Field Epidemiology Training Program, Zambia National Public Health Institute, Lusaka, Zambia</a:t>
            </a:r>
          </a:p>
        </p:txBody>
      </p:sp>
      <p:sp>
        <p:nvSpPr>
          <p:cNvPr id="2" name="Rectangle 50"/>
          <p:cNvSpPr/>
          <p:nvPr/>
        </p:nvSpPr>
        <p:spPr>
          <a:xfrm>
            <a:off x="0" y="0"/>
            <a:ext cx="32918400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1646555" indent="-1646555" algn="l" defTabSz="4389755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5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65525" indent="-1371600" algn="l" defTabSz="4389755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3400">
                <a:solidFill>
                  <a:schemeClr val="tx1"/>
                </a:solidFill>
                <a:latin typeface="+mn-lt"/>
              </a:defRPr>
            </a:lvl2pPr>
            <a:lvl3pPr marL="5486400" indent="-1097280" algn="l" defTabSz="4389755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1500">
                <a:solidFill>
                  <a:schemeClr val="tx1"/>
                </a:solidFill>
                <a:latin typeface="+mn-lt"/>
              </a:defRPr>
            </a:lvl3pPr>
            <a:lvl4pPr marL="7680325" indent="-1097280" algn="l" defTabSz="4389755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9600">
                <a:solidFill>
                  <a:schemeClr val="tx1"/>
                </a:solidFill>
                <a:latin typeface="+mn-lt"/>
              </a:defRPr>
            </a:lvl4pPr>
            <a:lvl5pPr marL="9876155" indent="-1097280" algn="l" defTabSz="4389755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6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defTabSz="914400">
              <a:spcBef>
                <a:spcPct val="0"/>
              </a:spcBef>
              <a:buNone/>
            </a:pPr>
            <a:endParaRPr lang="en-GB" altLang="en-US" sz="2400" dirty="0"/>
          </a:p>
        </p:txBody>
      </p:sp>
      <p:sp>
        <p:nvSpPr>
          <p:cNvPr id="1046" name="AutoShape 54"/>
          <p:cNvSpPr>
            <a:spLocks noChangeArrowheads="1"/>
          </p:cNvSpPr>
          <p:nvPr/>
        </p:nvSpPr>
        <p:spPr bwMode="auto">
          <a:xfrm>
            <a:off x="1072763" y="868108"/>
            <a:ext cx="27065852" cy="3343197"/>
          </a:xfrm>
          <a:prstGeom prst="roundRect">
            <a:avLst>
              <a:gd name="adj" fmla="val 16667"/>
            </a:avLst>
          </a:prstGeom>
          <a:solidFill>
            <a:srgbClr val="00B050"/>
          </a:solidFill>
          <a:ln w="28575" algn="ctr">
            <a:solidFill>
              <a:schemeClr val="tx1"/>
            </a:solidFill>
            <a:rou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eaLnBrk="1" hangingPunct="1"/>
            <a:r>
              <a:rPr lang="en-US" sz="6600" b="1" dirty="0">
                <a:solidFill>
                  <a:schemeClr val="bg1"/>
                </a:solidFill>
                <a:latin typeface="+mn-lt"/>
              </a:rPr>
              <a:t>Seroprevalence of treponema pallidum in pregnant women at </a:t>
            </a:r>
          </a:p>
          <a:p>
            <a:pPr algn="ctr" eaLnBrk="1" hangingPunct="1"/>
            <a:r>
              <a:rPr lang="en-US" sz="6600" b="1" dirty="0">
                <a:solidFill>
                  <a:schemeClr val="bg1"/>
                </a:solidFill>
                <a:latin typeface="+mn-lt"/>
              </a:rPr>
              <a:t>Delivery time and neonates at Misisi Mini-Hospital and </a:t>
            </a:r>
          </a:p>
          <a:p>
            <a:pPr algn="ctr" eaLnBrk="1" hangingPunct="1"/>
            <a:r>
              <a:rPr lang="en-US" sz="6600" b="1" dirty="0">
                <a:solidFill>
                  <a:schemeClr val="bg1"/>
                </a:solidFill>
                <a:latin typeface="+mn-lt"/>
              </a:rPr>
              <a:t>Chawama General Hospital, 2022-2023</a:t>
            </a:r>
          </a:p>
        </p:txBody>
      </p:sp>
      <p:sp>
        <p:nvSpPr>
          <p:cNvPr id="1050" name="AutoShape 47"/>
          <p:cNvSpPr>
            <a:spLocks noChangeArrowheads="1"/>
          </p:cNvSpPr>
          <p:nvPr/>
        </p:nvSpPr>
        <p:spPr bwMode="auto">
          <a:xfrm>
            <a:off x="840403" y="32043072"/>
            <a:ext cx="10426969" cy="1304069"/>
          </a:xfrm>
          <a:prstGeom prst="roundRect">
            <a:avLst>
              <a:gd name="adj" fmla="val 16667"/>
            </a:avLst>
          </a:prstGeom>
          <a:solidFill>
            <a:srgbClr val="00B050"/>
          </a:solidFill>
          <a:ln w="28575" algn="ctr">
            <a:noFill/>
            <a:rou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Materials and </a:t>
            </a: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Methods</a:t>
            </a:r>
          </a:p>
        </p:txBody>
      </p:sp>
      <p:sp>
        <p:nvSpPr>
          <p:cNvPr id="1052" name="AutoShape 47"/>
          <p:cNvSpPr>
            <a:spLocks noChangeArrowheads="1"/>
          </p:cNvSpPr>
          <p:nvPr/>
        </p:nvSpPr>
        <p:spPr bwMode="auto">
          <a:xfrm>
            <a:off x="22352684" y="20647073"/>
            <a:ext cx="9615872" cy="1173870"/>
          </a:xfrm>
          <a:prstGeom prst="roundRect">
            <a:avLst>
              <a:gd name="adj" fmla="val 16667"/>
            </a:avLst>
          </a:prstGeom>
          <a:solidFill>
            <a:srgbClr val="00B050"/>
          </a:solidFill>
          <a:ln w="28575" algn="ctr">
            <a:noFill/>
            <a:rou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Discussion</a:t>
            </a: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01" name="Rectangle 246"/>
          <p:cNvSpPr/>
          <p:nvPr/>
        </p:nvSpPr>
        <p:spPr>
          <a:xfrm>
            <a:off x="0" y="0"/>
            <a:ext cx="329184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1646555" indent="-1646555" algn="l" defTabSz="4389755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5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65525" indent="-1371600" algn="l" defTabSz="4389755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3400">
                <a:solidFill>
                  <a:schemeClr val="tx1"/>
                </a:solidFill>
                <a:latin typeface="+mn-lt"/>
              </a:defRPr>
            </a:lvl2pPr>
            <a:lvl3pPr marL="5486400" indent="-1097280" algn="l" defTabSz="4389755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1500">
                <a:solidFill>
                  <a:schemeClr val="tx1"/>
                </a:solidFill>
                <a:latin typeface="+mn-lt"/>
              </a:defRPr>
            </a:lvl3pPr>
            <a:lvl4pPr marL="7680325" indent="-1097280" algn="l" defTabSz="4389755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9600">
                <a:solidFill>
                  <a:schemeClr val="tx1"/>
                </a:solidFill>
                <a:latin typeface="+mn-lt"/>
              </a:defRPr>
            </a:lvl4pPr>
            <a:lvl5pPr marL="9876155" indent="-1097280" algn="l" defTabSz="4389755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6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defTabSz="914400" eaLnBrk="1" hangingPunct="1">
              <a:spcBef>
                <a:spcPct val="0"/>
              </a:spcBef>
              <a:buNone/>
            </a:pPr>
            <a:endParaRPr lang="en-US" altLang="en-US" sz="2400" dirty="0"/>
          </a:p>
        </p:txBody>
      </p:sp>
      <p:sp>
        <p:nvSpPr>
          <p:cNvPr id="66" name="AutoShape 47"/>
          <p:cNvSpPr>
            <a:spLocks noChangeArrowheads="1"/>
          </p:cNvSpPr>
          <p:nvPr/>
        </p:nvSpPr>
        <p:spPr bwMode="auto">
          <a:xfrm>
            <a:off x="22211154" y="28929311"/>
            <a:ext cx="9773236" cy="1085506"/>
          </a:xfrm>
          <a:prstGeom prst="roundRect">
            <a:avLst>
              <a:gd name="adj" fmla="val 16667"/>
            </a:avLst>
          </a:prstGeom>
          <a:solidFill>
            <a:srgbClr val="00B050"/>
          </a:solidFill>
          <a:ln w="28575" algn="ctr">
            <a:noFill/>
            <a:rou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Conclusion</a:t>
            </a:r>
          </a:p>
        </p:txBody>
      </p:sp>
      <p:sp>
        <p:nvSpPr>
          <p:cNvPr id="70" name="AutoShape 47"/>
          <p:cNvSpPr>
            <a:spLocks noChangeArrowheads="1"/>
          </p:cNvSpPr>
          <p:nvPr/>
        </p:nvSpPr>
        <p:spPr bwMode="auto">
          <a:xfrm>
            <a:off x="12660665" y="9777016"/>
            <a:ext cx="19100978" cy="1559984"/>
          </a:xfrm>
          <a:prstGeom prst="roundRect">
            <a:avLst>
              <a:gd name="adj" fmla="val 16667"/>
            </a:avLst>
          </a:prstGeom>
          <a:solidFill>
            <a:srgbClr val="00B050"/>
          </a:solidFill>
          <a:ln w="28575" algn="ctr">
            <a:noFill/>
            <a:rou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sz="4800" b="1" dirty="0">
                <a:solidFill>
                  <a:schemeClr val="bg1"/>
                </a:solidFill>
                <a:latin typeface="Verdana" panose="020B0604030504040204" pitchFamily="34" charset="0"/>
              </a:rPr>
              <a:t>Results</a:t>
            </a: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 panose="020B0604030504040204" pitchFamily="34" charset="0"/>
            </a:endParaRPr>
          </a:p>
        </p:txBody>
      </p:sp>
      <p:sp>
        <p:nvSpPr>
          <p:cNvPr id="3126" name="TextBox 109"/>
          <p:cNvSpPr txBox="1"/>
          <p:nvPr/>
        </p:nvSpPr>
        <p:spPr>
          <a:xfrm>
            <a:off x="21837418" y="29279427"/>
            <a:ext cx="9258300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1646555" indent="-1646555" algn="l" defTabSz="4389755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5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65525" indent="-1371600" algn="l" defTabSz="4389755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3400">
                <a:solidFill>
                  <a:schemeClr val="tx1"/>
                </a:solidFill>
                <a:latin typeface="+mn-lt"/>
              </a:defRPr>
            </a:lvl2pPr>
            <a:lvl3pPr marL="5486400" indent="-1097280" algn="l" defTabSz="4389755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1500">
                <a:solidFill>
                  <a:schemeClr val="tx1"/>
                </a:solidFill>
                <a:latin typeface="+mn-lt"/>
              </a:defRPr>
            </a:lvl3pPr>
            <a:lvl4pPr marL="7680325" indent="-1097280" algn="l" defTabSz="4389755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9600">
                <a:solidFill>
                  <a:schemeClr val="tx1"/>
                </a:solidFill>
                <a:latin typeface="+mn-lt"/>
              </a:defRPr>
            </a:lvl4pPr>
            <a:lvl5pPr marL="9876155" indent="-1097280" algn="l" defTabSz="4389755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6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just" defTabSz="914400" eaLnBrk="1" hangingPunct="1">
              <a:spcBef>
                <a:spcPct val="0"/>
              </a:spcBef>
              <a:buNone/>
            </a:pPr>
            <a:endParaRPr lang="en-US" altLang="en-US" sz="28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3131" name="TextBox 67"/>
          <p:cNvSpPr txBox="1"/>
          <p:nvPr/>
        </p:nvSpPr>
        <p:spPr>
          <a:xfrm>
            <a:off x="840403" y="33501215"/>
            <a:ext cx="10796164" cy="84023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1646555" indent="-1646555" algn="l" defTabSz="4389755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5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65525" indent="-1371600" algn="l" defTabSz="4389755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3400">
                <a:solidFill>
                  <a:schemeClr val="tx1"/>
                </a:solidFill>
                <a:latin typeface="+mn-lt"/>
              </a:defRPr>
            </a:lvl2pPr>
            <a:lvl3pPr marL="5486400" indent="-1097280" algn="l" defTabSz="4389755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1500">
                <a:solidFill>
                  <a:schemeClr val="tx1"/>
                </a:solidFill>
                <a:latin typeface="+mn-lt"/>
              </a:defRPr>
            </a:lvl3pPr>
            <a:lvl4pPr marL="7680325" indent="-1097280" algn="l" defTabSz="4389755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9600">
                <a:solidFill>
                  <a:schemeClr val="tx1"/>
                </a:solidFill>
                <a:latin typeface="+mn-lt"/>
              </a:defRPr>
            </a:lvl4pPr>
            <a:lvl5pPr marL="9876155" indent="-1097280" algn="l" defTabSz="4389755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600">
                <a:solidFill>
                  <a:schemeClr val="tx1"/>
                </a:solidFill>
                <a:latin typeface="+mn-lt"/>
              </a:defRPr>
            </a:lvl5pPr>
          </a:lstStyle>
          <a:p>
            <a:pPr marL="457200" marR="0" lvl="0" indent="-457200" algn="l" defTabSz="43891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Quantitative, cross-sectional study to estimate seroprevalence and risk factors of maternal syphilis at the time of delivery and prevalence of clinical and nonclinical congenital syphilis among their neonates. </a:t>
            </a:r>
          </a:p>
          <a:p>
            <a:pPr marL="457200" marR="0" lvl="0" indent="-457200" algn="l" defTabSz="43891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 The study population included pregnant women 18 years and above admitted for delivery and post-natal mothers. </a:t>
            </a:r>
          </a:p>
          <a:p>
            <a:pPr marL="457200" marR="0" lvl="0" indent="-457200" algn="l" defTabSz="43891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Blood samples were investigated for the presence of active syphilis infection from delivery and post-natal mothers.</a:t>
            </a:r>
          </a:p>
          <a:p>
            <a:pPr marL="0" marR="0" lvl="0" indent="0" algn="l" defTabSz="43891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457200" marR="0" lvl="0" indent="-457200" algn="l" defTabSz="43891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Convenience sampling method was used with a sample size of 267 participants.</a:t>
            </a:r>
          </a:p>
          <a:p>
            <a:pPr marL="457200" marR="0" lvl="0" indent="-457200" algn="l" defTabSz="43891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Fisher’s exact was used to identify factors associated with congenital syphilis using Stata STATA v14.2. </a:t>
            </a:r>
          </a:p>
        </p:txBody>
      </p:sp>
      <p:sp>
        <p:nvSpPr>
          <p:cNvPr id="3132" name="Rectangle 71"/>
          <p:cNvSpPr/>
          <p:nvPr/>
        </p:nvSpPr>
        <p:spPr>
          <a:xfrm>
            <a:off x="30848300" y="12442825"/>
            <a:ext cx="185738" cy="523875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/>
          <a:p>
            <a:pPr algn="just"/>
            <a:endParaRPr lang="en-GB" altLang="en-US" sz="2800" dirty="0">
              <a:latin typeface="Times New Roman" panose="02020603050405020304" pitchFamily="18" charset="0"/>
            </a:endParaRPr>
          </a:p>
        </p:txBody>
      </p:sp>
      <p:graphicFrame>
        <p:nvGraphicFramePr>
          <p:cNvPr id="7" name="Chart 6"/>
          <p:cNvGraphicFramePr/>
          <p:nvPr/>
        </p:nvGraphicFramePr>
        <p:xfrm>
          <a:off x="15087600" y="32787770"/>
          <a:ext cx="2908300" cy="18413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7" name="TextBox 67"/>
          <p:cNvSpPr txBox="1"/>
          <p:nvPr/>
        </p:nvSpPr>
        <p:spPr>
          <a:xfrm>
            <a:off x="22166874" y="21981520"/>
            <a:ext cx="9809033" cy="6635466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lstStyle>
            <a:lvl1pPr marL="1646555" indent="-1646555" algn="l" defTabSz="4389755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5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65525" indent="-1371600" algn="l" defTabSz="4389755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3400">
                <a:solidFill>
                  <a:schemeClr val="tx1"/>
                </a:solidFill>
                <a:latin typeface="+mn-lt"/>
              </a:defRPr>
            </a:lvl2pPr>
            <a:lvl3pPr marL="5486400" indent="-1097280" algn="l" defTabSz="4389755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1500">
                <a:solidFill>
                  <a:schemeClr val="tx1"/>
                </a:solidFill>
                <a:latin typeface="+mn-lt"/>
              </a:defRPr>
            </a:lvl3pPr>
            <a:lvl4pPr marL="7680325" indent="-1097280" algn="l" defTabSz="4389755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9600">
                <a:solidFill>
                  <a:schemeClr val="tx1"/>
                </a:solidFill>
                <a:latin typeface="+mn-lt"/>
              </a:defRPr>
            </a:lvl4pPr>
            <a:lvl5pPr marL="9876155" indent="-1097280" algn="l" defTabSz="4389755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600">
                <a:solidFill>
                  <a:schemeClr val="tx1"/>
                </a:solidFill>
                <a:latin typeface="+mn-lt"/>
              </a:defRPr>
            </a:lvl5pPr>
          </a:lstStyle>
          <a:p>
            <a:pPr marL="4011295" lvl="2" indent="-171450" algn="just">
              <a:buFont typeface="Wingdings" panose="05000000000000000000" pitchFamily="2" charset="2"/>
              <a:buChar char="§"/>
            </a:pPr>
            <a:r>
              <a:rPr lang="en-US" sz="1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People were aware and knowledgeable about COVID 19.</a:t>
            </a:r>
          </a:p>
          <a:p>
            <a:pPr marL="457200" marR="0" lvl="0" indent="-457200" algn="l" defTabSz="43891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The study reported a much higher seroprevalence for syphilis among pregnant women when compared with other regions, indicating a need for better prevention and treatment. </a:t>
            </a:r>
          </a:p>
          <a:p>
            <a:pPr marL="457200" marR="0" lvl="0" indent="-457200" algn="l" defTabSz="43891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Study findings coincide with the prevalence characteristic of sub-Saharan Africa</a:t>
            </a:r>
          </a:p>
          <a:p>
            <a:pPr marL="457200" marR="0" lvl="0" indent="-457200" algn="l" defTabSz="43891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This study revealed a high prevalence of congenital syphilis. </a:t>
            </a:r>
          </a:p>
          <a:p>
            <a:pPr marL="457200" marR="0" lvl="0" indent="-457200" algn="l" defTabSz="43891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The coexistence of HIV and syphilis is similar to other studies in the region due to them having similar transmission methods</a:t>
            </a:r>
            <a:endParaRPr lang="en-US" sz="3600" dirty="0">
              <a:cs typeface="Arial" panose="020B0604020202020204" pitchFamily="34" charset="0"/>
            </a:endParaRPr>
          </a:p>
        </p:txBody>
      </p:sp>
      <p:sp>
        <p:nvSpPr>
          <p:cNvPr id="5" name="Text Box 55"/>
          <p:cNvSpPr txBox="1"/>
          <p:nvPr/>
        </p:nvSpPr>
        <p:spPr>
          <a:xfrm>
            <a:off x="22314365" y="30240742"/>
            <a:ext cx="9670025" cy="5632311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1646555" indent="-1646555" algn="l" defTabSz="4389755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5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65525" indent="-1371600" algn="l" defTabSz="4389755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3400">
                <a:solidFill>
                  <a:schemeClr val="tx1"/>
                </a:solidFill>
                <a:latin typeface="+mn-lt"/>
              </a:defRPr>
            </a:lvl2pPr>
            <a:lvl3pPr marL="5486400" indent="-1097280" algn="l" defTabSz="4389755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1500">
                <a:solidFill>
                  <a:schemeClr val="tx1"/>
                </a:solidFill>
                <a:latin typeface="+mn-lt"/>
              </a:defRPr>
            </a:lvl3pPr>
            <a:lvl4pPr marL="7680325" indent="-1097280" algn="l" defTabSz="4389755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9600">
                <a:solidFill>
                  <a:schemeClr val="tx1"/>
                </a:solidFill>
                <a:latin typeface="+mn-lt"/>
              </a:defRPr>
            </a:lvl4pPr>
            <a:lvl5pPr marL="9876155" indent="-1097280" algn="l" defTabSz="4389755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600">
                <a:solidFill>
                  <a:schemeClr val="tx1"/>
                </a:solidFill>
                <a:latin typeface="+mn-lt"/>
              </a:defRPr>
            </a:lvl5pPr>
          </a:lstStyle>
          <a:p>
            <a:pPr marL="457200" marR="0" lvl="0" indent="-457200" algn="l" defTabSz="43891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A significant portion of pregnant women were not screened for syphilis during antenatal care, highlighting gaps in preventive measures.</a:t>
            </a:r>
          </a:p>
          <a:p>
            <a:pPr marL="457200" marR="0" lvl="0" indent="-457200" algn="l" defTabSz="43891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Many neonates born to syphilis-infected mothers showed signs of congenital syphilis, emphasizing the need for improved maternal screening and treatment.</a:t>
            </a:r>
          </a:p>
          <a:p>
            <a:pPr marL="457200" marR="0" lvl="0" indent="-457200" algn="l" defTabSz="43891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HIV infection and vaginal discharges during pregnancy were identified as key risk factors for congenital syphilis in newborns</a:t>
            </a:r>
            <a:endParaRPr lang="en-US" altLang="en-US" sz="3600" dirty="0">
              <a:ea typeface="Arial" panose="020B0604020202020204" pitchFamily="34" charset="0"/>
            </a:endParaRPr>
          </a:p>
        </p:txBody>
      </p:sp>
      <p:sp>
        <p:nvSpPr>
          <p:cNvPr id="8" name="Text Box 55"/>
          <p:cNvSpPr txBox="1"/>
          <p:nvPr/>
        </p:nvSpPr>
        <p:spPr>
          <a:xfrm>
            <a:off x="21556078" y="37856842"/>
            <a:ext cx="9820980" cy="2616135"/>
          </a:xfrm>
          <a:prstGeom prst="rect">
            <a:avLst/>
          </a:prstGeom>
          <a:noFill/>
          <a:ln w="9525">
            <a:noFill/>
          </a:ln>
        </p:spPr>
        <p:txBody>
          <a:bodyPr>
            <a:noAutofit/>
          </a:bodyPr>
          <a:lstStyle>
            <a:lvl1pPr marL="1646555" indent="-1646555" algn="l" defTabSz="4389755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5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65525" indent="-1371600" algn="l" defTabSz="4389755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3400">
                <a:solidFill>
                  <a:schemeClr val="tx1"/>
                </a:solidFill>
                <a:latin typeface="+mn-lt"/>
              </a:defRPr>
            </a:lvl2pPr>
            <a:lvl3pPr marL="5486400" indent="-1097280" algn="l" defTabSz="4389755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1500">
                <a:solidFill>
                  <a:schemeClr val="tx1"/>
                </a:solidFill>
                <a:latin typeface="+mn-lt"/>
              </a:defRPr>
            </a:lvl3pPr>
            <a:lvl4pPr marL="7680325" indent="-1097280" algn="l" defTabSz="4389755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9600">
                <a:solidFill>
                  <a:schemeClr val="tx1"/>
                </a:solidFill>
                <a:latin typeface="+mn-lt"/>
              </a:defRPr>
            </a:lvl4pPr>
            <a:lvl5pPr marL="9876155" indent="-1097280" algn="l" defTabSz="4389755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600">
                <a:solidFill>
                  <a:schemeClr val="tx1"/>
                </a:solidFill>
                <a:latin typeface="+mn-lt"/>
              </a:defRPr>
            </a:lvl5pPr>
          </a:lstStyle>
          <a:p>
            <a:pPr marL="0" marR="0" lvl="0" indent="0" algn="r" defTabSz="43891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Contact: </a:t>
            </a:r>
          </a:p>
          <a:p>
            <a:pPr marL="0" marR="0" lvl="0" indent="0" algn="r" defTabSz="43891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Nangoma Agness Haambote</a:t>
            </a:r>
          </a:p>
          <a:p>
            <a:pPr marL="0" marR="0" lvl="0" indent="0" algn="r" defTabSz="43891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FETP Graduate</a:t>
            </a:r>
          </a:p>
          <a:p>
            <a:pPr marL="0" marR="0" lvl="0" indent="0" algn="r" defTabSz="43891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Email:</a:t>
            </a:r>
            <a:r>
              <a:rPr kumimoji="0" lang="en-US" sz="3600" b="0" i="0" u="sng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ea typeface="+mn-ea"/>
                <a:cs typeface="+mn-cs"/>
              </a:rPr>
              <a:t>haambotenangoma@gmail.com </a:t>
            </a:r>
          </a:p>
          <a:p>
            <a:pPr marL="0" marR="0" lvl="0" indent="0" algn="r" defTabSz="43891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Phone:+260973956693</a:t>
            </a:r>
          </a:p>
        </p:txBody>
      </p:sp>
      <p:sp>
        <p:nvSpPr>
          <p:cNvPr id="9" name="AutoShape 47"/>
          <p:cNvSpPr>
            <a:spLocks noChangeArrowheads="1"/>
          </p:cNvSpPr>
          <p:nvPr/>
        </p:nvSpPr>
        <p:spPr bwMode="auto">
          <a:xfrm>
            <a:off x="965330" y="9839484"/>
            <a:ext cx="10812055" cy="1497516"/>
          </a:xfrm>
          <a:prstGeom prst="roundRect">
            <a:avLst>
              <a:gd name="adj" fmla="val 16667"/>
            </a:avLst>
          </a:prstGeom>
          <a:solidFill>
            <a:srgbClr val="00B050"/>
          </a:solidFill>
          <a:ln w="28575" algn="ctr">
            <a:noFill/>
            <a:rou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Background</a:t>
            </a:r>
          </a:p>
        </p:txBody>
      </p:sp>
      <p:sp>
        <p:nvSpPr>
          <p:cNvPr id="42" name="AutoShape 47">
            <a:extLst>
              <a:ext uri="{FF2B5EF4-FFF2-40B4-BE49-F238E27FC236}">
                <a16:creationId xmlns:a16="http://schemas.microsoft.com/office/drawing/2014/main" id="{6E9521E7-EEE4-4579-A6A4-045391DC7B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0564" y="19902632"/>
            <a:ext cx="10861645" cy="1498877"/>
          </a:xfrm>
          <a:prstGeom prst="roundRect">
            <a:avLst>
              <a:gd name="adj" fmla="val 16667"/>
            </a:avLst>
          </a:prstGeom>
          <a:solidFill>
            <a:srgbClr val="00B050"/>
          </a:solidFill>
          <a:ln w="28575" algn="ctr">
            <a:noFill/>
            <a:rou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Objectives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CC26BDA-E330-4C8D-A42E-CCF0336099DB}"/>
              </a:ext>
            </a:extLst>
          </p:cNvPr>
          <p:cNvSpPr/>
          <p:nvPr/>
        </p:nvSpPr>
        <p:spPr>
          <a:xfrm>
            <a:off x="949844" y="21656160"/>
            <a:ext cx="11047580" cy="9674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800"/>
              </a:spcAft>
            </a:pPr>
            <a:r>
              <a:rPr lang="en-US" sz="3600" b="1" dirty="0">
                <a:effectLst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Main objective</a:t>
            </a:r>
            <a:r>
              <a:rPr lang="en-US" sz="3600" dirty="0">
                <a:effectLst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</a:p>
          <a:p>
            <a:pPr algn="just">
              <a:spcAft>
                <a:spcPts val="800"/>
              </a:spcAft>
            </a:pPr>
            <a:r>
              <a:rPr lang="en-US" sz="3600" dirty="0">
                <a:effectLst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To estimate the Sero-prevalence of </a:t>
            </a:r>
            <a:r>
              <a:rPr lang="en-US" sz="3600" i="1" dirty="0">
                <a:effectLst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Treponema pallidum</a:t>
            </a:r>
            <a:r>
              <a:rPr lang="en-US" sz="3600" dirty="0">
                <a:effectLst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 among pregnant women at the time of delivery and estimate the prevalence of congenital syphilis among their neonates, and to determine their risk factors</a:t>
            </a:r>
            <a:endParaRPr lang="en-GB" sz="3600" dirty="0">
              <a:latin typeface="+mn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spcAft>
                <a:spcPts val="800"/>
              </a:spcAft>
            </a:pPr>
            <a:endParaRPr lang="en-US" sz="3600" dirty="0">
              <a:latin typeface="+mn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spcAft>
                <a:spcPts val="800"/>
              </a:spcAft>
            </a:pPr>
            <a:r>
              <a:rPr lang="en-US" sz="3600" b="1" dirty="0">
                <a:effectLst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Specific Objectives: </a:t>
            </a:r>
          </a:p>
          <a:p>
            <a:pPr algn="just">
              <a:spcAft>
                <a:spcPts val="800"/>
              </a:spcAft>
            </a:pPr>
            <a:r>
              <a:rPr lang="en-US" sz="3600" dirty="0">
                <a:effectLst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1. To estimate the Sero-prevalence of </a:t>
            </a:r>
            <a:r>
              <a:rPr lang="en-US" sz="3600" i="1" dirty="0">
                <a:effectLst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Treponema pallidum</a:t>
            </a:r>
            <a:r>
              <a:rPr lang="en-US" sz="3600" dirty="0">
                <a:effectLst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 among pregnant women at the time of delivery</a:t>
            </a:r>
            <a:endParaRPr lang="en-GB" sz="3600" dirty="0">
              <a:effectLst/>
              <a:latin typeface="+mn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spcAft>
                <a:spcPts val="800"/>
              </a:spcAft>
            </a:pPr>
            <a:r>
              <a:rPr lang="en-US" sz="3600" dirty="0"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2. </a:t>
            </a:r>
            <a:r>
              <a:rPr lang="en-US" sz="3600" dirty="0">
                <a:effectLst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To estimate the prevalence of clinical and non-clinical congenital syphilis among neonates born to </a:t>
            </a:r>
            <a:r>
              <a:rPr lang="en-US" sz="3600" i="1" dirty="0">
                <a:effectLst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Treponema pallidum-positive</a:t>
            </a:r>
            <a:r>
              <a:rPr lang="en-US" sz="3600" dirty="0">
                <a:effectLst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 mothers</a:t>
            </a:r>
            <a:endParaRPr lang="en-GB" sz="3600" dirty="0">
              <a:effectLst/>
              <a:latin typeface="+mn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spcAft>
                <a:spcPts val="800"/>
              </a:spcAft>
            </a:pPr>
            <a:r>
              <a:rPr lang="en-US" sz="3600" dirty="0"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3. </a:t>
            </a:r>
            <a:r>
              <a:rPr lang="en-US" sz="3600" dirty="0">
                <a:effectLst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To determine the main risk factors of </a:t>
            </a:r>
            <a:r>
              <a:rPr lang="en-US" sz="3600" i="1" dirty="0">
                <a:effectLst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Treponema pallidum</a:t>
            </a:r>
            <a:r>
              <a:rPr lang="en-US" sz="3600" dirty="0">
                <a:effectLst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 infection among pregnant women</a:t>
            </a:r>
            <a:endParaRPr lang="en-GB" sz="3600" dirty="0">
              <a:latin typeface="+mn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spcAft>
                <a:spcPts val="800"/>
              </a:spcAft>
            </a:pPr>
            <a:r>
              <a:rPr lang="en-GB" sz="3600" dirty="0">
                <a:effectLst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4. </a:t>
            </a:r>
            <a:r>
              <a:rPr lang="en-US" sz="3600" dirty="0">
                <a:effectLst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To determine the main risk factors of </a:t>
            </a:r>
            <a:r>
              <a:rPr lang="en-US" sz="3600" i="1" dirty="0">
                <a:effectLst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Treponema pallidum</a:t>
            </a:r>
            <a:r>
              <a:rPr lang="en-US" sz="3600" dirty="0">
                <a:effectLst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 infection among neonates</a:t>
            </a:r>
            <a:endParaRPr lang="en-GB" sz="3600" dirty="0">
              <a:effectLst/>
              <a:latin typeface="+mn-lt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3" name="TextBox 67">
            <a:extLst>
              <a:ext uri="{FF2B5EF4-FFF2-40B4-BE49-F238E27FC236}">
                <a16:creationId xmlns:a16="http://schemas.microsoft.com/office/drawing/2014/main" id="{DF3414C3-D8F5-4608-A900-FC1421822192}"/>
              </a:ext>
            </a:extLst>
          </p:cNvPr>
          <p:cNvSpPr txBox="1"/>
          <p:nvPr/>
        </p:nvSpPr>
        <p:spPr>
          <a:xfrm>
            <a:off x="22211154" y="11509100"/>
            <a:ext cx="9809033" cy="8956298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1646555" indent="-1646555" algn="l" defTabSz="4389755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5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65525" indent="-1371600" algn="l" defTabSz="4389755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3400">
                <a:solidFill>
                  <a:schemeClr val="tx1"/>
                </a:solidFill>
                <a:latin typeface="+mn-lt"/>
              </a:defRPr>
            </a:lvl2pPr>
            <a:lvl3pPr marL="5486400" indent="-1097280" algn="l" defTabSz="4389755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1500">
                <a:solidFill>
                  <a:schemeClr val="tx1"/>
                </a:solidFill>
                <a:latin typeface="+mn-lt"/>
              </a:defRPr>
            </a:lvl3pPr>
            <a:lvl4pPr marL="7680325" indent="-1097280" algn="l" defTabSz="4389755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9600">
                <a:solidFill>
                  <a:schemeClr val="tx1"/>
                </a:solidFill>
                <a:latin typeface="+mn-lt"/>
              </a:defRPr>
            </a:lvl4pPr>
            <a:lvl5pPr marL="9876155" indent="-1097280" algn="l" defTabSz="4389755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600">
                <a:solidFill>
                  <a:schemeClr val="tx1"/>
                </a:solidFill>
                <a:latin typeface="+mn-lt"/>
              </a:defRPr>
            </a:lvl5pPr>
          </a:lstStyle>
          <a:p>
            <a:pPr marL="457200" marR="0" lvl="0" indent="-457200" algn="l" defTabSz="43891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274 participants were enrolled into the study </a:t>
            </a:r>
          </a:p>
          <a:p>
            <a:pPr marL="457200" marR="0" lvl="0" indent="-457200" algn="l" defTabSz="43891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Socio-demographic characteristics revealed that majority were above 24 years (56.41%), had attained secondary-level education (61.68%), and were married (81.39%). </a:t>
            </a:r>
          </a:p>
          <a:p>
            <a:pPr marL="457200" marR="0" lvl="0" indent="-457200" algn="l" defTabSz="43891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Among the pregnant women, 28.5% were not tested for syphilis during antenatal visits, and 10% were diagnosed with syphilis at delivery. </a:t>
            </a:r>
          </a:p>
          <a:p>
            <a:pPr marL="457200" marR="0" lvl="0" indent="-457200" algn="l" defTabSz="43891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Of the neonates exposed, 23% had clinical congenital syphilis</a:t>
            </a:r>
            <a:r>
              <a:rPr lang="en-US" sz="3600" dirty="0">
                <a:solidFill>
                  <a:prstClr val="black"/>
                </a:solidFill>
              </a:rPr>
              <a:t>. </a:t>
            </a:r>
          </a:p>
          <a:p>
            <a:pPr marL="457200" marR="0" lvl="0" indent="-457200" algn="l" defTabSz="43891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Parity </a:t>
            </a:r>
            <a:r>
              <a:rPr lang="en-US" sz="3600" dirty="0">
                <a:solidFill>
                  <a:prstClr val="black"/>
                </a:solidFill>
              </a:rPr>
              <a:t>&gt;2 </a:t>
            </a:r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(p &lt; 0.05) </a:t>
            </a:r>
            <a:r>
              <a:rPr lang="en-US" sz="3600" dirty="0">
                <a:solidFill>
                  <a:prstClr val="black"/>
                </a:solidFill>
              </a:rPr>
              <a:t>and vaginal discharge </a:t>
            </a:r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(p &lt; 0.05) were significantly associated with T. 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pallidum infection among pregnant women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457200" marR="0" lvl="0" indent="-457200" algn="l" defTabSz="43891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HIV-positive status (p &lt;0.001) and vaginal discharge (p &lt;0.05) were significantly associated with congenital syphilis</a:t>
            </a:r>
            <a:endParaRPr lang="en-US" sz="3600" dirty="0">
              <a:cs typeface="Arial" panose="020B0604020202020204" pitchFamily="34" charset="0"/>
            </a:endParaRPr>
          </a:p>
        </p:txBody>
      </p:sp>
      <p:sp>
        <p:nvSpPr>
          <p:cNvPr id="17" name="Text Box 180">
            <a:extLst>
              <a:ext uri="{FF2B5EF4-FFF2-40B4-BE49-F238E27FC236}">
                <a16:creationId xmlns:a16="http://schemas.microsoft.com/office/drawing/2014/main" id="{28534146-811C-FDC1-D768-F9F5E42CAF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73213" y="34842277"/>
            <a:ext cx="8402425" cy="1361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57" tIns="34277" rIns="68557" bIns="34277">
            <a:spAutoFit/>
          </a:bodyPr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solidFill>
                  <a:prstClr val="black"/>
                </a:solidFill>
                <a:latin typeface="+mj-lt"/>
              </a:rPr>
              <a:t>Table 1.</a:t>
            </a:r>
            <a:r>
              <a:rPr lang="en-US" sz="2800" dirty="0">
                <a:solidFill>
                  <a:prstClr val="black"/>
                </a:solidFill>
                <a:latin typeface="+mj-lt"/>
              </a:rPr>
              <a:t> </a:t>
            </a:r>
            <a:r>
              <a:rPr lang="en-US" sz="2800" b="1" dirty="0">
                <a:solidFill>
                  <a:prstClr val="black"/>
                </a:solidFill>
                <a:latin typeface="+mj-lt"/>
              </a:rPr>
              <a:t>Risk factors for Congenital syphilis among neonates at Misisi Mini and Chawama General hospitals 2022-2023</a:t>
            </a:r>
          </a:p>
        </p:txBody>
      </p:sp>
      <p:graphicFrame>
        <p:nvGraphicFramePr>
          <p:cNvPr id="18" name="Chart 17">
            <a:extLst>
              <a:ext uri="{FF2B5EF4-FFF2-40B4-BE49-F238E27FC236}">
                <a16:creationId xmlns:a16="http://schemas.microsoft.com/office/drawing/2014/main" id="{FDB7CDE9-4D57-F3E3-1AD1-BED4D181D30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32411812"/>
              </p:ext>
            </p:extLst>
          </p:nvPr>
        </p:nvGraphicFramePr>
        <p:xfrm>
          <a:off x="12854063" y="11794200"/>
          <a:ext cx="7582584" cy="42507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1" name="TextBox 20">
            <a:extLst>
              <a:ext uri="{FF2B5EF4-FFF2-40B4-BE49-F238E27FC236}">
                <a16:creationId xmlns:a16="http://schemas.microsoft.com/office/drawing/2014/main" id="{2EF2FECB-FE30-17B0-6F52-57979C2DE249}"/>
              </a:ext>
            </a:extLst>
          </p:cNvPr>
          <p:cNvSpPr txBox="1"/>
          <p:nvPr/>
        </p:nvSpPr>
        <p:spPr>
          <a:xfrm>
            <a:off x="12573213" y="17365749"/>
            <a:ext cx="8864229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389105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2600" b="1" dirty="0">
                <a:solidFill>
                  <a:prstClr val="black"/>
                </a:solidFill>
                <a:latin typeface="Calibri"/>
              </a:rPr>
              <a:t>Figure 1. Sero-prevalence of Treponema Pallidum among pregnant women at Misisi-mini and </a:t>
            </a:r>
            <a:r>
              <a:rPr lang="en-US" sz="2600" b="1" dirty="0">
                <a:solidFill>
                  <a:prstClr val="black"/>
                </a:solidFill>
                <a:latin typeface="+mj-lt"/>
              </a:rPr>
              <a:t>Chawama</a:t>
            </a:r>
            <a:r>
              <a:rPr lang="en-US" sz="2600" b="1" dirty="0">
                <a:solidFill>
                  <a:prstClr val="black"/>
                </a:solidFill>
                <a:latin typeface="Calibri"/>
              </a:rPr>
              <a:t> general Hospitals, 2022-2023 </a:t>
            </a:r>
            <a:r>
              <a:rPr lang="en-US" sz="2600" dirty="0">
                <a:solidFill>
                  <a:prstClr val="black"/>
                </a:solidFill>
                <a:latin typeface="Calibri"/>
              </a:rPr>
              <a:t> </a:t>
            </a:r>
          </a:p>
        </p:txBody>
      </p:sp>
      <p:graphicFrame>
        <p:nvGraphicFramePr>
          <p:cNvPr id="22" name="Chart 21">
            <a:extLst>
              <a:ext uri="{FF2B5EF4-FFF2-40B4-BE49-F238E27FC236}">
                <a16:creationId xmlns:a16="http://schemas.microsoft.com/office/drawing/2014/main" id="{295D4292-4982-E1B9-65C5-C75C3C7B917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40570135"/>
              </p:ext>
            </p:extLst>
          </p:nvPr>
        </p:nvGraphicFramePr>
        <p:xfrm>
          <a:off x="12788403" y="18741356"/>
          <a:ext cx="7653766" cy="48618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3" name="TextBox 22">
            <a:extLst>
              <a:ext uri="{FF2B5EF4-FFF2-40B4-BE49-F238E27FC236}">
                <a16:creationId xmlns:a16="http://schemas.microsoft.com/office/drawing/2014/main" id="{C8C81067-A618-69DF-6E07-6DB020C93094}"/>
              </a:ext>
            </a:extLst>
          </p:cNvPr>
          <p:cNvSpPr txBox="1"/>
          <p:nvPr/>
        </p:nvSpPr>
        <p:spPr>
          <a:xfrm>
            <a:off x="12854063" y="23950590"/>
            <a:ext cx="9081986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/>
              <a:t>Figure 2. Prevalence of clinical and non-clinical congenital syphilis among neonates at Misisi mini and Chawama general hospitals, 2022-2023  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610F11C-DED7-4C9B-21C2-18B070B49C47}"/>
              </a:ext>
            </a:extLst>
          </p:cNvPr>
          <p:cNvSpPr txBox="1"/>
          <p:nvPr/>
        </p:nvSpPr>
        <p:spPr>
          <a:xfrm>
            <a:off x="12630363" y="32695107"/>
            <a:ext cx="886422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389105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solidFill>
                  <a:prstClr val="black"/>
                </a:solidFill>
                <a:latin typeface="+mj-lt"/>
              </a:rPr>
              <a:t>Figure 3: Congenital syphilis symptoms among neonates at Misisi mini and Chawama general hospitals, 2022-2023 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47FC385-FBD1-2554-9DFC-D573F4C375EA}"/>
              </a:ext>
            </a:extLst>
          </p:cNvPr>
          <p:cNvSpPr txBox="1"/>
          <p:nvPr/>
        </p:nvSpPr>
        <p:spPr>
          <a:xfrm>
            <a:off x="28477953" y="703373"/>
            <a:ext cx="3647967" cy="3046988"/>
          </a:xfrm>
          <a:prstGeom prst="rect">
            <a:avLst/>
          </a:prstGeom>
          <a:solidFill>
            <a:srgbClr val="4472C4">
              <a:lumMod val="75000"/>
            </a:srgbClr>
          </a:solidFill>
        </p:spPr>
        <p:txBody>
          <a:bodyPr wrap="square" rtlCol="0">
            <a:sp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600" kern="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P2-L12</a:t>
            </a:r>
            <a:endParaRPr kumimoji="0" lang="en-US" sz="96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2281A3CD-A075-D6C7-0EE1-71DC7607785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097772" y="41054814"/>
            <a:ext cx="4212674" cy="2154629"/>
          </a:xfrm>
          <a:prstGeom prst="rect">
            <a:avLst/>
          </a:prstGeom>
        </p:spPr>
      </p:pic>
      <p:sp>
        <p:nvSpPr>
          <p:cNvPr id="10" name="Title 4">
            <a:extLst>
              <a:ext uri="{FF2B5EF4-FFF2-40B4-BE49-F238E27FC236}">
                <a16:creationId xmlns:a16="http://schemas.microsoft.com/office/drawing/2014/main" id="{8D9F4634-5B06-EEFA-5918-C21C434B6347}"/>
              </a:ext>
            </a:extLst>
          </p:cNvPr>
          <p:cNvSpPr txBox="1">
            <a:spLocks/>
          </p:cNvSpPr>
          <p:nvPr/>
        </p:nvSpPr>
        <p:spPr>
          <a:xfrm>
            <a:off x="963273" y="6338564"/>
            <a:ext cx="30640682" cy="2728355"/>
          </a:xfrm>
          <a:prstGeom prst="rect">
            <a:avLst/>
          </a:prstGeom>
          <a:solidFill>
            <a:srgbClr val="1DBD07"/>
          </a:solidFill>
        </p:spPr>
        <p:txBody>
          <a:bodyPr vert="horz" wrap="square" lIns="280326" tIns="280326" rIns="280326" bIns="280326" rtlCol="0" anchor="t" anchorCtr="0">
            <a:noAutofit/>
          </a:bodyPr>
          <a:lstStyle>
            <a:lvl1pPr algn="ctr" defTabSz="4389755" rtl="0" eaLnBrk="0" fontAlgn="base" hangingPunct="0">
              <a:spcBef>
                <a:spcPct val="0"/>
              </a:spcBef>
              <a:spcAft>
                <a:spcPct val="0"/>
              </a:spcAft>
              <a:defRPr sz="211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defTabSz="4389755" rtl="0" eaLnBrk="0" fontAlgn="base" hangingPunct="0">
              <a:spcBef>
                <a:spcPct val="0"/>
              </a:spcBef>
              <a:spcAft>
                <a:spcPct val="0"/>
              </a:spcAft>
              <a:defRPr sz="211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defTabSz="4389755" rtl="0" eaLnBrk="0" fontAlgn="base" hangingPunct="0">
              <a:spcBef>
                <a:spcPct val="0"/>
              </a:spcBef>
              <a:spcAft>
                <a:spcPct val="0"/>
              </a:spcAft>
              <a:defRPr sz="211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defTabSz="4389755" rtl="0" eaLnBrk="0" fontAlgn="base" hangingPunct="0">
              <a:spcBef>
                <a:spcPct val="0"/>
              </a:spcBef>
              <a:spcAft>
                <a:spcPct val="0"/>
              </a:spcAft>
              <a:defRPr sz="211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defTabSz="4389755" rtl="0" eaLnBrk="0" fontAlgn="base" hangingPunct="0">
              <a:spcBef>
                <a:spcPct val="0"/>
              </a:spcBef>
              <a:spcAft>
                <a:spcPct val="0"/>
              </a:spcAft>
              <a:defRPr sz="211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defTabSz="4389755" rtl="0" fontAlgn="base">
              <a:spcBef>
                <a:spcPct val="0"/>
              </a:spcBef>
              <a:spcAft>
                <a:spcPct val="0"/>
              </a:spcAft>
              <a:defRPr sz="211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defTabSz="4389755" rtl="0" fontAlgn="base">
              <a:spcBef>
                <a:spcPct val="0"/>
              </a:spcBef>
              <a:spcAft>
                <a:spcPct val="0"/>
              </a:spcAft>
              <a:defRPr sz="211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defTabSz="4389755" rtl="0" fontAlgn="base">
              <a:spcBef>
                <a:spcPct val="0"/>
              </a:spcBef>
              <a:spcAft>
                <a:spcPct val="0"/>
              </a:spcAft>
              <a:defRPr sz="211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defTabSz="4389755" rtl="0" fontAlgn="base">
              <a:spcBef>
                <a:spcPct val="0"/>
              </a:spcBef>
              <a:spcAft>
                <a:spcPct val="0"/>
              </a:spcAft>
              <a:defRPr sz="211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marL="252084" algn="l">
              <a:lnSpc>
                <a:spcPct val="110000"/>
              </a:lnSpc>
              <a:spcBef>
                <a:spcPts val="0"/>
              </a:spcBef>
            </a:pPr>
            <a:r>
              <a:rPr lang="en-US" sz="6000" kern="0" dirty="0">
                <a:solidFill>
                  <a:schemeClr val="bg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Among the 274 participants, 28.5% were not tested for syphilis during antenatal visits, and 10% tested reactive for T. pallidum at delivery time.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9EA07D0-0475-37C8-3D72-3E5BA1AD8D24}"/>
              </a:ext>
            </a:extLst>
          </p:cNvPr>
          <p:cNvSpPr txBox="1"/>
          <p:nvPr/>
        </p:nvSpPr>
        <p:spPr>
          <a:xfrm>
            <a:off x="13416910" y="16439186"/>
            <a:ext cx="71016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     T. Pallidum Positive</a:t>
            </a:r>
          </a:p>
          <a:p>
            <a:r>
              <a:rPr lang="en-US" dirty="0"/>
              <a:t>       T Pallidum Negative </a:t>
            </a:r>
            <a:endParaRPr lang="en-GB" dirty="0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B1E8ADA7-9E93-8DC4-B972-CB820512E24F}"/>
              </a:ext>
            </a:extLst>
          </p:cNvPr>
          <p:cNvSpPr/>
          <p:nvPr/>
        </p:nvSpPr>
        <p:spPr>
          <a:xfrm>
            <a:off x="13574007" y="16545304"/>
            <a:ext cx="294393" cy="211792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EE999F89-72E7-F7EB-67B2-DE596C47C885}"/>
              </a:ext>
            </a:extLst>
          </p:cNvPr>
          <p:cNvSpPr/>
          <p:nvPr/>
        </p:nvSpPr>
        <p:spPr>
          <a:xfrm>
            <a:off x="13574007" y="16919400"/>
            <a:ext cx="294393" cy="197245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0ECE8B75-41B8-6C4A-971C-30EA9E4C9CB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20532" y="25682949"/>
            <a:ext cx="8620346" cy="6898846"/>
          </a:xfrm>
          <a:prstGeom prst="rect">
            <a:avLst/>
          </a:prstGeom>
          <a:noFill/>
        </p:spPr>
      </p:pic>
      <p:graphicFrame>
        <p:nvGraphicFramePr>
          <p:cNvPr id="24" name="Table 23">
            <a:extLst>
              <a:ext uri="{FF2B5EF4-FFF2-40B4-BE49-F238E27FC236}">
                <a16:creationId xmlns:a16="http://schemas.microsoft.com/office/drawing/2014/main" id="{10B3BED4-7D93-2066-ABB6-9CF4507B92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6020158"/>
              </p:ext>
            </p:extLst>
          </p:nvPr>
        </p:nvGraphicFramePr>
        <p:xfrm>
          <a:off x="12573213" y="36261221"/>
          <a:ext cx="9820980" cy="4761865"/>
        </p:xfrm>
        <a:graphic>
          <a:graphicData uri="http://schemas.openxmlformats.org/drawingml/2006/table">
            <a:tbl>
              <a:tblPr firstRow="1" firstCol="1" bandRow="1"/>
              <a:tblGrid>
                <a:gridCol w="2113475">
                  <a:extLst>
                    <a:ext uri="{9D8B030D-6E8A-4147-A177-3AD203B41FA5}">
                      <a16:colId xmlns:a16="http://schemas.microsoft.com/office/drawing/2014/main" val="946924752"/>
                    </a:ext>
                  </a:extLst>
                </a:gridCol>
                <a:gridCol w="2103654">
                  <a:extLst>
                    <a:ext uri="{9D8B030D-6E8A-4147-A177-3AD203B41FA5}">
                      <a16:colId xmlns:a16="http://schemas.microsoft.com/office/drawing/2014/main" val="2833779770"/>
                    </a:ext>
                  </a:extLst>
                </a:gridCol>
                <a:gridCol w="1901342">
                  <a:extLst>
                    <a:ext uri="{9D8B030D-6E8A-4147-A177-3AD203B41FA5}">
                      <a16:colId xmlns:a16="http://schemas.microsoft.com/office/drawing/2014/main" val="3801563098"/>
                    </a:ext>
                  </a:extLst>
                </a:gridCol>
                <a:gridCol w="1854201">
                  <a:extLst>
                    <a:ext uri="{9D8B030D-6E8A-4147-A177-3AD203B41FA5}">
                      <a16:colId xmlns:a16="http://schemas.microsoft.com/office/drawing/2014/main" val="375285692"/>
                    </a:ext>
                  </a:extLst>
                </a:gridCol>
                <a:gridCol w="1848308">
                  <a:extLst>
                    <a:ext uri="{9D8B030D-6E8A-4147-A177-3AD203B41FA5}">
                      <a16:colId xmlns:a16="http://schemas.microsoft.com/office/drawing/2014/main" val="1420389139"/>
                    </a:ext>
                  </a:extLst>
                </a:gridCol>
              </a:tblGrid>
              <a:tr h="184150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3200" b="1" ker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Variable</a:t>
                      </a:r>
                      <a:endParaRPr lang="en-GB" sz="32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3200" b="1" ker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Category</a:t>
                      </a:r>
                      <a:endParaRPr lang="en-GB" sz="32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b="1" ker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Congenital Syphilis</a:t>
                      </a:r>
                      <a:endParaRPr lang="en-GB" sz="32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b="1" ker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Fisher’s Exact P - value</a:t>
                      </a:r>
                      <a:endParaRPr lang="en-GB" sz="32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87929951"/>
                  </a:ext>
                </a:extLst>
              </a:tr>
              <a:tr h="18415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3200" b="1" kern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Non-clinical</a:t>
                      </a:r>
                      <a:endParaRPr lang="en-GB" sz="32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b="1" kern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 %</a:t>
                      </a:r>
                      <a:endParaRPr lang="en-GB" sz="32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3200" b="1" ker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Clinical</a:t>
                      </a:r>
                      <a:endParaRPr lang="en-GB" sz="32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b="1" ker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 %</a:t>
                      </a:r>
                      <a:endParaRPr lang="en-GB" sz="32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5048785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ker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HIV Status</a:t>
                      </a:r>
                      <a:endParaRPr lang="en-GB" sz="32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kern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Negative</a:t>
                      </a:r>
                      <a:endParaRPr lang="en-GB" sz="32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ker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 (90.91)</a:t>
                      </a:r>
                      <a:endParaRPr lang="en-GB" sz="32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ker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(9.09)</a:t>
                      </a:r>
                      <a:endParaRPr lang="en-GB" sz="32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ker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15.57 **</a:t>
                      </a:r>
                      <a:endParaRPr lang="en-GB" sz="32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3827628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ker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32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ker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Positive</a:t>
                      </a:r>
                      <a:endParaRPr lang="en-GB" sz="32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ker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 (0)</a:t>
                      </a:r>
                      <a:endParaRPr lang="en-GB" sz="32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ker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 (100)</a:t>
                      </a:r>
                      <a:endParaRPr lang="en-GB" sz="32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ker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32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58209952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ker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Vaginal discharge</a:t>
                      </a:r>
                      <a:endParaRPr lang="en-GB" sz="32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ker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</a:t>
                      </a:r>
                      <a:endParaRPr lang="en-GB" sz="32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ker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 (86.36)</a:t>
                      </a:r>
                      <a:endParaRPr lang="en-GB" sz="32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ker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 (13.64)</a:t>
                      </a:r>
                      <a:endParaRPr lang="en-GB" sz="32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ker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5.07 *</a:t>
                      </a:r>
                      <a:endParaRPr lang="en-GB" sz="32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240639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kern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32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ker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Yes</a:t>
                      </a:r>
                      <a:endParaRPr lang="en-GB" sz="32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ker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(40)</a:t>
                      </a:r>
                      <a:endParaRPr lang="en-GB" sz="32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ker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 (60)</a:t>
                      </a:r>
                      <a:endParaRPr lang="en-GB" sz="32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kern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32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8628956"/>
                  </a:ext>
                </a:extLst>
              </a:tr>
            </a:tbl>
          </a:graphicData>
        </a:graphic>
      </p:graphicFrame>
      <p:sp>
        <p:nvSpPr>
          <p:cNvPr id="25" name="TextBox 24">
            <a:extLst>
              <a:ext uri="{FF2B5EF4-FFF2-40B4-BE49-F238E27FC236}">
                <a16:creationId xmlns:a16="http://schemas.microsoft.com/office/drawing/2014/main" id="{4427C8A0-F50B-8FFF-780B-21A6CE56162A}"/>
              </a:ext>
            </a:extLst>
          </p:cNvPr>
          <p:cNvSpPr txBox="1"/>
          <p:nvPr/>
        </p:nvSpPr>
        <p:spPr>
          <a:xfrm>
            <a:off x="12720532" y="41054814"/>
            <a:ext cx="3738668" cy="47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*p &lt; 0.05	** p &lt; 0.001</a:t>
            </a:r>
            <a:endParaRPr lang="en-GB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1465</TotalTime>
  <Words>861</Words>
  <Application>Microsoft Office PowerPoint</Application>
  <PresentationFormat>Custom</PresentationFormat>
  <Paragraphs>89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Aptos</vt:lpstr>
      <vt:lpstr>Arial</vt:lpstr>
      <vt:lpstr>Calibri</vt:lpstr>
      <vt:lpstr>Times New Roman</vt:lpstr>
      <vt:lpstr>Verdana</vt:lpstr>
      <vt:lpstr>Wingdings</vt:lpstr>
      <vt:lpstr>Default Design</vt:lpstr>
      <vt:lpstr>PowerPoint Presentation</vt:lpstr>
    </vt:vector>
  </TitlesOfParts>
  <Company>IUPUI Center for Earth and Environmental Science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Anil</dc:creator>
  <cp:lastModifiedBy>Nangoma zfetp</cp:lastModifiedBy>
  <cp:revision>393</cp:revision>
  <dcterms:created xsi:type="dcterms:W3CDTF">2001-02-08T20:28:00Z</dcterms:created>
  <dcterms:modified xsi:type="dcterms:W3CDTF">2024-09-13T09:55:14Z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5F0A783BBF0C4F20BB352D5FBB6441DE_12</vt:lpwstr>
  </property>
  <property fmtid="{D5CDD505-2E9C-101B-9397-08002B2CF9AE}" pid="3" name="KSOProductBuildVer">
    <vt:lpwstr>1033-12.2.0.13266</vt:lpwstr>
  </property>
</Properties>
</file>