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96" r:id="rId2"/>
  </p:sldIdLst>
  <p:sldSz cx="30275213" cy="42803763"/>
  <p:notesSz cx="7010400" cy="929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Gill Sans MT" panose="020B0502020104020203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9550" userDrawn="1">
          <p15:clr>
            <a:srgbClr val="A4A3A4"/>
          </p15:clr>
        </p15:guide>
        <p15:guide id="3" pos="3694" userDrawn="1">
          <p15:clr>
            <a:srgbClr val="A4A3A4"/>
          </p15:clr>
        </p15:guide>
        <p15:guide id="4" pos="162" userDrawn="1">
          <p15:clr>
            <a:srgbClr val="A4A3A4"/>
          </p15:clr>
        </p15:guide>
        <p15:guide id="5" pos="456" userDrawn="1">
          <p15:clr>
            <a:srgbClr val="A4A3A4"/>
          </p15:clr>
        </p15:guide>
        <p15:guide id="6" orient="horz" pos="13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3238"/>
    <a:srgbClr val="EEEBE9"/>
    <a:srgbClr val="EA4C89"/>
    <a:srgbClr val="FFF59D"/>
    <a:srgbClr val="EFF8F3"/>
    <a:srgbClr val="874A4C"/>
    <a:srgbClr val="FFA726"/>
    <a:srgbClr val="80DEEA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3225" autoAdjust="0"/>
  </p:normalViewPr>
  <p:slideViewPr>
    <p:cSldViewPr snapToGrid="0" showGuides="1">
      <p:cViewPr>
        <p:scale>
          <a:sx n="45" d="100"/>
          <a:sy n="45" d="100"/>
        </p:scale>
        <p:origin x="77" y="-2659"/>
      </p:cViewPr>
      <p:guideLst>
        <p:guide pos="9550"/>
        <p:guide pos="3694"/>
        <p:guide pos="162"/>
        <p:guide pos="456"/>
        <p:guide orient="horz" pos="1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95538" y="1162050"/>
            <a:ext cx="22193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95538" y="1162050"/>
            <a:ext cx="22193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5"/>
            <a:ext cx="25733931" cy="14902051"/>
          </a:xfrm>
        </p:spPr>
        <p:txBody>
          <a:bodyPr anchor="b"/>
          <a:lstStyle>
            <a:lvl1pPr algn="ctr">
              <a:defRPr sz="176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6"/>
            <a:ext cx="22706410" cy="10334332"/>
          </a:xfrm>
        </p:spPr>
        <p:txBody>
          <a:bodyPr/>
          <a:lstStyle>
            <a:lvl1pPr marL="0" indent="0" algn="ctr">
              <a:buNone/>
              <a:defRPr sz="7063"/>
            </a:lvl1pPr>
            <a:lvl2pPr marL="1345485" indent="0" algn="ctr">
              <a:buNone/>
              <a:defRPr sz="5886"/>
            </a:lvl2pPr>
            <a:lvl3pPr marL="2690969" indent="0" algn="ctr">
              <a:buNone/>
              <a:defRPr sz="5297"/>
            </a:lvl3pPr>
            <a:lvl4pPr marL="4036454" indent="0" algn="ctr">
              <a:buNone/>
              <a:defRPr sz="4709"/>
            </a:lvl4pPr>
            <a:lvl5pPr marL="5381939" indent="0" algn="ctr">
              <a:buNone/>
              <a:defRPr sz="4709"/>
            </a:lvl5pPr>
            <a:lvl6pPr marL="6727424" indent="0" algn="ctr">
              <a:buNone/>
              <a:defRPr sz="4709"/>
            </a:lvl6pPr>
            <a:lvl7pPr marL="8072908" indent="0" algn="ctr">
              <a:buNone/>
              <a:defRPr sz="4709"/>
            </a:lvl7pPr>
            <a:lvl8pPr marL="9418393" indent="0" algn="ctr">
              <a:buNone/>
              <a:defRPr sz="4709"/>
            </a:lvl8pPr>
            <a:lvl9pPr marL="10763878" indent="0" algn="ctr">
              <a:buNone/>
              <a:defRPr sz="47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8"/>
            <a:ext cx="26112371" cy="17805174"/>
          </a:xfrm>
        </p:spPr>
        <p:txBody>
          <a:bodyPr anchor="b"/>
          <a:lstStyle>
            <a:lvl1pPr>
              <a:defRPr sz="176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5"/>
            <a:ext cx="26112371" cy="9363321"/>
          </a:xfrm>
        </p:spPr>
        <p:txBody>
          <a:bodyPr/>
          <a:lstStyle>
            <a:lvl1pPr marL="0" indent="0">
              <a:buNone/>
              <a:defRPr sz="7063">
                <a:solidFill>
                  <a:schemeClr val="tx1"/>
                </a:solidFill>
              </a:defRPr>
            </a:lvl1pPr>
            <a:lvl2pPr marL="1345485" indent="0">
              <a:buNone/>
              <a:defRPr sz="5886">
                <a:solidFill>
                  <a:schemeClr val="tx1">
                    <a:tint val="75000"/>
                  </a:schemeClr>
                </a:solidFill>
              </a:defRPr>
            </a:lvl2pPr>
            <a:lvl3pPr marL="2690969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036454" indent="0">
              <a:buNone/>
              <a:defRPr sz="4709">
                <a:solidFill>
                  <a:schemeClr val="tx1">
                    <a:tint val="75000"/>
                  </a:schemeClr>
                </a:solidFill>
              </a:defRPr>
            </a:lvl4pPr>
            <a:lvl5pPr marL="5381939" indent="0">
              <a:buNone/>
              <a:defRPr sz="4709">
                <a:solidFill>
                  <a:schemeClr val="tx1">
                    <a:tint val="75000"/>
                  </a:schemeClr>
                </a:solidFill>
              </a:defRPr>
            </a:lvl5pPr>
            <a:lvl6pPr marL="6727424" indent="0">
              <a:buNone/>
              <a:defRPr sz="4709">
                <a:solidFill>
                  <a:schemeClr val="tx1">
                    <a:tint val="75000"/>
                  </a:schemeClr>
                </a:solidFill>
              </a:defRPr>
            </a:lvl6pPr>
            <a:lvl7pPr marL="8072908" indent="0">
              <a:buNone/>
              <a:defRPr sz="4709">
                <a:solidFill>
                  <a:schemeClr val="tx1">
                    <a:tint val="75000"/>
                  </a:schemeClr>
                </a:solidFill>
              </a:defRPr>
            </a:lvl7pPr>
            <a:lvl8pPr marL="9418393" indent="0">
              <a:buNone/>
              <a:defRPr sz="4709">
                <a:solidFill>
                  <a:schemeClr val="tx1">
                    <a:tint val="75000"/>
                  </a:schemeClr>
                </a:solidFill>
              </a:defRPr>
            </a:lvl8pPr>
            <a:lvl9pPr marL="10763878" indent="0">
              <a:buNone/>
              <a:defRPr sz="47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69"/>
            <a:ext cx="12807832" cy="5142394"/>
          </a:xfrm>
        </p:spPr>
        <p:txBody>
          <a:bodyPr anchor="b"/>
          <a:lstStyle>
            <a:lvl1pPr marL="0" indent="0">
              <a:buNone/>
              <a:defRPr sz="7063" b="1"/>
            </a:lvl1pPr>
            <a:lvl2pPr marL="1345485" indent="0">
              <a:buNone/>
              <a:defRPr sz="5886" b="1"/>
            </a:lvl2pPr>
            <a:lvl3pPr marL="2690969" indent="0">
              <a:buNone/>
              <a:defRPr sz="5297" b="1"/>
            </a:lvl3pPr>
            <a:lvl4pPr marL="4036454" indent="0">
              <a:buNone/>
              <a:defRPr sz="4709" b="1"/>
            </a:lvl4pPr>
            <a:lvl5pPr marL="5381939" indent="0">
              <a:buNone/>
              <a:defRPr sz="4709" b="1"/>
            </a:lvl5pPr>
            <a:lvl6pPr marL="6727424" indent="0">
              <a:buNone/>
              <a:defRPr sz="4709" b="1"/>
            </a:lvl6pPr>
            <a:lvl7pPr marL="8072908" indent="0">
              <a:buNone/>
              <a:defRPr sz="4709" b="1"/>
            </a:lvl7pPr>
            <a:lvl8pPr marL="9418393" indent="0">
              <a:buNone/>
              <a:defRPr sz="4709" b="1"/>
            </a:lvl8pPr>
            <a:lvl9pPr marL="10763878" indent="0">
              <a:buNone/>
              <a:defRPr sz="470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3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9" y="10492869"/>
            <a:ext cx="12870909" cy="5142394"/>
          </a:xfrm>
        </p:spPr>
        <p:txBody>
          <a:bodyPr anchor="b"/>
          <a:lstStyle>
            <a:lvl1pPr marL="0" indent="0">
              <a:buNone/>
              <a:defRPr sz="7063" b="1"/>
            </a:lvl1pPr>
            <a:lvl2pPr marL="1345485" indent="0">
              <a:buNone/>
              <a:defRPr sz="5886" b="1"/>
            </a:lvl2pPr>
            <a:lvl3pPr marL="2690969" indent="0">
              <a:buNone/>
              <a:defRPr sz="5297" b="1"/>
            </a:lvl3pPr>
            <a:lvl4pPr marL="4036454" indent="0">
              <a:buNone/>
              <a:defRPr sz="4709" b="1"/>
            </a:lvl4pPr>
            <a:lvl5pPr marL="5381939" indent="0">
              <a:buNone/>
              <a:defRPr sz="4709" b="1"/>
            </a:lvl5pPr>
            <a:lvl6pPr marL="6727424" indent="0">
              <a:buNone/>
              <a:defRPr sz="4709" b="1"/>
            </a:lvl6pPr>
            <a:lvl7pPr marL="8072908" indent="0">
              <a:buNone/>
              <a:defRPr sz="4709" b="1"/>
            </a:lvl7pPr>
            <a:lvl8pPr marL="9418393" indent="0">
              <a:buNone/>
              <a:defRPr sz="4709" b="1"/>
            </a:lvl8pPr>
            <a:lvl9pPr marL="10763878" indent="0">
              <a:buNone/>
              <a:defRPr sz="470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9" y="15635263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5" y="2853584"/>
            <a:ext cx="9764544" cy="9987545"/>
          </a:xfrm>
        </p:spPr>
        <p:txBody>
          <a:bodyPr anchor="b"/>
          <a:lstStyle>
            <a:lvl1pPr>
              <a:defRPr sz="94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8" y="6162958"/>
            <a:ext cx="15326827" cy="30418415"/>
          </a:xfrm>
        </p:spPr>
        <p:txBody>
          <a:bodyPr/>
          <a:lstStyle>
            <a:lvl1pPr>
              <a:defRPr sz="9417"/>
            </a:lvl1pPr>
            <a:lvl2pPr>
              <a:defRPr sz="8240"/>
            </a:lvl2pPr>
            <a:lvl3pPr>
              <a:defRPr sz="7063"/>
            </a:lvl3pPr>
            <a:lvl4pPr>
              <a:defRPr sz="5886"/>
            </a:lvl4pPr>
            <a:lvl5pPr>
              <a:defRPr sz="5886"/>
            </a:lvl5pPr>
            <a:lvl6pPr>
              <a:defRPr sz="5886"/>
            </a:lvl6pPr>
            <a:lvl7pPr>
              <a:defRPr sz="5886"/>
            </a:lvl7pPr>
            <a:lvl8pPr>
              <a:defRPr sz="5886"/>
            </a:lvl8pPr>
            <a:lvl9pPr>
              <a:defRPr sz="588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5" y="12841129"/>
            <a:ext cx="9764544" cy="23789779"/>
          </a:xfrm>
        </p:spPr>
        <p:txBody>
          <a:bodyPr/>
          <a:lstStyle>
            <a:lvl1pPr marL="0" indent="0">
              <a:buNone/>
              <a:defRPr sz="4709"/>
            </a:lvl1pPr>
            <a:lvl2pPr marL="1345485" indent="0">
              <a:buNone/>
              <a:defRPr sz="4120"/>
            </a:lvl2pPr>
            <a:lvl3pPr marL="2690969" indent="0">
              <a:buNone/>
              <a:defRPr sz="3531"/>
            </a:lvl3pPr>
            <a:lvl4pPr marL="4036454" indent="0">
              <a:buNone/>
              <a:defRPr sz="2943"/>
            </a:lvl4pPr>
            <a:lvl5pPr marL="5381939" indent="0">
              <a:buNone/>
              <a:defRPr sz="2943"/>
            </a:lvl5pPr>
            <a:lvl6pPr marL="6727424" indent="0">
              <a:buNone/>
              <a:defRPr sz="2943"/>
            </a:lvl6pPr>
            <a:lvl7pPr marL="8072908" indent="0">
              <a:buNone/>
              <a:defRPr sz="2943"/>
            </a:lvl7pPr>
            <a:lvl8pPr marL="9418393" indent="0">
              <a:buNone/>
              <a:defRPr sz="2943"/>
            </a:lvl8pPr>
            <a:lvl9pPr marL="10763878" indent="0">
              <a:buNone/>
              <a:defRPr sz="29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5" y="2853584"/>
            <a:ext cx="9764544" cy="9987545"/>
          </a:xfrm>
        </p:spPr>
        <p:txBody>
          <a:bodyPr anchor="b"/>
          <a:lstStyle>
            <a:lvl1pPr>
              <a:defRPr sz="94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8" y="6162958"/>
            <a:ext cx="15326827" cy="30418415"/>
          </a:xfrm>
        </p:spPr>
        <p:txBody>
          <a:bodyPr anchor="t"/>
          <a:lstStyle>
            <a:lvl1pPr marL="0" indent="0">
              <a:buNone/>
              <a:defRPr sz="9417"/>
            </a:lvl1pPr>
            <a:lvl2pPr marL="1345485" indent="0">
              <a:buNone/>
              <a:defRPr sz="8240"/>
            </a:lvl2pPr>
            <a:lvl3pPr marL="2690969" indent="0">
              <a:buNone/>
              <a:defRPr sz="7063"/>
            </a:lvl3pPr>
            <a:lvl4pPr marL="4036454" indent="0">
              <a:buNone/>
              <a:defRPr sz="5886"/>
            </a:lvl4pPr>
            <a:lvl5pPr marL="5381939" indent="0">
              <a:buNone/>
              <a:defRPr sz="5886"/>
            </a:lvl5pPr>
            <a:lvl6pPr marL="6727424" indent="0">
              <a:buNone/>
              <a:defRPr sz="5886"/>
            </a:lvl6pPr>
            <a:lvl7pPr marL="8072908" indent="0">
              <a:buNone/>
              <a:defRPr sz="5886"/>
            </a:lvl7pPr>
            <a:lvl8pPr marL="9418393" indent="0">
              <a:buNone/>
              <a:defRPr sz="5886"/>
            </a:lvl8pPr>
            <a:lvl9pPr marL="10763878" indent="0">
              <a:buNone/>
              <a:defRPr sz="58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5" y="12841129"/>
            <a:ext cx="9764544" cy="23789779"/>
          </a:xfrm>
        </p:spPr>
        <p:txBody>
          <a:bodyPr/>
          <a:lstStyle>
            <a:lvl1pPr marL="0" indent="0">
              <a:buNone/>
              <a:defRPr sz="4709"/>
            </a:lvl1pPr>
            <a:lvl2pPr marL="1345485" indent="0">
              <a:buNone/>
              <a:defRPr sz="4120"/>
            </a:lvl2pPr>
            <a:lvl3pPr marL="2690969" indent="0">
              <a:buNone/>
              <a:defRPr sz="3531"/>
            </a:lvl3pPr>
            <a:lvl4pPr marL="4036454" indent="0">
              <a:buNone/>
              <a:defRPr sz="2943"/>
            </a:lvl4pPr>
            <a:lvl5pPr marL="5381939" indent="0">
              <a:buNone/>
              <a:defRPr sz="2943"/>
            </a:lvl5pPr>
            <a:lvl6pPr marL="6727424" indent="0">
              <a:buNone/>
              <a:defRPr sz="2943"/>
            </a:lvl6pPr>
            <a:lvl7pPr marL="8072908" indent="0">
              <a:buNone/>
              <a:defRPr sz="2943"/>
            </a:lvl7pPr>
            <a:lvl8pPr marL="9418393" indent="0">
              <a:buNone/>
              <a:defRPr sz="2943"/>
            </a:lvl8pPr>
            <a:lvl9pPr marL="10763878" indent="0">
              <a:buNone/>
              <a:defRPr sz="29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690969" rtl="0" eaLnBrk="1" latinLnBrk="0" hangingPunct="1">
        <a:lnSpc>
          <a:spcPct val="90000"/>
        </a:lnSpc>
        <a:spcBef>
          <a:spcPct val="0"/>
        </a:spcBef>
        <a:buNone/>
        <a:defRPr sz="129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2742" indent="-672742" algn="l" defTabSz="2690969" rtl="0" eaLnBrk="1" latinLnBrk="0" hangingPunct="1">
        <a:lnSpc>
          <a:spcPct val="90000"/>
        </a:lnSpc>
        <a:spcBef>
          <a:spcPts val="2943"/>
        </a:spcBef>
        <a:buFont typeface="Arial" panose="020B0604020202020204" pitchFamily="34" charset="0"/>
        <a:buChar char="•"/>
        <a:defRPr sz="8240" kern="1200">
          <a:solidFill>
            <a:schemeClr val="tx1"/>
          </a:solidFill>
          <a:latin typeface="+mn-lt"/>
          <a:ea typeface="+mn-ea"/>
          <a:cs typeface="+mn-cs"/>
        </a:defRPr>
      </a:lvl1pPr>
      <a:lvl2pPr marL="2018227" indent="-672742" algn="l" defTabSz="2690969" rtl="0" eaLnBrk="1" latinLnBrk="0" hangingPunct="1">
        <a:lnSpc>
          <a:spcPct val="90000"/>
        </a:lnSpc>
        <a:spcBef>
          <a:spcPts val="1471"/>
        </a:spcBef>
        <a:buFont typeface="Arial" panose="020B0604020202020204" pitchFamily="34" charset="0"/>
        <a:buChar char="•"/>
        <a:defRPr sz="7063" kern="1200">
          <a:solidFill>
            <a:schemeClr val="tx1"/>
          </a:solidFill>
          <a:latin typeface="+mn-lt"/>
          <a:ea typeface="+mn-ea"/>
          <a:cs typeface="+mn-cs"/>
        </a:defRPr>
      </a:lvl2pPr>
      <a:lvl3pPr marL="3363712" indent="-672742" algn="l" defTabSz="2690969" rtl="0" eaLnBrk="1" latinLnBrk="0" hangingPunct="1">
        <a:lnSpc>
          <a:spcPct val="90000"/>
        </a:lnSpc>
        <a:spcBef>
          <a:spcPts val="1471"/>
        </a:spcBef>
        <a:buFont typeface="Arial" panose="020B0604020202020204" pitchFamily="34" charset="0"/>
        <a:buChar char="•"/>
        <a:defRPr sz="5886" kern="1200">
          <a:solidFill>
            <a:schemeClr val="tx1"/>
          </a:solidFill>
          <a:latin typeface="+mn-lt"/>
          <a:ea typeface="+mn-ea"/>
          <a:cs typeface="+mn-cs"/>
        </a:defRPr>
      </a:lvl3pPr>
      <a:lvl4pPr marL="4709197" indent="-672742" algn="l" defTabSz="2690969" rtl="0" eaLnBrk="1" latinLnBrk="0" hangingPunct="1">
        <a:lnSpc>
          <a:spcPct val="90000"/>
        </a:lnSpc>
        <a:spcBef>
          <a:spcPts val="1471"/>
        </a:spcBef>
        <a:buFont typeface="Arial" panose="020B0604020202020204" pitchFamily="34" charset="0"/>
        <a:buChar char="•"/>
        <a:defRPr sz="5297" kern="1200">
          <a:solidFill>
            <a:schemeClr val="tx1"/>
          </a:solidFill>
          <a:latin typeface="+mn-lt"/>
          <a:ea typeface="+mn-ea"/>
          <a:cs typeface="+mn-cs"/>
        </a:defRPr>
      </a:lvl4pPr>
      <a:lvl5pPr marL="6054681" indent="-672742" algn="l" defTabSz="2690969" rtl="0" eaLnBrk="1" latinLnBrk="0" hangingPunct="1">
        <a:lnSpc>
          <a:spcPct val="90000"/>
        </a:lnSpc>
        <a:spcBef>
          <a:spcPts val="1471"/>
        </a:spcBef>
        <a:buFont typeface="Arial" panose="020B0604020202020204" pitchFamily="34" charset="0"/>
        <a:buChar char="•"/>
        <a:defRPr sz="5297" kern="1200">
          <a:solidFill>
            <a:schemeClr val="tx1"/>
          </a:solidFill>
          <a:latin typeface="+mn-lt"/>
          <a:ea typeface="+mn-ea"/>
          <a:cs typeface="+mn-cs"/>
        </a:defRPr>
      </a:lvl5pPr>
      <a:lvl6pPr marL="7400166" indent="-672742" algn="l" defTabSz="2690969" rtl="0" eaLnBrk="1" latinLnBrk="0" hangingPunct="1">
        <a:lnSpc>
          <a:spcPct val="90000"/>
        </a:lnSpc>
        <a:spcBef>
          <a:spcPts val="1471"/>
        </a:spcBef>
        <a:buFont typeface="Arial" panose="020B0604020202020204" pitchFamily="34" charset="0"/>
        <a:buChar char="•"/>
        <a:defRPr sz="5297" kern="1200">
          <a:solidFill>
            <a:schemeClr val="tx1"/>
          </a:solidFill>
          <a:latin typeface="+mn-lt"/>
          <a:ea typeface="+mn-ea"/>
          <a:cs typeface="+mn-cs"/>
        </a:defRPr>
      </a:lvl6pPr>
      <a:lvl7pPr marL="8745651" indent="-672742" algn="l" defTabSz="2690969" rtl="0" eaLnBrk="1" latinLnBrk="0" hangingPunct="1">
        <a:lnSpc>
          <a:spcPct val="90000"/>
        </a:lnSpc>
        <a:spcBef>
          <a:spcPts val="1471"/>
        </a:spcBef>
        <a:buFont typeface="Arial" panose="020B0604020202020204" pitchFamily="34" charset="0"/>
        <a:buChar char="•"/>
        <a:defRPr sz="5297" kern="1200">
          <a:solidFill>
            <a:schemeClr val="tx1"/>
          </a:solidFill>
          <a:latin typeface="+mn-lt"/>
          <a:ea typeface="+mn-ea"/>
          <a:cs typeface="+mn-cs"/>
        </a:defRPr>
      </a:lvl7pPr>
      <a:lvl8pPr marL="10091136" indent="-672742" algn="l" defTabSz="2690969" rtl="0" eaLnBrk="1" latinLnBrk="0" hangingPunct="1">
        <a:lnSpc>
          <a:spcPct val="90000"/>
        </a:lnSpc>
        <a:spcBef>
          <a:spcPts val="1471"/>
        </a:spcBef>
        <a:buFont typeface="Arial" panose="020B0604020202020204" pitchFamily="34" charset="0"/>
        <a:buChar char="•"/>
        <a:defRPr sz="5297" kern="1200">
          <a:solidFill>
            <a:schemeClr val="tx1"/>
          </a:solidFill>
          <a:latin typeface="+mn-lt"/>
          <a:ea typeface="+mn-ea"/>
          <a:cs typeface="+mn-cs"/>
        </a:defRPr>
      </a:lvl8pPr>
      <a:lvl9pPr marL="11436620" indent="-672742" algn="l" defTabSz="2690969" rtl="0" eaLnBrk="1" latinLnBrk="0" hangingPunct="1">
        <a:lnSpc>
          <a:spcPct val="90000"/>
        </a:lnSpc>
        <a:spcBef>
          <a:spcPts val="1471"/>
        </a:spcBef>
        <a:buFont typeface="Arial" panose="020B0604020202020204" pitchFamily="34" charset="0"/>
        <a:buChar char="•"/>
        <a:defRPr sz="52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0969" rtl="0" eaLnBrk="1" latinLnBrk="0" hangingPunct="1">
        <a:defRPr sz="5297" kern="1200">
          <a:solidFill>
            <a:schemeClr val="tx1"/>
          </a:solidFill>
          <a:latin typeface="+mn-lt"/>
          <a:ea typeface="+mn-ea"/>
          <a:cs typeface="+mn-cs"/>
        </a:defRPr>
      </a:lvl1pPr>
      <a:lvl2pPr marL="1345485" algn="l" defTabSz="2690969" rtl="0" eaLnBrk="1" latinLnBrk="0" hangingPunct="1">
        <a:defRPr sz="5297" kern="1200">
          <a:solidFill>
            <a:schemeClr val="tx1"/>
          </a:solidFill>
          <a:latin typeface="+mn-lt"/>
          <a:ea typeface="+mn-ea"/>
          <a:cs typeface="+mn-cs"/>
        </a:defRPr>
      </a:lvl2pPr>
      <a:lvl3pPr marL="2690969" algn="l" defTabSz="2690969" rtl="0" eaLnBrk="1" latinLnBrk="0" hangingPunct="1">
        <a:defRPr sz="5297" kern="1200">
          <a:solidFill>
            <a:schemeClr val="tx1"/>
          </a:solidFill>
          <a:latin typeface="+mn-lt"/>
          <a:ea typeface="+mn-ea"/>
          <a:cs typeface="+mn-cs"/>
        </a:defRPr>
      </a:lvl3pPr>
      <a:lvl4pPr marL="4036454" algn="l" defTabSz="2690969" rtl="0" eaLnBrk="1" latinLnBrk="0" hangingPunct="1">
        <a:defRPr sz="5297" kern="1200">
          <a:solidFill>
            <a:schemeClr val="tx1"/>
          </a:solidFill>
          <a:latin typeface="+mn-lt"/>
          <a:ea typeface="+mn-ea"/>
          <a:cs typeface="+mn-cs"/>
        </a:defRPr>
      </a:lvl4pPr>
      <a:lvl5pPr marL="5381939" algn="l" defTabSz="2690969" rtl="0" eaLnBrk="1" latinLnBrk="0" hangingPunct="1">
        <a:defRPr sz="5297" kern="1200">
          <a:solidFill>
            <a:schemeClr val="tx1"/>
          </a:solidFill>
          <a:latin typeface="+mn-lt"/>
          <a:ea typeface="+mn-ea"/>
          <a:cs typeface="+mn-cs"/>
        </a:defRPr>
      </a:lvl5pPr>
      <a:lvl6pPr marL="6727424" algn="l" defTabSz="2690969" rtl="0" eaLnBrk="1" latinLnBrk="0" hangingPunct="1">
        <a:defRPr sz="5297" kern="1200">
          <a:solidFill>
            <a:schemeClr val="tx1"/>
          </a:solidFill>
          <a:latin typeface="+mn-lt"/>
          <a:ea typeface="+mn-ea"/>
          <a:cs typeface="+mn-cs"/>
        </a:defRPr>
      </a:lvl6pPr>
      <a:lvl7pPr marL="8072908" algn="l" defTabSz="2690969" rtl="0" eaLnBrk="1" latinLnBrk="0" hangingPunct="1">
        <a:defRPr sz="5297" kern="1200">
          <a:solidFill>
            <a:schemeClr val="tx1"/>
          </a:solidFill>
          <a:latin typeface="+mn-lt"/>
          <a:ea typeface="+mn-ea"/>
          <a:cs typeface="+mn-cs"/>
        </a:defRPr>
      </a:lvl7pPr>
      <a:lvl8pPr marL="9418393" algn="l" defTabSz="2690969" rtl="0" eaLnBrk="1" latinLnBrk="0" hangingPunct="1">
        <a:defRPr sz="5297" kern="1200">
          <a:solidFill>
            <a:schemeClr val="tx1"/>
          </a:solidFill>
          <a:latin typeface="+mn-lt"/>
          <a:ea typeface="+mn-ea"/>
          <a:cs typeface="+mn-cs"/>
        </a:defRPr>
      </a:lvl8pPr>
      <a:lvl9pPr marL="10763878" algn="l" defTabSz="2690969" rtl="0" eaLnBrk="1" latinLnBrk="0" hangingPunct="1">
        <a:defRPr sz="52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159/sajs.2024/1419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101" y="4689535"/>
            <a:ext cx="30275213" cy="3341521"/>
          </a:xfrm>
          <a:solidFill>
            <a:schemeClr val="accent5">
              <a:lumMod val="50000"/>
            </a:schemeClr>
          </a:solidFill>
        </p:spPr>
        <p:txBody>
          <a:bodyPr vert="horz" wrap="square" lIns="280326" tIns="280326" rIns="280326" bIns="280326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ZA" sz="2400" dirty="0">
                <a:solidFill>
                  <a:schemeClr val="bg1"/>
                </a:solidFill>
              </a:rPr>
              <a:t>i. 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Prevalence of postpartum depressive symptoms ranged from 3.8 to 69.9%, with a pooled estimate of 22.1%</a:t>
            </a:r>
            <a:br>
              <a:rPr lang="en-ZA" sz="2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ZA" sz="2400" dirty="0">
                <a:solidFill>
                  <a:schemeClr val="bg1"/>
                </a:solidFill>
                <a:latin typeface="Gill Sans MT" panose="020B0502020104020203" pitchFamily="34" charset="0"/>
              </a:rPr>
              <a:t>An increase in prevalence of PPD from 2005–2010 (11%) to 2015–2021 (37%)</a:t>
            </a:r>
            <a:br>
              <a:rPr lang="en-ZA" sz="2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ZA" sz="2400" dirty="0">
                <a:solidFill>
                  <a:schemeClr val="bg1"/>
                </a:solidFill>
                <a:latin typeface="Gill Sans MT" panose="020B0502020104020203" pitchFamily="34" charset="0"/>
              </a:rPr>
              <a:t>ii. Prevalence of PPD was highest (30%) in Southern Africa (South Africa and Zimbabwe</a:t>
            </a:r>
            <a:br>
              <a:rPr lang="en-ZA" sz="2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ZA" sz="2400" dirty="0">
                <a:solidFill>
                  <a:schemeClr val="bg1"/>
                </a:solidFill>
                <a:latin typeface="Gill Sans MT" panose="020B0502020104020203" pitchFamily="34" charset="0"/>
              </a:rPr>
              <a:t>iii. 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Highest prevalence (25.6% CI 21.5-30.1) was obtained within 12 weeks postpartum. </a:t>
            </a:r>
            <a:b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iv. The prevalence estimate was highest (23.3% CI 20.1-26.8) with the Edinburgh Postnatal Depression Scale</a:t>
            </a:r>
            <a:br>
              <a:rPr lang="en-ZA" sz="2400" dirty="0">
                <a:solidFill>
                  <a:schemeClr val="bg1"/>
                </a:solidFill>
              </a:rPr>
            </a:br>
            <a:br>
              <a:rPr lang="en-ZA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-1" y="2477964"/>
            <a:ext cx="302752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Martins Nweke</a:t>
            </a:r>
            <a: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Maryjane Ukwuoma</a:t>
            </a:r>
            <a: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Ada Adiuku-Brown</a:t>
            </a:r>
            <a: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Adaora Okemuo</a:t>
            </a:r>
            <a: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Princewill Ugwu</a:t>
            </a:r>
            <a: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Elizabeth Nseka</a:t>
            </a:r>
            <a: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University of Pretoria, Pretoria, South Africa, </a:t>
            </a:r>
            <a: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sz="3800" dirty="0">
                <a:latin typeface="Arial" panose="020B0604020202020204" pitchFamily="34" charset="0"/>
                <a:cs typeface="Arial" panose="020B0604020202020204" pitchFamily="34" charset="0"/>
              </a:rPr>
              <a:t>University of Nigeria Teaching Hospital, Ituku-Ozalla, Nigeria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University of Nigeria, Enugu, Nigeria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244656" y="1115295"/>
            <a:ext cx="2612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Burden of postpartum depression in Sub-Saharan Africa: An updated systematic review with meta-analysis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15050506" y="26600329"/>
            <a:ext cx="14288298" cy="1433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Gill Sans MT" panose="020B0502020104020203" pitchFamily="34" charset="0"/>
              </a:rPr>
              <a:t>Given that PPD is a recurring mental health challenge among women in sub-Saharan Africa, there is an urgent need for strategic policy provisions to ameliorate its burden.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Gill Sans MT" panose="020B0502020104020203" pitchFamily="34" charset="0"/>
              </a:rPr>
              <a:t>An increase in prevalence of PPD from 2005–2010 to 2015–2021 is indicative of the need for national governments to intensify efforts targeted at achieving the UN Sustainable Development Goals 3 and 5 in the region.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Gill Sans MT" panose="020B0502020104020203" pitchFamily="34" charset="0"/>
              </a:rPr>
              <a:t>In SSA, the prevalence of PPD is highest (approximately 30%) in Southern Africa, precisely South Africa and Zimbabwe, where it is fast becoming an epidemic; hence strategies are needed to curtail its growing trend.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Gill Sans MT" panose="020B0502020104020203" pitchFamily="34" charset="0"/>
              </a:rPr>
              <a:t>There is a need to characterise and stratify the risk factors of PPD in sub-Saharan to guide policy development of predictive algorithms and implementation strategies.</a:t>
            </a:r>
          </a:p>
          <a:p>
            <a:pPr algn="just">
              <a:lnSpc>
                <a:spcPct val="120000"/>
              </a:lnSpc>
            </a:pPr>
            <a:endParaRPr lang="en-US" sz="3600" b="1" dirty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Additional Resources: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Gill Sans MT" panose="020B0502020104020203" pitchFamily="34" charset="0"/>
              </a:rPr>
              <a:t>Nweke, M., Ukwuoma, M., </a:t>
            </a:r>
            <a:r>
              <a:rPr lang="en-ZA" sz="2400" dirty="0" err="1">
                <a:latin typeface="Gill Sans MT" panose="020B0502020104020203" pitchFamily="34" charset="0"/>
              </a:rPr>
              <a:t>Adiuku</a:t>
            </a:r>
            <a:r>
              <a:rPr lang="en-ZA" sz="2400" dirty="0">
                <a:latin typeface="Gill Sans MT" panose="020B0502020104020203" pitchFamily="34" charset="0"/>
              </a:rPr>
              <a:t>-Brown, A. C., </a:t>
            </a:r>
            <a:r>
              <a:rPr lang="en-ZA" sz="2400" dirty="0" err="1">
                <a:latin typeface="Gill Sans MT" panose="020B0502020104020203" pitchFamily="34" charset="0"/>
              </a:rPr>
              <a:t>Okemuo</a:t>
            </a:r>
            <a:r>
              <a:rPr lang="en-ZA" sz="2400" dirty="0">
                <a:latin typeface="Gill Sans MT" panose="020B0502020104020203" pitchFamily="34" charset="0"/>
              </a:rPr>
              <a:t>, A. J., Ugwu, P. I., &amp; </a:t>
            </a:r>
            <a:r>
              <a:rPr lang="en-ZA" sz="2400" dirty="0" err="1">
                <a:latin typeface="Gill Sans MT" panose="020B0502020104020203" pitchFamily="34" charset="0"/>
              </a:rPr>
              <a:t>Nseka</a:t>
            </a:r>
            <a:r>
              <a:rPr lang="en-ZA" sz="2400" dirty="0">
                <a:latin typeface="Gill Sans MT" panose="020B0502020104020203" pitchFamily="34" charset="0"/>
              </a:rPr>
              <a:t>, E. (2024). Burden of postpartum depression in sub-Saharan Africa: An updated systematic review. </a:t>
            </a:r>
            <a:r>
              <a:rPr lang="en-ZA" sz="2400" i="1" dirty="0">
                <a:latin typeface="Gill Sans MT" panose="020B0502020104020203" pitchFamily="34" charset="0"/>
              </a:rPr>
              <a:t>South African Journal of Science</a:t>
            </a:r>
            <a:r>
              <a:rPr lang="en-ZA" sz="2400" dirty="0">
                <a:latin typeface="Gill Sans MT" panose="020B0502020104020203" pitchFamily="34" charset="0"/>
              </a:rPr>
              <a:t>, </a:t>
            </a:r>
            <a:r>
              <a:rPr lang="en-ZA" sz="2400" i="1" dirty="0">
                <a:latin typeface="Gill Sans MT" panose="020B0502020104020203" pitchFamily="34" charset="0"/>
              </a:rPr>
              <a:t>120</a:t>
            </a:r>
            <a:r>
              <a:rPr lang="en-ZA" sz="2400" dirty="0">
                <a:latin typeface="Gill Sans MT" panose="020B0502020104020203" pitchFamily="34" charset="0"/>
              </a:rPr>
              <a:t>(1/2). </a:t>
            </a:r>
            <a:r>
              <a:rPr lang="en-ZA" sz="2400" dirty="0">
                <a:latin typeface="Gill Sans MT" panose="020B0502020104020203" pitchFamily="34" charset="0"/>
                <a:hlinkClick r:id="rId3"/>
              </a:rPr>
              <a:t>https://doi.org/10.17159/sajs.2024/14197</a:t>
            </a:r>
            <a:endParaRPr lang="en-ZA" sz="2400" dirty="0">
              <a:latin typeface="Gill Sans MT" panose="020B0502020104020203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Gill Sans MT" panose="020B0502020104020203" pitchFamily="34" charset="0"/>
              </a:rPr>
              <a:t>Nweke M, Ukwuoma M, </a:t>
            </a:r>
            <a:r>
              <a:rPr lang="en-ZA" sz="2400" dirty="0" err="1">
                <a:latin typeface="Gill Sans MT" panose="020B0502020104020203" pitchFamily="34" charset="0"/>
              </a:rPr>
              <a:t>Adiuku</a:t>
            </a:r>
            <a:r>
              <a:rPr lang="en-ZA" sz="2400" dirty="0">
                <a:latin typeface="Gill Sans MT" panose="020B0502020104020203" pitchFamily="34" charset="0"/>
              </a:rPr>
              <a:t>-Brown AC, Ugwu P, </a:t>
            </a:r>
            <a:r>
              <a:rPr lang="en-ZA" sz="2400" dirty="0" err="1">
                <a:latin typeface="Gill Sans MT" panose="020B0502020104020203" pitchFamily="34" charset="0"/>
              </a:rPr>
              <a:t>Nseka</a:t>
            </a:r>
            <a:r>
              <a:rPr lang="en-ZA" sz="2400" dirty="0">
                <a:latin typeface="Gill Sans MT" panose="020B0502020104020203" pitchFamily="34" charset="0"/>
              </a:rPr>
              <a:t> E. Characterization and stratification of the correlates of postpartum depression in sub-Saharan Africa: A systematic review with meta-analysis. </a:t>
            </a:r>
            <a:r>
              <a:rPr lang="en-ZA" sz="2400" dirty="0" err="1">
                <a:latin typeface="Gill Sans MT" panose="020B0502020104020203" pitchFamily="34" charset="0"/>
              </a:rPr>
              <a:t>Womens</a:t>
            </a:r>
            <a:r>
              <a:rPr lang="en-ZA" sz="2400" dirty="0">
                <a:latin typeface="Gill Sans MT" panose="020B0502020104020203" pitchFamily="34" charset="0"/>
              </a:rPr>
              <a:t> Health (</a:t>
            </a:r>
            <a:r>
              <a:rPr lang="en-ZA" sz="2400" dirty="0" err="1">
                <a:latin typeface="Gill Sans MT" panose="020B0502020104020203" pitchFamily="34" charset="0"/>
              </a:rPr>
              <a:t>Lond</a:t>
            </a:r>
            <a:r>
              <a:rPr lang="en-ZA" sz="2400" dirty="0">
                <a:latin typeface="Gill Sans MT" panose="020B0502020104020203" pitchFamily="34" charset="0"/>
              </a:rPr>
              <a:t>). 2022 Jan-Dec;18:17455057221118773. </a:t>
            </a:r>
            <a:r>
              <a:rPr lang="en-ZA" sz="2400" dirty="0" err="1">
                <a:latin typeface="Gill Sans MT" panose="020B0502020104020203" pitchFamily="34" charset="0"/>
              </a:rPr>
              <a:t>doi</a:t>
            </a:r>
            <a:r>
              <a:rPr lang="en-ZA" sz="2400" dirty="0">
                <a:latin typeface="Gill Sans MT" panose="020B0502020104020203" pitchFamily="34" charset="0"/>
              </a:rPr>
              <a:t>: 10.1177/17455057221118773. PMID: 36039898; PMCID: PMC9434669.</a:t>
            </a:r>
          </a:p>
          <a:p>
            <a:pPr algn="just">
              <a:lnSpc>
                <a:spcPct val="120000"/>
              </a:lnSpc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Author Contact Information: martins.Nweke@gmail.com</a:t>
            </a: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Funding Source: Association of Common Wealth Universities</a:t>
            </a: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Conflicts of Interest: None</a:t>
            </a: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Acknowledgements: Thanks to all the primary study authors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244656" y="20496472"/>
            <a:ext cx="14002542" cy="87956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8C161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RESULTS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The prevalence estimates range from 3.8% to 69.9%. Pooled prevalence was estimated to be 22.1% ([CI 18.5–26.2]; PI = 5.0 – 61.0%) (Figure 1)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Gill Sans MT" panose="020B0502020104020203" pitchFamily="34" charset="0"/>
              </a:rPr>
              <a:t>Prevalence of PPD was highest (30%) in Southern Africa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Variation in PPD prevalence due to sample size, the timing of diagnosis, study design, study setting/region, instrument, and income/economy (Table 1)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The highest prevalence (25.6% [CI 21.5-30.1]) was obtained within 12 weeks postpartum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The prevalence estimate was highest (23.3% CI 20.1-26.8) with the Edinburgh Postnatal Depression Scale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Gill Sans MT" panose="020B05020201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b="1" dirty="0">
                <a:latin typeface="Gill Sans MT" panose="020B0502020104020203" pitchFamily="34" charset="0"/>
              </a:rPr>
              <a:t>Figure 1:  Meta-analysis of the prevalence of PPD in SSA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8C1616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8C1616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chemeClr val="accent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16991" y="161581"/>
            <a:ext cx="3496028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P3-P15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-1" y="8435248"/>
            <a:ext cx="14247199" cy="1188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387" indent="-35038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Globally, PPD is estimated to be between 10 and 25%, sub-Saharan Africa occupies Q4</a:t>
            </a:r>
          </a:p>
          <a:p>
            <a:pPr marL="350387" indent="-35038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Consequences beyond mothers: deleterious effects on children’s mental development</a:t>
            </a:r>
          </a:p>
          <a:p>
            <a:pPr marL="350387" indent="-35038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Impairs care provided to the baby and exposes babies to physical harm in extreme cases</a:t>
            </a:r>
          </a:p>
          <a:p>
            <a:pPr marL="350387" indent="-35038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A valid estimate of the PPD burden is a useful tool in expanding mental healthcare in SSA </a:t>
            </a:r>
          </a:p>
          <a:p>
            <a:pPr marL="350387" indent="-35038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Previous reviews omitted several eligible studies, querying the validity of the estimate</a:t>
            </a:r>
          </a:p>
          <a:p>
            <a:pPr marL="350387" indent="-35038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Hence, our study aimed to provide an update on the </a:t>
            </a:r>
            <a:r>
              <a:rPr lang="en-US" sz="3000">
                <a:latin typeface="Gill Sans MT" panose="020B0502020104020203" pitchFamily="34" charset="0"/>
                <a:cs typeface="Arial" panose="020B0604020202020204" pitchFamily="34" charset="0"/>
              </a:rPr>
              <a:t>burden of </a:t>
            </a:r>
            <a:r>
              <a:rPr 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depression in SSA</a:t>
            </a:r>
          </a:p>
          <a:p>
            <a:pPr algn="just">
              <a:lnSpc>
                <a:spcPct val="120000"/>
              </a:lnSpc>
            </a:pPr>
            <a:endParaRPr lang="en-US" sz="30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3000" b="1" dirty="0">
                <a:solidFill>
                  <a:srgbClr val="8C161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METHODS</a:t>
            </a:r>
          </a:p>
          <a:p>
            <a:pPr marL="455503" indent="-45550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The review was structured per the PRISMA -protocol</a:t>
            </a:r>
          </a:p>
          <a:p>
            <a:pPr marL="455503" indent="-45550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Included in the review were studies that reported the prevalence of PPD in SSA. </a:t>
            </a:r>
          </a:p>
          <a:p>
            <a:pPr marL="455503" indent="-45550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Databases: PubMed, Medline, CINAHL, Academic Search Complete, and PsycINFO. </a:t>
            </a:r>
          </a:p>
          <a:p>
            <a:pPr marL="455503" indent="-45550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A random-effect model was fitted to estimate the pooled prevalence of PPD in SSA. </a:t>
            </a:r>
          </a:p>
          <a:p>
            <a:pPr marL="455503" indent="-45550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We conducted subgroup analyses to estimate the distribution of postpartum depressive symptoms based on important study characteristics: sample size, the timing of diagnosis, design, study setting/region, instrument, and income/economy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46059-6079-1F32-8165-2454675CA7C8}"/>
              </a:ext>
            </a:extLst>
          </p:cNvPr>
          <p:cNvSpPr txBox="1"/>
          <p:nvPr/>
        </p:nvSpPr>
        <p:spPr>
          <a:xfrm>
            <a:off x="15137605" y="9212504"/>
            <a:ext cx="14247198" cy="498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u="sng" dirty="0">
                <a:solidFill>
                  <a:schemeClr val="accent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Table 1. </a:t>
            </a:r>
            <a:r>
              <a:rPr lang="en-US" sz="2400" dirty="0">
                <a:latin typeface="Gill Sans MT" panose="020B0502020104020203" pitchFamily="34" charset="0"/>
              </a:rPr>
              <a:t>Sub-group analyses displaying prevalence per study characteristics</a:t>
            </a:r>
            <a:endParaRPr lang="en-ZA" sz="2400" dirty="0">
              <a:latin typeface="Gill Sans MT" panose="020B0502020104020203" pitchFamily="34" charset="0"/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31E061C-178E-185E-DA67-6BC9AA908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3024" y="40757571"/>
            <a:ext cx="4212674" cy="1861794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6ED17BC-06A3-418D-8E59-1D682F701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018107"/>
              </p:ext>
            </p:extLst>
          </p:nvPr>
        </p:nvGraphicFramePr>
        <p:xfrm>
          <a:off x="15286383" y="9785284"/>
          <a:ext cx="14052421" cy="15995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658">
                  <a:extLst>
                    <a:ext uri="{9D8B030D-6E8A-4147-A177-3AD203B41FA5}">
                      <a16:colId xmlns:a16="http://schemas.microsoft.com/office/drawing/2014/main" val="3745932134"/>
                    </a:ext>
                  </a:extLst>
                </a:gridCol>
                <a:gridCol w="1673871">
                  <a:extLst>
                    <a:ext uri="{9D8B030D-6E8A-4147-A177-3AD203B41FA5}">
                      <a16:colId xmlns:a16="http://schemas.microsoft.com/office/drawing/2014/main" val="3521785828"/>
                    </a:ext>
                  </a:extLst>
                </a:gridCol>
                <a:gridCol w="1633375">
                  <a:extLst>
                    <a:ext uri="{9D8B030D-6E8A-4147-A177-3AD203B41FA5}">
                      <a16:colId xmlns:a16="http://schemas.microsoft.com/office/drawing/2014/main" val="89108826"/>
                    </a:ext>
                  </a:extLst>
                </a:gridCol>
                <a:gridCol w="1174410">
                  <a:extLst>
                    <a:ext uri="{9D8B030D-6E8A-4147-A177-3AD203B41FA5}">
                      <a16:colId xmlns:a16="http://schemas.microsoft.com/office/drawing/2014/main" val="3508737772"/>
                    </a:ext>
                  </a:extLst>
                </a:gridCol>
                <a:gridCol w="1093416">
                  <a:extLst>
                    <a:ext uri="{9D8B030D-6E8A-4147-A177-3AD203B41FA5}">
                      <a16:colId xmlns:a16="http://schemas.microsoft.com/office/drawing/2014/main" val="1922403132"/>
                    </a:ext>
                  </a:extLst>
                </a:gridCol>
                <a:gridCol w="1268903">
                  <a:extLst>
                    <a:ext uri="{9D8B030D-6E8A-4147-A177-3AD203B41FA5}">
                      <a16:colId xmlns:a16="http://schemas.microsoft.com/office/drawing/2014/main" val="2791247884"/>
                    </a:ext>
                  </a:extLst>
                </a:gridCol>
                <a:gridCol w="2753788">
                  <a:extLst>
                    <a:ext uri="{9D8B030D-6E8A-4147-A177-3AD203B41FA5}">
                      <a16:colId xmlns:a16="http://schemas.microsoft.com/office/drawing/2014/main" val="641709511"/>
                    </a:ext>
                  </a:extLst>
                </a:gridCol>
              </a:tblGrid>
              <a:tr h="388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Characteristics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OR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P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Q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R</a:t>
                      </a:r>
                      <a:r>
                        <a:rPr lang="en-US" sz="2000" b="1" baseline="30000">
                          <a:effectLst/>
                        </a:rPr>
                        <a:t>2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Summary p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% total variance explained by the model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595558674"/>
                  </a:ext>
                </a:extLst>
              </a:tr>
              <a:tr h="1212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Timing of diagnosis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&lt; 12 weeks (ref)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3-6 months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6-9 months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&gt;12 months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-0.536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-0.555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-0.671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0.158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0.093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0.025*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7.56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0.16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0.056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0.117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30770793"/>
                  </a:ext>
                </a:extLst>
              </a:tr>
              <a:tr h="702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Study design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Cross-sectional (ref)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Longitudinal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-0.328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0.143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2.15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0.13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0.143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0.092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90720063"/>
                  </a:ext>
                </a:extLst>
              </a:tr>
              <a:tr h="794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Sampling technique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Probability (ref)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Non-probability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0.236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0.396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0.72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0.02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0.396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0.0141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22294481"/>
                  </a:ext>
                </a:extLst>
              </a:tr>
              <a:tr h="874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Region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East Africa (ref)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Southern Africa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West Africa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0.670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0.169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0.015*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0.518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6.16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0.08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0.046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0.057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2516436"/>
                  </a:ext>
                </a:extLst>
              </a:tr>
              <a:tr h="963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Income/economy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Low-income (ref)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Low-middle 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Upper-middle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0.113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0.628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0.655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0.046*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4.03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0.04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0.134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0.029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511666474"/>
                  </a:ext>
                </a:extLst>
              </a:tr>
              <a:tr h="1371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Instrument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EPDS (ref)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PHQ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DSM-IV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Others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0.153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0.041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-0.233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-0.505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0.696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0.932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0.601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0.540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2.63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0.29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0.621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0.208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602058898"/>
                  </a:ext>
                </a:extLst>
              </a:tr>
              <a:tr h="2643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Country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South Africa (ref)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Ghana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Ethiopian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Kenya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Nigeria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Tanzania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Uganda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Zimbabwe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-0.755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-0.562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-0.322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-0.466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-1.214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-0.788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-0.066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0.053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0.106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0.499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0.191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0.027*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0.130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0.889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16.49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0.16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0.124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0.113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601952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Period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2005-2010 (ref)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2010-2015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2015-2021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0.650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0.384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0.082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0.211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3.05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0.04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0.218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0.028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6097348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Sample size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0.0002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&lt;0.001*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17.85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0.55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&lt;0.0001*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0.402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27630965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E4E2FA89-45A0-452D-A516-BF3412998FE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6" y="27868535"/>
            <a:ext cx="14002543" cy="143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I Poster PowerPointTemplate" id="{D1A5D400-EFD4-460F-AC14-34B99A381677}" vid="{E4E7F868-5AD6-4C89-B349-939F0783FB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4387</TotalTime>
  <Words>1056</Words>
  <Application>Microsoft Office PowerPoint</Application>
  <PresentationFormat>Custom</PresentationFormat>
  <Paragraphs>262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 MT</vt:lpstr>
      <vt:lpstr>Roboto</vt:lpstr>
      <vt:lpstr>Times New Roman</vt:lpstr>
      <vt:lpstr>Calibri Light</vt:lpstr>
      <vt:lpstr>Office Theme</vt:lpstr>
      <vt:lpstr>i. Prevalence of postpartum depressive symptoms ranged from 3.8 to 69.9%, with a pooled estimate of 22.1% An increase in prevalence of PPD from 2005–2010 (11%) to 2015–2021 (37%) ii. Prevalence of PPD was highest (30%) in Southern Africa (South Africa and Zimbabwe iii. Highest prevalence (25.6% CI 21.5-30.1) was obtained within 12 weeks postpartum.  iv. The prevalence estimate was highest (23.3% CI 20.1-26.8) with the Edinburgh Postnatal Depression Scale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Dr. MC Nweke</cp:lastModifiedBy>
  <cp:revision>94</cp:revision>
  <cp:lastPrinted>2019-09-17T15:52:02Z</cp:lastPrinted>
  <dcterms:created xsi:type="dcterms:W3CDTF">2019-07-02T13:39:34Z</dcterms:created>
  <dcterms:modified xsi:type="dcterms:W3CDTF">2024-09-23T15:01:25Z</dcterms:modified>
</cp:coreProperties>
</file>