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3"/>
  </p:notesMasterIdLst>
  <p:sldIdLst>
    <p:sldId id="296" r:id="rId2"/>
  </p:sldIdLst>
  <p:sldSz cx="6858000" cy="9906000" type="A4"/>
  <p:notesSz cx="7010400" cy="9296400"/>
  <p:defaultTextStyle>
    <a:defPPr>
      <a:defRPr lang="en-US"/>
    </a:defPPr>
    <a:lvl1pPr marL="0" algn="l" defTabSz="104836" rtl="0" eaLnBrk="1" latinLnBrk="0" hangingPunct="1">
      <a:defRPr sz="413" kern="1200">
        <a:solidFill>
          <a:schemeClr val="tx1"/>
        </a:solidFill>
        <a:latin typeface="+mn-lt"/>
        <a:ea typeface="+mn-ea"/>
        <a:cs typeface="+mn-cs"/>
      </a:defRPr>
    </a:lvl1pPr>
    <a:lvl2pPr marL="104836" algn="l" defTabSz="104836" rtl="0" eaLnBrk="1" latinLnBrk="0" hangingPunct="1">
      <a:defRPr sz="413" kern="1200">
        <a:solidFill>
          <a:schemeClr val="tx1"/>
        </a:solidFill>
        <a:latin typeface="+mn-lt"/>
        <a:ea typeface="+mn-ea"/>
        <a:cs typeface="+mn-cs"/>
      </a:defRPr>
    </a:lvl2pPr>
    <a:lvl3pPr marL="209672" algn="l" defTabSz="104836" rtl="0" eaLnBrk="1" latinLnBrk="0" hangingPunct="1">
      <a:defRPr sz="413" kern="1200">
        <a:solidFill>
          <a:schemeClr val="tx1"/>
        </a:solidFill>
        <a:latin typeface="+mn-lt"/>
        <a:ea typeface="+mn-ea"/>
        <a:cs typeface="+mn-cs"/>
      </a:defRPr>
    </a:lvl3pPr>
    <a:lvl4pPr marL="314508" algn="l" defTabSz="104836" rtl="0" eaLnBrk="1" latinLnBrk="0" hangingPunct="1">
      <a:defRPr sz="413" kern="1200">
        <a:solidFill>
          <a:schemeClr val="tx1"/>
        </a:solidFill>
        <a:latin typeface="+mn-lt"/>
        <a:ea typeface="+mn-ea"/>
        <a:cs typeface="+mn-cs"/>
      </a:defRPr>
    </a:lvl4pPr>
    <a:lvl5pPr marL="419344" algn="l" defTabSz="104836" rtl="0" eaLnBrk="1" latinLnBrk="0" hangingPunct="1">
      <a:defRPr sz="413" kern="1200">
        <a:solidFill>
          <a:schemeClr val="tx1"/>
        </a:solidFill>
        <a:latin typeface="+mn-lt"/>
        <a:ea typeface="+mn-ea"/>
        <a:cs typeface="+mn-cs"/>
      </a:defRPr>
    </a:lvl5pPr>
    <a:lvl6pPr marL="524180" algn="l" defTabSz="104836" rtl="0" eaLnBrk="1" latinLnBrk="0" hangingPunct="1">
      <a:defRPr sz="413" kern="1200">
        <a:solidFill>
          <a:schemeClr val="tx1"/>
        </a:solidFill>
        <a:latin typeface="+mn-lt"/>
        <a:ea typeface="+mn-ea"/>
        <a:cs typeface="+mn-cs"/>
      </a:defRPr>
    </a:lvl6pPr>
    <a:lvl7pPr marL="629016" algn="l" defTabSz="104836" rtl="0" eaLnBrk="1" latinLnBrk="0" hangingPunct="1">
      <a:defRPr sz="413" kern="1200">
        <a:solidFill>
          <a:schemeClr val="tx1"/>
        </a:solidFill>
        <a:latin typeface="+mn-lt"/>
        <a:ea typeface="+mn-ea"/>
        <a:cs typeface="+mn-cs"/>
      </a:defRPr>
    </a:lvl7pPr>
    <a:lvl8pPr marL="733852" algn="l" defTabSz="104836" rtl="0" eaLnBrk="1" latinLnBrk="0" hangingPunct="1">
      <a:defRPr sz="413" kern="1200">
        <a:solidFill>
          <a:schemeClr val="tx1"/>
        </a:solidFill>
        <a:latin typeface="+mn-lt"/>
        <a:ea typeface="+mn-ea"/>
        <a:cs typeface="+mn-cs"/>
      </a:defRPr>
    </a:lvl8pPr>
    <a:lvl9pPr marL="838688" algn="l" defTabSz="104836" rtl="0" eaLnBrk="1" latinLnBrk="0" hangingPunct="1">
      <a:defRPr sz="413" kern="1200">
        <a:solidFill>
          <a:schemeClr val="tx1"/>
        </a:solidFill>
        <a:latin typeface="+mn-lt"/>
        <a:ea typeface="+mn-ea"/>
        <a:cs typeface="+mn-cs"/>
      </a:defRPr>
    </a:lvl9pPr>
  </p:defaultTextStyle>
  <p:extLst>
    <p:ext uri="{EFAFB233-063F-42B5-8137-9DF3F51BA10A}">
      <p15:sldGuideLst xmlns:p15="http://schemas.microsoft.com/office/powerpoint/2012/main">
        <p15:guide id="2" pos="2163" userDrawn="1">
          <p15:clr>
            <a:srgbClr val="A4A3A4"/>
          </p15:clr>
        </p15:guide>
        <p15:guide id="3" pos="837" userDrawn="1">
          <p15:clr>
            <a:srgbClr val="A4A3A4"/>
          </p15:clr>
        </p15:guide>
        <p15:guide id="4" pos="37" userDrawn="1">
          <p15:clr>
            <a:srgbClr val="A4A3A4"/>
          </p15:clr>
        </p15:guide>
        <p15:guide id="5" pos="103" userDrawn="1">
          <p15:clr>
            <a:srgbClr val="A4A3A4"/>
          </p15:clr>
        </p15:guide>
        <p15:guide id="6" orient="horz"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63238"/>
    <a:srgbClr val="EEEBE9"/>
    <a:srgbClr val="EA4C89"/>
    <a:srgbClr val="FFF59D"/>
    <a:srgbClr val="EFF8F3"/>
    <a:srgbClr val="874A4C"/>
    <a:srgbClr val="FFA726"/>
    <a:srgbClr val="80DEEA"/>
    <a:srgbClr val="FFD5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77" autoAdjust="0"/>
    <p:restoredTop sz="93225" autoAdjust="0"/>
  </p:normalViewPr>
  <p:slideViewPr>
    <p:cSldViewPr snapToGrid="0" showGuides="1">
      <p:cViewPr>
        <p:scale>
          <a:sx n="100" d="100"/>
          <a:sy n="100" d="100"/>
        </p:scale>
        <p:origin x="2936" y="-1368"/>
      </p:cViewPr>
      <p:guideLst>
        <p:guide pos="2163"/>
        <p:guide pos="837"/>
        <p:guide pos="37"/>
        <p:guide pos="103"/>
        <p:guide orient="horz"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D1CB04D-1C75-43E0-9B64-B7DDAA42BB2C}" type="datetimeFigureOut">
              <a:rPr lang="en-US" smtClean="0"/>
              <a:t>9/24/24</a:t>
            </a:fld>
            <a:endParaRPr lang="en-US"/>
          </a:p>
        </p:txBody>
      </p:sp>
      <p:sp>
        <p:nvSpPr>
          <p:cNvPr id="4" name="Slide Image Placeholder 3"/>
          <p:cNvSpPr>
            <a:spLocks noGrp="1" noRot="1" noChangeAspect="1"/>
          </p:cNvSpPr>
          <p:nvPr>
            <p:ph type="sldImg" idx="2"/>
          </p:nvPr>
        </p:nvSpPr>
        <p:spPr>
          <a:xfrm>
            <a:off x="2419350" y="1162050"/>
            <a:ext cx="21717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6C2670-3342-473C-969D-FDFF399F2050}" type="slidenum">
              <a:rPr lang="en-US" smtClean="0"/>
              <a:t>‹#›</a:t>
            </a:fld>
            <a:endParaRPr lang="en-US"/>
          </a:p>
        </p:txBody>
      </p:sp>
    </p:spTree>
    <p:extLst>
      <p:ext uri="{BB962C8B-B14F-4D97-AF65-F5344CB8AC3E}">
        <p14:creationId xmlns:p14="http://schemas.microsoft.com/office/powerpoint/2010/main" val="831749695"/>
      </p:ext>
    </p:extLst>
  </p:cSld>
  <p:clrMap bg1="lt1" tx1="dk1" bg2="lt2" tx2="dk2" accent1="accent1" accent2="accent2" accent3="accent3" accent4="accent4" accent5="accent5" accent6="accent6" hlink="hlink" folHlink="folHlink"/>
  <p:notesStyle>
    <a:lvl1pPr marL="0" algn="l" defTabSz="209672" rtl="0" eaLnBrk="1" latinLnBrk="0" hangingPunct="1">
      <a:defRPr sz="275" kern="1200">
        <a:solidFill>
          <a:schemeClr val="tx1"/>
        </a:solidFill>
        <a:latin typeface="+mn-lt"/>
        <a:ea typeface="+mn-ea"/>
        <a:cs typeface="+mn-cs"/>
      </a:defRPr>
    </a:lvl1pPr>
    <a:lvl2pPr marL="104836" algn="l" defTabSz="209672" rtl="0" eaLnBrk="1" latinLnBrk="0" hangingPunct="1">
      <a:defRPr sz="275" kern="1200">
        <a:solidFill>
          <a:schemeClr val="tx1"/>
        </a:solidFill>
        <a:latin typeface="+mn-lt"/>
        <a:ea typeface="+mn-ea"/>
        <a:cs typeface="+mn-cs"/>
      </a:defRPr>
    </a:lvl2pPr>
    <a:lvl3pPr marL="209672" algn="l" defTabSz="209672" rtl="0" eaLnBrk="1" latinLnBrk="0" hangingPunct="1">
      <a:defRPr sz="275" kern="1200">
        <a:solidFill>
          <a:schemeClr val="tx1"/>
        </a:solidFill>
        <a:latin typeface="+mn-lt"/>
        <a:ea typeface="+mn-ea"/>
        <a:cs typeface="+mn-cs"/>
      </a:defRPr>
    </a:lvl3pPr>
    <a:lvl4pPr marL="314508" algn="l" defTabSz="209672" rtl="0" eaLnBrk="1" latinLnBrk="0" hangingPunct="1">
      <a:defRPr sz="275" kern="1200">
        <a:solidFill>
          <a:schemeClr val="tx1"/>
        </a:solidFill>
        <a:latin typeface="+mn-lt"/>
        <a:ea typeface="+mn-ea"/>
        <a:cs typeface="+mn-cs"/>
      </a:defRPr>
    </a:lvl4pPr>
    <a:lvl5pPr marL="419344" algn="l" defTabSz="209672" rtl="0" eaLnBrk="1" latinLnBrk="0" hangingPunct="1">
      <a:defRPr sz="275" kern="1200">
        <a:solidFill>
          <a:schemeClr val="tx1"/>
        </a:solidFill>
        <a:latin typeface="+mn-lt"/>
        <a:ea typeface="+mn-ea"/>
        <a:cs typeface="+mn-cs"/>
      </a:defRPr>
    </a:lvl5pPr>
    <a:lvl6pPr marL="524180" algn="l" defTabSz="209672" rtl="0" eaLnBrk="1" latinLnBrk="0" hangingPunct="1">
      <a:defRPr sz="275" kern="1200">
        <a:solidFill>
          <a:schemeClr val="tx1"/>
        </a:solidFill>
        <a:latin typeface="+mn-lt"/>
        <a:ea typeface="+mn-ea"/>
        <a:cs typeface="+mn-cs"/>
      </a:defRPr>
    </a:lvl6pPr>
    <a:lvl7pPr marL="629016" algn="l" defTabSz="209672" rtl="0" eaLnBrk="1" latinLnBrk="0" hangingPunct="1">
      <a:defRPr sz="275" kern="1200">
        <a:solidFill>
          <a:schemeClr val="tx1"/>
        </a:solidFill>
        <a:latin typeface="+mn-lt"/>
        <a:ea typeface="+mn-ea"/>
        <a:cs typeface="+mn-cs"/>
      </a:defRPr>
    </a:lvl7pPr>
    <a:lvl8pPr marL="733852" algn="l" defTabSz="209672" rtl="0" eaLnBrk="1" latinLnBrk="0" hangingPunct="1">
      <a:defRPr sz="275" kern="1200">
        <a:solidFill>
          <a:schemeClr val="tx1"/>
        </a:solidFill>
        <a:latin typeface="+mn-lt"/>
        <a:ea typeface="+mn-ea"/>
        <a:cs typeface="+mn-cs"/>
      </a:defRPr>
    </a:lvl8pPr>
    <a:lvl9pPr marL="838688" algn="l" defTabSz="209672" rtl="0" eaLnBrk="1" latinLnBrk="0" hangingPunct="1">
      <a:defRPr sz="27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9350" y="1162050"/>
            <a:ext cx="2171700" cy="3136900"/>
          </a:xfrm>
        </p:spPr>
      </p:sp>
      <p:sp>
        <p:nvSpPr>
          <p:cNvPr id="3" name="Notes Placeholder 2"/>
          <p:cNvSpPr>
            <a:spLocks noGrp="1"/>
          </p:cNvSpPr>
          <p:nvPr>
            <p:ph type="body" idx="1"/>
          </p:nvPr>
        </p:nvSpPr>
        <p:spPr/>
        <p:txBody>
          <a:bodyPr/>
          <a:lstStyle/>
          <a:p>
            <a:pPr>
              <a:lnSpc>
                <a:spcPct val="150000"/>
              </a:lnSpc>
            </a:pPr>
            <a:endParaRPr lang="en-US" dirty="0"/>
          </a:p>
        </p:txBody>
      </p:sp>
      <p:sp>
        <p:nvSpPr>
          <p:cNvPr id="4" name="Slide Number Placeholder 3"/>
          <p:cNvSpPr>
            <a:spLocks noGrp="1"/>
          </p:cNvSpPr>
          <p:nvPr>
            <p:ph type="sldNum" sz="quarter" idx="5"/>
          </p:nvPr>
        </p:nvSpPr>
        <p:spPr/>
        <p:txBody>
          <a:bodyPr/>
          <a:lstStyle/>
          <a:p>
            <a:fld id="{E26C2670-3342-473C-969D-FDFF399F2050}" type="slidenum">
              <a:rPr lang="en-US" smtClean="0"/>
              <a:t>1</a:t>
            </a:fld>
            <a:endParaRPr lang="en-US"/>
          </a:p>
        </p:txBody>
      </p:sp>
    </p:spTree>
    <p:extLst>
      <p:ext uri="{BB962C8B-B14F-4D97-AF65-F5344CB8AC3E}">
        <p14:creationId xmlns:p14="http://schemas.microsoft.com/office/powerpoint/2010/main" val="211049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3999"/>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600"/>
            </a:lvl1pPr>
            <a:lvl2pPr marL="304752" indent="0" algn="ctr">
              <a:buNone/>
              <a:defRPr sz="1333"/>
            </a:lvl2pPr>
            <a:lvl3pPr marL="609504" indent="0" algn="ctr">
              <a:buNone/>
              <a:defRPr sz="1200"/>
            </a:lvl3pPr>
            <a:lvl4pPr marL="914257" indent="0" algn="ctr">
              <a:buNone/>
              <a:defRPr sz="1067"/>
            </a:lvl4pPr>
            <a:lvl5pPr marL="1219009" indent="0" algn="ctr">
              <a:buNone/>
              <a:defRPr sz="1067"/>
            </a:lvl5pPr>
            <a:lvl6pPr marL="1523762" indent="0" algn="ctr">
              <a:buNone/>
              <a:defRPr sz="1067"/>
            </a:lvl6pPr>
            <a:lvl7pPr marL="1828514" indent="0" algn="ctr">
              <a:buNone/>
              <a:defRPr sz="1067"/>
            </a:lvl7pPr>
            <a:lvl8pPr marL="2133266" indent="0" algn="ctr">
              <a:buNone/>
              <a:defRPr sz="1067"/>
            </a:lvl8pPr>
            <a:lvl9pPr marL="2438018" indent="0" algn="ctr">
              <a:buNone/>
              <a:defRPr sz="10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9/24/24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60175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9/24/24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421369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9/24/24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06254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9/24/24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31110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3999"/>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600">
                <a:solidFill>
                  <a:schemeClr val="tx1"/>
                </a:solidFill>
              </a:defRPr>
            </a:lvl1pPr>
            <a:lvl2pPr marL="304752" indent="0">
              <a:buNone/>
              <a:defRPr sz="1333">
                <a:solidFill>
                  <a:schemeClr val="tx1">
                    <a:tint val="75000"/>
                  </a:schemeClr>
                </a:solidFill>
              </a:defRPr>
            </a:lvl2pPr>
            <a:lvl3pPr marL="609504" indent="0">
              <a:buNone/>
              <a:defRPr sz="1200">
                <a:solidFill>
                  <a:schemeClr val="tx1">
                    <a:tint val="75000"/>
                  </a:schemeClr>
                </a:solidFill>
              </a:defRPr>
            </a:lvl3pPr>
            <a:lvl4pPr marL="914257" indent="0">
              <a:buNone/>
              <a:defRPr sz="1067">
                <a:solidFill>
                  <a:schemeClr val="tx1">
                    <a:tint val="75000"/>
                  </a:schemeClr>
                </a:solidFill>
              </a:defRPr>
            </a:lvl4pPr>
            <a:lvl5pPr marL="1219009" indent="0">
              <a:buNone/>
              <a:defRPr sz="1067">
                <a:solidFill>
                  <a:schemeClr val="tx1">
                    <a:tint val="75000"/>
                  </a:schemeClr>
                </a:solidFill>
              </a:defRPr>
            </a:lvl5pPr>
            <a:lvl6pPr marL="1523762" indent="0">
              <a:buNone/>
              <a:defRPr sz="1067">
                <a:solidFill>
                  <a:schemeClr val="tx1">
                    <a:tint val="75000"/>
                  </a:schemeClr>
                </a:solidFill>
              </a:defRPr>
            </a:lvl6pPr>
            <a:lvl7pPr marL="1828514" indent="0">
              <a:buNone/>
              <a:defRPr sz="1067">
                <a:solidFill>
                  <a:schemeClr val="tx1">
                    <a:tint val="75000"/>
                  </a:schemeClr>
                </a:solidFill>
              </a:defRPr>
            </a:lvl7pPr>
            <a:lvl8pPr marL="2133266" indent="0">
              <a:buNone/>
              <a:defRPr sz="1067">
                <a:solidFill>
                  <a:schemeClr val="tx1">
                    <a:tint val="75000"/>
                  </a:schemeClr>
                </a:solidFill>
              </a:defRPr>
            </a:lvl8pPr>
            <a:lvl9pPr marL="2438018" indent="0">
              <a:buNone/>
              <a:defRPr sz="10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9/24/24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05530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2"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9/24/24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428215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428346"/>
            <a:ext cx="2901255" cy="1190095"/>
          </a:xfrm>
        </p:spPr>
        <p:txBody>
          <a:bodyPr anchor="b"/>
          <a:lstStyle>
            <a:lvl1pPr marL="0" indent="0">
              <a:buNone/>
              <a:defRPr sz="1600" b="1"/>
            </a:lvl1pPr>
            <a:lvl2pPr marL="304752" indent="0">
              <a:buNone/>
              <a:defRPr sz="1333" b="1"/>
            </a:lvl2pPr>
            <a:lvl3pPr marL="609504" indent="0">
              <a:buNone/>
              <a:defRPr sz="1200" b="1"/>
            </a:lvl3pPr>
            <a:lvl4pPr marL="914257" indent="0">
              <a:buNone/>
              <a:defRPr sz="1067" b="1"/>
            </a:lvl4pPr>
            <a:lvl5pPr marL="1219009" indent="0">
              <a:buNone/>
              <a:defRPr sz="1067" b="1"/>
            </a:lvl5pPr>
            <a:lvl6pPr marL="1523762" indent="0">
              <a:buNone/>
              <a:defRPr sz="1067" b="1"/>
            </a:lvl6pPr>
            <a:lvl7pPr marL="1828514" indent="0">
              <a:buNone/>
              <a:defRPr sz="1067" b="1"/>
            </a:lvl7pPr>
            <a:lvl8pPr marL="2133266" indent="0">
              <a:buNone/>
              <a:defRPr sz="1067" b="1"/>
            </a:lvl8pPr>
            <a:lvl9pPr marL="2438018" indent="0">
              <a:buNone/>
              <a:defRPr sz="1067" b="1"/>
            </a:lvl9pPr>
          </a:lstStyle>
          <a:p>
            <a:pPr lvl="0"/>
            <a:r>
              <a:rPr lang="en-US"/>
              <a:t>Edit Master text styles</a:t>
            </a:r>
          </a:p>
        </p:txBody>
      </p:sp>
      <p:sp>
        <p:nvSpPr>
          <p:cNvPr id="4" name="Content Placeholder 3"/>
          <p:cNvSpPr>
            <a:spLocks noGrp="1"/>
          </p:cNvSpPr>
          <p:nvPr>
            <p:ph sz="half" idx="2"/>
          </p:nvPr>
        </p:nvSpPr>
        <p:spPr>
          <a:xfrm>
            <a:off x="472382" y="3618441"/>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6"/>
            <a:ext cx="2915543" cy="1190095"/>
          </a:xfrm>
        </p:spPr>
        <p:txBody>
          <a:bodyPr anchor="b"/>
          <a:lstStyle>
            <a:lvl1pPr marL="0" indent="0">
              <a:buNone/>
              <a:defRPr sz="1600" b="1"/>
            </a:lvl1pPr>
            <a:lvl2pPr marL="304752" indent="0">
              <a:buNone/>
              <a:defRPr sz="1333" b="1"/>
            </a:lvl2pPr>
            <a:lvl3pPr marL="609504" indent="0">
              <a:buNone/>
              <a:defRPr sz="1200" b="1"/>
            </a:lvl3pPr>
            <a:lvl4pPr marL="914257" indent="0">
              <a:buNone/>
              <a:defRPr sz="1067" b="1"/>
            </a:lvl4pPr>
            <a:lvl5pPr marL="1219009" indent="0">
              <a:buNone/>
              <a:defRPr sz="1067" b="1"/>
            </a:lvl5pPr>
            <a:lvl6pPr marL="1523762" indent="0">
              <a:buNone/>
              <a:defRPr sz="1067" b="1"/>
            </a:lvl6pPr>
            <a:lvl7pPr marL="1828514" indent="0">
              <a:buNone/>
              <a:defRPr sz="1067" b="1"/>
            </a:lvl7pPr>
            <a:lvl8pPr marL="2133266" indent="0">
              <a:buNone/>
              <a:defRPr sz="1067" b="1"/>
            </a:lvl8pPr>
            <a:lvl9pPr marL="2438018" indent="0">
              <a:buNone/>
              <a:defRPr sz="1067" b="1"/>
            </a:lvl9pPr>
          </a:lstStyle>
          <a:p>
            <a:pPr lvl="0"/>
            <a:r>
              <a:rPr lang="en-US"/>
              <a:t>Edit Master text styles</a:t>
            </a:r>
          </a:p>
        </p:txBody>
      </p:sp>
      <p:sp>
        <p:nvSpPr>
          <p:cNvPr id="6" name="Content Placeholder 5"/>
          <p:cNvSpPr>
            <a:spLocks noGrp="1"/>
          </p:cNvSpPr>
          <p:nvPr>
            <p:ph sz="quarter" idx="4"/>
          </p:nvPr>
        </p:nvSpPr>
        <p:spPr>
          <a:xfrm>
            <a:off x="3471863" y="3618441"/>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9/24/24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7383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9/24/24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42050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9/24/24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70565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133"/>
            </a:lvl1pPr>
          </a:lstStyle>
          <a:p>
            <a:r>
              <a:rPr lang="en-US"/>
              <a:t>Click to edit Master title style</a:t>
            </a:r>
            <a:endParaRPr lang="en-US" dirty="0"/>
          </a:p>
        </p:txBody>
      </p:sp>
      <p:sp>
        <p:nvSpPr>
          <p:cNvPr id="3" name="Content Placeholder 2"/>
          <p:cNvSpPr>
            <a:spLocks noGrp="1"/>
          </p:cNvSpPr>
          <p:nvPr>
            <p:ph idx="1"/>
          </p:nvPr>
        </p:nvSpPr>
        <p:spPr>
          <a:xfrm>
            <a:off x="2915543" y="1426282"/>
            <a:ext cx="3471863" cy="7039681"/>
          </a:xfrm>
        </p:spPr>
        <p:txBody>
          <a:bodyPr/>
          <a:lstStyle>
            <a:lvl1pPr>
              <a:defRPr sz="2133"/>
            </a:lvl1pPr>
            <a:lvl2pPr>
              <a:defRPr sz="1866"/>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067"/>
            </a:lvl1pPr>
            <a:lvl2pPr marL="304752" indent="0">
              <a:buNone/>
              <a:defRPr sz="933"/>
            </a:lvl2pPr>
            <a:lvl3pPr marL="609504" indent="0">
              <a:buNone/>
              <a:defRPr sz="800"/>
            </a:lvl3pPr>
            <a:lvl4pPr marL="914257" indent="0">
              <a:buNone/>
              <a:defRPr sz="667"/>
            </a:lvl4pPr>
            <a:lvl5pPr marL="1219009" indent="0">
              <a:buNone/>
              <a:defRPr sz="667"/>
            </a:lvl5pPr>
            <a:lvl6pPr marL="1523762" indent="0">
              <a:buNone/>
              <a:defRPr sz="667"/>
            </a:lvl6pPr>
            <a:lvl7pPr marL="1828514" indent="0">
              <a:buNone/>
              <a:defRPr sz="667"/>
            </a:lvl7pPr>
            <a:lvl8pPr marL="2133266" indent="0">
              <a:buNone/>
              <a:defRPr sz="667"/>
            </a:lvl8pPr>
            <a:lvl9pPr marL="2438018" indent="0">
              <a:buNone/>
              <a:defRPr sz="667"/>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9/24/24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44639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21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133"/>
            </a:lvl1pPr>
            <a:lvl2pPr marL="304752" indent="0">
              <a:buNone/>
              <a:defRPr sz="1866"/>
            </a:lvl2pPr>
            <a:lvl3pPr marL="609504" indent="0">
              <a:buNone/>
              <a:defRPr sz="1600"/>
            </a:lvl3pPr>
            <a:lvl4pPr marL="914257" indent="0">
              <a:buNone/>
              <a:defRPr sz="1333"/>
            </a:lvl4pPr>
            <a:lvl5pPr marL="1219009" indent="0">
              <a:buNone/>
              <a:defRPr sz="1333"/>
            </a:lvl5pPr>
            <a:lvl6pPr marL="1523762" indent="0">
              <a:buNone/>
              <a:defRPr sz="1333"/>
            </a:lvl6pPr>
            <a:lvl7pPr marL="1828514" indent="0">
              <a:buNone/>
              <a:defRPr sz="1333"/>
            </a:lvl7pPr>
            <a:lvl8pPr marL="2133266" indent="0">
              <a:buNone/>
              <a:defRPr sz="1333"/>
            </a:lvl8pPr>
            <a:lvl9pPr marL="2438018" indent="0">
              <a:buNone/>
              <a:defRPr sz="1333"/>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1067"/>
            </a:lvl1pPr>
            <a:lvl2pPr marL="304752" indent="0">
              <a:buNone/>
              <a:defRPr sz="933"/>
            </a:lvl2pPr>
            <a:lvl3pPr marL="609504" indent="0">
              <a:buNone/>
              <a:defRPr sz="800"/>
            </a:lvl3pPr>
            <a:lvl4pPr marL="914257" indent="0">
              <a:buNone/>
              <a:defRPr sz="667"/>
            </a:lvl4pPr>
            <a:lvl5pPr marL="1219009" indent="0">
              <a:buNone/>
              <a:defRPr sz="667"/>
            </a:lvl5pPr>
            <a:lvl6pPr marL="1523762" indent="0">
              <a:buNone/>
              <a:defRPr sz="667"/>
            </a:lvl6pPr>
            <a:lvl7pPr marL="1828514" indent="0">
              <a:buNone/>
              <a:defRPr sz="667"/>
            </a:lvl7pPr>
            <a:lvl8pPr marL="2133266" indent="0">
              <a:buNone/>
              <a:defRPr sz="667"/>
            </a:lvl8pPr>
            <a:lvl9pPr marL="2438018" indent="0">
              <a:buNone/>
              <a:defRPr sz="667"/>
            </a:lvl9pPr>
          </a:lstStyle>
          <a:p>
            <a:pPr lvl="0"/>
            <a:r>
              <a:rPr lang="en-US"/>
              <a:t>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9/24/24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62001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91440" tIns="45720" rIns="91440" bIns="45720" rtlCol="0" anchor="ctr"/>
          <a:lstStyle>
            <a:lvl1pPr algn="l">
              <a:defRPr sz="800">
                <a:solidFill>
                  <a:schemeClr val="tx1">
                    <a:tint val="75000"/>
                  </a:schemeClr>
                </a:solidFill>
              </a:defRPr>
            </a:lvl1pPr>
          </a:lstStyle>
          <a:p>
            <a:fld id="{3F135061-2F74-46D4-9F8F-C77EF304855D}" type="datetimeFigureOut">
              <a:rPr lang="en-US" smtClean="0"/>
              <a:t>9/24/24</a:t>
            </a:fld>
            <a:endParaRPr lang="en-US"/>
          </a:p>
        </p:txBody>
      </p:sp>
      <p:sp>
        <p:nvSpPr>
          <p:cNvPr id="5" name="Footer Placeholder 4"/>
          <p:cNvSpPr>
            <a:spLocks noGrp="1"/>
          </p:cNvSpPr>
          <p:nvPr>
            <p:ph type="ftr" sz="quarter" idx="3"/>
          </p:nvPr>
        </p:nvSpPr>
        <p:spPr>
          <a:xfrm>
            <a:off x="2271713" y="9181396"/>
            <a:ext cx="2314575" cy="527403"/>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6"/>
            <a:ext cx="1543050" cy="527403"/>
          </a:xfrm>
          <a:prstGeom prst="rect">
            <a:avLst/>
          </a:prstGeom>
        </p:spPr>
        <p:txBody>
          <a:bodyPr vert="horz" lIns="91440" tIns="45720" rIns="91440" bIns="45720" rtlCol="0" anchor="ctr"/>
          <a:lstStyle>
            <a:lvl1pPr algn="r">
              <a:defRPr sz="800">
                <a:solidFill>
                  <a:schemeClr val="tx1">
                    <a:tint val="75000"/>
                  </a:schemeClr>
                </a:solidFill>
              </a:defRPr>
            </a:lvl1pPr>
          </a:lstStyle>
          <a:p>
            <a:fld id="{63FC52CE-B062-47D6-A8CB-AF6B214D1AE5}" type="slidenum">
              <a:rPr lang="en-US" smtClean="0"/>
              <a:t>‹#›</a:t>
            </a:fld>
            <a:endParaRPr lang="en-US"/>
          </a:p>
        </p:txBody>
      </p:sp>
    </p:spTree>
    <p:extLst>
      <p:ext uri="{BB962C8B-B14F-4D97-AF65-F5344CB8AC3E}">
        <p14:creationId xmlns:p14="http://schemas.microsoft.com/office/powerpoint/2010/main" val="2343206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09504" rtl="0" eaLnBrk="1" latinLnBrk="0" hangingPunct="1">
        <a:lnSpc>
          <a:spcPct val="90000"/>
        </a:lnSpc>
        <a:spcBef>
          <a:spcPct val="0"/>
        </a:spcBef>
        <a:buNone/>
        <a:defRPr sz="2933" kern="1200">
          <a:solidFill>
            <a:schemeClr val="tx1"/>
          </a:solidFill>
          <a:latin typeface="+mj-lt"/>
          <a:ea typeface="+mj-ea"/>
          <a:cs typeface="+mj-cs"/>
        </a:defRPr>
      </a:lvl1pPr>
    </p:titleStyle>
    <p:bodyStyle>
      <a:lvl1pPr marL="152376" indent="-152376" algn="l" defTabSz="609504" rtl="0" eaLnBrk="1" latinLnBrk="0" hangingPunct="1">
        <a:lnSpc>
          <a:spcPct val="90000"/>
        </a:lnSpc>
        <a:spcBef>
          <a:spcPts val="667"/>
        </a:spcBef>
        <a:buFont typeface="Arial" panose="020B0604020202020204" pitchFamily="34" charset="0"/>
        <a:buChar char="•"/>
        <a:defRPr sz="1866" kern="1200">
          <a:solidFill>
            <a:schemeClr val="tx1"/>
          </a:solidFill>
          <a:latin typeface="+mn-lt"/>
          <a:ea typeface="+mn-ea"/>
          <a:cs typeface="+mn-cs"/>
        </a:defRPr>
      </a:lvl1pPr>
      <a:lvl2pPr marL="457128" indent="-152376" algn="l" defTabSz="609504" rtl="0" eaLnBrk="1" latinLnBrk="0" hangingPunct="1">
        <a:lnSpc>
          <a:spcPct val="90000"/>
        </a:lnSpc>
        <a:spcBef>
          <a:spcPts val="333"/>
        </a:spcBef>
        <a:buFont typeface="Arial" panose="020B0604020202020204" pitchFamily="34" charset="0"/>
        <a:buChar char="•"/>
        <a:defRPr sz="1600" kern="1200">
          <a:solidFill>
            <a:schemeClr val="tx1"/>
          </a:solidFill>
          <a:latin typeface="+mn-lt"/>
          <a:ea typeface="+mn-ea"/>
          <a:cs typeface="+mn-cs"/>
        </a:defRPr>
      </a:lvl2pPr>
      <a:lvl3pPr marL="761881" indent="-152376" algn="l" defTabSz="609504" rtl="0" eaLnBrk="1" latinLnBrk="0" hangingPunct="1">
        <a:lnSpc>
          <a:spcPct val="90000"/>
        </a:lnSpc>
        <a:spcBef>
          <a:spcPts val="333"/>
        </a:spcBef>
        <a:buFont typeface="Arial" panose="020B0604020202020204" pitchFamily="34" charset="0"/>
        <a:buChar char="•"/>
        <a:defRPr sz="1333" kern="1200">
          <a:solidFill>
            <a:schemeClr val="tx1"/>
          </a:solidFill>
          <a:latin typeface="+mn-lt"/>
          <a:ea typeface="+mn-ea"/>
          <a:cs typeface="+mn-cs"/>
        </a:defRPr>
      </a:lvl3pPr>
      <a:lvl4pPr marL="1066633"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4pPr>
      <a:lvl5pPr marL="1371385"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5pPr>
      <a:lvl6pPr marL="1676138"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6pPr>
      <a:lvl7pPr marL="1980890"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7pPr>
      <a:lvl8pPr marL="2285642"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8pPr>
      <a:lvl9pPr marL="2590394" indent="-152376" algn="l" defTabSz="609504"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09504" rtl="0" eaLnBrk="1" latinLnBrk="0" hangingPunct="1">
        <a:defRPr sz="1200" kern="1200">
          <a:solidFill>
            <a:schemeClr val="tx1"/>
          </a:solidFill>
          <a:latin typeface="+mn-lt"/>
          <a:ea typeface="+mn-ea"/>
          <a:cs typeface="+mn-cs"/>
        </a:defRPr>
      </a:lvl1pPr>
      <a:lvl2pPr marL="304752" algn="l" defTabSz="609504" rtl="0" eaLnBrk="1" latinLnBrk="0" hangingPunct="1">
        <a:defRPr sz="1200" kern="1200">
          <a:solidFill>
            <a:schemeClr val="tx1"/>
          </a:solidFill>
          <a:latin typeface="+mn-lt"/>
          <a:ea typeface="+mn-ea"/>
          <a:cs typeface="+mn-cs"/>
        </a:defRPr>
      </a:lvl2pPr>
      <a:lvl3pPr marL="609504" algn="l" defTabSz="609504" rtl="0" eaLnBrk="1" latinLnBrk="0" hangingPunct="1">
        <a:defRPr sz="1200" kern="1200">
          <a:solidFill>
            <a:schemeClr val="tx1"/>
          </a:solidFill>
          <a:latin typeface="+mn-lt"/>
          <a:ea typeface="+mn-ea"/>
          <a:cs typeface="+mn-cs"/>
        </a:defRPr>
      </a:lvl3pPr>
      <a:lvl4pPr marL="914257" algn="l" defTabSz="609504" rtl="0" eaLnBrk="1" latinLnBrk="0" hangingPunct="1">
        <a:defRPr sz="1200" kern="1200">
          <a:solidFill>
            <a:schemeClr val="tx1"/>
          </a:solidFill>
          <a:latin typeface="+mn-lt"/>
          <a:ea typeface="+mn-ea"/>
          <a:cs typeface="+mn-cs"/>
        </a:defRPr>
      </a:lvl4pPr>
      <a:lvl5pPr marL="1219009" algn="l" defTabSz="609504" rtl="0" eaLnBrk="1" latinLnBrk="0" hangingPunct="1">
        <a:defRPr sz="1200" kern="1200">
          <a:solidFill>
            <a:schemeClr val="tx1"/>
          </a:solidFill>
          <a:latin typeface="+mn-lt"/>
          <a:ea typeface="+mn-ea"/>
          <a:cs typeface="+mn-cs"/>
        </a:defRPr>
      </a:lvl5pPr>
      <a:lvl6pPr marL="1523762" algn="l" defTabSz="609504" rtl="0" eaLnBrk="1" latinLnBrk="0" hangingPunct="1">
        <a:defRPr sz="1200" kern="1200">
          <a:solidFill>
            <a:schemeClr val="tx1"/>
          </a:solidFill>
          <a:latin typeface="+mn-lt"/>
          <a:ea typeface="+mn-ea"/>
          <a:cs typeface="+mn-cs"/>
        </a:defRPr>
      </a:lvl6pPr>
      <a:lvl7pPr marL="1828514" algn="l" defTabSz="609504" rtl="0" eaLnBrk="1" latinLnBrk="0" hangingPunct="1">
        <a:defRPr sz="1200" kern="1200">
          <a:solidFill>
            <a:schemeClr val="tx1"/>
          </a:solidFill>
          <a:latin typeface="+mn-lt"/>
          <a:ea typeface="+mn-ea"/>
          <a:cs typeface="+mn-cs"/>
        </a:defRPr>
      </a:lvl7pPr>
      <a:lvl8pPr marL="2133266" algn="l" defTabSz="609504" rtl="0" eaLnBrk="1" latinLnBrk="0" hangingPunct="1">
        <a:defRPr sz="1200" kern="1200">
          <a:solidFill>
            <a:schemeClr val="tx1"/>
          </a:solidFill>
          <a:latin typeface="+mn-lt"/>
          <a:ea typeface="+mn-ea"/>
          <a:cs typeface="+mn-cs"/>
        </a:defRPr>
      </a:lvl8pPr>
      <a:lvl9pPr marL="2438018" algn="l" defTabSz="609504"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0" y="1305761"/>
            <a:ext cx="6858000" cy="1166120"/>
          </a:xfrm>
          <a:solidFill>
            <a:schemeClr val="accent5">
              <a:lumMod val="50000"/>
            </a:schemeClr>
          </a:solidFill>
        </p:spPr>
        <p:txBody>
          <a:bodyPr vert="horz" wrap="square" lIns="63500" tIns="63500" rIns="63500" bIns="63500" rtlCol="0" anchor="t" anchorCtr="0">
            <a:noAutofit/>
          </a:bodyPr>
          <a:lstStyle/>
          <a:p>
            <a:pPr marL="57097" algn="l">
              <a:lnSpc>
                <a:spcPct val="110000"/>
              </a:lnSpc>
              <a:spcBef>
                <a:spcPts val="0"/>
              </a:spcBef>
            </a:pPr>
            <a:r>
              <a:rPr lang="en-MW" sz="1223" b="1" dirty="0">
                <a:solidFill>
                  <a:schemeClr val="bg1"/>
                </a:solidFill>
                <a:latin typeface="Arial" panose="020B0604020202020204" pitchFamily="34" charset="0"/>
                <a:cs typeface="Arial" panose="020B0604020202020204" pitchFamily="34" charset="0"/>
              </a:rPr>
              <a:t>Surprisingly, "breathlessness" was associated with COVID-19 negativity, suggesting alternative diagnoses in women with respiratory symptoms. Despite no direct link between COVID-19 and adverse maternal outcomes, the pandemic correlated with an increase in maternal deaths, emphasising the need to address the indirect impacts on maternal health in future pandemic responses.</a:t>
            </a:r>
            <a:br>
              <a:rPr lang="en-MW" sz="1223" dirty="0">
                <a:solidFill>
                  <a:schemeClr val="bg1"/>
                </a:solidFill>
                <a:latin typeface="Arial" panose="020B0604020202020204" pitchFamily="34" charset="0"/>
                <a:cs typeface="Arial" panose="020B0604020202020204" pitchFamily="34" charset="0"/>
              </a:rPr>
            </a:br>
            <a:br>
              <a:rPr lang="en-US" sz="1223" dirty="0">
                <a:solidFill>
                  <a:schemeClr val="bg1"/>
                </a:solidFill>
                <a:latin typeface="Arial" panose="020B0604020202020204" pitchFamily="34" charset="0"/>
                <a:ea typeface="Roboto" panose="02000000000000000000" pitchFamily="2" charset="0"/>
                <a:cs typeface="Arial" panose="020B0604020202020204" pitchFamily="34" charset="0"/>
              </a:rPr>
            </a:br>
            <a:endParaRPr lang="en-US" sz="1223" dirty="0">
              <a:solidFill>
                <a:schemeClr val="bg1"/>
              </a:solidFill>
              <a:latin typeface="Arial" panose="020B0604020202020204" pitchFamily="34" charset="0"/>
              <a:ea typeface="Roboto" panose="02000000000000000000" pitchFamily="2" charset="0"/>
              <a:cs typeface="Arial" panose="020B0604020202020204" pitchFamily="34" charset="0"/>
            </a:endParaRPr>
          </a:p>
        </p:txBody>
      </p:sp>
      <p:sp>
        <p:nvSpPr>
          <p:cNvPr id="20" name="Rectangle 19">
            <a:extLst>
              <a:ext uri="{FF2B5EF4-FFF2-40B4-BE49-F238E27FC236}">
                <a16:creationId xmlns:a16="http://schemas.microsoft.com/office/drawing/2014/main" id="{6BA4CF46-E210-4322-91D1-2A41779F64E4}"/>
              </a:ext>
            </a:extLst>
          </p:cNvPr>
          <p:cNvSpPr/>
          <p:nvPr/>
        </p:nvSpPr>
        <p:spPr>
          <a:xfrm>
            <a:off x="688249" y="969886"/>
            <a:ext cx="5481502" cy="315471"/>
          </a:xfrm>
          <a:prstGeom prst="rect">
            <a:avLst/>
          </a:prstGeom>
        </p:spPr>
        <p:txBody>
          <a:bodyPr wrap="square">
            <a:spAutoFit/>
          </a:bodyPr>
          <a:lstStyle/>
          <a:p>
            <a:pPr algn="ctr"/>
            <a:r>
              <a:rPr lang="en-US" sz="725" b="1" dirty="0" err="1">
                <a:latin typeface="Arial" panose="020B0604020202020204" pitchFamily="34" charset="0"/>
                <a:cs typeface="Arial" panose="020B0604020202020204" pitchFamily="34" charset="0"/>
              </a:rPr>
              <a:t>Chikondi</a:t>
            </a:r>
            <a:r>
              <a:rPr lang="en-US" sz="725" b="1" dirty="0">
                <a:latin typeface="Arial" panose="020B0604020202020204" pitchFamily="34" charset="0"/>
                <a:cs typeface="Arial" panose="020B0604020202020204" pitchFamily="34" charset="0"/>
              </a:rPr>
              <a:t> Chapuma</a:t>
            </a:r>
            <a:r>
              <a:rPr lang="en-US" sz="725" baseline="30000" dirty="0">
                <a:latin typeface="Arial" panose="020B0604020202020204" pitchFamily="34" charset="0"/>
                <a:cs typeface="Arial" panose="020B0604020202020204" pitchFamily="34" charset="0"/>
              </a:rPr>
              <a:t>1, 2</a:t>
            </a:r>
            <a:r>
              <a:rPr lang="en-US" sz="725" dirty="0">
                <a:latin typeface="Arial" panose="020B0604020202020204" pitchFamily="34" charset="0"/>
                <a:cs typeface="Arial" panose="020B0604020202020204" pitchFamily="34" charset="0"/>
              </a:rPr>
              <a:t>, Leonard Mndala</a:t>
            </a:r>
            <a:r>
              <a:rPr lang="en-US" sz="725" baseline="30000" dirty="0">
                <a:latin typeface="Arial" panose="020B0604020202020204" pitchFamily="34" charset="0"/>
                <a:cs typeface="Arial" panose="020B0604020202020204" pitchFamily="34" charset="0"/>
              </a:rPr>
              <a:t>1, 2</a:t>
            </a:r>
            <a:r>
              <a:rPr lang="en-US" sz="725" dirty="0">
                <a:latin typeface="Arial" panose="020B0604020202020204" pitchFamily="34" charset="0"/>
                <a:cs typeface="Arial" panose="020B0604020202020204" pitchFamily="34" charset="0"/>
              </a:rPr>
              <a:t>, Jeniffer Riches </a:t>
            </a:r>
            <a:r>
              <a:rPr lang="en-US" sz="725" baseline="30000" dirty="0">
                <a:latin typeface="Arial" panose="020B0604020202020204" pitchFamily="34" charset="0"/>
                <a:cs typeface="Arial" panose="020B0604020202020204" pitchFamily="34" charset="0"/>
              </a:rPr>
              <a:t>1,2</a:t>
            </a:r>
            <a:r>
              <a:rPr lang="en-US" sz="725" dirty="0">
                <a:latin typeface="Arial" panose="020B0604020202020204" pitchFamily="34" charset="0"/>
                <a:cs typeface="Arial" panose="020B0604020202020204" pitchFamily="34" charset="0"/>
              </a:rPr>
              <a:t>, David Lissauer </a:t>
            </a:r>
            <a:r>
              <a:rPr lang="en-US" sz="725" baseline="30000" dirty="0">
                <a:latin typeface="Arial" panose="020B0604020202020204" pitchFamily="34" charset="0"/>
                <a:cs typeface="Arial" panose="020B0604020202020204" pitchFamily="34" charset="0"/>
              </a:rPr>
              <a:t>1,2</a:t>
            </a:r>
            <a:r>
              <a:rPr lang="en-US" sz="725" dirty="0">
                <a:latin typeface="Arial" panose="020B0604020202020204" pitchFamily="34" charset="0"/>
                <a:cs typeface="Arial" panose="020B0604020202020204" pitchFamily="34" charset="0"/>
              </a:rPr>
              <a:t> for the Maternal Health Group </a:t>
            </a:r>
          </a:p>
          <a:p>
            <a:pPr algn="ctr"/>
            <a:r>
              <a:rPr lang="en-US" sz="725" dirty="0">
                <a:latin typeface="Arial" panose="020B0604020202020204" pitchFamily="34" charset="0"/>
                <a:cs typeface="Arial" panose="020B0604020202020204" pitchFamily="34" charset="0"/>
              </a:rPr>
              <a:t>1. Malawi Liverpool Research Program, Blantyre, Malawi, 2. University of Liverpool, Liverpool, United Kingdom</a:t>
            </a:r>
          </a:p>
        </p:txBody>
      </p:sp>
      <p:sp>
        <p:nvSpPr>
          <p:cNvPr id="21" name="TextBox 20">
            <a:extLst>
              <a:ext uri="{FF2B5EF4-FFF2-40B4-BE49-F238E27FC236}">
                <a16:creationId xmlns:a16="http://schemas.microsoft.com/office/drawing/2014/main" id="{CAC155C6-7E35-4156-B9B3-271571AF60CC}"/>
              </a:ext>
            </a:extLst>
          </p:cNvPr>
          <p:cNvSpPr txBox="1"/>
          <p:nvPr/>
        </p:nvSpPr>
        <p:spPr>
          <a:xfrm>
            <a:off x="291320" y="85101"/>
            <a:ext cx="5811577" cy="1075294"/>
          </a:xfrm>
          <a:prstGeom prst="rect">
            <a:avLst/>
          </a:prstGeom>
          <a:noFill/>
        </p:spPr>
        <p:txBody>
          <a:bodyPr wrap="square" rtlCol="0">
            <a:spAutoFit/>
          </a:bodyPr>
          <a:lstStyle/>
          <a:p>
            <a:pPr algn="ctr"/>
            <a:r>
              <a:rPr lang="en-GB" sz="1631" b="1" dirty="0">
                <a:solidFill>
                  <a:srgbClr val="000000"/>
                </a:solidFill>
                <a:latin typeface="Arial" panose="020B0604020202020204" pitchFamily="34" charset="0"/>
                <a:cs typeface="Arial" panose="020B0604020202020204" pitchFamily="34" charset="0"/>
              </a:rPr>
              <a:t>Learning to live with Coronavirus: Insights into Hospitalised Pregnant and Recently Pregnant Women suspected for COVID-19 infection in Malawi</a:t>
            </a:r>
          </a:p>
          <a:p>
            <a:pPr algn="ctr"/>
            <a:endParaRPr lang="en-US" sz="1495" b="1"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8E35B311-3C19-412C-ADE6-EB2E4158F366}"/>
              </a:ext>
            </a:extLst>
          </p:cNvPr>
          <p:cNvSpPr txBox="1"/>
          <p:nvPr/>
        </p:nvSpPr>
        <p:spPr>
          <a:xfrm>
            <a:off x="3398546" y="8005039"/>
            <a:ext cx="3422713" cy="1733936"/>
          </a:xfrm>
          <a:prstGeom prst="rect">
            <a:avLst/>
          </a:prstGeom>
          <a:noFill/>
        </p:spPr>
        <p:txBody>
          <a:bodyPr wrap="square" rtlCol="0">
            <a:spAutoFit/>
          </a:bodyPr>
          <a:lstStyle/>
          <a:p>
            <a:pPr algn="just">
              <a:lnSpc>
                <a:spcPct val="120000"/>
              </a:lnSpc>
            </a:pPr>
            <a:r>
              <a:rPr lang="en-US" sz="815" b="1" dirty="0">
                <a:solidFill>
                  <a:srgbClr val="8C1616"/>
                </a:solidFill>
                <a:latin typeface="Arial" panose="020B0604020202020204" pitchFamily="34" charset="0"/>
                <a:cs typeface="Arial" panose="020B0604020202020204" pitchFamily="34" charset="0"/>
              </a:rPr>
              <a:t>CONCLUSIONS</a:t>
            </a:r>
          </a:p>
          <a:p>
            <a:pPr algn="just">
              <a:lnSpc>
                <a:spcPct val="120000"/>
              </a:lnSpc>
            </a:pPr>
            <a:r>
              <a:rPr lang="en-US" sz="815" dirty="0">
                <a:latin typeface="Arial" panose="020B0604020202020204" pitchFamily="34" charset="0"/>
                <a:cs typeface="Arial" panose="020B0604020202020204" pitchFamily="34" charset="0"/>
              </a:rPr>
              <a:t>This study in a low-resource setting highlights predictive symptoms of COVID-19 in pregnant women, aiding the adaptation of screening tools. Surprisingly, "breathlessness" was associated with COVID-19 negativity, suggesting alternative diagnoses in women with respiratory symptoms. Despite no direct link between COVID-19 and adverse maternal outcomes, the pandemic correlated with an increase in maternal deaths, emphasizing the need to address the indirect impacts on maternal health in future pandemic responses.</a:t>
            </a:r>
          </a:p>
          <a:p>
            <a:pPr algn="just">
              <a:lnSpc>
                <a:spcPct val="120000"/>
              </a:lnSpc>
            </a:pPr>
            <a:endParaRPr lang="en-US" sz="815" dirty="0">
              <a:latin typeface="Arial" panose="020B0604020202020204" pitchFamily="34" charset="0"/>
              <a:cs typeface="Arial" panose="020B0604020202020204" pitchFamily="34" charset="0"/>
            </a:endParaRPr>
          </a:p>
          <a:p>
            <a:pPr algn="just">
              <a:lnSpc>
                <a:spcPct val="120000"/>
              </a:lnSpc>
            </a:pPr>
            <a:endParaRPr lang="en-US" sz="815" b="1"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8E35B311-3C19-412C-ADE6-EB2E4158F366}"/>
              </a:ext>
            </a:extLst>
          </p:cNvPr>
          <p:cNvSpPr txBox="1"/>
          <p:nvPr/>
        </p:nvSpPr>
        <p:spPr>
          <a:xfrm>
            <a:off x="132067" y="5758221"/>
            <a:ext cx="3264702" cy="647293"/>
          </a:xfrm>
          <a:prstGeom prst="rect">
            <a:avLst/>
          </a:prstGeom>
          <a:solidFill>
            <a:schemeClr val="bg1"/>
          </a:solidFill>
        </p:spPr>
        <p:txBody>
          <a:bodyPr wrap="square" rtlCol="0">
            <a:spAutoFit/>
          </a:bodyPr>
          <a:lstStyle/>
          <a:p>
            <a:pPr>
              <a:lnSpc>
                <a:spcPct val="120000"/>
              </a:lnSpc>
            </a:pPr>
            <a:r>
              <a:rPr lang="en-US" sz="815" b="1" dirty="0">
                <a:solidFill>
                  <a:srgbClr val="8C1616"/>
                </a:solidFill>
                <a:latin typeface="Arial" panose="020B0604020202020204" pitchFamily="34" charset="0"/>
                <a:cs typeface="Arial" panose="020B0604020202020204" pitchFamily="34" charset="0"/>
              </a:rPr>
              <a:t>RESULTS</a:t>
            </a:r>
            <a:endParaRPr lang="en-US" sz="815" b="1" u="sng" dirty="0">
              <a:solidFill>
                <a:schemeClr val="accent1"/>
              </a:solidFill>
              <a:latin typeface="Arial" panose="020B0604020202020204" pitchFamily="34" charset="0"/>
              <a:cs typeface="Arial" panose="020B0604020202020204" pitchFamily="34" charset="0"/>
            </a:endParaRPr>
          </a:p>
          <a:p>
            <a:pPr>
              <a:lnSpc>
                <a:spcPct val="120000"/>
              </a:lnSpc>
            </a:pPr>
            <a:r>
              <a:rPr lang="en-US" sz="725" b="1" u="sng" dirty="0">
                <a:solidFill>
                  <a:schemeClr val="accent1"/>
                </a:solidFill>
                <a:latin typeface="Arial" panose="020B0604020202020204" pitchFamily="34" charset="0"/>
                <a:cs typeface="Arial" panose="020B0604020202020204" pitchFamily="34" charset="0"/>
              </a:rPr>
              <a:t>Table 1. </a:t>
            </a:r>
            <a:r>
              <a:rPr lang="en-MW" sz="725" b="1" u="sng" dirty="0">
                <a:solidFill>
                  <a:schemeClr val="accent1"/>
                </a:solidFill>
                <a:latin typeface="Arial" panose="020B0604020202020204" pitchFamily="34" charset="0"/>
                <a:cs typeface="Arial" panose="020B0604020202020204" pitchFamily="34" charset="0"/>
              </a:rPr>
              <a:t>Demographic characteristics of hospitalised, pregnant and recently pregnant women suspected for COVID-19 </a:t>
            </a:r>
          </a:p>
          <a:p>
            <a:pPr>
              <a:lnSpc>
                <a:spcPct val="120000"/>
              </a:lnSpc>
            </a:pPr>
            <a:endParaRPr lang="en-US" sz="815" b="1" dirty="0">
              <a:solidFill>
                <a:schemeClr val="accent1"/>
              </a:solidFill>
              <a:latin typeface="Arial" panose="020B0604020202020204" pitchFamily="34" charset="0"/>
              <a:cs typeface="Arial" panose="020B0604020202020204" pitchFamily="34" charset="0"/>
            </a:endParaRPr>
          </a:p>
        </p:txBody>
      </p:sp>
      <p:sp>
        <p:nvSpPr>
          <p:cNvPr id="4" name="TextBox 3"/>
          <p:cNvSpPr txBox="1"/>
          <p:nvPr/>
        </p:nvSpPr>
        <p:spPr>
          <a:xfrm>
            <a:off x="5918048" y="141606"/>
            <a:ext cx="903212" cy="280526"/>
          </a:xfrm>
          <a:prstGeom prst="rect">
            <a:avLst/>
          </a:prstGeom>
          <a:solidFill>
            <a:schemeClr val="accent1">
              <a:lumMod val="75000"/>
            </a:schemeClr>
          </a:solidFill>
        </p:spPr>
        <p:txBody>
          <a:bodyPr wrap="square" rtlCol="0">
            <a:spAutoFit/>
          </a:bodyPr>
          <a:lstStyle/>
          <a:p>
            <a:pPr algn="ctr"/>
            <a:r>
              <a:rPr lang="en-GB" sz="1223" dirty="0">
                <a:solidFill>
                  <a:schemeClr val="bg1"/>
                </a:solidFill>
                <a:latin typeface="Arial" panose="020B0604020202020204" pitchFamily="34" charset="0"/>
                <a:cs typeface="Arial" panose="020B0604020202020204" pitchFamily="34" charset="0"/>
              </a:rPr>
              <a:t>P1-G4</a:t>
            </a:r>
            <a:endParaRPr lang="en-US" sz="1223"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8E35B311-3C19-412C-ADE6-EB2E4158F366}"/>
              </a:ext>
            </a:extLst>
          </p:cNvPr>
          <p:cNvSpPr txBox="1"/>
          <p:nvPr/>
        </p:nvSpPr>
        <p:spPr>
          <a:xfrm>
            <a:off x="55420" y="2652038"/>
            <a:ext cx="3126352" cy="3389326"/>
          </a:xfrm>
          <a:prstGeom prst="rect">
            <a:avLst/>
          </a:prstGeom>
          <a:noFill/>
        </p:spPr>
        <p:txBody>
          <a:bodyPr wrap="square" rtlCol="0">
            <a:spAutoFit/>
          </a:bodyPr>
          <a:lstStyle/>
          <a:p>
            <a:pPr algn="just">
              <a:lnSpc>
                <a:spcPct val="120000"/>
              </a:lnSpc>
            </a:pPr>
            <a:r>
              <a:rPr lang="en-US" sz="815" b="1" dirty="0">
                <a:solidFill>
                  <a:srgbClr val="8C1616"/>
                </a:solidFill>
                <a:latin typeface="Arial" panose="020B0604020202020204" pitchFamily="34" charset="0"/>
                <a:cs typeface="Arial" panose="020B0604020202020204" pitchFamily="34" charset="0"/>
              </a:rPr>
              <a:t>BACKGROUND</a:t>
            </a:r>
            <a:r>
              <a:rPr lang="en-US" sz="815" b="1" dirty="0">
                <a:latin typeface="Arial" panose="020B0604020202020204" pitchFamily="34" charset="0"/>
                <a:cs typeface="Arial" panose="020B0604020202020204" pitchFamily="34" charset="0"/>
              </a:rPr>
              <a:t> </a:t>
            </a:r>
          </a:p>
          <a:p>
            <a:pPr algn="just">
              <a:lnSpc>
                <a:spcPct val="120000"/>
              </a:lnSpc>
            </a:pPr>
            <a:r>
              <a:rPr lang="en-US" sz="815" dirty="0">
                <a:latin typeface="Arial" panose="020B0604020202020204" pitchFamily="34" charset="0"/>
                <a:cs typeface="Arial" panose="020B0604020202020204" pitchFamily="34" charset="0"/>
              </a:rPr>
              <a:t>As we move past the intense phase of the COVID-19 pandemic, it's crucial to sustain preventive measures and learn from previous outbreaks. Based on the Malawi National Surveillance platform (MATSurvey), this study provides insights into the demographic characteristics, clinical manifestations, and outcomes of </a:t>
            </a:r>
            <a:r>
              <a:rPr lang="en-US" sz="815" dirty="0" err="1">
                <a:latin typeface="Arial" panose="020B0604020202020204" pitchFamily="34" charset="0"/>
                <a:cs typeface="Arial" panose="020B0604020202020204" pitchFamily="34" charset="0"/>
              </a:rPr>
              <a:t>hospitalised</a:t>
            </a:r>
            <a:r>
              <a:rPr lang="en-US" sz="815" dirty="0">
                <a:latin typeface="Arial" panose="020B0604020202020204" pitchFamily="34" charset="0"/>
                <a:cs typeface="Arial" panose="020B0604020202020204" pitchFamily="34" charset="0"/>
              </a:rPr>
              <a:t> pregnant and recently pregnant women suspected to have COVID-19.</a:t>
            </a:r>
          </a:p>
          <a:p>
            <a:pPr algn="just">
              <a:lnSpc>
                <a:spcPct val="120000"/>
              </a:lnSpc>
            </a:pPr>
            <a:endParaRPr lang="en-US" sz="815" b="1" dirty="0">
              <a:latin typeface="Arial" panose="020B0604020202020204" pitchFamily="34" charset="0"/>
              <a:cs typeface="Arial" panose="020B0604020202020204" pitchFamily="34" charset="0"/>
            </a:endParaRPr>
          </a:p>
          <a:p>
            <a:pPr algn="just">
              <a:lnSpc>
                <a:spcPct val="120000"/>
              </a:lnSpc>
            </a:pPr>
            <a:r>
              <a:rPr lang="en-US" sz="815" b="1" dirty="0">
                <a:solidFill>
                  <a:srgbClr val="8C1616"/>
                </a:solidFill>
                <a:latin typeface="Arial" panose="020B0604020202020204" pitchFamily="34" charset="0"/>
                <a:cs typeface="Arial" panose="020B0604020202020204" pitchFamily="34" charset="0"/>
              </a:rPr>
              <a:t>METHODS</a:t>
            </a:r>
          </a:p>
          <a:p>
            <a:pPr marL="103171" indent="-103171" algn="just">
              <a:lnSpc>
                <a:spcPct val="120000"/>
              </a:lnSpc>
              <a:buFont typeface="Arial" panose="020B0604020202020204" pitchFamily="34" charset="0"/>
              <a:buChar char="•"/>
            </a:pPr>
            <a:r>
              <a:rPr lang="en-GB" sz="815" dirty="0">
                <a:latin typeface="Arial" panose="020B0604020202020204" pitchFamily="34" charset="0"/>
                <a:cs typeface="Arial" panose="020B0604020202020204" pitchFamily="34" charset="0"/>
              </a:rPr>
              <a:t>Data from 605 hospitalized pregnant women (June 2020 - August 2022) were </a:t>
            </a:r>
            <a:r>
              <a:rPr lang="en-GB" sz="815" dirty="0" err="1">
                <a:latin typeface="Arial" panose="020B0604020202020204" pitchFamily="34" charset="0"/>
                <a:cs typeface="Arial" panose="020B0604020202020204" pitchFamily="34" charset="0"/>
              </a:rPr>
              <a:t>analyzed</a:t>
            </a:r>
            <a:r>
              <a:rPr lang="en-GB" sz="815" dirty="0">
                <a:latin typeface="Arial" panose="020B0604020202020204" pitchFamily="34" charset="0"/>
                <a:cs typeface="Arial" panose="020B0604020202020204" pitchFamily="34" charset="0"/>
              </a:rPr>
              <a:t>, focusing on demographics (age, region, parity), clinical characteristics (pregnancy state, chronic illnesses, antenatal visits, HIV status, SARS-CoV-2 symptoms), and outcomes (maternal near-miss, death, neonatal death).</a:t>
            </a:r>
          </a:p>
          <a:p>
            <a:pPr algn="just">
              <a:lnSpc>
                <a:spcPct val="120000"/>
              </a:lnSpc>
            </a:pPr>
            <a:endParaRPr lang="en-GB" sz="815" dirty="0">
              <a:latin typeface="Arial" panose="020B0604020202020204" pitchFamily="34" charset="0"/>
              <a:cs typeface="Arial" panose="020B0604020202020204" pitchFamily="34" charset="0"/>
            </a:endParaRPr>
          </a:p>
          <a:p>
            <a:pPr marL="103171" indent="-103171" algn="just">
              <a:lnSpc>
                <a:spcPct val="120000"/>
              </a:lnSpc>
              <a:buFont typeface="Arial" panose="020B0604020202020204" pitchFamily="34" charset="0"/>
              <a:buChar char="•"/>
            </a:pPr>
            <a:r>
              <a:rPr lang="en-GB" sz="815" dirty="0">
                <a:latin typeface="Arial" panose="020B0604020202020204" pitchFamily="34" charset="0"/>
                <a:cs typeface="Arial" panose="020B0604020202020204" pitchFamily="34" charset="0"/>
              </a:rPr>
              <a:t>COVID-19 positive (n=354) vs. negative (n=251) groups were compared using Fisher's Exact or Chi-squared tests at 95% confidence, with multiple testing adjustments via False Discovery Rate.</a:t>
            </a:r>
            <a:endParaRPr lang="en-MW" sz="815" dirty="0">
              <a:latin typeface="Arial" panose="020B0604020202020204" pitchFamily="34" charset="0"/>
              <a:cs typeface="Arial" panose="020B0604020202020204" pitchFamily="34" charset="0"/>
            </a:endParaRPr>
          </a:p>
          <a:p>
            <a:pPr algn="just">
              <a:lnSpc>
                <a:spcPct val="120000"/>
              </a:lnSpc>
            </a:pPr>
            <a:endParaRPr lang="en-US" sz="815"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E646059-6079-1F32-8165-2454675CA7C8}"/>
              </a:ext>
            </a:extLst>
          </p:cNvPr>
          <p:cNvSpPr txBox="1"/>
          <p:nvPr/>
        </p:nvSpPr>
        <p:spPr>
          <a:xfrm>
            <a:off x="3445594" y="2641876"/>
            <a:ext cx="3227303" cy="797782"/>
          </a:xfrm>
          <a:prstGeom prst="rect">
            <a:avLst/>
          </a:prstGeom>
          <a:noFill/>
        </p:spPr>
        <p:txBody>
          <a:bodyPr wrap="square">
            <a:spAutoFit/>
          </a:bodyPr>
          <a:lstStyle/>
          <a:p>
            <a:pPr>
              <a:lnSpc>
                <a:spcPct val="120000"/>
              </a:lnSpc>
            </a:pPr>
            <a:r>
              <a:rPr lang="en-US" sz="815" b="1" dirty="0">
                <a:solidFill>
                  <a:srgbClr val="8C1616"/>
                </a:solidFill>
                <a:latin typeface="Arial" panose="020B0604020202020204" pitchFamily="34" charset="0"/>
                <a:cs typeface="Arial" panose="020B0604020202020204" pitchFamily="34" charset="0"/>
              </a:rPr>
              <a:t>RESULTS CONTINUED</a:t>
            </a:r>
          </a:p>
          <a:p>
            <a:pPr>
              <a:lnSpc>
                <a:spcPct val="120000"/>
              </a:lnSpc>
            </a:pPr>
            <a:r>
              <a:rPr lang="en-US" sz="725" b="1" u="sng" dirty="0">
                <a:solidFill>
                  <a:schemeClr val="accent1"/>
                </a:solidFill>
                <a:latin typeface="Arial" panose="020B0604020202020204" pitchFamily="34" charset="0"/>
                <a:cs typeface="Arial" panose="020B0604020202020204" pitchFamily="34" charset="0"/>
              </a:rPr>
              <a:t>Table 2. </a:t>
            </a:r>
            <a:r>
              <a:rPr lang="en-MW" sz="725" b="1" u="sng" dirty="0">
                <a:solidFill>
                  <a:schemeClr val="accent1"/>
                </a:solidFill>
                <a:latin typeface="Arial" panose="020B0604020202020204" pitchFamily="34" charset="0"/>
                <a:cs typeface="Arial" panose="020B0604020202020204" pitchFamily="34" charset="0"/>
              </a:rPr>
              <a:t>Maternal Outcomes in hospitalised pregnant and recently pregnant women suspected for COVID-19 infection</a:t>
            </a:r>
          </a:p>
          <a:p>
            <a:pPr>
              <a:lnSpc>
                <a:spcPct val="120000"/>
              </a:lnSpc>
            </a:pPr>
            <a:endParaRPr lang="en-MW" sz="815" b="1" u="sng" dirty="0">
              <a:solidFill>
                <a:schemeClr val="accent1"/>
              </a:solidFill>
              <a:latin typeface="Arial" panose="020B0604020202020204" pitchFamily="34" charset="0"/>
              <a:cs typeface="Arial" panose="020B0604020202020204" pitchFamily="34" charset="0"/>
            </a:endParaRPr>
          </a:p>
          <a:p>
            <a:pPr>
              <a:lnSpc>
                <a:spcPct val="120000"/>
              </a:lnSpc>
            </a:pPr>
            <a:r>
              <a:rPr lang="en-US" sz="815" b="1" dirty="0">
                <a:solidFill>
                  <a:srgbClr val="8C1616"/>
                </a:solidFill>
                <a:latin typeface="Arial" panose="020B0604020202020204" pitchFamily="34" charset="0"/>
                <a:cs typeface="Arial" panose="020B0604020202020204" pitchFamily="34" charset="0"/>
              </a:rPr>
              <a:t> </a:t>
            </a:r>
          </a:p>
        </p:txBody>
      </p:sp>
      <p:pic>
        <p:nvPicPr>
          <p:cNvPr id="2" name="Content Placeholder 3">
            <a:extLst>
              <a:ext uri="{FF2B5EF4-FFF2-40B4-BE49-F238E27FC236}">
                <a16:creationId xmlns:a16="http://schemas.microsoft.com/office/drawing/2014/main" id="{E31E061C-178E-185E-DA67-6BC9AA9083FC}"/>
              </a:ext>
            </a:extLst>
          </p:cNvPr>
          <p:cNvPicPr>
            <a:picLocks noChangeAspect="1"/>
          </p:cNvPicPr>
          <p:nvPr/>
        </p:nvPicPr>
        <p:blipFill>
          <a:blip r:embed="rId3"/>
          <a:stretch>
            <a:fillRect/>
          </a:stretch>
        </p:blipFill>
        <p:spPr>
          <a:xfrm>
            <a:off x="5866997" y="9342657"/>
            <a:ext cx="954263" cy="421737"/>
          </a:xfrm>
          <a:prstGeom prst="rect">
            <a:avLst/>
          </a:prstGeom>
        </p:spPr>
      </p:pic>
      <p:pic>
        <p:nvPicPr>
          <p:cNvPr id="14" name="Picture 13">
            <a:extLst>
              <a:ext uri="{FF2B5EF4-FFF2-40B4-BE49-F238E27FC236}">
                <a16:creationId xmlns:a16="http://schemas.microsoft.com/office/drawing/2014/main" id="{4790E558-139A-8EE7-38F3-D854B593AF6F}"/>
              </a:ext>
            </a:extLst>
          </p:cNvPr>
          <p:cNvPicPr>
            <a:picLocks noChangeAspect="1"/>
          </p:cNvPicPr>
          <p:nvPr/>
        </p:nvPicPr>
        <p:blipFill>
          <a:blip r:embed="rId4">
            <a:extLst>
              <a:ext uri="{28A0092B-C50C-407E-A947-70E740481C1C}">
                <a14:useLocalDpi xmlns:a14="http://schemas.microsoft.com/office/drawing/2010/main" val="0"/>
              </a:ext>
            </a:extLst>
          </a:blip>
          <a:srcRect l="15856" t="11759" r="11803" b="1280"/>
          <a:stretch/>
        </p:blipFill>
        <p:spPr>
          <a:xfrm>
            <a:off x="6177533" y="435893"/>
            <a:ext cx="333191" cy="823053"/>
          </a:xfrm>
          <a:prstGeom prst="rect">
            <a:avLst/>
          </a:prstGeom>
          <a:ln>
            <a:solidFill>
              <a:schemeClr val="accent1"/>
            </a:solidFill>
          </a:ln>
        </p:spPr>
      </p:pic>
      <p:graphicFrame>
        <p:nvGraphicFramePr>
          <p:cNvPr id="16" name="Table 15">
            <a:extLst>
              <a:ext uri="{FF2B5EF4-FFF2-40B4-BE49-F238E27FC236}">
                <a16:creationId xmlns:a16="http://schemas.microsoft.com/office/drawing/2014/main" id="{91943D1E-DACF-199F-C12C-CEFCD586608D}"/>
              </a:ext>
            </a:extLst>
          </p:cNvPr>
          <p:cNvGraphicFramePr>
            <a:graphicFrameLocks noGrp="1"/>
          </p:cNvGraphicFramePr>
          <p:nvPr>
            <p:extLst>
              <p:ext uri="{D42A27DB-BD31-4B8C-83A1-F6EECF244321}">
                <p14:modId xmlns:p14="http://schemas.microsoft.com/office/powerpoint/2010/main" val="2021036502"/>
              </p:ext>
            </p:extLst>
          </p:nvPr>
        </p:nvGraphicFramePr>
        <p:xfrm>
          <a:off x="121260" y="6288288"/>
          <a:ext cx="3060512" cy="2045040"/>
        </p:xfrm>
        <a:graphic>
          <a:graphicData uri="http://schemas.openxmlformats.org/drawingml/2006/table">
            <a:tbl>
              <a:tblPr firstRow="1" firstCol="1" bandRow="1">
                <a:tableStyleId>{5C22544A-7EE6-4342-B048-85BDC9FD1C3A}</a:tableStyleId>
              </a:tblPr>
              <a:tblGrid>
                <a:gridCol w="1254445">
                  <a:extLst>
                    <a:ext uri="{9D8B030D-6E8A-4147-A177-3AD203B41FA5}">
                      <a16:colId xmlns:a16="http://schemas.microsoft.com/office/drawing/2014/main" val="2926416220"/>
                    </a:ext>
                  </a:extLst>
                </a:gridCol>
                <a:gridCol w="1806067">
                  <a:extLst>
                    <a:ext uri="{9D8B030D-6E8A-4147-A177-3AD203B41FA5}">
                      <a16:colId xmlns:a16="http://schemas.microsoft.com/office/drawing/2014/main" val="1272393655"/>
                    </a:ext>
                  </a:extLst>
                </a:gridCol>
              </a:tblGrid>
              <a:tr h="136336">
                <a:tc>
                  <a:txBody>
                    <a:bodyPr/>
                    <a:lstStyle/>
                    <a:p>
                      <a:endParaRPr lang="en-MW" sz="700" dirty="0">
                        <a:effectLst/>
                        <a:latin typeface="Arial" panose="020B0604020202020204" pitchFamily="34"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Total (N=605)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3799576260"/>
                  </a:ext>
                </a:extLst>
              </a:tr>
              <a:tr h="136336">
                <a:tc>
                  <a:txBody>
                    <a:bodyPr/>
                    <a:lstStyle/>
                    <a:p>
                      <a:r>
                        <a:rPr lang="en-MW" sz="700" dirty="0">
                          <a:effectLst/>
                          <a:latin typeface="Arial" panose="020B0604020202020204" pitchFamily="34" charset="0"/>
                          <a:cs typeface="Arial" panose="020B0604020202020204" pitchFamily="34" charset="0"/>
                        </a:rPr>
                        <a:t>Age in years</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endParaRPr lang="en-MW" sz="700" dirty="0">
                        <a:effectLst/>
                        <a:latin typeface="Arial" panose="020B0604020202020204" pitchFamily="34" charset="0"/>
                        <a:cs typeface="Arial" panose="020B0604020202020204" pitchFamily="34" charset="0"/>
                      </a:endParaRPr>
                    </a:p>
                  </a:txBody>
                  <a:tcPr marL="6761" marR="6761" marT="2158" marB="0"/>
                </a:tc>
                <a:extLst>
                  <a:ext uri="{0D108BD9-81ED-4DB2-BD59-A6C34878D82A}">
                    <a16:rowId xmlns:a16="http://schemas.microsoft.com/office/drawing/2014/main" val="2460924267"/>
                  </a:ext>
                </a:extLst>
              </a:tr>
              <a:tr h="136336">
                <a:tc>
                  <a:txBody>
                    <a:bodyPr/>
                    <a:lstStyle/>
                    <a:p>
                      <a:r>
                        <a:rPr lang="en-MW" sz="700" b="0" dirty="0">
                          <a:effectLst/>
                          <a:latin typeface="Arial" panose="020B0604020202020204" pitchFamily="34" charset="0"/>
                          <a:cs typeface="Arial" panose="020B0604020202020204" pitchFamily="34" charset="0"/>
                        </a:rPr>
                        <a:t>Mean (SD)</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27 (7)</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2013525410"/>
                  </a:ext>
                </a:extLst>
              </a:tr>
              <a:tr h="136336">
                <a:tc>
                  <a:txBody>
                    <a:bodyPr/>
                    <a:lstStyle/>
                    <a:p>
                      <a:r>
                        <a:rPr lang="en-MW" sz="700" b="0" dirty="0">
                          <a:effectLst/>
                          <a:latin typeface="Arial" panose="020B0604020202020204" pitchFamily="34" charset="0"/>
                          <a:cs typeface="Arial" panose="020B0604020202020204" pitchFamily="34" charset="0"/>
                        </a:rPr>
                        <a:t>Median (Q1, Q3)</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27 (21, 32)</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782553666"/>
                  </a:ext>
                </a:extLst>
              </a:tr>
              <a:tr h="136336">
                <a:tc>
                  <a:txBody>
                    <a:bodyPr/>
                    <a:lstStyle/>
                    <a:p>
                      <a:r>
                        <a:rPr lang="en-MW" sz="700" b="0" dirty="0">
                          <a:effectLst/>
                          <a:latin typeface="Arial" panose="020B0604020202020204" pitchFamily="34" charset="0"/>
                          <a:cs typeface="Arial" panose="020B0604020202020204" pitchFamily="34" charset="0"/>
                        </a:rPr>
                        <a:t>Median (Range)</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27 (14, 51)</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3559979945"/>
                  </a:ext>
                </a:extLst>
              </a:tr>
              <a:tr h="136336">
                <a:tc>
                  <a:txBody>
                    <a:bodyPr/>
                    <a:lstStyle/>
                    <a:p>
                      <a:r>
                        <a:rPr lang="en-MW" sz="700">
                          <a:effectLst/>
                          <a:latin typeface="Arial" panose="020B0604020202020204" pitchFamily="34" charset="0"/>
                          <a:cs typeface="Arial" panose="020B0604020202020204" pitchFamily="34" charset="0"/>
                        </a:rPr>
                        <a:t>Zones</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endParaRPr lang="en-MW" sz="700" dirty="0">
                        <a:effectLst/>
                        <a:latin typeface="Arial" panose="020B0604020202020204" pitchFamily="34" charset="0"/>
                        <a:cs typeface="Arial" panose="020B0604020202020204" pitchFamily="34" charset="0"/>
                      </a:endParaRPr>
                    </a:p>
                  </a:txBody>
                  <a:tcPr marL="6761" marR="6761" marT="2158" marB="0"/>
                </a:tc>
                <a:extLst>
                  <a:ext uri="{0D108BD9-81ED-4DB2-BD59-A6C34878D82A}">
                    <a16:rowId xmlns:a16="http://schemas.microsoft.com/office/drawing/2014/main" val="3874102659"/>
                  </a:ext>
                </a:extLst>
              </a:tr>
              <a:tr h="136336">
                <a:tc>
                  <a:txBody>
                    <a:bodyPr/>
                    <a:lstStyle/>
                    <a:p>
                      <a:r>
                        <a:rPr lang="en-MW" sz="700" b="0" dirty="0">
                          <a:effectLst/>
                          <a:latin typeface="Arial" panose="020B0604020202020204" pitchFamily="34" charset="0"/>
                          <a:cs typeface="Arial" panose="020B0604020202020204" pitchFamily="34" charset="0"/>
                        </a:rPr>
                        <a:t>North</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44 (7%)</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3352501312"/>
                  </a:ext>
                </a:extLst>
              </a:tr>
              <a:tr h="136336">
                <a:tc>
                  <a:txBody>
                    <a:bodyPr/>
                    <a:lstStyle/>
                    <a:p>
                      <a:r>
                        <a:rPr lang="en-MW" sz="700" b="0" dirty="0">
                          <a:effectLst/>
                          <a:latin typeface="Arial" panose="020B0604020202020204" pitchFamily="34" charset="0"/>
                          <a:cs typeface="Arial" panose="020B0604020202020204" pitchFamily="34" charset="0"/>
                        </a:rPr>
                        <a:t>Central East</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42 (7%)</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3437095345"/>
                  </a:ext>
                </a:extLst>
              </a:tr>
              <a:tr h="136336">
                <a:tc>
                  <a:txBody>
                    <a:bodyPr/>
                    <a:lstStyle/>
                    <a:p>
                      <a:r>
                        <a:rPr lang="en-MW" sz="700" b="0" dirty="0">
                          <a:effectLst/>
                          <a:latin typeface="Arial" panose="020B0604020202020204" pitchFamily="34" charset="0"/>
                          <a:cs typeface="Arial" panose="020B0604020202020204" pitchFamily="34" charset="0"/>
                        </a:rPr>
                        <a:t>Central West</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65 (11%)</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500514922"/>
                  </a:ext>
                </a:extLst>
              </a:tr>
              <a:tr h="136336">
                <a:tc>
                  <a:txBody>
                    <a:bodyPr/>
                    <a:lstStyle/>
                    <a:p>
                      <a:r>
                        <a:rPr lang="en-MW" sz="700" b="0" dirty="0">
                          <a:effectLst/>
                          <a:latin typeface="Arial" panose="020B0604020202020204" pitchFamily="34" charset="0"/>
                          <a:cs typeface="Arial" panose="020B0604020202020204" pitchFamily="34" charset="0"/>
                        </a:rPr>
                        <a:t>South East</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61 (10%)</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2311663188"/>
                  </a:ext>
                </a:extLst>
              </a:tr>
              <a:tr h="136336">
                <a:tc>
                  <a:txBody>
                    <a:bodyPr/>
                    <a:lstStyle/>
                    <a:p>
                      <a:r>
                        <a:rPr lang="en-MW" sz="700" b="0" dirty="0">
                          <a:effectLst/>
                          <a:latin typeface="Arial" panose="020B0604020202020204" pitchFamily="34" charset="0"/>
                          <a:cs typeface="Arial" panose="020B0604020202020204" pitchFamily="34" charset="0"/>
                        </a:rPr>
                        <a:t>South West</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a:effectLst/>
                          <a:latin typeface="Arial" panose="020B0604020202020204" pitchFamily="34" charset="0"/>
                          <a:cs typeface="Arial" panose="020B0604020202020204" pitchFamily="34" charset="0"/>
                        </a:rPr>
                        <a:t>393 (65%)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1820093331"/>
                  </a:ext>
                </a:extLst>
              </a:tr>
              <a:tr h="136336">
                <a:tc>
                  <a:txBody>
                    <a:bodyPr/>
                    <a:lstStyle/>
                    <a:p>
                      <a:r>
                        <a:rPr lang="en-MW" sz="700">
                          <a:effectLst/>
                          <a:latin typeface="Arial" panose="020B0604020202020204" pitchFamily="34" charset="0"/>
                          <a:cs typeface="Arial" panose="020B0604020202020204" pitchFamily="34" charset="0"/>
                        </a:rPr>
                        <a:t>Parity</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endParaRPr lang="en-MW" sz="700" dirty="0">
                        <a:effectLst/>
                        <a:latin typeface="Arial" panose="020B0604020202020204" pitchFamily="34" charset="0"/>
                        <a:cs typeface="Arial" panose="020B0604020202020204" pitchFamily="34" charset="0"/>
                      </a:endParaRPr>
                    </a:p>
                  </a:txBody>
                  <a:tcPr marL="6761" marR="6761" marT="2158" marB="0"/>
                </a:tc>
                <a:extLst>
                  <a:ext uri="{0D108BD9-81ED-4DB2-BD59-A6C34878D82A}">
                    <a16:rowId xmlns:a16="http://schemas.microsoft.com/office/drawing/2014/main" val="3620892133"/>
                  </a:ext>
                </a:extLst>
              </a:tr>
              <a:tr h="136336">
                <a:tc>
                  <a:txBody>
                    <a:bodyPr/>
                    <a:lstStyle/>
                    <a:p>
                      <a:r>
                        <a:rPr lang="en-MW" sz="700" b="0" dirty="0">
                          <a:effectLst/>
                          <a:latin typeface="Arial" panose="020B0604020202020204" pitchFamily="34" charset="0"/>
                          <a:cs typeface="Arial" panose="020B0604020202020204" pitchFamily="34" charset="0"/>
                        </a:rPr>
                        <a:t>Missing values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6</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4121813286"/>
                  </a:ext>
                </a:extLst>
              </a:tr>
              <a:tr h="136336">
                <a:tc>
                  <a:txBody>
                    <a:bodyPr/>
                    <a:lstStyle/>
                    <a:p>
                      <a:r>
                        <a:rPr lang="en-MW" sz="700" b="0" dirty="0">
                          <a:effectLst/>
                          <a:latin typeface="Arial" panose="020B0604020202020204" pitchFamily="34" charset="0"/>
                          <a:cs typeface="Arial" panose="020B0604020202020204" pitchFamily="34" charset="0"/>
                        </a:rPr>
                        <a:t>Multigravida</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403 (67%)</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2165952580"/>
                  </a:ext>
                </a:extLst>
              </a:tr>
              <a:tr h="136336">
                <a:tc>
                  <a:txBody>
                    <a:bodyPr/>
                    <a:lstStyle/>
                    <a:p>
                      <a:r>
                        <a:rPr lang="en-MW" sz="700" b="0" dirty="0">
                          <a:effectLst/>
                          <a:latin typeface="Arial" panose="020B0604020202020204" pitchFamily="34" charset="0"/>
                          <a:cs typeface="Arial" panose="020B0604020202020204" pitchFamily="34" charset="0"/>
                        </a:rPr>
                        <a:t>Primigravida</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tc>
                  <a:txBody>
                    <a:bodyPr/>
                    <a:lstStyle/>
                    <a:p>
                      <a:pPr algn="ctr"/>
                      <a:r>
                        <a:rPr lang="en-MW" sz="700" dirty="0">
                          <a:effectLst/>
                          <a:latin typeface="Arial" panose="020B0604020202020204" pitchFamily="34" charset="0"/>
                          <a:cs typeface="Arial" panose="020B0604020202020204" pitchFamily="34" charset="0"/>
                        </a:rPr>
                        <a:t>196 (33%)</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6761" marR="6761" marT="2158" marB="0"/>
                </a:tc>
                <a:extLst>
                  <a:ext uri="{0D108BD9-81ED-4DB2-BD59-A6C34878D82A}">
                    <a16:rowId xmlns:a16="http://schemas.microsoft.com/office/drawing/2014/main" val="1266092498"/>
                  </a:ext>
                </a:extLst>
              </a:tr>
            </a:tbl>
          </a:graphicData>
        </a:graphic>
      </p:graphicFrame>
      <p:graphicFrame>
        <p:nvGraphicFramePr>
          <p:cNvPr id="22" name="Table 21">
            <a:extLst>
              <a:ext uri="{FF2B5EF4-FFF2-40B4-BE49-F238E27FC236}">
                <a16:creationId xmlns:a16="http://schemas.microsoft.com/office/drawing/2014/main" id="{CDA19587-08D0-6E4E-E7E3-7BD46F493FCC}"/>
              </a:ext>
            </a:extLst>
          </p:cNvPr>
          <p:cNvGraphicFramePr>
            <a:graphicFrameLocks noGrp="1"/>
          </p:cNvGraphicFramePr>
          <p:nvPr>
            <p:extLst>
              <p:ext uri="{D42A27DB-BD31-4B8C-83A1-F6EECF244321}">
                <p14:modId xmlns:p14="http://schemas.microsoft.com/office/powerpoint/2010/main" val="698440786"/>
              </p:ext>
            </p:extLst>
          </p:nvPr>
        </p:nvGraphicFramePr>
        <p:xfrm>
          <a:off x="3445594" y="3120897"/>
          <a:ext cx="3264701" cy="4860683"/>
        </p:xfrm>
        <a:graphic>
          <a:graphicData uri="http://schemas.openxmlformats.org/drawingml/2006/table">
            <a:tbl>
              <a:tblPr firstRow="1" firstCol="1" bandRow="1">
                <a:tableStyleId>{5C22544A-7EE6-4342-B048-85BDC9FD1C3A}</a:tableStyleId>
              </a:tblPr>
              <a:tblGrid>
                <a:gridCol w="795422">
                  <a:extLst>
                    <a:ext uri="{9D8B030D-6E8A-4147-A177-3AD203B41FA5}">
                      <a16:colId xmlns:a16="http://schemas.microsoft.com/office/drawing/2014/main" val="3937748669"/>
                    </a:ext>
                  </a:extLst>
                </a:gridCol>
                <a:gridCol w="511342">
                  <a:extLst>
                    <a:ext uri="{9D8B030D-6E8A-4147-A177-3AD203B41FA5}">
                      <a16:colId xmlns:a16="http://schemas.microsoft.com/office/drawing/2014/main" val="1191920167"/>
                    </a:ext>
                  </a:extLst>
                </a:gridCol>
                <a:gridCol w="452948">
                  <a:extLst>
                    <a:ext uri="{9D8B030D-6E8A-4147-A177-3AD203B41FA5}">
                      <a16:colId xmlns:a16="http://schemas.microsoft.com/office/drawing/2014/main" val="4289052667"/>
                    </a:ext>
                  </a:extLst>
                </a:gridCol>
                <a:gridCol w="577119">
                  <a:extLst>
                    <a:ext uri="{9D8B030D-6E8A-4147-A177-3AD203B41FA5}">
                      <a16:colId xmlns:a16="http://schemas.microsoft.com/office/drawing/2014/main" val="33495102"/>
                    </a:ext>
                  </a:extLst>
                </a:gridCol>
                <a:gridCol w="301633">
                  <a:extLst>
                    <a:ext uri="{9D8B030D-6E8A-4147-A177-3AD203B41FA5}">
                      <a16:colId xmlns:a16="http://schemas.microsoft.com/office/drawing/2014/main" val="2769314941"/>
                    </a:ext>
                  </a:extLst>
                </a:gridCol>
                <a:gridCol w="626237">
                  <a:extLst>
                    <a:ext uri="{9D8B030D-6E8A-4147-A177-3AD203B41FA5}">
                      <a16:colId xmlns:a16="http://schemas.microsoft.com/office/drawing/2014/main" val="1804684159"/>
                    </a:ext>
                  </a:extLst>
                </a:gridCol>
              </a:tblGrid>
              <a:tr h="220940">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dirty="0">
                          <a:effectLst/>
                          <a:latin typeface="Arial" panose="020B0604020202020204" pitchFamily="34" charset="0"/>
                          <a:cs typeface="Arial" panose="020B0604020202020204" pitchFamily="34" charset="0"/>
                        </a:rPr>
                        <a:t>Negative (N=251)</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Positive (N=354)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Total (N=605)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P value</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Relative Risk</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567280306"/>
                  </a:ext>
                </a:extLst>
              </a:tr>
              <a:tr h="220940">
                <a:tc>
                  <a:txBody>
                    <a:bodyPr/>
                    <a:lstStyle/>
                    <a:p>
                      <a:pPr algn="l"/>
                      <a:r>
                        <a:rPr lang="en-MW" sz="700" b="1" dirty="0">
                          <a:solidFill>
                            <a:schemeClr val="bg1"/>
                          </a:solidFill>
                          <a:effectLst/>
                          <a:latin typeface="Arial" panose="020B0604020202020204" pitchFamily="34" charset="0"/>
                          <a:cs typeface="Arial" panose="020B0604020202020204" pitchFamily="34" charset="0"/>
                        </a:rPr>
                        <a:t>Maternal outcomes</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0.034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0.62 (0.45, 0.87)</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704449829"/>
                  </a:ext>
                </a:extLst>
              </a:tr>
              <a:tr h="110470">
                <a:tc>
                  <a:txBody>
                    <a:bodyPr/>
                    <a:lstStyle/>
                    <a:p>
                      <a:pPr algn="l"/>
                      <a:r>
                        <a:rPr lang="en-MW" sz="700" b="0" dirty="0">
                          <a:effectLst/>
                          <a:latin typeface="Arial" panose="020B0604020202020204" pitchFamily="34" charset="0"/>
                          <a:cs typeface="Arial" panose="020B0604020202020204" pitchFamily="34" charset="0"/>
                        </a:rPr>
                        <a:t>Dead*</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59 (24%)</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52 (15%)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111 (18%)</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672560581"/>
                  </a:ext>
                </a:extLst>
              </a:tr>
              <a:tr h="110470">
                <a:tc>
                  <a:txBody>
                    <a:bodyPr/>
                    <a:lstStyle/>
                    <a:p>
                      <a:pPr algn="l"/>
                      <a:r>
                        <a:rPr lang="en-MW" sz="700" b="0" dirty="0">
                          <a:effectLst/>
                          <a:latin typeface="Arial" panose="020B0604020202020204" pitchFamily="34" charset="0"/>
                          <a:cs typeface="Arial" panose="020B0604020202020204" pitchFamily="34" charset="0"/>
                        </a:rPr>
                        <a:t>Near Miss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30 (12%)</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30 (9%)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60 (10%)</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2550439172"/>
                  </a:ext>
                </a:extLst>
              </a:tr>
              <a:tr h="220940">
                <a:tc>
                  <a:txBody>
                    <a:bodyPr/>
                    <a:lstStyle/>
                    <a:p>
                      <a:pPr algn="l"/>
                      <a:r>
                        <a:rPr lang="en-MW" sz="700" b="0" dirty="0">
                          <a:effectLst/>
                          <a:latin typeface="Arial" panose="020B0604020202020204" pitchFamily="34" charset="0"/>
                          <a:cs typeface="Arial" panose="020B0604020202020204" pitchFamily="34" charset="0"/>
                        </a:rPr>
                        <a:t>No adverse outcomes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162 (65%)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272 (77%)</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434 (72%)</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2652036430"/>
                  </a:ext>
                </a:extLst>
              </a:tr>
              <a:tr h="220940">
                <a:tc>
                  <a:txBody>
                    <a:bodyPr/>
                    <a:lstStyle/>
                    <a:p>
                      <a:pPr algn="l"/>
                      <a:r>
                        <a:rPr lang="en-MW" sz="700" b="1" dirty="0">
                          <a:solidFill>
                            <a:schemeClr val="bg1"/>
                          </a:solidFill>
                          <a:effectLst/>
                          <a:latin typeface="Arial" panose="020B0604020202020204" pitchFamily="34" charset="0"/>
                          <a:cs typeface="Arial" panose="020B0604020202020204" pitchFamily="34" charset="0"/>
                        </a:rPr>
                        <a:t>Cyanosis</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1.06 (0.18, 6.32)</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87676083"/>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249 (99%)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351 (99%)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600 (99%)</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4003526100"/>
                  </a:ext>
                </a:extLst>
              </a:tr>
              <a:tr h="11047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 (1%)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 (1%)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5 (1%)</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1341809197"/>
                  </a:ext>
                </a:extLst>
              </a:tr>
              <a:tr h="110470">
                <a:tc>
                  <a:txBody>
                    <a:bodyPr/>
                    <a:lstStyle/>
                    <a:p>
                      <a:pPr algn="l"/>
                      <a:r>
                        <a:rPr lang="en-MW" sz="700" b="1" dirty="0">
                          <a:solidFill>
                            <a:schemeClr val="bg1"/>
                          </a:solidFill>
                          <a:effectLst/>
                          <a:latin typeface="Arial" panose="020B0604020202020204" pitchFamily="34" charset="0"/>
                          <a:cs typeface="Arial" panose="020B0604020202020204" pitchFamily="34" charset="0"/>
                        </a:rPr>
                        <a:t>Gasping</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0.56</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704088306"/>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251 (100%)</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353 (100%)</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604 (100%)</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47256944"/>
                  </a:ext>
                </a:extLst>
              </a:tr>
              <a:tr h="11047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0 (0.0%)</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1 (0%)</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1 (0%)</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1729384783"/>
                  </a:ext>
                </a:extLst>
              </a:tr>
              <a:tr h="331411">
                <a:tc>
                  <a:txBody>
                    <a:bodyPr/>
                    <a:lstStyle/>
                    <a:p>
                      <a:pPr algn="l"/>
                      <a:r>
                        <a:rPr lang="en-MW" sz="700" b="1" dirty="0">
                          <a:solidFill>
                            <a:schemeClr val="bg1"/>
                          </a:solidFill>
                          <a:effectLst/>
                          <a:latin typeface="Arial" panose="020B0604020202020204" pitchFamily="34" charset="0"/>
                          <a:cs typeface="Arial" panose="020B0604020202020204" pitchFamily="34" charset="0"/>
                        </a:rPr>
                        <a:t>Respiratory rate &gt; 40 or &lt; 6 breaths/ minute</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0.49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0.64 (0.26, 1.55)</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2124107577"/>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241 (96%)</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345 (98%)</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586 (97%)</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482020584"/>
                  </a:ext>
                </a:extLst>
              </a:tr>
              <a:tr h="11047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10 (4%)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9 (3%)</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19 (3%)</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1092375274"/>
                  </a:ext>
                </a:extLst>
              </a:tr>
              <a:tr h="220940">
                <a:tc>
                  <a:txBody>
                    <a:bodyPr/>
                    <a:lstStyle/>
                    <a:p>
                      <a:pPr algn="l"/>
                      <a:r>
                        <a:rPr lang="en-MW" sz="700" b="1" dirty="0">
                          <a:solidFill>
                            <a:schemeClr val="bg1"/>
                          </a:solidFill>
                          <a:effectLst/>
                          <a:latin typeface="Arial" panose="020B0604020202020204" pitchFamily="34" charset="0"/>
                          <a:cs typeface="Arial" panose="020B0604020202020204" pitchFamily="34" charset="0"/>
                        </a:rPr>
                        <a:t>Oxygen saturation &lt; 90%</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 </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0.49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0.71 (0.35, 1.42)</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1898197261"/>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236 (94%)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339 (96%)</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575 (96%)</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426104303"/>
                  </a:ext>
                </a:extLst>
              </a:tr>
              <a:tr h="11047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15 (6%)</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15 (4%)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30 (5%)</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369227712"/>
                  </a:ext>
                </a:extLst>
              </a:tr>
              <a:tr h="441881">
                <a:tc>
                  <a:txBody>
                    <a:bodyPr/>
                    <a:lstStyle/>
                    <a:p>
                      <a:pPr algn="l"/>
                      <a:r>
                        <a:rPr lang="en-MW" sz="700" b="1" dirty="0">
                          <a:solidFill>
                            <a:schemeClr val="bg1"/>
                          </a:solidFill>
                          <a:effectLst/>
                          <a:latin typeface="Arial" panose="020B0604020202020204" pitchFamily="34" charset="0"/>
                          <a:cs typeface="Arial" panose="020B0604020202020204" pitchFamily="34" charset="0"/>
                        </a:rPr>
                        <a:t>Mechanical ventilation not due to anaesthesia</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dirty="0">
                          <a:effectLst/>
                          <a:latin typeface="Arial" panose="020B0604020202020204" pitchFamily="34" charset="0"/>
                          <a:cs typeface="Arial" panose="020B0604020202020204" pitchFamily="34" charset="0"/>
                        </a:rPr>
                        <a:t> </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a:solidFill>
                            <a:srgbClr val="000000"/>
                          </a:solidFill>
                          <a:effectLst/>
                          <a:latin typeface="Arial" panose="020B0604020202020204" pitchFamily="34" charset="0"/>
                          <a:cs typeface="Arial" panose="020B0604020202020204" pitchFamily="34" charset="0"/>
                        </a:rPr>
                        <a:t>0.95 (0.21, 4.19)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1570870637"/>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248 (99%)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350 (99%)</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575 (95%)</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081191748"/>
                  </a:ext>
                </a:extLst>
              </a:tr>
              <a:tr h="11047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3 (1%)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15 (4%)</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30 (5%)</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 </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 </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277458085"/>
                  </a:ext>
                </a:extLst>
              </a:tr>
              <a:tr h="552351">
                <a:tc>
                  <a:txBody>
                    <a:bodyPr/>
                    <a:lstStyle/>
                    <a:p>
                      <a:pPr algn="l"/>
                      <a:r>
                        <a:rPr lang="en-MW" sz="700" b="1" dirty="0">
                          <a:solidFill>
                            <a:schemeClr val="bg1"/>
                          </a:solidFill>
                          <a:effectLst/>
                          <a:latin typeface="Arial" panose="020B0604020202020204" pitchFamily="34" charset="0"/>
                          <a:cs typeface="Arial" panose="020B0604020202020204" pitchFamily="34" charset="0"/>
                        </a:rPr>
                        <a:t>COVID-19 symptoms as the primary reason for hospitalisation</a:t>
                      </a:r>
                      <a:endParaRPr lang="en-MW" sz="7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b="1" dirty="0">
                          <a:solidFill>
                            <a:srgbClr val="000000"/>
                          </a:solidFill>
                          <a:effectLst/>
                          <a:latin typeface="Arial" panose="020B0604020202020204" pitchFamily="34" charset="0"/>
                          <a:cs typeface="Arial" panose="020B0604020202020204" pitchFamily="34" charset="0"/>
                        </a:rPr>
                        <a:t>0.76</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b="1" dirty="0">
                          <a:solidFill>
                            <a:srgbClr val="000000"/>
                          </a:solidFill>
                          <a:effectLst/>
                          <a:latin typeface="Arial" panose="020B0604020202020204" pitchFamily="34" charset="0"/>
                          <a:cs typeface="Arial" panose="020B0604020202020204" pitchFamily="34" charset="0"/>
                        </a:rPr>
                        <a:t>1</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301268724"/>
                  </a:ext>
                </a:extLst>
              </a:tr>
              <a:tr h="220940">
                <a:tc>
                  <a:txBody>
                    <a:bodyPr/>
                    <a:lstStyle/>
                    <a:p>
                      <a:pPr algn="l"/>
                      <a:r>
                        <a:rPr lang="en-MW" sz="700" b="0" dirty="0">
                          <a:effectLst/>
                          <a:latin typeface="Arial" panose="020B0604020202020204" pitchFamily="34" charset="0"/>
                          <a:cs typeface="Arial" panose="020B0604020202020204" pitchFamily="34" charset="0"/>
                        </a:rPr>
                        <a:t>No</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143 (57%)</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209 (59%)</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352 (58%)</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dirty="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 </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799900103"/>
                  </a:ext>
                </a:extLst>
              </a:tr>
              <a:tr h="220940">
                <a:tc>
                  <a:txBody>
                    <a:bodyPr/>
                    <a:lstStyle/>
                    <a:p>
                      <a:pPr algn="l"/>
                      <a:r>
                        <a:rPr lang="en-MW" sz="700" b="0" dirty="0">
                          <a:effectLst/>
                          <a:latin typeface="Arial" panose="020B0604020202020204" pitchFamily="34" charset="0"/>
                          <a:cs typeface="Arial" panose="020B0604020202020204" pitchFamily="34" charset="0"/>
                        </a:rPr>
                        <a:t>Yes</a:t>
                      </a:r>
                      <a:endParaRPr lang="en-MW" sz="700" b="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108 (43%)</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145 (41%)</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ctr"/>
                      <a:r>
                        <a:rPr lang="en-MW" sz="700">
                          <a:effectLst/>
                          <a:latin typeface="Arial" panose="020B0604020202020204" pitchFamily="34" charset="0"/>
                          <a:cs typeface="Arial" panose="020B0604020202020204" pitchFamily="34" charset="0"/>
                        </a:rPr>
                        <a:t>253 (42%)</a:t>
                      </a:r>
                      <a:endParaRPr lang="en-MW" sz="70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tc>
                  <a:txBody>
                    <a:bodyPr/>
                    <a:lstStyle/>
                    <a:p>
                      <a:pPr algn="l"/>
                      <a:endParaRPr lang="en-MW" sz="700">
                        <a:effectLst/>
                        <a:latin typeface="Arial" panose="020B0604020202020204" pitchFamily="34" charset="0"/>
                        <a:cs typeface="Arial" panose="020B0604020202020204" pitchFamily="34" charset="0"/>
                      </a:endParaRPr>
                    </a:p>
                  </a:txBody>
                  <a:tcPr marL="15535" marR="15535" marT="0" marB="0"/>
                </a:tc>
                <a:tc>
                  <a:txBody>
                    <a:bodyPr/>
                    <a:lstStyle/>
                    <a:p>
                      <a:pPr algn="ctr"/>
                      <a:r>
                        <a:rPr lang="en-MW" sz="700" dirty="0">
                          <a:effectLst/>
                          <a:latin typeface="Arial" panose="020B0604020202020204" pitchFamily="34" charset="0"/>
                          <a:cs typeface="Arial" panose="020B0604020202020204" pitchFamily="34" charset="0"/>
                        </a:rPr>
                        <a:t> </a:t>
                      </a:r>
                      <a:endParaRPr lang="en-MW" sz="700" dirty="0">
                        <a:effectLst/>
                        <a:latin typeface="Arial" panose="020B0604020202020204" pitchFamily="34" charset="0"/>
                        <a:ea typeface="Times New Roman" panose="02020603050405020304" pitchFamily="18" charset="0"/>
                        <a:cs typeface="Arial" panose="020B0604020202020204" pitchFamily="34" charset="0"/>
                      </a:endParaRPr>
                    </a:p>
                  </a:txBody>
                  <a:tcPr marL="15535" marR="15535" marT="0" marB="0"/>
                </a:tc>
                <a:extLst>
                  <a:ext uri="{0D108BD9-81ED-4DB2-BD59-A6C34878D82A}">
                    <a16:rowId xmlns:a16="http://schemas.microsoft.com/office/drawing/2014/main" val="3936110896"/>
                  </a:ext>
                </a:extLst>
              </a:tr>
            </a:tbl>
          </a:graphicData>
        </a:graphic>
      </p:graphicFrame>
      <p:sp>
        <p:nvSpPr>
          <p:cNvPr id="23" name="TextBox 22">
            <a:extLst>
              <a:ext uri="{FF2B5EF4-FFF2-40B4-BE49-F238E27FC236}">
                <a16:creationId xmlns:a16="http://schemas.microsoft.com/office/drawing/2014/main" id="{2DBD7F79-7CCE-E1E5-77A8-12E8369A3C12}"/>
              </a:ext>
            </a:extLst>
          </p:cNvPr>
          <p:cNvSpPr txBox="1"/>
          <p:nvPr/>
        </p:nvSpPr>
        <p:spPr>
          <a:xfrm>
            <a:off x="121260" y="8408720"/>
            <a:ext cx="3045176" cy="1552733"/>
          </a:xfrm>
          <a:prstGeom prst="rect">
            <a:avLst/>
          </a:prstGeom>
          <a:solidFill>
            <a:schemeClr val="bg1"/>
          </a:solidFill>
        </p:spPr>
        <p:txBody>
          <a:bodyPr wrap="square" rtlCol="0">
            <a:spAutoFit/>
          </a:bodyPr>
          <a:lstStyle/>
          <a:p>
            <a:pPr>
              <a:lnSpc>
                <a:spcPct val="120000"/>
              </a:lnSpc>
            </a:pPr>
            <a:r>
              <a:rPr lang="en-GB" sz="725" b="1" u="sng" dirty="0">
                <a:solidFill>
                  <a:schemeClr val="accent1"/>
                </a:solidFill>
                <a:latin typeface="Arial" panose="020B0604020202020204" pitchFamily="34" charset="0"/>
                <a:cs typeface="Arial" panose="020B0604020202020204" pitchFamily="34" charset="0"/>
              </a:rPr>
              <a:t>SARS-CoV-2 symptoms and other clinical characteristics</a:t>
            </a:r>
          </a:p>
          <a:p>
            <a:pPr>
              <a:lnSpc>
                <a:spcPct val="120000"/>
              </a:lnSpc>
            </a:pPr>
            <a:r>
              <a:rPr lang="en-US" sz="725" dirty="0">
                <a:latin typeface="Arial" panose="020B0604020202020204" pitchFamily="34" charset="0"/>
                <a:cs typeface="Arial" panose="020B0604020202020204" pitchFamily="34" charset="0"/>
              </a:rPr>
              <a:t>Women who tested positive for COVID-19 were more likely to have a sore-throat (p = 0.002), loss of taste/ smell (p = 0.038), international or confirmed COVID-19 contacts (p &lt; 0.001) and were more likely to be post-delivery (p &lt;0.001). </a:t>
            </a:r>
          </a:p>
          <a:p>
            <a:pPr>
              <a:lnSpc>
                <a:spcPct val="120000"/>
              </a:lnSpc>
            </a:pPr>
            <a:endParaRPr lang="en-US" sz="725" dirty="0">
              <a:latin typeface="Arial" panose="020B0604020202020204" pitchFamily="34" charset="0"/>
              <a:cs typeface="Arial" panose="020B0604020202020204" pitchFamily="34" charset="0"/>
            </a:endParaRPr>
          </a:p>
          <a:p>
            <a:pPr>
              <a:lnSpc>
                <a:spcPct val="120000"/>
              </a:lnSpc>
            </a:pPr>
            <a:r>
              <a:rPr lang="en-US" sz="725" dirty="0">
                <a:latin typeface="Arial" panose="020B0604020202020204" pitchFamily="34" charset="0"/>
                <a:cs typeface="Arial" panose="020B0604020202020204" pitchFamily="34" charset="0"/>
              </a:rPr>
              <a:t>Women living with HIV were significantly lower in those testing positive for COVID-19 (p&lt;0.001). COVID-19-negative cases were also more likely to have breathlessness (p &lt;0.001), and conditions such as hypertension (p = 0.075) and asthma (p = 0.59) did not exhibit significant differences. </a:t>
            </a:r>
            <a:endParaRPr lang="en-US" sz="725" dirty="0">
              <a:solidFill>
                <a:schemeClr val="accent1"/>
              </a:solidFill>
              <a:latin typeface="Arial" panose="020B0604020202020204" pitchFamily="34" charset="0"/>
              <a:cs typeface="Arial" panose="020B0604020202020204" pitchFamily="34" charset="0"/>
            </a:endParaRPr>
          </a:p>
        </p:txBody>
      </p:sp>
      <p:pic>
        <p:nvPicPr>
          <p:cNvPr id="26" name="Picture 25">
            <a:extLst>
              <a:ext uri="{FF2B5EF4-FFF2-40B4-BE49-F238E27FC236}">
                <a16:creationId xmlns:a16="http://schemas.microsoft.com/office/drawing/2014/main" id="{00EC9261-BCA0-ED02-AA24-F1C5890A5A3D}"/>
              </a:ext>
            </a:extLst>
          </p:cNvPr>
          <p:cNvPicPr>
            <a:picLocks noChangeAspect="1"/>
          </p:cNvPicPr>
          <p:nvPr/>
        </p:nvPicPr>
        <p:blipFill>
          <a:blip r:embed="rId5"/>
          <a:stretch>
            <a:fillRect/>
          </a:stretch>
        </p:blipFill>
        <p:spPr>
          <a:xfrm>
            <a:off x="4192218" y="9447414"/>
            <a:ext cx="1167663" cy="252310"/>
          </a:xfrm>
          <a:prstGeom prst="rect">
            <a:avLst/>
          </a:prstGeom>
        </p:spPr>
      </p:pic>
      <p:pic>
        <p:nvPicPr>
          <p:cNvPr id="27" name="Picture 26">
            <a:extLst>
              <a:ext uri="{FF2B5EF4-FFF2-40B4-BE49-F238E27FC236}">
                <a16:creationId xmlns:a16="http://schemas.microsoft.com/office/drawing/2014/main" id="{81FA6163-FB65-7F6D-25F7-2271163AF17F}"/>
              </a:ext>
            </a:extLst>
          </p:cNvPr>
          <p:cNvPicPr>
            <a:picLocks noChangeAspect="1"/>
          </p:cNvPicPr>
          <p:nvPr/>
        </p:nvPicPr>
        <p:blipFill>
          <a:blip r:embed="rId6"/>
          <a:stretch>
            <a:fillRect/>
          </a:stretch>
        </p:blipFill>
        <p:spPr>
          <a:xfrm>
            <a:off x="3902385" y="9432050"/>
            <a:ext cx="244638" cy="311867"/>
          </a:xfrm>
          <a:prstGeom prst="rect">
            <a:avLst/>
          </a:prstGeom>
        </p:spPr>
      </p:pic>
      <p:pic>
        <p:nvPicPr>
          <p:cNvPr id="28" name="Picture 27">
            <a:extLst>
              <a:ext uri="{FF2B5EF4-FFF2-40B4-BE49-F238E27FC236}">
                <a16:creationId xmlns:a16="http://schemas.microsoft.com/office/drawing/2014/main" id="{5C45C77F-1FCA-0054-8A6B-659BD551C216}"/>
              </a:ext>
            </a:extLst>
          </p:cNvPr>
          <p:cNvPicPr>
            <a:picLocks noChangeAspect="1"/>
          </p:cNvPicPr>
          <p:nvPr/>
        </p:nvPicPr>
        <p:blipFill>
          <a:blip r:embed="rId7"/>
          <a:srcRect t="5322" r="30955" b="27571"/>
          <a:stretch/>
        </p:blipFill>
        <p:spPr>
          <a:xfrm>
            <a:off x="3383210" y="9370114"/>
            <a:ext cx="410788" cy="395533"/>
          </a:xfrm>
          <a:prstGeom prst="rect">
            <a:avLst/>
          </a:prstGeom>
        </p:spPr>
      </p:pic>
      <p:pic>
        <p:nvPicPr>
          <p:cNvPr id="30" name="Picture 29" descr="A red square with white text&#10;&#10;Description automatically generated">
            <a:extLst>
              <a:ext uri="{FF2B5EF4-FFF2-40B4-BE49-F238E27FC236}">
                <a16:creationId xmlns:a16="http://schemas.microsoft.com/office/drawing/2014/main" id="{D596D41C-DE84-E111-4E2F-10DA185BD47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75856" y="9370114"/>
            <a:ext cx="406909" cy="406909"/>
          </a:xfrm>
          <a:prstGeom prst="rect">
            <a:avLst/>
          </a:prstGeom>
        </p:spPr>
      </p:pic>
    </p:spTree>
    <p:extLst>
      <p:ext uri="{BB962C8B-B14F-4D97-AF65-F5344CB8AC3E}">
        <p14:creationId xmlns:p14="http://schemas.microsoft.com/office/powerpoint/2010/main" val="425284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I Poster PowerPointTemplate" id="{D1A5D400-EFD4-460F-AC14-34B99A381677}" vid="{E4E7F868-5AD6-4C89-B349-939F0783FB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4831</TotalTime>
  <Words>907</Words>
  <Application>Microsoft Macintosh PowerPoint</Application>
  <PresentationFormat>A4 Paper (210x297 mm)</PresentationFormat>
  <Paragraphs>162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 Light</vt:lpstr>
      <vt:lpstr>Arial</vt:lpstr>
      <vt:lpstr>Calibri</vt:lpstr>
      <vt:lpstr>Office Theme</vt:lpstr>
      <vt:lpstr>Surprisingly, "breathlessness" was associated with COVID-19 negativity, suggesting alternative diagnoses in women with respiratory symptoms. Despite no direct link between COVID-19 and adverse maternal outcomes, the pandemic correlated with an increase in maternal deaths, emphasising the need to address the indirect impacts on maternal health in future pandemic responses.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1. Correct fonts won’t load until you open this in PowerPoint (e.g., if you’re previewing this in your browser it’ll look uglier than it actually is).  2. Generate QR codes here: https://www.qrcode-monkey.com/</dc:title>
  <dc:creator>Morrison, Mike</dc:creator>
  <cp:lastModifiedBy>Chikondi Chapuma</cp:lastModifiedBy>
  <cp:revision>74</cp:revision>
  <cp:lastPrinted>2019-09-17T15:52:02Z</cp:lastPrinted>
  <dcterms:created xsi:type="dcterms:W3CDTF">2019-07-02T13:39:34Z</dcterms:created>
  <dcterms:modified xsi:type="dcterms:W3CDTF">2024-09-24T05:23:37Z</dcterms:modified>
</cp:coreProperties>
</file>