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30275213" cy="4280376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9550" userDrawn="1">
          <p15:clr>
            <a:srgbClr val="A4A3A4"/>
          </p15:clr>
        </p15:guide>
        <p15:guide id="3" pos="3694" userDrawn="1">
          <p15:clr>
            <a:srgbClr val="A4A3A4"/>
          </p15:clr>
        </p15:guide>
        <p15:guide id="4" pos="162" userDrawn="1">
          <p15:clr>
            <a:srgbClr val="A4A3A4"/>
          </p15:clr>
        </p15:guide>
        <p15:guide id="5" pos="456" userDrawn="1">
          <p15:clr>
            <a:srgbClr val="A4A3A4"/>
          </p15:clr>
        </p15:guide>
        <p15:guide id="6" orient="horz"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3238"/>
    <a:srgbClr val="EEEBE9"/>
    <a:srgbClr val="EA4C89"/>
    <a:srgbClr val="FFF59D"/>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03" autoAdjust="0"/>
    <p:restoredTop sz="93225" autoAdjust="0"/>
  </p:normalViewPr>
  <p:slideViewPr>
    <p:cSldViewPr snapToGrid="0" showGuides="1">
      <p:cViewPr>
        <p:scale>
          <a:sx n="30" d="100"/>
          <a:sy n="30" d="100"/>
        </p:scale>
        <p:origin x="-2800" y="208"/>
      </p:cViewPr>
      <p:guideLst>
        <p:guide orient="horz" pos="13482"/>
        <p:guide pos="9550"/>
        <p:guide pos="3694"/>
        <p:guide pos="162"/>
        <p:guide pos="45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4"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lton dos Anjos Fonseca" userId="d179cc60-0a91-4388-8271-371b20f661ee" providerId="ADAL" clId="{11C54F7E-3692-4C80-88E9-F4498FBAFCC5}"/>
    <pc:docChg chg="undo custSel modSld">
      <pc:chgData name="Adalton dos Anjos Fonseca" userId="d179cc60-0a91-4388-8271-371b20f661ee" providerId="ADAL" clId="{11C54F7E-3692-4C80-88E9-F4498FBAFCC5}" dt="2024-09-18T13:06:42.025" v="512" actId="1035"/>
      <pc:docMkLst>
        <pc:docMk/>
      </pc:docMkLst>
      <pc:sldChg chg="addSp delSp modSp mod">
        <pc:chgData name="Adalton dos Anjos Fonseca" userId="d179cc60-0a91-4388-8271-371b20f661ee" providerId="ADAL" clId="{11C54F7E-3692-4C80-88E9-F4498FBAFCC5}" dt="2024-09-18T13:06:42.025" v="512" actId="1035"/>
        <pc:sldMkLst>
          <pc:docMk/>
          <pc:sldMk cId="4252845796" sldId="296"/>
        </pc:sldMkLst>
        <pc:spChg chg="mod">
          <ac:chgData name="Adalton dos Anjos Fonseca" userId="d179cc60-0a91-4388-8271-371b20f661ee" providerId="ADAL" clId="{11C54F7E-3692-4C80-88E9-F4498FBAFCC5}" dt="2024-09-18T13:03:19.837" v="469" actId="14100"/>
          <ac:spMkLst>
            <pc:docMk/>
            <pc:sldMk cId="4252845796" sldId="296"/>
            <ac:spMk id="5" creationId="{DDC4359A-7BBB-495A-96DE-65574C0C88E6}"/>
          </ac:spMkLst>
        </pc:spChg>
        <pc:spChg chg="mod">
          <ac:chgData name="Adalton dos Anjos Fonseca" userId="d179cc60-0a91-4388-8271-371b20f661ee" providerId="ADAL" clId="{11C54F7E-3692-4C80-88E9-F4498FBAFCC5}" dt="2024-09-18T13:04:51.303" v="483" actId="20577"/>
          <ac:spMkLst>
            <pc:docMk/>
            <pc:sldMk cId="4252845796" sldId="296"/>
            <ac:spMk id="15" creationId="{8E35B311-3C19-412C-ADE6-EB2E4158F366}"/>
          </ac:spMkLst>
        </pc:spChg>
        <pc:spChg chg="mod">
          <ac:chgData name="Adalton dos Anjos Fonseca" userId="d179cc60-0a91-4388-8271-371b20f661ee" providerId="ADAL" clId="{11C54F7E-3692-4C80-88E9-F4498FBAFCC5}" dt="2024-09-18T13:06:18.416" v="492" actId="1076"/>
          <ac:spMkLst>
            <pc:docMk/>
            <pc:sldMk cId="4252845796" sldId="296"/>
            <ac:spMk id="17" creationId="{8E35B311-3C19-412C-ADE6-EB2E4158F366}"/>
          </ac:spMkLst>
        </pc:spChg>
        <pc:spChg chg="mod">
          <ac:chgData name="Adalton dos Anjos Fonseca" userId="d179cc60-0a91-4388-8271-371b20f661ee" providerId="ADAL" clId="{11C54F7E-3692-4C80-88E9-F4498FBAFCC5}" dt="2024-09-18T12:37:49.712" v="308" actId="20577"/>
          <ac:spMkLst>
            <pc:docMk/>
            <pc:sldMk cId="4252845796" sldId="296"/>
            <ac:spMk id="20" creationId="{6BA4CF46-E210-4322-91D1-2A41779F64E4}"/>
          </ac:spMkLst>
        </pc:spChg>
        <pc:spChg chg="mod">
          <ac:chgData name="Adalton dos Anjos Fonseca" userId="d179cc60-0a91-4388-8271-371b20f661ee" providerId="ADAL" clId="{11C54F7E-3692-4C80-88E9-F4498FBAFCC5}" dt="2024-09-18T13:03:10.926" v="467" actId="6549"/>
          <ac:spMkLst>
            <pc:docMk/>
            <pc:sldMk cId="4252845796" sldId="296"/>
            <ac:spMk id="21" creationId="{CAC155C6-7E35-4156-B9B3-271571AF60CC}"/>
          </ac:spMkLst>
        </pc:spChg>
        <pc:spChg chg="add mod">
          <ac:chgData name="Adalton dos Anjos Fonseca" userId="d179cc60-0a91-4388-8271-371b20f661ee" providerId="ADAL" clId="{11C54F7E-3692-4C80-88E9-F4498FBAFCC5}" dt="2024-09-18T12:56:06.137" v="442" actId="1076"/>
          <ac:spMkLst>
            <pc:docMk/>
            <pc:sldMk cId="4252845796" sldId="296"/>
            <ac:spMk id="23" creationId="{A1568ED9-9597-4D89-BE40-82B4C63ED8CF}"/>
          </ac:spMkLst>
        </pc:spChg>
        <pc:spChg chg="mod">
          <ac:chgData name="Adalton dos Anjos Fonseca" userId="d179cc60-0a91-4388-8271-371b20f661ee" providerId="ADAL" clId="{11C54F7E-3692-4C80-88E9-F4498FBAFCC5}" dt="2024-09-18T13:05:34.554" v="490" actId="1076"/>
          <ac:spMkLst>
            <pc:docMk/>
            <pc:sldMk cId="4252845796" sldId="296"/>
            <ac:spMk id="25" creationId="{8E35B311-3C19-412C-ADE6-EB2E4158F366}"/>
          </ac:spMkLst>
        </pc:spChg>
        <pc:picChg chg="mod">
          <ac:chgData name="Adalton dos Anjos Fonseca" userId="d179cc60-0a91-4388-8271-371b20f661ee" providerId="ADAL" clId="{11C54F7E-3692-4C80-88E9-F4498FBAFCC5}" dt="2024-09-18T12:47:10.384" v="361" actId="14100"/>
          <ac:picMkLst>
            <pc:docMk/>
            <pc:sldMk cId="4252845796" sldId="296"/>
            <ac:picMk id="3" creationId="{00000000-0000-0000-0000-000000000000}"/>
          </ac:picMkLst>
        </pc:picChg>
        <pc:picChg chg="mod">
          <ac:chgData name="Adalton dos Anjos Fonseca" userId="d179cc60-0a91-4388-8271-371b20f661ee" providerId="ADAL" clId="{11C54F7E-3692-4C80-88E9-F4498FBAFCC5}" dt="2024-09-18T12:46:54.734" v="358" actId="1076"/>
          <ac:picMkLst>
            <pc:docMk/>
            <pc:sldMk cId="4252845796" sldId="296"/>
            <ac:picMk id="6" creationId="{00000000-0000-0000-0000-000000000000}"/>
          </ac:picMkLst>
        </pc:picChg>
        <pc:picChg chg="del mod">
          <ac:chgData name="Adalton dos Anjos Fonseca" userId="d179cc60-0a91-4388-8271-371b20f661ee" providerId="ADAL" clId="{11C54F7E-3692-4C80-88E9-F4498FBAFCC5}" dt="2024-09-18T12:52:03.958" v="384" actId="478"/>
          <ac:picMkLst>
            <pc:docMk/>
            <pc:sldMk cId="4252845796" sldId="296"/>
            <ac:picMk id="9" creationId="{00000000-0000-0000-0000-000000000000}"/>
          </ac:picMkLst>
        </pc:picChg>
        <pc:picChg chg="del">
          <ac:chgData name="Adalton dos Anjos Fonseca" userId="d179cc60-0a91-4388-8271-371b20f661ee" providerId="ADAL" clId="{11C54F7E-3692-4C80-88E9-F4498FBAFCC5}" dt="2024-09-18T12:52:02.787" v="383" actId="478"/>
          <ac:picMkLst>
            <pc:docMk/>
            <pc:sldMk cId="4252845796" sldId="296"/>
            <ac:picMk id="12" creationId="{00000000-0000-0000-0000-000000000000}"/>
          </ac:picMkLst>
        </pc:picChg>
        <pc:picChg chg="add mod ord modCrop">
          <ac:chgData name="Adalton dos Anjos Fonseca" userId="d179cc60-0a91-4388-8271-371b20f661ee" providerId="ADAL" clId="{11C54F7E-3692-4C80-88E9-F4498FBAFCC5}" dt="2024-09-18T13:06:42.025" v="512" actId="1035"/>
          <ac:picMkLst>
            <pc:docMk/>
            <pc:sldMk cId="4252845796" sldId="296"/>
            <ac:picMk id="14" creationId="{76BB8A3D-4CEE-49EF-AC57-D94852956307}"/>
          </ac:picMkLst>
        </pc:picChg>
        <pc:picChg chg="add mod">
          <ac:chgData name="Adalton dos Anjos Fonseca" userId="d179cc60-0a91-4388-8271-371b20f661ee" providerId="ADAL" clId="{11C54F7E-3692-4C80-88E9-F4498FBAFCC5}" dt="2024-09-18T12:54:51.181" v="430" actId="1076"/>
          <ac:picMkLst>
            <pc:docMk/>
            <pc:sldMk cId="4252845796" sldId="296"/>
            <ac:picMk id="18" creationId="{AF2D7F07-05B7-4AB2-BBCA-3FFA676EC78E}"/>
          </ac:picMkLst>
        </pc:picChg>
        <pc:picChg chg="add del">
          <ac:chgData name="Adalton dos Anjos Fonseca" userId="d179cc60-0a91-4388-8271-371b20f661ee" providerId="ADAL" clId="{11C54F7E-3692-4C80-88E9-F4498FBAFCC5}" dt="2024-09-18T12:56:52.550" v="444" actId="478"/>
          <ac:picMkLst>
            <pc:docMk/>
            <pc:sldMk cId="4252845796" sldId="296"/>
            <ac:picMk id="1026" creationId="{C37731ED-6C84-4BEB-8894-56BFB9AB542E}"/>
          </ac:picMkLst>
        </pc:picChg>
        <pc:picChg chg="add mod">
          <ac:chgData name="Adalton dos Anjos Fonseca" userId="d179cc60-0a91-4388-8271-371b20f661ee" providerId="ADAL" clId="{11C54F7E-3692-4C80-88E9-F4498FBAFCC5}" dt="2024-09-18T12:59:04.181" v="459" actId="1076"/>
          <ac:picMkLst>
            <pc:docMk/>
            <pc:sldMk cId="4252845796" sldId="296"/>
            <ac:picMk id="1028" creationId="{3713CA97-DFE1-45BB-9C92-9654E0E3F3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18/09/24</a:t>
            </a:fld>
            <a:endParaRPr lang="en-US"/>
          </a:p>
        </p:txBody>
      </p:sp>
      <p:sp>
        <p:nvSpPr>
          <p:cNvPr id="4" name="Slide Image Placeholder 3"/>
          <p:cNvSpPr>
            <a:spLocks noGrp="1" noRot="1" noChangeAspect="1"/>
          </p:cNvSpPr>
          <p:nvPr>
            <p:ph type="sldImg" idx="2"/>
          </p:nvPr>
        </p:nvSpPr>
        <p:spPr>
          <a:xfrm>
            <a:off x="2395538" y="1162050"/>
            <a:ext cx="22193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5538" y="1162050"/>
            <a:ext cx="2219325" cy="3136900"/>
          </a:xfrm>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5"/>
            <a:ext cx="25733931" cy="14902051"/>
          </a:xfrm>
        </p:spPr>
        <p:txBody>
          <a:bodyPr anchor="b"/>
          <a:lstStyle>
            <a:lvl1pPr algn="ctr">
              <a:defRPr sz="17657"/>
            </a:lvl1pPr>
          </a:lstStyle>
          <a:p>
            <a:r>
              <a:rPr lang="en-US"/>
              <a:t>Click to edit Master title style</a:t>
            </a:r>
            <a:endParaRPr lang="en-US" dirty="0"/>
          </a:p>
        </p:txBody>
      </p:sp>
      <p:sp>
        <p:nvSpPr>
          <p:cNvPr id="3" name="Subtitle 2"/>
          <p:cNvSpPr>
            <a:spLocks noGrp="1"/>
          </p:cNvSpPr>
          <p:nvPr>
            <p:ph type="subTitle" idx="1"/>
          </p:nvPr>
        </p:nvSpPr>
        <p:spPr>
          <a:xfrm>
            <a:off x="3784402" y="22481886"/>
            <a:ext cx="22706410" cy="10334332"/>
          </a:xfrm>
        </p:spPr>
        <p:txBody>
          <a:bodyPr/>
          <a:lstStyle>
            <a:lvl1pPr marL="0" indent="0" algn="ctr">
              <a:buNone/>
              <a:defRPr sz="7063"/>
            </a:lvl1pPr>
            <a:lvl2pPr marL="1345485" indent="0" algn="ctr">
              <a:buNone/>
              <a:defRPr sz="5886"/>
            </a:lvl2pPr>
            <a:lvl3pPr marL="2690969" indent="0" algn="ctr">
              <a:buNone/>
              <a:defRPr sz="5297"/>
            </a:lvl3pPr>
            <a:lvl4pPr marL="4036454" indent="0" algn="ctr">
              <a:buNone/>
              <a:defRPr sz="4709"/>
            </a:lvl4pPr>
            <a:lvl5pPr marL="5381939" indent="0" algn="ctr">
              <a:buNone/>
              <a:defRPr sz="4709"/>
            </a:lvl5pPr>
            <a:lvl6pPr marL="6727424" indent="0" algn="ctr">
              <a:buNone/>
              <a:defRPr sz="4709"/>
            </a:lvl6pPr>
            <a:lvl7pPr marL="8072908" indent="0" algn="ctr">
              <a:buNone/>
              <a:defRPr sz="4709"/>
            </a:lvl7pPr>
            <a:lvl8pPr marL="9418393" indent="0" algn="ctr">
              <a:buNone/>
              <a:defRPr sz="4709"/>
            </a:lvl8pPr>
            <a:lvl9pPr marL="10763878" indent="0" algn="ctr">
              <a:buNone/>
              <a:defRPr sz="47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18/09/24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18/09/24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18/09/24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18/09/24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8"/>
            <a:ext cx="26112371" cy="17805174"/>
          </a:xfrm>
        </p:spPr>
        <p:txBody>
          <a:bodyPr anchor="b"/>
          <a:lstStyle>
            <a:lvl1pPr>
              <a:defRPr sz="17657"/>
            </a:lvl1pPr>
          </a:lstStyle>
          <a:p>
            <a:r>
              <a:rPr lang="en-US"/>
              <a:t>Click to edit Master title style</a:t>
            </a:r>
            <a:endParaRPr lang="en-US" dirty="0"/>
          </a:p>
        </p:txBody>
      </p:sp>
      <p:sp>
        <p:nvSpPr>
          <p:cNvPr id="3" name="Text Placeholder 2"/>
          <p:cNvSpPr>
            <a:spLocks noGrp="1"/>
          </p:cNvSpPr>
          <p:nvPr>
            <p:ph type="body" idx="1"/>
          </p:nvPr>
        </p:nvSpPr>
        <p:spPr>
          <a:xfrm>
            <a:off x="2065654" y="28644845"/>
            <a:ext cx="26112371" cy="9363321"/>
          </a:xfrm>
        </p:spPr>
        <p:txBody>
          <a:bodyPr/>
          <a:lstStyle>
            <a:lvl1pPr marL="0" indent="0">
              <a:buNone/>
              <a:defRPr sz="7063">
                <a:solidFill>
                  <a:schemeClr val="tx1"/>
                </a:solidFill>
              </a:defRPr>
            </a:lvl1pPr>
            <a:lvl2pPr marL="1345485" indent="0">
              <a:buNone/>
              <a:defRPr sz="5886">
                <a:solidFill>
                  <a:schemeClr val="tx1">
                    <a:tint val="75000"/>
                  </a:schemeClr>
                </a:solidFill>
              </a:defRPr>
            </a:lvl2pPr>
            <a:lvl3pPr marL="2690969" indent="0">
              <a:buNone/>
              <a:defRPr sz="5297">
                <a:solidFill>
                  <a:schemeClr val="tx1">
                    <a:tint val="75000"/>
                  </a:schemeClr>
                </a:solidFill>
              </a:defRPr>
            </a:lvl3pPr>
            <a:lvl4pPr marL="4036454" indent="0">
              <a:buNone/>
              <a:defRPr sz="4709">
                <a:solidFill>
                  <a:schemeClr val="tx1">
                    <a:tint val="75000"/>
                  </a:schemeClr>
                </a:solidFill>
              </a:defRPr>
            </a:lvl4pPr>
            <a:lvl5pPr marL="5381939" indent="0">
              <a:buNone/>
              <a:defRPr sz="4709">
                <a:solidFill>
                  <a:schemeClr val="tx1">
                    <a:tint val="75000"/>
                  </a:schemeClr>
                </a:solidFill>
              </a:defRPr>
            </a:lvl5pPr>
            <a:lvl6pPr marL="6727424" indent="0">
              <a:buNone/>
              <a:defRPr sz="4709">
                <a:solidFill>
                  <a:schemeClr val="tx1">
                    <a:tint val="75000"/>
                  </a:schemeClr>
                </a:solidFill>
              </a:defRPr>
            </a:lvl6pPr>
            <a:lvl7pPr marL="8072908" indent="0">
              <a:buNone/>
              <a:defRPr sz="4709">
                <a:solidFill>
                  <a:schemeClr val="tx1">
                    <a:tint val="75000"/>
                  </a:schemeClr>
                </a:solidFill>
              </a:defRPr>
            </a:lvl7pPr>
            <a:lvl8pPr marL="9418393" indent="0">
              <a:buNone/>
              <a:defRPr sz="4709">
                <a:solidFill>
                  <a:schemeClr val="tx1">
                    <a:tint val="75000"/>
                  </a:schemeClr>
                </a:solidFill>
              </a:defRPr>
            </a:lvl8pPr>
            <a:lvl9pPr marL="10763878" indent="0">
              <a:buNone/>
              <a:defRPr sz="47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18/09/24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18/09/24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69"/>
            <a:ext cx="12807832"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4" name="Content Placeholder 3"/>
          <p:cNvSpPr>
            <a:spLocks noGrp="1"/>
          </p:cNvSpPr>
          <p:nvPr>
            <p:ph sz="half" idx="2"/>
          </p:nvPr>
        </p:nvSpPr>
        <p:spPr>
          <a:xfrm>
            <a:off x="2085368" y="15635263"/>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9" y="10492869"/>
            <a:ext cx="12870909"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6" name="Content Placeholder 5"/>
          <p:cNvSpPr>
            <a:spLocks noGrp="1"/>
          </p:cNvSpPr>
          <p:nvPr>
            <p:ph sz="quarter" idx="4"/>
          </p:nvPr>
        </p:nvSpPr>
        <p:spPr>
          <a:xfrm>
            <a:off x="15326829" y="15635263"/>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18/09/24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18/09/24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18/09/24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Content Placeholder 2"/>
          <p:cNvSpPr>
            <a:spLocks noGrp="1"/>
          </p:cNvSpPr>
          <p:nvPr>
            <p:ph idx="1"/>
          </p:nvPr>
        </p:nvSpPr>
        <p:spPr>
          <a:xfrm>
            <a:off x="12870908" y="6162958"/>
            <a:ext cx="15326827" cy="30418415"/>
          </a:xfrm>
        </p:spPr>
        <p:txBody>
          <a:bodyPr/>
          <a:lstStyle>
            <a:lvl1pPr>
              <a:defRPr sz="9417"/>
            </a:lvl1pPr>
            <a:lvl2pPr>
              <a:defRPr sz="8240"/>
            </a:lvl2pPr>
            <a:lvl3pPr>
              <a:defRPr sz="7063"/>
            </a:lvl3pPr>
            <a:lvl4pPr>
              <a:defRPr sz="5886"/>
            </a:lvl4pPr>
            <a:lvl5pPr>
              <a:defRPr sz="5886"/>
            </a:lvl5pPr>
            <a:lvl6pPr>
              <a:defRPr sz="5886"/>
            </a:lvl6pPr>
            <a:lvl7pPr>
              <a:defRPr sz="5886"/>
            </a:lvl7pPr>
            <a:lvl8pPr>
              <a:defRPr sz="5886"/>
            </a:lvl8pPr>
            <a:lvl9pPr>
              <a:defRPr sz="58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18/09/24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8" y="6162958"/>
            <a:ext cx="15326827" cy="30418415"/>
          </a:xfrm>
        </p:spPr>
        <p:txBody>
          <a:bodyPr anchor="t"/>
          <a:lstStyle>
            <a:lvl1pPr marL="0" indent="0">
              <a:buNone/>
              <a:defRPr sz="9417"/>
            </a:lvl1pPr>
            <a:lvl2pPr marL="1345485" indent="0">
              <a:buNone/>
              <a:defRPr sz="8240"/>
            </a:lvl2pPr>
            <a:lvl3pPr marL="2690969" indent="0">
              <a:buNone/>
              <a:defRPr sz="7063"/>
            </a:lvl3pPr>
            <a:lvl4pPr marL="4036454" indent="0">
              <a:buNone/>
              <a:defRPr sz="5886"/>
            </a:lvl4pPr>
            <a:lvl5pPr marL="5381939" indent="0">
              <a:buNone/>
              <a:defRPr sz="5886"/>
            </a:lvl5pPr>
            <a:lvl6pPr marL="6727424" indent="0">
              <a:buNone/>
              <a:defRPr sz="5886"/>
            </a:lvl6pPr>
            <a:lvl7pPr marL="8072908" indent="0">
              <a:buNone/>
              <a:defRPr sz="5886"/>
            </a:lvl7pPr>
            <a:lvl8pPr marL="9418393" indent="0">
              <a:buNone/>
              <a:defRPr sz="5886"/>
            </a:lvl8pPr>
            <a:lvl9pPr marL="10763878" indent="0">
              <a:buNone/>
              <a:defRPr sz="5886"/>
            </a:lvl9pPr>
          </a:lstStyle>
          <a:p>
            <a:r>
              <a:rPr lang="en-US"/>
              <a:t>Click icon to add picture</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18/09/24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531">
                <a:solidFill>
                  <a:schemeClr val="tx1">
                    <a:tint val="75000"/>
                  </a:schemeClr>
                </a:solidFill>
              </a:defRPr>
            </a:lvl1pPr>
          </a:lstStyle>
          <a:p>
            <a:fld id="{3F135061-2F74-46D4-9F8F-C77EF304855D}" type="datetimeFigureOut">
              <a:rPr lang="en-US" smtClean="0"/>
              <a:t>18/09/24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5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531">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90969" rtl="0" eaLnBrk="1" latinLnBrk="0" hangingPunct="1">
        <a:lnSpc>
          <a:spcPct val="90000"/>
        </a:lnSpc>
        <a:spcBef>
          <a:spcPct val="0"/>
        </a:spcBef>
        <a:buNone/>
        <a:defRPr sz="12949" kern="1200">
          <a:solidFill>
            <a:schemeClr val="tx1"/>
          </a:solidFill>
          <a:latin typeface="+mj-lt"/>
          <a:ea typeface="+mj-ea"/>
          <a:cs typeface="+mj-cs"/>
        </a:defRPr>
      </a:lvl1pPr>
    </p:titleStyle>
    <p:bodyStyle>
      <a:lvl1pPr marL="672742" indent="-672742" algn="l" defTabSz="2690969" rtl="0" eaLnBrk="1" latinLnBrk="0" hangingPunct="1">
        <a:lnSpc>
          <a:spcPct val="90000"/>
        </a:lnSpc>
        <a:spcBef>
          <a:spcPts val="2943"/>
        </a:spcBef>
        <a:buFont typeface="Arial" panose="020B0604020202020204" pitchFamily="34" charset="0"/>
        <a:buChar char="•"/>
        <a:defRPr sz="8240" kern="1200">
          <a:solidFill>
            <a:schemeClr val="tx1"/>
          </a:solidFill>
          <a:latin typeface="+mn-lt"/>
          <a:ea typeface="+mn-ea"/>
          <a:cs typeface="+mn-cs"/>
        </a:defRPr>
      </a:lvl1pPr>
      <a:lvl2pPr marL="2018227" indent="-672742" algn="l" defTabSz="2690969" rtl="0" eaLnBrk="1" latinLnBrk="0" hangingPunct="1">
        <a:lnSpc>
          <a:spcPct val="90000"/>
        </a:lnSpc>
        <a:spcBef>
          <a:spcPts val="1471"/>
        </a:spcBef>
        <a:buFont typeface="Arial" panose="020B0604020202020204" pitchFamily="34" charset="0"/>
        <a:buChar char="•"/>
        <a:defRPr sz="7063" kern="1200">
          <a:solidFill>
            <a:schemeClr val="tx1"/>
          </a:solidFill>
          <a:latin typeface="+mn-lt"/>
          <a:ea typeface="+mn-ea"/>
          <a:cs typeface="+mn-cs"/>
        </a:defRPr>
      </a:lvl2pPr>
      <a:lvl3pPr marL="3363712" indent="-672742" algn="l" defTabSz="2690969" rtl="0" eaLnBrk="1" latinLnBrk="0" hangingPunct="1">
        <a:lnSpc>
          <a:spcPct val="90000"/>
        </a:lnSpc>
        <a:spcBef>
          <a:spcPts val="1471"/>
        </a:spcBef>
        <a:buFont typeface="Arial" panose="020B0604020202020204" pitchFamily="34" charset="0"/>
        <a:buChar char="•"/>
        <a:defRPr sz="5886" kern="1200">
          <a:solidFill>
            <a:schemeClr val="tx1"/>
          </a:solidFill>
          <a:latin typeface="+mn-lt"/>
          <a:ea typeface="+mn-ea"/>
          <a:cs typeface="+mn-cs"/>
        </a:defRPr>
      </a:lvl3pPr>
      <a:lvl4pPr marL="4709197"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4pPr>
      <a:lvl5pPr marL="605468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5pPr>
      <a:lvl6pPr marL="740016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6pPr>
      <a:lvl7pPr marL="874565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7pPr>
      <a:lvl8pPr marL="1009113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8pPr>
      <a:lvl9pPr marL="11436620"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9pPr>
    </p:bodyStyle>
    <p:otherStyle>
      <a:defPPr>
        <a:defRPr lang="en-US"/>
      </a:defPPr>
      <a:lvl1pPr marL="0" algn="l" defTabSz="2690969" rtl="0" eaLnBrk="1" latinLnBrk="0" hangingPunct="1">
        <a:defRPr sz="5297" kern="1200">
          <a:solidFill>
            <a:schemeClr val="tx1"/>
          </a:solidFill>
          <a:latin typeface="+mn-lt"/>
          <a:ea typeface="+mn-ea"/>
          <a:cs typeface="+mn-cs"/>
        </a:defRPr>
      </a:lvl1pPr>
      <a:lvl2pPr marL="1345485" algn="l" defTabSz="2690969" rtl="0" eaLnBrk="1" latinLnBrk="0" hangingPunct="1">
        <a:defRPr sz="5297" kern="1200">
          <a:solidFill>
            <a:schemeClr val="tx1"/>
          </a:solidFill>
          <a:latin typeface="+mn-lt"/>
          <a:ea typeface="+mn-ea"/>
          <a:cs typeface="+mn-cs"/>
        </a:defRPr>
      </a:lvl2pPr>
      <a:lvl3pPr marL="2690969" algn="l" defTabSz="2690969" rtl="0" eaLnBrk="1" latinLnBrk="0" hangingPunct="1">
        <a:defRPr sz="5297" kern="1200">
          <a:solidFill>
            <a:schemeClr val="tx1"/>
          </a:solidFill>
          <a:latin typeface="+mn-lt"/>
          <a:ea typeface="+mn-ea"/>
          <a:cs typeface="+mn-cs"/>
        </a:defRPr>
      </a:lvl3pPr>
      <a:lvl4pPr marL="4036454" algn="l" defTabSz="2690969" rtl="0" eaLnBrk="1" latinLnBrk="0" hangingPunct="1">
        <a:defRPr sz="5297" kern="1200">
          <a:solidFill>
            <a:schemeClr val="tx1"/>
          </a:solidFill>
          <a:latin typeface="+mn-lt"/>
          <a:ea typeface="+mn-ea"/>
          <a:cs typeface="+mn-cs"/>
        </a:defRPr>
      </a:lvl4pPr>
      <a:lvl5pPr marL="5381939" algn="l" defTabSz="2690969" rtl="0" eaLnBrk="1" latinLnBrk="0" hangingPunct="1">
        <a:defRPr sz="5297" kern="1200">
          <a:solidFill>
            <a:schemeClr val="tx1"/>
          </a:solidFill>
          <a:latin typeface="+mn-lt"/>
          <a:ea typeface="+mn-ea"/>
          <a:cs typeface="+mn-cs"/>
        </a:defRPr>
      </a:lvl5pPr>
      <a:lvl6pPr marL="6727424" algn="l" defTabSz="2690969" rtl="0" eaLnBrk="1" latinLnBrk="0" hangingPunct="1">
        <a:defRPr sz="5297" kern="1200">
          <a:solidFill>
            <a:schemeClr val="tx1"/>
          </a:solidFill>
          <a:latin typeface="+mn-lt"/>
          <a:ea typeface="+mn-ea"/>
          <a:cs typeface="+mn-cs"/>
        </a:defRPr>
      </a:lvl6pPr>
      <a:lvl7pPr marL="8072908" algn="l" defTabSz="2690969" rtl="0" eaLnBrk="1" latinLnBrk="0" hangingPunct="1">
        <a:defRPr sz="5297" kern="1200">
          <a:solidFill>
            <a:schemeClr val="tx1"/>
          </a:solidFill>
          <a:latin typeface="+mn-lt"/>
          <a:ea typeface="+mn-ea"/>
          <a:cs typeface="+mn-cs"/>
        </a:defRPr>
      </a:lvl7pPr>
      <a:lvl8pPr marL="9418393" algn="l" defTabSz="2690969" rtl="0" eaLnBrk="1" latinLnBrk="0" hangingPunct="1">
        <a:defRPr sz="5297" kern="1200">
          <a:solidFill>
            <a:schemeClr val="tx1"/>
          </a:solidFill>
          <a:latin typeface="+mn-lt"/>
          <a:ea typeface="+mn-ea"/>
          <a:cs typeface="+mn-cs"/>
        </a:defRPr>
      </a:lvl8pPr>
      <a:lvl9pPr marL="10763878" algn="l" defTabSz="2690969" rtl="0" eaLnBrk="1" latinLnBrk="0" hangingPunct="1">
        <a:defRPr sz="52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Adalton.fonseca@fiocruz.br" TargetMode="External"/><Relationship Id="rId5" Type="http://schemas.openxmlformats.org/officeDocument/2006/relationships/image" Target="../media/image2.png"/><Relationship Id="rId6" Type="http://schemas.openxmlformats.org/officeDocument/2006/relationships/image" Target="../media/image3.jp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xmlns="" id="{76BB8A3D-4CEE-49EF-AC57-D948529563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288018" y="37642251"/>
            <a:ext cx="3176057" cy="3176057"/>
          </a:xfrm>
          <a:prstGeom prst="rect">
            <a:avLst/>
          </a:prstGeom>
        </p:spPr>
      </p:pic>
      <p:sp>
        <p:nvSpPr>
          <p:cNvPr id="5" name="Title 4">
            <a:extLst>
              <a:ext uri="{FF2B5EF4-FFF2-40B4-BE49-F238E27FC236}">
                <a16:creationId xmlns:a16="http://schemas.microsoft.com/office/drawing/2014/main" xmlns="" id="{DDC4359A-7BBB-495A-96DE-65574C0C88E6}"/>
              </a:ext>
            </a:extLst>
          </p:cNvPr>
          <p:cNvSpPr>
            <a:spLocks noGrp="1"/>
          </p:cNvSpPr>
          <p:nvPr>
            <p:ph type="ctrTitle"/>
          </p:nvPr>
        </p:nvSpPr>
        <p:spPr>
          <a:xfrm>
            <a:off x="0" y="4208884"/>
            <a:ext cx="30275212" cy="5543608"/>
          </a:xfrm>
          <a:solidFill>
            <a:schemeClr val="accent5">
              <a:lumMod val="50000"/>
            </a:schemeClr>
          </a:solidFill>
        </p:spPr>
        <p:txBody>
          <a:bodyPr vert="horz" wrap="square" lIns="280326" tIns="280326" rIns="280326" bIns="280326" rtlCol="0" anchor="t" anchorCtr="0">
            <a:noAutofit/>
          </a:bodyPr>
          <a:lstStyle/>
          <a:p>
            <a:pPr algn="just"/>
            <a:r>
              <a:rPr lang="en-US" sz="6600" b="1" dirty="0">
                <a:solidFill>
                  <a:schemeClr val="bg1"/>
                </a:solidFill>
                <a:latin typeface="Arial"/>
                <a:cs typeface="Arial"/>
              </a:rPr>
              <a:t>How to carry out scientific dissemination of health research considering the context of</a:t>
            </a:r>
            <a:r>
              <a:rPr lang="bg-BG" sz="6600" b="1" dirty="0">
                <a:solidFill>
                  <a:schemeClr val="bg1"/>
                </a:solidFill>
                <a:latin typeface="Arial"/>
                <a:cs typeface="Arial"/>
              </a:rPr>
              <a:t> </a:t>
            </a:r>
            <a:r>
              <a:rPr lang="en-US" sz="6600" b="1" dirty="0">
                <a:solidFill>
                  <a:schemeClr val="bg1"/>
                </a:solidFill>
                <a:latin typeface="Arial"/>
                <a:cs typeface="Arial"/>
              </a:rPr>
              <a:t>different stakeholders? </a:t>
            </a:r>
            <a:r>
              <a:rPr lang="bg-BG" sz="6600" b="1" dirty="0">
                <a:solidFill>
                  <a:schemeClr val="bg1"/>
                </a:solidFill>
                <a:latin typeface="Arial"/>
                <a:cs typeface="Arial"/>
              </a:rPr>
              <a:t/>
            </a:r>
            <a:br>
              <a:rPr lang="bg-BG" sz="6600" b="1" dirty="0">
                <a:solidFill>
                  <a:schemeClr val="bg1"/>
                </a:solidFill>
                <a:latin typeface="Arial"/>
                <a:cs typeface="Arial"/>
              </a:rPr>
            </a:br>
            <a:r>
              <a:rPr lang="en-US" sz="4000" b="1" dirty="0" smtClean="0">
                <a:solidFill>
                  <a:schemeClr val="bg1"/>
                </a:solidFill>
                <a:latin typeface="Arial"/>
                <a:cs typeface="Arial"/>
              </a:rPr>
              <a:t>In </a:t>
            </a:r>
            <a:r>
              <a:rPr lang="en-US" sz="4000" b="1" dirty="0">
                <a:solidFill>
                  <a:schemeClr val="bg1"/>
                </a:solidFill>
                <a:latin typeface="Arial"/>
                <a:cs typeface="Arial"/>
              </a:rPr>
              <a:t>Brazil, a</a:t>
            </a:r>
            <a:r>
              <a:rPr lang="bg-BG" sz="4000" b="1" dirty="0">
                <a:solidFill>
                  <a:schemeClr val="bg1"/>
                </a:solidFill>
                <a:latin typeface="Arial"/>
                <a:cs typeface="Arial"/>
              </a:rPr>
              <a:t> </a:t>
            </a:r>
            <a:r>
              <a:rPr lang="en-US" sz="4000" b="1" dirty="0">
                <a:solidFill>
                  <a:schemeClr val="bg1"/>
                </a:solidFill>
                <a:latin typeface="Arial"/>
                <a:cs typeface="Arial"/>
              </a:rPr>
              <a:t>successful experience of creating a collaborative environment among multiple</a:t>
            </a:r>
            <a:r>
              <a:rPr lang="bg-BG" sz="4000" b="1" dirty="0">
                <a:solidFill>
                  <a:schemeClr val="bg1"/>
                </a:solidFill>
                <a:latin typeface="Arial"/>
                <a:cs typeface="Arial"/>
              </a:rPr>
              <a:t> </a:t>
            </a:r>
            <a:r>
              <a:rPr lang="en-US" sz="4000" b="1" dirty="0">
                <a:solidFill>
                  <a:schemeClr val="bg1"/>
                </a:solidFill>
                <a:latin typeface="Arial"/>
                <a:cs typeface="Arial"/>
              </a:rPr>
              <a:t>stakeholders was carried out at Cidacs, a research center that links national governmental</a:t>
            </a:r>
            <a:r>
              <a:rPr lang="bg-BG" sz="4000" b="1" dirty="0">
                <a:solidFill>
                  <a:schemeClr val="bg1"/>
                </a:solidFill>
                <a:latin typeface="Arial"/>
                <a:cs typeface="Arial"/>
              </a:rPr>
              <a:t> </a:t>
            </a:r>
            <a:r>
              <a:rPr lang="en-US" sz="4000" b="1" dirty="0">
                <a:solidFill>
                  <a:schemeClr val="bg1"/>
                </a:solidFill>
                <a:latin typeface="Arial"/>
                <a:cs typeface="Arial"/>
              </a:rPr>
              <a:t>health and social databases focused on to investigate social determinants and the impact</a:t>
            </a:r>
            <a:r>
              <a:rPr lang="bg-BG" sz="4000" b="1" dirty="0">
                <a:solidFill>
                  <a:schemeClr val="bg1"/>
                </a:solidFill>
                <a:latin typeface="Arial"/>
                <a:cs typeface="Arial"/>
              </a:rPr>
              <a:t> </a:t>
            </a:r>
            <a:r>
              <a:rPr lang="en-US" sz="4000" b="1" dirty="0">
                <a:solidFill>
                  <a:schemeClr val="bg1"/>
                </a:solidFill>
                <a:latin typeface="Arial"/>
                <a:cs typeface="Arial"/>
              </a:rPr>
              <a:t>of health, social and environmental policies on different health problems of the Brazilian</a:t>
            </a:r>
            <a:r>
              <a:rPr lang="bg-BG" sz="4000" b="1" dirty="0">
                <a:solidFill>
                  <a:schemeClr val="bg1"/>
                </a:solidFill>
                <a:latin typeface="Arial"/>
                <a:cs typeface="Arial"/>
              </a:rPr>
              <a:t> </a:t>
            </a:r>
            <a:r>
              <a:rPr lang="en-US" sz="4000" b="1" dirty="0">
                <a:solidFill>
                  <a:schemeClr val="bg1"/>
                </a:solidFill>
                <a:latin typeface="Arial"/>
                <a:cs typeface="Arial"/>
              </a:rPr>
              <a:t>population. Scientific dissemination is an important pillar of this work. To ensure knowledge produced is accessible and relevant to various audiences, we have been developing strategies on public engagement and co-production.</a:t>
            </a:r>
            <a:r>
              <a:rPr lang="en-US" sz="4000" dirty="0">
                <a:latin typeface="Arial"/>
                <a:cs typeface="Arial"/>
              </a:rPr>
              <a:t/>
            </a:r>
            <a:br>
              <a:rPr lang="en-US" sz="4000" dirty="0">
                <a:latin typeface="Arial"/>
                <a:cs typeface="Arial"/>
              </a:rPr>
            </a:br>
            <a:endParaRPr lang="en-US" sz="4000" dirty="0">
              <a:solidFill>
                <a:schemeClr val="bg1"/>
              </a:solidFill>
              <a:latin typeface="Arial"/>
              <a:ea typeface="Roboto" panose="02000000000000000000" pitchFamily="2" charset="0"/>
              <a:cs typeface="Arial"/>
            </a:endParaRPr>
          </a:p>
        </p:txBody>
      </p:sp>
      <p:sp>
        <p:nvSpPr>
          <p:cNvPr id="20" name="Rectangle 19">
            <a:extLst>
              <a:ext uri="{FF2B5EF4-FFF2-40B4-BE49-F238E27FC236}">
                <a16:creationId xmlns:a16="http://schemas.microsoft.com/office/drawing/2014/main" xmlns="" id="{6BA4CF46-E210-4322-91D1-2A41779F64E4}"/>
              </a:ext>
            </a:extLst>
          </p:cNvPr>
          <p:cNvSpPr/>
          <p:nvPr/>
        </p:nvSpPr>
        <p:spPr>
          <a:xfrm>
            <a:off x="-1" y="2475310"/>
            <a:ext cx="30275213" cy="1323439"/>
          </a:xfrm>
          <a:prstGeom prst="rect">
            <a:avLst/>
          </a:prstGeom>
        </p:spPr>
        <p:txBody>
          <a:bodyPr wrap="square">
            <a:spAutoFit/>
          </a:bodyPr>
          <a:lstStyle/>
          <a:p>
            <a:pPr algn="ctr"/>
            <a:r>
              <a:rPr lang="en-US" sz="4000" dirty="0">
                <a:latin typeface="Arial"/>
                <a:cs typeface="Arial"/>
              </a:rPr>
              <a:t>Adalton Fonseca¹</a:t>
            </a:r>
            <a:r>
              <a:rPr lang="en-US" sz="4000" baseline="30000" dirty="0">
                <a:latin typeface="Arial"/>
                <a:cs typeface="Arial"/>
              </a:rPr>
              <a:t>,</a:t>
            </a:r>
            <a:r>
              <a:rPr lang="en-US" sz="4000" dirty="0">
                <a:latin typeface="Arial"/>
                <a:cs typeface="Arial"/>
              </a:rPr>
              <a:t>², Denise Pimenta¹, Mariana Sebastiao¹, </a:t>
            </a:r>
            <a:r>
              <a:rPr lang="en-US" sz="4000" dirty="0" err="1">
                <a:latin typeface="Arial"/>
                <a:cs typeface="Arial"/>
              </a:rPr>
              <a:t>Raiza</a:t>
            </a:r>
            <a:r>
              <a:rPr lang="en-US" sz="4000" dirty="0">
                <a:latin typeface="Arial"/>
                <a:cs typeface="Arial"/>
              </a:rPr>
              <a:t> Lima¹, </a:t>
            </a:r>
            <a:r>
              <a:rPr lang="en-US" sz="4000" dirty="0" err="1">
                <a:latin typeface="Arial"/>
                <a:cs typeface="Arial"/>
              </a:rPr>
              <a:t>Daiane</a:t>
            </a:r>
            <a:r>
              <a:rPr lang="en-US" sz="4000" dirty="0">
                <a:latin typeface="Arial"/>
                <a:cs typeface="Arial"/>
              </a:rPr>
              <a:t> Machado¹</a:t>
            </a:r>
            <a:r>
              <a:rPr lang="en-US" sz="4000" baseline="30000" dirty="0">
                <a:latin typeface="Arial"/>
                <a:cs typeface="Arial"/>
              </a:rPr>
              <a:t>,</a:t>
            </a:r>
            <a:r>
              <a:rPr lang="en-US" sz="4000" dirty="0">
                <a:latin typeface="Arial"/>
                <a:cs typeface="Arial"/>
              </a:rPr>
              <a:t>³,</a:t>
            </a:r>
            <a:r>
              <a:rPr lang="bg-BG" sz="4000" dirty="0">
                <a:latin typeface="Arial"/>
                <a:cs typeface="Arial"/>
              </a:rPr>
              <a:t> </a:t>
            </a:r>
            <a:r>
              <a:rPr lang="en-US" sz="4000" dirty="0">
                <a:latin typeface="Arial"/>
                <a:cs typeface="Arial"/>
              </a:rPr>
              <a:t>Maria </a:t>
            </a:r>
            <a:r>
              <a:rPr lang="en-US" sz="4000" dirty="0" err="1">
                <a:latin typeface="Arial"/>
                <a:cs typeface="Arial"/>
              </a:rPr>
              <a:t>Yury</a:t>
            </a:r>
            <a:r>
              <a:rPr lang="en-US" sz="4000" dirty="0">
                <a:latin typeface="Arial"/>
                <a:cs typeface="Arial"/>
              </a:rPr>
              <a:t> Ichihara¹ e Mauricio L. Barreto¹ | </a:t>
            </a:r>
            <a:r>
              <a:rPr lang="en-US" sz="2400" dirty="0">
                <a:latin typeface="Arial"/>
                <a:cs typeface="Arial"/>
              </a:rPr>
              <a:t>¹</a:t>
            </a:r>
            <a:r>
              <a:rPr lang="bg-BG" sz="2400" dirty="0">
                <a:latin typeface="Arial"/>
                <a:cs typeface="Arial"/>
              </a:rPr>
              <a:t>Cidacs</a:t>
            </a:r>
            <a:r>
              <a:rPr lang="pt-BR" sz="2400" dirty="0">
                <a:latin typeface="Arial"/>
                <a:cs typeface="Arial"/>
              </a:rPr>
              <a:t>/</a:t>
            </a:r>
            <a:r>
              <a:rPr lang="bg-BG" sz="2400" dirty="0">
                <a:latin typeface="Arial"/>
                <a:cs typeface="Arial"/>
              </a:rPr>
              <a:t>Fiocruz</a:t>
            </a:r>
            <a:r>
              <a:rPr lang="pt-BR" sz="2400" dirty="0">
                <a:latin typeface="Arial"/>
                <a:cs typeface="Arial"/>
              </a:rPr>
              <a:t> Bahia; ²</a:t>
            </a:r>
            <a:r>
              <a:rPr lang="bg-BG" sz="2400" dirty="0">
                <a:latin typeface="Arial"/>
                <a:cs typeface="Arial"/>
              </a:rPr>
              <a:t>U</a:t>
            </a:r>
            <a:r>
              <a:rPr lang="pt-BR" sz="2400" dirty="0" err="1">
                <a:latin typeface="Arial"/>
                <a:cs typeface="Arial"/>
              </a:rPr>
              <a:t>niversidade</a:t>
            </a:r>
            <a:r>
              <a:rPr lang="pt-BR" sz="2400" dirty="0">
                <a:latin typeface="Arial"/>
                <a:cs typeface="Arial"/>
              </a:rPr>
              <a:t> Estadual do Sudoeste da Bahia (UESB); ³Harvard Medical </a:t>
            </a:r>
            <a:r>
              <a:rPr lang="pt-BR" sz="2400" dirty="0" err="1">
                <a:latin typeface="Arial"/>
                <a:cs typeface="Arial"/>
              </a:rPr>
              <a:t>School</a:t>
            </a:r>
            <a:r>
              <a:rPr lang="pt-BR" sz="2400" dirty="0">
                <a:latin typeface="Arial"/>
                <a:cs typeface="Arial"/>
              </a:rPr>
              <a:t> </a:t>
            </a:r>
            <a:endParaRPr lang="en-US" sz="4000" dirty="0">
              <a:latin typeface="Arial"/>
              <a:cs typeface="Arial"/>
            </a:endParaRPr>
          </a:p>
        </p:txBody>
      </p:sp>
      <p:sp>
        <p:nvSpPr>
          <p:cNvPr id="21" name="TextBox 20">
            <a:extLst>
              <a:ext uri="{FF2B5EF4-FFF2-40B4-BE49-F238E27FC236}">
                <a16:creationId xmlns:a16="http://schemas.microsoft.com/office/drawing/2014/main" xmlns="" id="{CAC155C6-7E35-4156-B9B3-271571AF60CC}"/>
              </a:ext>
            </a:extLst>
          </p:cNvPr>
          <p:cNvSpPr txBox="1"/>
          <p:nvPr/>
        </p:nvSpPr>
        <p:spPr>
          <a:xfrm>
            <a:off x="979715" y="161581"/>
            <a:ext cx="25934798" cy="1938992"/>
          </a:xfrm>
          <a:prstGeom prst="rect">
            <a:avLst/>
          </a:prstGeom>
          <a:noFill/>
        </p:spPr>
        <p:txBody>
          <a:bodyPr wrap="square" rtlCol="0">
            <a:spAutoFit/>
          </a:bodyPr>
          <a:lstStyle/>
          <a:p>
            <a:r>
              <a:rPr lang="en-US" sz="6000" b="1" dirty="0">
                <a:latin typeface="Arial"/>
                <a:cs typeface="Arial"/>
              </a:rPr>
              <a:t>Challenges of co-production with multiple stakeholders in</a:t>
            </a:r>
            <a:r>
              <a:rPr lang="bg-BG" sz="6000" b="1" dirty="0">
                <a:latin typeface="Arial"/>
                <a:cs typeface="Arial"/>
              </a:rPr>
              <a:t> </a:t>
            </a:r>
            <a:r>
              <a:rPr lang="en-US" sz="6000" b="1" dirty="0">
                <a:latin typeface="Arial"/>
                <a:cs typeface="Arial"/>
              </a:rPr>
              <a:t>disseminating </a:t>
            </a:r>
            <a:r>
              <a:rPr lang="bg-BG" sz="6000" b="1" dirty="0">
                <a:latin typeface="Arial"/>
                <a:cs typeface="Arial"/>
              </a:rPr>
              <a:t>r</a:t>
            </a:r>
            <a:r>
              <a:rPr lang="en-US" sz="6000" b="1" dirty="0" err="1">
                <a:latin typeface="Arial"/>
                <a:cs typeface="Arial"/>
              </a:rPr>
              <a:t>esearch</a:t>
            </a:r>
            <a:r>
              <a:rPr lang="en-US" sz="6000" b="1" dirty="0">
                <a:latin typeface="Arial"/>
                <a:cs typeface="Arial"/>
              </a:rPr>
              <a:t> results generated at a Brazilian data</a:t>
            </a:r>
            <a:r>
              <a:rPr lang="bg-BG" sz="6000" b="1" dirty="0">
                <a:latin typeface="Arial"/>
                <a:cs typeface="Arial"/>
              </a:rPr>
              <a:t> </a:t>
            </a:r>
            <a:r>
              <a:rPr lang="en-US" sz="6000" b="1" dirty="0">
                <a:latin typeface="Arial"/>
                <a:cs typeface="Arial"/>
              </a:rPr>
              <a:t>center</a:t>
            </a:r>
          </a:p>
        </p:txBody>
      </p:sp>
      <p:sp>
        <p:nvSpPr>
          <p:cNvPr id="17" name="TextBox 16">
            <a:extLst>
              <a:ext uri="{FF2B5EF4-FFF2-40B4-BE49-F238E27FC236}">
                <a16:creationId xmlns:a16="http://schemas.microsoft.com/office/drawing/2014/main" xmlns="" id="{8E35B311-3C19-412C-ADE6-EB2E4158F366}"/>
              </a:ext>
            </a:extLst>
          </p:cNvPr>
          <p:cNvSpPr txBox="1"/>
          <p:nvPr/>
        </p:nvSpPr>
        <p:spPr>
          <a:xfrm>
            <a:off x="15561808" y="30530210"/>
            <a:ext cx="14286510" cy="10667985"/>
          </a:xfrm>
          <a:prstGeom prst="rect">
            <a:avLst/>
          </a:prstGeom>
          <a:noFill/>
        </p:spPr>
        <p:txBody>
          <a:bodyPr wrap="square" rtlCol="0">
            <a:spAutoFit/>
          </a:bodyPr>
          <a:lstStyle/>
          <a:p>
            <a:pPr algn="just">
              <a:lnSpc>
                <a:spcPct val="120000"/>
              </a:lnSpc>
            </a:pPr>
            <a:endParaRPr lang="bg-BG" sz="3600" b="1" dirty="0">
              <a:solidFill>
                <a:srgbClr val="8C1616"/>
              </a:solidFill>
              <a:latin typeface="Arial" panose="020B0604020202020204" pitchFamily="34" charset="0"/>
              <a:cs typeface="Arial" panose="020B0604020202020204" pitchFamily="34" charset="0"/>
            </a:endParaRPr>
          </a:p>
          <a:p>
            <a:pPr algn="just">
              <a:lnSpc>
                <a:spcPct val="120000"/>
              </a:lnSpc>
            </a:pPr>
            <a:r>
              <a:rPr lang="en-US" sz="3600" b="1" dirty="0">
                <a:solidFill>
                  <a:srgbClr val="8C1616"/>
                </a:solidFill>
                <a:latin typeface="Arial" panose="020B0604020202020204" pitchFamily="34" charset="0"/>
                <a:cs typeface="Arial" panose="020B0604020202020204" pitchFamily="34" charset="0"/>
              </a:rPr>
              <a:t>CONCLUSIONS</a:t>
            </a: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r>
              <a:rPr lang="bg-BG" sz="3600" dirty="0">
                <a:solidFill>
                  <a:srgbClr val="000000"/>
                </a:solidFill>
                <a:latin typeface="Arial" panose="020B0604020202020204" pitchFamily="34" charset="0"/>
                <a:cs typeface="Arial" panose="020B0604020202020204" pitchFamily="34" charset="0"/>
              </a:rPr>
              <a:t>Working directly with stakeholders can be a challenge, consediring  certain historical distance between the science and the society. However, Cidacs understands that proximity to a diverse kind of stakeholders is an essential point to improve data analyses and promote a better science that impacts the real life of Brazilian population.</a:t>
            </a:r>
            <a:endParaRPr lang="bg-BG" sz="3600" dirty="0">
              <a:solidFill>
                <a:srgbClr val="8C1616"/>
              </a:solidFill>
              <a:latin typeface="Arial" panose="020B0604020202020204" pitchFamily="34" charset="0"/>
              <a:cs typeface="Arial" panose="020B0604020202020204" pitchFamily="34" charset="0"/>
            </a:endParaRPr>
          </a:p>
          <a:p>
            <a:pPr algn="just">
              <a:lnSpc>
                <a:spcPct val="120000"/>
              </a:lnSpc>
            </a:pPr>
            <a:endParaRPr lang="bg-BG" sz="3600" b="1" dirty="0">
              <a:solidFill>
                <a:srgbClr val="8C1616"/>
              </a:solidFill>
              <a:latin typeface="Arial" panose="020B0604020202020204" pitchFamily="34" charset="0"/>
              <a:cs typeface="Arial" panose="020B0604020202020204" pitchFamily="34" charset="0"/>
            </a:endParaRPr>
          </a:p>
          <a:p>
            <a:pPr algn="just">
              <a:lnSpc>
                <a:spcPct val="120000"/>
              </a:lnSpc>
            </a:pPr>
            <a:r>
              <a:rPr lang="en-US" sz="3600" b="1" dirty="0">
                <a:solidFill>
                  <a:srgbClr val="8C1616"/>
                </a:solidFill>
                <a:latin typeface="Arial" panose="020B0604020202020204" pitchFamily="34" charset="0"/>
                <a:cs typeface="Arial" panose="020B0604020202020204" pitchFamily="34" charset="0"/>
              </a:rPr>
              <a:t>ADDITIONAL KEY INFORMATION</a:t>
            </a:r>
            <a:endParaRPr lang="bg-BG" sz="3600" b="1" dirty="0">
              <a:solidFill>
                <a:schemeClr val="accent1">
                  <a:lumMod val="50000"/>
                </a:schemeClr>
              </a:solidFill>
              <a:latin typeface="Arial" panose="020B0604020202020204" pitchFamily="34" charset="0"/>
              <a:cs typeface="Arial" panose="020B0604020202020204" pitchFamily="34" charset="0"/>
              <a:hlinkClick r:id="rId4"/>
            </a:endParaRPr>
          </a:p>
          <a:p>
            <a:pPr algn="just">
              <a:lnSpc>
                <a:spcPct val="120000"/>
              </a:lnSpc>
            </a:pPr>
            <a:endParaRPr lang="pt-BR" sz="3600" b="1"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endParaRPr lang="pt-BR" sz="3600" b="1"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endParaRPr lang="pt-BR" sz="3600" b="1"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endParaRPr lang="pt-BR" sz="3600" b="1"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r>
              <a:rPr lang="pt-BR" sz="3600" b="1" dirty="0">
                <a:solidFill>
                  <a:schemeClr val="accent1">
                    <a:lumMod val="50000"/>
                  </a:schemeClr>
                </a:solidFill>
                <a:latin typeface="Arial" panose="020B0604020202020204" pitchFamily="34" charset="0"/>
                <a:cs typeface="Arial" panose="020B0604020202020204" pitchFamily="34" charset="0"/>
              </a:rPr>
              <a:t>https://cidacs.bahia.fiocruz.br/</a:t>
            </a:r>
            <a:endParaRPr lang="en-US" sz="36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8E35B311-3C19-412C-ADE6-EB2E4158F366}"/>
              </a:ext>
            </a:extLst>
          </p:cNvPr>
          <p:cNvSpPr txBox="1"/>
          <p:nvPr/>
        </p:nvSpPr>
        <p:spPr>
          <a:xfrm>
            <a:off x="15685228" y="20769390"/>
            <a:ext cx="13914542" cy="10175093"/>
          </a:xfrm>
          <a:prstGeom prst="rect">
            <a:avLst/>
          </a:prstGeom>
          <a:solidFill>
            <a:schemeClr val="bg1"/>
          </a:solidFill>
        </p:spPr>
        <p:txBody>
          <a:bodyPr wrap="square" rtlCol="0">
            <a:spAutoFit/>
          </a:bodyPr>
          <a:lstStyle/>
          <a:p>
            <a:pPr>
              <a:lnSpc>
                <a:spcPct val="120000"/>
              </a:lnSpc>
            </a:pPr>
            <a:r>
              <a:rPr lang="en-US" sz="3600" b="1" dirty="0">
                <a:solidFill>
                  <a:srgbClr val="8C1616"/>
                </a:solidFill>
                <a:latin typeface="Arial" panose="020B0604020202020204" pitchFamily="34" charset="0"/>
                <a:cs typeface="Arial" panose="020B0604020202020204" pitchFamily="34" charset="0"/>
              </a:rPr>
              <a:t>RESULTS</a:t>
            </a:r>
          </a:p>
          <a:p>
            <a:pPr algn="just"/>
            <a:endParaRPr lang="bg-BG" sz="3600" b="1" dirty="0">
              <a:latin typeface="Arial"/>
              <a:cs typeface="Arial"/>
            </a:endParaRPr>
          </a:p>
          <a:p>
            <a:pPr algn="just"/>
            <a:r>
              <a:rPr lang="bg-BG" sz="3600" dirty="0">
                <a:latin typeface="Arial"/>
                <a:cs typeface="Arial"/>
              </a:rPr>
              <a:t>S</a:t>
            </a:r>
            <a:r>
              <a:rPr lang="en-US" sz="3600" dirty="0" err="1">
                <a:latin typeface="Arial"/>
                <a:cs typeface="Arial"/>
              </a:rPr>
              <a:t>takeholders</a:t>
            </a:r>
            <a:r>
              <a:rPr lang="en-US" sz="3600" dirty="0">
                <a:latin typeface="Arial"/>
                <a:cs typeface="Arial"/>
              </a:rPr>
              <a:t> have</a:t>
            </a:r>
            <a:r>
              <a:rPr lang="bg-BG" sz="3600" dirty="0">
                <a:latin typeface="Arial"/>
                <a:cs typeface="Arial"/>
              </a:rPr>
              <a:t> been</a:t>
            </a:r>
            <a:r>
              <a:rPr lang="en-US" sz="3600" dirty="0">
                <a:latin typeface="Arial"/>
                <a:cs typeface="Arial"/>
              </a:rPr>
              <a:t> </a:t>
            </a:r>
            <a:r>
              <a:rPr lang="en-US" sz="3600" dirty="0" err="1">
                <a:latin typeface="Arial"/>
                <a:cs typeface="Arial"/>
              </a:rPr>
              <a:t>contribut</a:t>
            </a:r>
            <a:r>
              <a:rPr lang="bg-BG" sz="3600" dirty="0">
                <a:latin typeface="Arial"/>
                <a:cs typeface="Arial"/>
              </a:rPr>
              <a:t>ing</a:t>
            </a:r>
            <a:r>
              <a:rPr lang="en-US" sz="3600" dirty="0">
                <a:latin typeface="Arial"/>
                <a:cs typeface="Arial"/>
              </a:rPr>
              <a:t> to the construction of dissemination products,</a:t>
            </a:r>
            <a:r>
              <a:rPr lang="bg-BG" sz="3600" dirty="0">
                <a:latin typeface="Arial"/>
                <a:cs typeface="Arial"/>
              </a:rPr>
              <a:t> </a:t>
            </a:r>
            <a:r>
              <a:rPr lang="en-US" sz="3600" dirty="0">
                <a:latin typeface="Arial"/>
                <a:cs typeface="Arial"/>
              </a:rPr>
              <a:t>including materials for youth, populations living in peripheral urban areas, indigenous</a:t>
            </a:r>
            <a:r>
              <a:rPr lang="bg-BG" sz="3600" dirty="0">
                <a:latin typeface="Arial"/>
                <a:cs typeface="Arial"/>
              </a:rPr>
              <a:t> </a:t>
            </a:r>
            <a:r>
              <a:rPr lang="en-US" sz="3600" dirty="0">
                <a:latin typeface="Arial"/>
                <a:cs typeface="Arial"/>
              </a:rPr>
              <a:t>people and the black population. </a:t>
            </a:r>
          </a:p>
          <a:p>
            <a:pPr algn="just"/>
            <a:endParaRPr lang="en-US" sz="3600" dirty="0">
              <a:latin typeface="Arial"/>
              <a:cs typeface="Arial"/>
            </a:endParaRPr>
          </a:p>
          <a:p>
            <a:pPr algn="just"/>
            <a:r>
              <a:rPr lang="en-US" sz="3600" dirty="0">
                <a:latin typeface="Arial"/>
                <a:cs typeface="Arial"/>
              </a:rPr>
              <a:t>For instance, integrated to a youth mental health research</a:t>
            </a:r>
            <a:r>
              <a:rPr lang="bg-BG" sz="3600" dirty="0">
                <a:latin typeface="Arial"/>
                <a:cs typeface="Arial"/>
              </a:rPr>
              <a:t> </a:t>
            </a:r>
            <a:r>
              <a:rPr lang="en-US" sz="3600" dirty="0">
                <a:latin typeface="Arial"/>
                <a:cs typeface="Arial"/>
              </a:rPr>
              <a:t>a series of training workshops with teachers from a local community school is underway,</a:t>
            </a:r>
            <a:r>
              <a:rPr lang="bg-BG" sz="3600" dirty="0">
                <a:latin typeface="Arial"/>
                <a:cs typeface="Arial"/>
              </a:rPr>
              <a:t> </a:t>
            </a:r>
            <a:r>
              <a:rPr lang="en-US" sz="3600" dirty="0">
                <a:latin typeface="Arial"/>
                <a:cs typeface="Arial"/>
              </a:rPr>
              <a:t>engaging their students together with teachers and researchers to coproduce a policy</a:t>
            </a:r>
            <a:r>
              <a:rPr lang="bg-BG" sz="3600" dirty="0">
                <a:latin typeface="Arial"/>
                <a:cs typeface="Arial"/>
              </a:rPr>
              <a:t> </a:t>
            </a:r>
            <a:r>
              <a:rPr lang="en-US" sz="3600" dirty="0">
                <a:latin typeface="Arial"/>
                <a:cs typeface="Arial"/>
              </a:rPr>
              <a:t>recommendation document to be presented to local policymakers. </a:t>
            </a:r>
          </a:p>
          <a:p>
            <a:pPr algn="just"/>
            <a:endParaRPr lang="en-US" sz="3600" dirty="0">
              <a:latin typeface="Arial"/>
              <a:cs typeface="Arial"/>
            </a:endParaRPr>
          </a:p>
          <a:p>
            <a:pPr algn="just"/>
            <a:r>
              <a:rPr lang="en-US" sz="3600" dirty="0">
                <a:latin typeface="Arial"/>
                <a:cs typeface="Arial"/>
              </a:rPr>
              <a:t>In a project on</a:t>
            </a:r>
            <a:r>
              <a:rPr lang="bg-BG" sz="3600" dirty="0">
                <a:latin typeface="Arial"/>
                <a:cs typeface="Arial"/>
              </a:rPr>
              <a:t> </a:t>
            </a:r>
            <a:r>
              <a:rPr lang="en-US" sz="3600" dirty="0">
                <a:latin typeface="Arial"/>
                <a:cs typeface="Arial"/>
              </a:rPr>
              <a:t>gestational and congenital syphilis, community leaders and policymakers suggested</a:t>
            </a:r>
            <a:r>
              <a:rPr lang="bg-BG" sz="3600" dirty="0">
                <a:latin typeface="Arial"/>
                <a:cs typeface="Arial"/>
              </a:rPr>
              <a:t> </a:t>
            </a:r>
            <a:r>
              <a:rPr lang="en-US" sz="3600" dirty="0">
                <a:latin typeface="Arial"/>
                <a:cs typeface="Arial"/>
              </a:rPr>
              <a:t>narrative formats such as audio for WhatsApp and community radio, as well as videos to</a:t>
            </a:r>
            <a:r>
              <a:rPr lang="bg-BG" sz="3600" dirty="0">
                <a:latin typeface="Arial"/>
                <a:cs typeface="Arial"/>
              </a:rPr>
              <a:t> </a:t>
            </a:r>
            <a:r>
              <a:rPr lang="en-US" sz="3600" dirty="0">
                <a:latin typeface="Arial"/>
                <a:cs typeface="Arial"/>
              </a:rPr>
              <a:t>disseminate results and inform about the prevention and treatment of the disease</a:t>
            </a:r>
          </a:p>
        </p:txBody>
      </p:sp>
      <p:sp>
        <p:nvSpPr>
          <p:cNvPr id="4" name="TextBox 3"/>
          <p:cNvSpPr txBox="1"/>
          <p:nvPr/>
        </p:nvSpPr>
        <p:spPr>
          <a:xfrm>
            <a:off x="26526012" y="237780"/>
            <a:ext cx="3546012" cy="1200329"/>
          </a:xfrm>
          <a:prstGeom prst="rect">
            <a:avLst/>
          </a:prstGeom>
          <a:solidFill>
            <a:schemeClr val="accent1">
              <a:lumMod val="75000"/>
            </a:schemeClr>
          </a:solidFill>
        </p:spPr>
        <p:txBody>
          <a:bodyPr wrap="square" rtlCol="0">
            <a:spAutoFit/>
          </a:bodyPr>
          <a:lstStyle/>
          <a:p>
            <a:pPr algn="ctr"/>
            <a:r>
              <a:rPr lang="mr-IN" sz="7200" dirty="0">
                <a:solidFill>
                  <a:schemeClr val="bg1"/>
                </a:solidFill>
                <a:latin typeface="Arial" panose="020B0604020202020204" pitchFamily="34" charset="0"/>
                <a:cs typeface="Arial" panose="020B0604020202020204" pitchFamily="34" charset="0"/>
              </a:rPr>
              <a:t> P3-S8</a:t>
            </a:r>
            <a:endParaRPr lang="en-US" sz="72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8E35B311-3C19-412C-ADE6-EB2E4158F366}"/>
              </a:ext>
            </a:extLst>
          </p:cNvPr>
          <p:cNvSpPr txBox="1"/>
          <p:nvPr/>
        </p:nvSpPr>
        <p:spPr>
          <a:xfrm>
            <a:off x="333522" y="10162627"/>
            <a:ext cx="14971628" cy="37370680"/>
          </a:xfrm>
          <a:prstGeom prst="rect">
            <a:avLst/>
          </a:prstGeom>
          <a:noFill/>
        </p:spPr>
        <p:txBody>
          <a:bodyPr wrap="square" rtlCol="0">
            <a:spAutoFit/>
          </a:bodyPr>
          <a:lstStyle/>
          <a:p>
            <a:pPr algn="just">
              <a:lnSpc>
                <a:spcPct val="120000"/>
              </a:lnSpc>
            </a:pPr>
            <a:r>
              <a:rPr lang="en-GB" sz="3600" b="1" u="sng" dirty="0">
                <a:solidFill>
                  <a:srgbClr val="8C1616"/>
                </a:solidFill>
                <a:latin typeface="Arial" panose="020B0604020202020204" pitchFamily="34" charset="0"/>
                <a:cs typeface="Arial" panose="020B0604020202020204" pitchFamily="34" charset="0"/>
              </a:rPr>
              <a:t>Background:</a:t>
            </a:r>
            <a:r>
              <a:rPr lang="en-GB" sz="3600" b="1" dirty="0">
                <a:solidFill>
                  <a:srgbClr val="8C1616"/>
                </a:solidFill>
                <a:latin typeface="Arial" panose="020B0604020202020204" pitchFamily="34" charset="0"/>
                <a:cs typeface="Arial" panose="020B0604020202020204" pitchFamily="34" charset="0"/>
              </a:rPr>
              <a:t> </a:t>
            </a:r>
            <a:r>
              <a:rPr lang="en-GB" sz="3600" b="1" u="sng" dirty="0">
                <a:solidFill>
                  <a:srgbClr val="8C1616"/>
                </a:solidFill>
                <a:latin typeface="Arial" panose="020B0604020202020204" pitchFamily="34" charset="0"/>
                <a:cs typeface="Arial" panose="020B0604020202020204" pitchFamily="34" charset="0"/>
              </a:rPr>
              <a:t>A Data </a:t>
            </a:r>
            <a:r>
              <a:rPr lang="en-GB" sz="3600" b="1" u="sng" dirty="0" err="1">
                <a:solidFill>
                  <a:srgbClr val="8C1616"/>
                </a:solidFill>
                <a:latin typeface="Arial" panose="020B0604020202020204" pitchFamily="34" charset="0"/>
                <a:cs typeface="Arial" panose="020B0604020202020204" pitchFamily="34" charset="0"/>
              </a:rPr>
              <a:t>Center</a:t>
            </a:r>
            <a:r>
              <a:rPr lang="en-GB" sz="3600" b="1" u="sng" dirty="0">
                <a:solidFill>
                  <a:srgbClr val="8C1616"/>
                </a:solidFill>
                <a:latin typeface="Arial" panose="020B0604020202020204" pitchFamily="34" charset="0"/>
                <a:cs typeface="Arial" panose="020B0604020202020204" pitchFamily="34" charset="0"/>
              </a:rPr>
              <a:t> beyond Big Data</a:t>
            </a: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The Centre for Data and Knowledge Integration for Health (</a:t>
            </a:r>
            <a:r>
              <a:rPr lang="en-US" sz="3600" dirty="0" err="1">
                <a:latin typeface="Arial" panose="020B0604020202020204" pitchFamily="34" charset="0"/>
                <a:cs typeface="Arial" panose="020B0604020202020204" pitchFamily="34" charset="0"/>
              </a:rPr>
              <a:t>Cidacs</a:t>
            </a:r>
            <a:r>
              <a:rPr lang="en-US" sz="3600" dirty="0">
                <a:latin typeface="Arial" panose="020B0604020202020204" pitchFamily="34" charset="0"/>
                <a:cs typeface="Arial" panose="020B0604020202020204" pitchFamily="34" charset="0"/>
              </a:rPr>
              <a:t>) is a Brazilian center for the investigation of social determinants in health, based in Salvador, Bahia.</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It has one of the biggest cohorts in the world: the "100 Million Brazilian Cohort," making it an important research hub in the Global South, working alongside relevant institutions in South Africa, Ghana, Mexico, Pakistan, Kenya, the U.K., the U.S.A., etc.</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Due to its massive dataset, </a:t>
            </a:r>
            <a:r>
              <a:rPr lang="en-US" sz="3600" dirty="0" err="1">
                <a:latin typeface="Arial" panose="020B0604020202020204" pitchFamily="34" charset="0"/>
                <a:cs typeface="Arial" panose="020B0604020202020204" pitchFamily="34" charset="0"/>
              </a:rPr>
              <a:t>Cidacs</a:t>
            </a:r>
            <a:r>
              <a:rPr lang="en-US" sz="3600" dirty="0">
                <a:latin typeface="Arial" panose="020B0604020202020204" pitchFamily="34" charset="0"/>
                <a:cs typeface="Arial" panose="020B0604020202020204" pitchFamily="34" charset="0"/>
              </a:rPr>
              <a:t> is able to investigate the impact of Brazilian social and political policies on the health of the population. Since its inception in 2016, the Center has been developing strategies, tools, and skills to work closely with society, promoting public engagement in science, scientific dissemination, and co-production with stakeholders.</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Currently, </a:t>
            </a:r>
            <a:r>
              <a:rPr lang="en-US" sz="3600" dirty="0" err="1">
                <a:latin typeface="Arial" panose="020B0604020202020204" pitchFamily="34" charset="0"/>
                <a:cs typeface="Arial" panose="020B0604020202020204" pitchFamily="34" charset="0"/>
              </a:rPr>
              <a:t>Cidacs</a:t>
            </a:r>
            <a:r>
              <a:rPr lang="en-US" sz="3600" dirty="0">
                <a:latin typeface="Arial" panose="020B0604020202020204" pitchFamily="34" charset="0"/>
                <a:cs typeface="Arial" panose="020B0604020202020204" pitchFamily="34" charset="0"/>
              </a:rPr>
              <a:t> is conducting two investigations involving the "100 Million Brazilian Cohort" and engaging society, including vulnerable communities, policymakers, health workers, and researchers. </a:t>
            </a: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r>
              <a:rPr lang="en-US" sz="3600" dirty="0">
                <a:latin typeface="Arial" panose="020B0604020202020204" pitchFamily="34" charset="0"/>
                <a:cs typeface="Arial" panose="020B0604020202020204" pitchFamily="34" charset="0"/>
              </a:rPr>
              <a:t>The research is focused on mental health and gestational/congenital syphilis. Through co-creation and co-production, </a:t>
            </a:r>
            <a:r>
              <a:rPr lang="en-US" sz="3600" dirty="0" err="1">
                <a:latin typeface="Arial" panose="020B0604020202020204" pitchFamily="34" charset="0"/>
                <a:cs typeface="Arial" panose="020B0604020202020204" pitchFamily="34" charset="0"/>
              </a:rPr>
              <a:t>Cidacs</a:t>
            </a:r>
            <a:r>
              <a:rPr lang="en-US" sz="3600" dirty="0">
                <a:latin typeface="Arial" panose="020B0604020202020204" pitchFamily="34" charset="0"/>
                <a:cs typeface="Arial" panose="020B0604020202020204" pitchFamily="34" charset="0"/>
              </a:rPr>
              <a:t> has been building a method to integrate big data, society, and public engagement in science/scientific dissemination.</a:t>
            </a:r>
          </a:p>
          <a:p>
            <a:pPr algn="just">
              <a:lnSpc>
                <a:spcPct val="120000"/>
              </a:lnSpc>
            </a:pPr>
            <a:endParaRPr lang="en-GB" sz="3600" b="1" dirty="0">
              <a:solidFill>
                <a:srgbClr val="8C1616"/>
              </a:solidFill>
              <a:latin typeface="Arial" panose="020B0604020202020204" pitchFamily="34" charset="0"/>
              <a:cs typeface="Arial" panose="020B0604020202020204" pitchFamily="34" charset="0"/>
            </a:endParaRPr>
          </a:p>
          <a:p>
            <a:pPr algn="just">
              <a:lnSpc>
                <a:spcPct val="120000"/>
              </a:lnSpc>
            </a:pPr>
            <a:r>
              <a:rPr lang="en-GB" sz="3600" b="1" u="sng" dirty="0">
                <a:solidFill>
                  <a:srgbClr val="8C1616"/>
                </a:solidFill>
                <a:latin typeface="Arial" panose="020B0604020202020204" pitchFamily="34" charset="0"/>
                <a:cs typeface="Arial" panose="020B0604020202020204" pitchFamily="34" charset="0"/>
              </a:rPr>
              <a:t>Methods:</a:t>
            </a:r>
            <a:r>
              <a:rPr lang="en-GB" sz="3600" b="1" dirty="0">
                <a:solidFill>
                  <a:srgbClr val="8C1616"/>
                </a:solidFill>
                <a:latin typeface="Arial" panose="020B0604020202020204" pitchFamily="34" charset="0"/>
                <a:cs typeface="Arial" panose="020B0604020202020204" pitchFamily="34" charset="0"/>
              </a:rPr>
              <a:t> </a:t>
            </a:r>
            <a:r>
              <a:rPr lang="en-GB" sz="3600" b="1" u="sng" dirty="0">
                <a:solidFill>
                  <a:srgbClr val="8C1616"/>
                </a:solidFill>
                <a:latin typeface="Arial" panose="020B0604020202020204" pitchFamily="34" charset="0"/>
                <a:cs typeface="Arial" panose="020B0604020202020204" pitchFamily="34" charset="0"/>
              </a:rPr>
              <a:t>Betting on the Southern Approach</a:t>
            </a:r>
            <a:endParaRPr lang="bg-BG" sz="3600" b="1" u="sng" dirty="0">
              <a:solidFill>
                <a:srgbClr val="8C1616"/>
              </a:solidFill>
              <a:latin typeface="Arial" panose="020B0604020202020204" pitchFamily="34" charset="0"/>
              <a:cs typeface="Arial" panose="020B0604020202020204" pitchFamily="34" charset="0"/>
            </a:endParaRPr>
          </a:p>
          <a:p>
            <a:pPr algn="just">
              <a:lnSpc>
                <a:spcPct val="120000"/>
              </a:lnSpc>
            </a:pPr>
            <a:endParaRPr lang="en-GB" sz="3600" b="1" dirty="0">
              <a:solidFill>
                <a:srgbClr val="8C1616"/>
              </a:solidFill>
              <a:latin typeface="Arial"/>
              <a:cs typeface="Arial"/>
            </a:endParaRPr>
          </a:p>
          <a:p>
            <a:pPr marL="571500" indent="-571500" algn="just">
              <a:lnSpc>
                <a:spcPct val="120000"/>
              </a:lnSpc>
              <a:buFont typeface="Arial"/>
              <a:buChar char="•"/>
            </a:pPr>
            <a:r>
              <a:rPr lang="en-US" sz="3600" spc="-150" dirty="0">
                <a:solidFill>
                  <a:srgbClr val="000000"/>
                </a:solidFill>
                <a:latin typeface="Arial"/>
                <a:cs typeface="Arial"/>
              </a:rPr>
              <a:t>Influenced by the Decolonial Approach and Paulo Freire's Method</a:t>
            </a:r>
          </a:p>
          <a:p>
            <a:pPr marL="571500" indent="-571500" algn="just">
              <a:lnSpc>
                <a:spcPct val="120000"/>
              </a:lnSpc>
              <a:buFont typeface="Arial"/>
              <a:buChar char="•"/>
            </a:pPr>
            <a:r>
              <a:rPr lang="en-US" sz="3600" dirty="0">
                <a:solidFill>
                  <a:srgbClr val="000000"/>
                </a:solidFill>
                <a:latin typeface="Arial"/>
                <a:cs typeface="Arial"/>
              </a:rPr>
              <a:t>Aligning Collective Health and Popular Education</a:t>
            </a:r>
          </a:p>
          <a:p>
            <a:pPr marL="571500" indent="-571500" algn="just">
              <a:lnSpc>
                <a:spcPct val="120000"/>
              </a:lnSpc>
              <a:buFont typeface="Arial"/>
              <a:buChar char="•"/>
            </a:pPr>
            <a:r>
              <a:rPr lang="en-US" sz="3600" dirty="0">
                <a:solidFill>
                  <a:srgbClr val="000000"/>
                </a:solidFill>
                <a:latin typeface="Arial"/>
                <a:cs typeface="Arial"/>
              </a:rPr>
              <a:t>Stakeholder mapping</a:t>
            </a:r>
          </a:p>
          <a:p>
            <a:pPr marL="571500" indent="-571500" algn="just">
              <a:lnSpc>
                <a:spcPct val="120000"/>
              </a:lnSpc>
              <a:buFont typeface="Arial"/>
              <a:buChar char="•"/>
            </a:pPr>
            <a:r>
              <a:rPr lang="en-US" sz="3600" dirty="0">
                <a:solidFill>
                  <a:srgbClr val="000000"/>
                </a:solidFill>
                <a:latin typeface="Arial"/>
                <a:cs typeface="Arial"/>
              </a:rPr>
              <a:t>Existence of a Public Engagement Steering Committee</a:t>
            </a:r>
          </a:p>
          <a:p>
            <a:pPr marL="571500" indent="-571500" algn="just">
              <a:lnSpc>
                <a:spcPct val="120000"/>
              </a:lnSpc>
              <a:buFont typeface="Arial"/>
              <a:buChar char="•"/>
            </a:pPr>
            <a:r>
              <a:rPr lang="en-US" sz="3600" dirty="0">
                <a:solidFill>
                  <a:srgbClr val="000000"/>
                </a:solidFill>
                <a:latin typeface="Arial"/>
                <a:cs typeface="Arial"/>
              </a:rPr>
              <a:t>Scientific dissemination products inspired by the co-creation concept to incorporate diverse viewpoints</a:t>
            </a:r>
          </a:p>
          <a:p>
            <a:pPr marL="571500" indent="-571500" algn="just">
              <a:lnSpc>
                <a:spcPct val="120000"/>
              </a:lnSpc>
              <a:buFont typeface="Arial"/>
              <a:buChar char="•"/>
            </a:pPr>
            <a:r>
              <a:rPr lang="en-US" sz="3600" dirty="0">
                <a:solidFill>
                  <a:srgbClr val="000000"/>
                </a:solidFill>
                <a:latin typeface="Arial"/>
                <a:cs typeface="Arial"/>
              </a:rPr>
              <a:t>Considering different contexts, formats, languages, channels, and messages</a:t>
            </a:r>
          </a:p>
          <a:p>
            <a:pPr marL="571500" indent="-571500" algn="just">
              <a:lnSpc>
                <a:spcPct val="120000"/>
              </a:lnSpc>
              <a:buFont typeface="Arial"/>
              <a:buChar char="•"/>
            </a:pPr>
            <a:r>
              <a:rPr lang="en-US" sz="3600" dirty="0">
                <a:solidFill>
                  <a:srgbClr val="000000"/>
                </a:solidFill>
                <a:latin typeface="Arial"/>
                <a:cs typeface="Arial"/>
              </a:rPr>
              <a:t>Holding meetings, webinars, and conducting continuous evaluation</a:t>
            </a:r>
            <a:endParaRPr lang="bg-BG" sz="3600" dirty="0">
              <a:solidFill>
                <a:srgbClr val="000000"/>
              </a:solidFill>
              <a:latin typeface="Arial" panose="020B0604020202020204" pitchFamily="34" charset="0"/>
              <a:cs typeface="Arial" panose="020B0604020202020204" pitchFamily="34" charset="0"/>
            </a:endParaRPr>
          </a:p>
          <a:p>
            <a:pPr marL="571500" indent="-571500" algn="just">
              <a:lnSpc>
                <a:spcPct val="120000"/>
              </a:lnSpc>
              <a:buFont typeface="Arial"/>
              <a:buChar char="•"/>
            </a:pPr>
            <a:endParaRPr lang="en-GB" sz="3600" b="1" dirty="0">
              <a:solidFill>
                <a:srgbClr val="000000"/>
              </a:solidFill>
              <a:latin typeface="Arial" panose="020B0604020202020204" pitchFamily="34" charset="0"/>
              <a:cs typeface="Arial" panose="020B0604020202020204" pitchFamily="34" charset="0"/>
            </a:endParaRPr>
          </a:p>
          <a:p>
            <a:pPr algn="just">
              <a:lnSpc>
                <a:spcPct val="120000"/>
              </a:lnSpc>
            </a:pPr>
            <a:endParaRPr lang="bg-BG" sz="3600" b="1" dirty="0">
              <a:solidFill>
                <a:srgbClr val="8C1616"/>
              </a:solidFill>
              <a:latin typeface="Arial" panose="020B0604020202020204" pitchFamily="34" charset="0"/>
              <a:cs typeface="Arial" panose="020B0604020202020204" pitchFamily="34" charset="0"/>
            </a:endParaRPr>
          </a:p>
          <a:p>
            <a:pPr algn="just">
              <a:lnSpc>
                <a:spcPct val="120000"/>
              </a:lnSpc>
            </a:pPr>
            <a:endParaRPr lang="bg-BG" sz="3600" b="1" dirty="0">
              <a:solidFill>
                <a:srgbClr val="8C1616"/>
              </a:solidFill>
              <a:latin typeface="Arial" panose="020B0604020202020204" pitchFamily="34" charset="0"/>
              <a:cs typeface="Arial" panose="020B0604020202020204" pitchFamily="34" charset="0"/>
            </a:endParaRPr>
          </a:p>
          <a:p>
            <a:pPr algn="just">
              <a:lnSpc>
                <a:spcPct val="120000"/>
              </a:lnSpc>
            </a:pPr>
            <a:endParaRPr lang="bg-BG" sz="3600" b="1" dirty="0">
              <a:solidFill>
                <a:srgbClr val="8C1616"/>
              </a:solidFill>
              <a:latin typeface="Arial" panose="020B0604020202020204" pitchFamily="34" charset="0"/>
              <a:cs typeface="Arial" panose="020B0604020202020204" pitchFamily="34" charset="0"/>
            </a:endParaRPr>
          </a:p>
          <a:p>
            <a:pPr algn="just">
              <a:lnSpc>
                <a:spcPct val="120000"/>
              </a:lnSpc>
            </a:pPr>
            <a:endParaRPr lang="en-US" sz="3600" b="1" dirty="0">
              <a:solidFill>
                <a:srgbClr val="8C1616"/>
              </a:solidFill>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dirty="0"/>
          </a:p>
          <a:p>
            <a:pPr algn="just">
              <a:lnSpc>
                <a:spcPct val="120000"/>
              </a:lnSpc>
            </a:pPr>
            <a:endParaRPr lang="bg-BG" sz="2400" b="1" dirty="0">
              <a:latin typeface="Arial" panose="020B0604020202020204" pitchFamily="34" charset="0"/>
              <a:cs typeface="Arial" panose="020B0604020202020204" pitchFamily="34" charset="0"/>
            </a:endParaRPr>
          </a:p>
          <a:p>
            <a:pPr algn="just">
              <a:lnSpc>
                <a:spcPct val="120000"/>
              </a:lnSpc>
            </a:pPr>
            <a:endParaRPr lang="bg-BG" sz="3600" b="1" dirty="0">
              <a:solidFill>
                <a:srgbClr val="203864"/>
              </a:solidFill>
              <a:latin typeface="Arial" panose="020B0604020202020204" pitchFamily="34" charset="0"/>
              <a:cs typeface="Arial" panose="020B0604020202020204" pitchFamily="34" charset="0"/>
            </a:endParaRPr>
          </a:p>
          <a:p>
            <a:pPr algn="just">
              <a:lnSpc>
                <a:spcPct val="120000"/>
              </a:lnSpc>
            </a:pPr>
            <a:endParaRPr lang="en-US"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bg-BG" sz="3600" b="1" dirty="0">
              <a:latin typeface="Arial" panose="020B0604020202020204" pitchFamily="34" charset="0"/>
              <a:cs typeface="Arial" panose="020B0604020202020204" pitchFamily="34" charset="0"/>
            </a:endParaRPr>
          </a:p>
          <a:p>
            <a:pPr algn="just">
              <a:lnSpc>
                <a:spcPct val="120000"/>
              </a:lnSpc>
            </a:pPr>
            <a:endParaRPr lang="en-US" sz="3600" b="1" dirty="0">
              <a:latin typeface="Arial" panose="020B0604020202020204" pitchFamily="34" charset="0"/>
              <a:cs typeface="Arial" panose="020B0604020202020204" pitchFamily="34" charset="0"/>
            </a:endParaRPr>
          </a:p>
          <a:p>
            <a:pPr algn="just">
              <a:lnSpc>
                <a:spcPct val="120000"/>
              </a:lnSpc>
            </a:pPr>
            <a:endParaRPr lang="en-US" sz="3600" b="1" dirty="0">
              <a:solidFill>
                <a:srgbClr val="8C1616"/>
              </a:solidFill>
              <a:latin typeface="Arial" panose="020B0604020202020204" pitchFamily="34" charset="0"/>
              <a:cs typeface="Arial" panose="020B0604020202020204" pitchFamily="34" charset="0"/>
            </a:endParaRPr>
          </a:p>
          <a:p>
            <a:pPr>
              <a:lnSpc>
                <a:spcPct val="120000"/>
              </a:lnSpc>
            </a:pPr>
            <a:endParaRPr lang="en-US" sz="3600" b="1" dirty="0">
              <a:latin typeface="Arial" panose="020B0604020202020204" pitchFamily="34" charset="0"/>
              <a:cs typeface="Arial" panose="020B0604020202020204" pitchFamily="34" charset="0"/>
            </a:endParaRPr>
          </a:p>
        </p:txBody>
      </p:sp>
      <p:pic>
        <p:nvPicPr>
          <p:cNvPr id="2" name="Content Placeholder 3">
            <a:extLst>
              <a:ext uri="{FF2B5EF4-FFF2-40B4-BE49-F238E27FC236}">
                <a16:creationId xmlns:a16="http://schemas.microsoft.com/office/drawing/2014/main" xmlns="" id="{E31E061C-178E-185E-DA67-6BC9AA9083FC}"/>
              </a:ext>
            </a:extLst>
          </p:cNvPr>
          <p:cNvPicPr>
            <a:picLocks noChangeAspect="1"/>
          </p:cNvPicPr>
          <p:nvPr/>
        </p:nvPicPr>
        <p:blipFill>
          <a:blip r:embed="rId5"/>
          <a:stretch>
            <a:fillRect/>
          </a:stretch>
        </p:blipFill>
        <p:spPr>
          <a:xfrm>
            <a:off x="25900345" y="40780388"/>
            <a:ext cx="4212674" cy="1861794"/>
          </a:xfrm>
          <a:prstGeom prst="rect">
            <a:avLst/>
          </a:prstGeom>
        </p:spPr>
      </p:pic>
      <p:pic>
        <p:nvPicPr>
          <p:cNvPr id="7" name="Picture 6" descr="Comitê SEDH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85228" y="10648355"/>
            <a:ext cx="13964992" cy="9304176"/>
          </a:xfrm>
          <a:prstGeom prst="rect">
            <a:avLst/>
          </a:prstGeom>
        </p:spPr>
      </p:pic>
      <p:sp>
        <p:nvSpPr>
          <p:cNvPr id="8" name="TextBox 7"/>
          <p:cNvSpPr txBox="1"/>
          <p:nvPr/>
        </p:nvSpPr>
        <p:spPr>
          <a:xfrm>
            <a:off x="15757927" y="20174542"/>
            <a:ext cx="12013570" cy="461665"/>
          </a:xfrm>
          <a:prstGeom prst="rect">
            <a:avLst/>
          </a:prstGeom>
          <a:noFill/>
        </p:spPr>
        <p:txBody>
          <a:bodyPr wrap="square" rtlCol="0">
            <a:spAutoFit/>
          </a:bodyPr>
          <a:lstStyle/>
          <a:p>
            <a:r>
              <a:rPr lang="bg-BG" sz="2400" b="1" dirty="0">
                <a:latin typeface="Arial"/>
                <a:cs typeface="Arial"/>
              </a:rPr>
              <a:t>Cidacs' Public Engagement Steering Committee </a:t>
            </a:r>
            <a:r>
              <a:rPr lang="mr-IN" sz="2400" b="1" dirty="0">
                <a:latin typeface="Arial"/>
                <a:cs typeface="Arial"/>
              </a:rPr>
              <a:t>–</a:t>
            </a:r>
            <a:r>
              <a:rPr lang="bg-BG" sz="2400" b="1" dirty="0">
                <a:latin typeface="Arial"/>
                <a:cs typeface="Arial"/>
              </a:rPr>
              <a:t> Salvador, Brazil, 2023.</a:t>
            </a:r>
            <a:endParaRPr lang="en-US" sz="2400" b="1" dirty="0">
              <a:latin typeface="Arial"/>
              <a:cs typeface="Arial"/>
            </a:endParaRPr>
          </a:p>
        </p:txBody>
      </p:sp>
      <p:sp>
        <p:nvSpPr>
          <p:cNvPr id="10" name="Rectangle 9"/>
          <p:cNvSpPr/>
          <p:nvPr/>
        </p:nvSpPr>
        <p:spPr>
          <a:xfrm>
            <a:off x="15044479" y="21216422"/>
            <a:ext cx="184666" cy="369332"/>
          </a:xfrm>
          <a:prstGeom prst="rect">
            <a:avLst/>
          </a:prstGeom>
        </p:spPr>
        <p:txBody>
          <a:bodyPr wrap="none">
            <a:spAutoFit/>
          </a:bodyPr>
          <a:lstStyle/>
          <a:p>
            <a:r>
              <a:rPr lang="en-US" dirty="0"/>
              <a:t> </a:t>
            </a:r>
          </a:p>
        </p:txBody>
      </p:sp>
      <p:sp>
        <p:nvSpPr>
          <p:cNvPr id="11" name="Rectangle 10"/>
          <p:cNvSpPr/>
          <p:nvPr/>
        </p:nvSpPr>
        <p:spPr>
          <a:xfrm>
            <a:off x="555224" y="41282701"/>
            <a:ext cx="13162393" cy="461665"/>
          </a:xfrm>
          <a:prstGeom prst="rect">
            <a:avLst/>
          </a:prstGeom>
        </p:spPr>
        <p:txBody>
          <a:bodyPr wrap="square">
            <a:spAutoFit/>
          </a:bodyPr>
          <a:lstStyle/>
          <a:p>
            <a:r>
              <a:rPr lang="en-US" sz="2400" b="1" dirty="0">
                <a:latin typeface="Arial"/>
                <a:cs typeface="Arial"/>
              </a:rPr>
              <a:t> </a:t>
            </a:r>
          </a:p>
        </p:txBody>
      </p:sp>
      <p:pic>
        <p:nvPicPr>
          <p:cNvPr id="3" name="Picture 2"/>
          <p:cNvPicPr>
            <a:picLocks noChangeAspect="1"/>
          </p:cNvPicPr>
          <p:nvPr/>
        </p:nvPicPr>
        <p:blipFill>
          <a:blip r:embed="rId7"/>
          <a:stretch>
            <a:fillRect/>
          </a:stretch>
        </p:blipFill>
        <p:spPr>
          <a:xfrm>
            <a:off x="9496434" y="37152396"/>
            <a:ext cx="4970680" cy="4970680"/>
          </a:xfrm>
          <a:prstGeom prst="rect">
            <a:avLst/>
          </a:prstGeom>
        </p:spPr>
      </p:pic>
      <p:pic>
        <p:nvPicPr>
          <p:cNvPr id="6" name="Picture 5"/>
          <p:cNvPicPr>
            <a:picLocks noChangeAspect="1"/>
          </p:cNvPicPr>
          <p:nvPr/>
        </p:nvPicPr>
        <p:blipFill>
          <a:blip r:embed="rId8"/>
          <a:stretch>
            <a:fillRect/>
          </a:stretch>
        </p:blipFill>
        <p:spPr>
          <a:xfrm>
            <a:off x="426895" y="37152396"/>
            <a:ext cx="8976166" cy="5049094"/>
          </a:xfrm>
          <a:prstGeom prst="rect">
            <a:avLst/>
          </a:prstGeom>
        </p:spPr>
      </p:pic>
      <p:pic>
        <p:nvPicPr>
          <p:cNvPr id="18" name="Imagem 17">
            <a:extLst>
              <a:ext uri="{FF2B5EF4-FFF2-40B4-BE49-F238E27FC236}">
                <a16:creationId xmlns:a16="http://schemas.microsoft.com/office/drawing/2014/main" xmlns="" id="{AF2D7F07-05B7-4AB2-BBCA-3FFA676EC7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83374" y="41082646"/>
            <a:ext cx="9767077" cy="1323439"/>
          </a:xfrm>
          <a:prstGeom prst="rect">
            <a:avLst/>
          </a:prstGeom>
        </p:spPr>
      </p:pic>
      <p:sp>
        <p:nvSpPr>
          <p:cNvPr id="23" name="CaixaDeTexto 22">
            <a:extLst>
              <a:ext uri="{FF2B5EF4-FFF2-40B4-BE49-F238E27FC236}">
                <a16:creationId xmlns:a16="http://schemas.microsoft.com/office/drawing/2014/main" xmlns="" id="{A1568ED9-9597-4D89-BE40-82B4C63ED8CF}"/>
              </a:ext>
            </a:extLst>
          </p:cNvPr>
          <p:cNvSpPr txBox="1"/>
          <p:nvPr/>
        </p:nvSpPr>
        <p:spPr>
          <a:xfrm>
            <a:off x="23173646" y="40050344"/>
            <a:ext cx="6447280" cy="628955"/>
          </a:xfrm>
          <a:prstGeom prst="rect">
            <a:avLst/>
          </a:prstGeom>
          <a:noFill/>
        </p:spPr>
        <p:txBody>
          <a:bodyPr wrap="square">
            <a:spAutoFit/>
          </a:bodyPr>
          <a:lstStyle/>
          <a:p>
            <a:pPr algn="just">
              <a:lnSpc>
                <a:spcPct val="120000"/>
              </a:lnSpc>
            </a:pPr>
            <a:r>
              <a:rPr lang="bg-BG" sz="3200" b="1" dirty="0">
                <a:solidFill>
                  <a:schemeClr val="accent1">
                    <a:lumMod val="50000"/>
                  </a:schemeClr>
                </a:solidFill>
                <a:latin typeface="Arial" panose="020B0604020202020204" pitchFamily="34" charset="0"/>
                <a:cs typeface="Arial" panose="020B0604020202020204" pitchFamily="34" charset="0"/>
                <a:hlinkClick r:id="rId4"/>
              </a:rPr>
              <a:t>denise.mpimenta@fiocruz.br</a:t>
            </a:r>
            <a:endParaRPr lang="pt-BR" sz="3200" b="1" dirty="0">
              <a:solidFill>
                <a:schemeClr val="accent1">
                  <a:lumMod val="50000"/>
                </a:schemeClr>
              </a:solidFill>
              <a:latin typeface="Arial" panose="020B0604020202020204" pitchFamily="34" charset="0"/>
              <a:cs typeface="Arial" panose="020B0604020202020204" pitchFamily="34" charset="0"/>
              <a:hlinkClick r:id="rId4"/>
            </a:endParaRPr>
          </a:p>
        </p:txBody>
      </p:sp>
      <p:pic>
        <p:nvPicPr>
          <p:cNvPr id="1028" name="Picture 4" descr="Vetor de Email Icon do Stock | Adobe Stock">
            <a:extLst>
              <a:ext uri="{FF2B5EF4-FFF2-40B4-BE49-F238E27FC236}">
                <a16:creationId xmlns:a16="http://schemas.microsoft.com/office/drawing/2014/main" xmlns="" id="{3713CA97-DFE1-45BB-9C92-9654E0E3F30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883" t="8130" r="6664" b="12558"/>
          <a:stretch/>
        </p:blipFill>
        <p:spPr bwMode="auto">
          <a:xfrm>
            <a:off x="24886178" y="38066773"/>
            <a:ext cx="2028334" cy="183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9424</TotalTime>
  <Words>597</Words>
  <Application>Microsoft Macintosh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Calibri Light</vt:lpstr>
      <vt:lpstr>Office Theme</vt:lpstr>
      <vt:lpstr>How to carry out scientific dissemination of health research considering the context of different stakeholders?  In Brazil, a successful experience of creating a collaborative environment among multiple stakeholders was carried out at Cidacs, a research center that links national governmental health and social databases focused on to investigate social determinants and the impact of health, social and environmental policies on different health problems of the Brazilian population. Scientific dissemination is an important pillar of this work. To ensure knowledge produced is accessible and relevant to various audiences, we have been developing strategies on public engagement and co-production.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Denise Pimenta</cp:lastModifiedBy>
  <cp:revision>97</cp:revision>
  <cp:lastPrinted>2019-09-17T15:52:02Z</cp:lastPrinted>
  <dcterms:created xsi:type="dcterms:W3CDTF">2019-07-02T13:39:34Z</dcterms:created>
  <dcterms:modified xsi:type="dcterms:W3CDTF">2024-09-19T15:24:32Z</dcterms:modified>
</cp:coreProperties>
</file>