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Lst>
  <p:sldSz cx="21388388" cy="30275213"/>
  <p:notesSz cx="10021888" cy="14446250"/>
  <p:defaultText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p15:clr>
            <a:srgbClr val="A4A3A4"/>
          </p15:clr>
        </p15:guide>
        <p15:guide id="2" pos="67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 d="100"/>
          <a:sy n="17" d="100"/>
        </p:scale>
        <p:origin x="725" y="245"/>
      </p:cViewPr>
      <p:guideLst>
        <p:guide orient="horz" pos="9536"/>
        <p:guide pos="67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telle Howlett-Downing" userId="14a5210e62f5088c" providerId="LiveId" clId="{58E4DBCF-6399-4C9A-AD67-B0EE71259A12}"/>
    <pc:docChg chg="custSel modSld">
      <pc:chgData name="Chantelle Howlett-Downing" userId="14a5210e62f5088c" providerId="LiveId" clId="{58E4DBCF-6399-4C9A-AD67-B0EE71259A12}" dt="2024-09-19T10:36:25.074" v="24" actId="20577"/>
      <pc:docMkLst>
        <pc:docMk/>
      </pc:docMkLst>
      <pc:sldChg chg="addSp modSp mod">
        <pc:chgData name="Chantelle Howlett-Downing" userId="14a5210e62f5088c" providerId="LiveId" clId="{58E4DBCF-6399-4C9A-AD67-B0EE71259A12}" dt="2024-09-19T10:36:25.074" v="24" actId="20577"/>
        <pc:sldMkLst>
          <pc:docMk/>
          <pc:sldMk cId="2169213811" sldId="256"/>
        </pc:sldMkLst>
        <pc:spChg chg="mod">
          <ac:chgData name="Chantelle Howlett-Downing" userId="14a5210e62f5088c" providerId="LiveId" clId="{58E4DBCF-6399-4C9A-AD67-B0EE71259A12}" dt="2024-09-19T10:36:25.074" v="24" actId="20577"/>
          <ac:spMkLst>
            <pc:docMk/>
            <pc:sldMk cId="2169213811" sldId="256"/>
            <ac:spMk id="2" creationId="{00000000-0000-0000-0000-000000000000}"/>
          </ac:spMkLst>
        </pc:spChg>
        <pc:spChg chg="mod">
          <ac:chgData name="Chantelle Howlett-Downing" userId="14a5210e62f5088c" providerId="LiveId" clId="{58E4DBCF-6399-4C9A-AD67-B0EE71259A12}" dt="2024-09-19T08:49:23.792" v="13" actId="27636"/>
          <ac:spMkLst>
            <pc:docMk/>
            <pc:sldMk cId="2169213811" sldId="256"/>
            <ac:spMk id="3" creationId="{00000000-0000-0000-0000-000000000000}"/>
          </ac:spMkLst>
        </pc:spChg>
        <pc:picChg chg="add mod">
          <ac:chgData name="Chantelle Howlett-Downing" userId="14a5210e62f5088c" providerId="LiveId" clId="{58E4DBCF-6399-4C9A-AD67-B0EE71259A12}" dt="2024-09-19T08:49:39.632" v="15" actId="14100"/>
          <ac:picMkLst>
            <pc:docMk/>
            <pc:sldMk cId="2169213811" sldId="256"/>
            <ac:picMk id="29" creationId="{3FF7E2A8-4597-4DCC-AC44-40391D088872}"/>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Profiles!$L$11:$Q$11</c:f>
              <c:strCache>
                <c:ptCount val="6"/>
                <c:pt idx="0">
                  <c:v>Resuspended matrix</c:v>
                </c:pt>
                <c:pt idx="1">
                  <c:v>Mining</c:v>
                </c:pt>
                <c:pt idx="2">
                  <c:v>Exhaust </c:v>
                </c:pt>
                <c:pt idx="3">
                  <c:v>Industry</c:v>
                </c:pt>
                <c:pt idx="4">
                  <c:v>Biomass burning</c:v>
                </c:pt>
                <c:pt idx="5">
                  <c:v>Vehicular</c:v>
                </c:pt>
              </c:strCache>
            </c:strRef>
          </c:cat>
          <c:val>
            <c:numRef>
              <c:f>Profiles!$L$12:$Q$12</c:f>
              <c:numCache>
                <c:formatCode>General</c:formatCode>
                <c:ptCount val="6"/>
                <c:pt idx="0">
                  <c:v>23.695247329914846</c:v>
                </c:pt>
                <c:pt idx="1">
                  <c:v>33.190153291498611</c:v>
                </c:pt>
                <c:pt idx="2">
                  <c:v>12.233226813138414</c:v>
                </c:pt>
                <c:pt idx="3">
                  <c:v>14.628243258167654</c:v>
                </c:pt>
                <c:pt idx="4">
                  <c:v>4.2466030151549834</c:v>
                </c:pt>
                <c:pt idx="5">
                  <c:v>12.006526292125484</c:v>
                </c:pt>
              </c:numCache>
            </c:numRef>
          </c:val>
          <c:extLst>
            <c:ext xmlns:c16="http://schemas.microsoft.com/office/drawing/2014/chart" uri="{C3380CC4-5D6E-409C-BE32-E72D297353CC}">
              <c16:uniqueId val="{00000000-0626-4814-853C-67308DFB5B8A}"/>
            </c:ext>
          </c:extLst>
        </c:ser>
        <c:dLbls>
          <c:showLegendKey val="0"/>
          <c:showVal val="0"/>
          <c:showCatName val="0"/>
          <c:showSerName val="0"/>
          <c:showPercent val="0"/>
          <c:showBubbleSize val="0"/>
        </c:dLbls>
        <c:gapWidth val="219"/>
        <c:overlap val="-27"/>
        <c:axId val="1209814335"/>
        <c:axId val="1209830559"/>
      </c:barChart>
      <c:catAx>
        <c:axId val="1209814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09830559"/>
        <c:crosses val="autoZero"/>
        <c:auto val="1"/>
        <c:lblAlgn val="ctr"/>
        <c:lblOffset val="100"/>
        <c:noMultiLvlLbl val="0"/>
      </c:catAx>
      <c:valAx>
        <c:axId val="12098305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latin typeface="Calibri" panose="020F0502020204030204" pitchFamily="34" charset="0"/>
                    <a:cs typeface="Calibri" panose="020F0502020204030204" pitchFamily="34" charset="0"/>
                  </a:rPr>
                  <a:t>µg/m</a:t>
                </a:r>
                <a:r>
                  <a:rPr lang="en-GB" baseline="30000">
                    <a:latin typeface="Calibri" panose="020F0502020204030204" pitchFamily="34" charset="0"/>
                    <a:cs typeface="Calibri" panose="020F0502020204030204" pitchFamily="34" charset="0"/>
                  </a:rPr>
                  <a:t>3</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9814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UP Health Sciences POSTER Templ May201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7518400"/>
            <a:ext cx="21384768" cy="2758440"/>
          </a:xfrm>
          <a:prstGeom prst="rect">
            <a:avLst/>
          </a:prstGeom>
        </p:spPr>
      </p:pic>
      <p:sp>
        <p:nvSpPr>
          <p:cNvPr id="2" name="Title 1"/>
          <p:cNvSpPr>
            <a:spLocks noGrp="1"/>
          </p:cNvSpPr>
          <p:nvPr>
            <p:ph type="ctrTitle"/>
          </p:nvPr>
        </p:nvSpPr>
        <p:spPr>
          <a:xfrm>
            <a:off x="820472" y="892888"/>
            <a:ext cx="19784259" cy="5268218"/>
          </a:xfrm>
        </p:spPr>
        <p:txBody>
          <a:bodyPr>
            <a:normAutofit/>
          </a:bodyPr>
          <a:lstStyle>
            <a:lvl1pPr>
              <a:defRPr sz="9600" b="1">
                <a:latin typeface="Arial"/>
                <a:cs typeface="Arial"/>
              </a:defRPr>
            </a:lvl1pPr>
          </a:lstStyle>
          <a:p>
            <a:r>
              <a:rPr lang="en-US"/>
              <a:t>Click to edit Master title style</a:t>
            </a:r>
          </a:p>
        </p:txBody>
      </p:sp>
      <p:sp>
        <p:nvSpPr>
          <p:cNvPr id="3" name="Subtitle 2"/>
          <p:cNvSpPr>
            <a:spLocks noGrp="1"/>
          </p:cNvSpPr>
          <p:nvPr>
            <p:ph type="subTitle" idx="1" hasCustomPrompt="1"/>
          </p:nvPr>
        </p:nvSpPr>
        <p:spPr>
          <a:xfrm>
            <a:off x="820471" y="6590199"/>
            <a:ext cx="19784259" cy="2624438"/>
          </a:xfrm>
        </p:spPr>
        <p:txBody>
          <a:bodyPr>
            <a:normAutofit/>
          </a:bodyPr>
          <a:lstStyle>
            <a:lvl1pPr marL="0" indent="0" algn="ctr">
              <a:buNone/>
              <a:defRPr sz="3600">
                <a:solidFill>
                  <a:schemeClr val="tx1">
                    <a:tint val="75000"/>
                  </a:schemeClr>
                </a:solidFill>
                <a:latin typeface="Arial"/>
                <a:cs typeface="Aria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n-US" dirty="0"/>
              <a:t>Click to add Authors and affiliations</a:t>
            </a:r>
          </a:p>
        </p:txBody>
      </p:sp>
    </p:spTree>
    <p:extLst>
      <p:ext uri="{BB962C8B-B14F-4D97-AF65-F5344CB8AC3E}">
        <p14:creationId xmlns:p14="http://schemas.microsoft.com/office/powerpoint/2010/main" val="22603569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420" y="1212412"/>
            <a:ext cx="19249549" cy="5045869"/>
          </a:xfrm>
          <a:prstGeom prst="rect">
            <a:avLst/>
          </a:prstGeom>
        </p:spPr>
        <p:txBody>
          <a:bodyPr vert="horz" lIns="295214" tIns="147607" rIns="295214" bIns="147607" rtlCol="0" anchor="ctr">
            <a:normAutofit/>
          </a:bodyPr>
          <a:lstStyle/>
          <a:p>
            <a:r>
              <a:rPr lang="en-US"/>
              <a:t>Click to edit Master title style</a:t>
            </a:r>
          </a:p>
        </p:txBody>
      </p:sp>
      <p:sp>
        <p:nvSpPr>
          <p:cNvPr id="3" name="Text Placeholder 2"/>
          <p:cNvSpPr>
            <a:spLocks noGrp="1"/>
          </p:cNvSpPr>
          <p:nvPr>
            <p:ph type="body" idx="1"/>
          </p:nvPr>
        </p:nvSpPr>
        <p:spPr>
          <a:xfrm>
            <a:off x="1069420" y="7064219"/>
            <a:ext cx="19249549" cy="19980241"/>
          </a:xfrm>
          <a:prstGeom prst="rect">
            <a:avLst/>
          </a:prstGeom>
        </p:spPr>
        <p:txBody>
          <a:bodyPr vert="horz" lIns="295214" tIns="147607" rIns="295214" bIns="1476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419" y="28060639"/>
            <a:ext cx="4990624" cy="1611875"/>
          </a:xfrm>
          <a:prstGeom prst="rect">
            <a:avLst/>
          </a:prstGeom>
        </p:spPr>
        <p:txBody>
          <a:bodyPr vert="horz" lIns="295214" tIns="147607" rIns="295214" bIns="147607" rtlCol="0" anchor="ctr"/>
          <a:lstStyle>
            <a:lvl1pPr algn="l">
              <a:defRPr sz="3900">
                <a:solidFill>
                  <a:schemeClr val="tx1">
                    <a:tint val="75000"/>
                  </a:schemeClr>
                </a:solidFill>
              </a:defRPr>
            </a:lvl1pPr>
          </a:lstStyle>
          <a:p>
            <a:fld id="{1974647F-E5AA-F344-A2E5-C31F42F02DE9}" type="datetimeFigureOut">
              <a:rPr lang="en-US" smtClean="0"/>
              <a:t>9/19/2024</a:t>
            </a:fld>
            <a:endParaRPr lang="en-US"/>
          </a:p>
        </p:txBody>
      </p:sp>
      <p:sp>
        <p:nvSpPr>
          <p:cNvPr id="5" name="Footer Placeholder 4"/>
          <p:cNvSpPr>
            <a:spLocks noGrp="1"/>
          </p:cNvSpPr>
          <p:nvPr>
            <p:ph type="ftr" sz="quarter" idx="3"/>
          </p:nvPr>
        </p:nvSpPr>
        <p:spPr>
          <a:xfrm>
            <a:off x="7307699" y="28060639"/>
            <a:ext cx="6772990" cy="1611875"/>
          </a:xfrm>
          <a:prstGeom prst="rect">
            <a:avLst/>
          </a:prstGeom>
        </p:spPr>
        <p:txBody>
          <a:bodyPr vert="horz" lIns="295214" tIns="147607" rIns="295214" bIns="147607"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8345" y="28060639"/>
            <a:ext cx="4990624" cy="1611875"/>
          </a:xfrm>
          <a:prstGeom prst="rect">
            <a:avLst/>
          </a:prstGeom>
        </p:spPr>
        <p:txBody>
          <a:bodyPr vert="horz" lIns="295214" tIns="147607" rIns="295214" bIns="147607" rtlCol="0" anchor="ctr"/>
          <a:lstStyle>
            <a:lvl1pPr algn="r">
              <a:defRPr sz="3900">
                <a:solidFill>
                  <a:schemeClr val="tx1">
                    <a:tint val="75000"/>
                  </a:schemeClr>
                </a:solidFill>
              </a:defRPr>
            </a:lvl1pPr>
          </a:lstStyle>
          <a:p>
            <a:fld id="{F62E18A3-7BAA-D544-B17D-7E64A58F6C08}" type="slidenum">
              <a:rPr lang="en-US" smtClean="0"/>
              <a:t>‹#›</a:t>
            </a:fld>
            <a:endParaRPr lang="en-US"/>
          </a:p>
        </p:txBody>
      </p:sp>
    </p:spTree>
    <p:extLst>
      <p:ext uri="{BB962C8B-B14F-4D97-AF65-F5344CB8AC3E}">
        <p14:creationId xmlns:p14="http://schemas.microsoft.com/office/powerpoint/2010/main" val="169558593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1476070" rtl="0" eaLnBrk="1" latinLnBrk="0" hangingPunct="1">
        <a:spcBef>
          <a:spcPct val="0"/>
        </a:spcBef>
        <a:buNone/>
        <a:defRPr sz="14200" kern="1200">
          <a:solidFill>
            <a:schemeClr val="tx1"/>
          </a:solidFill>
          <a:latin typeface="+mj-lt"/>
          <a:ea typeface="+mj-ea"/>
          <a:cs typeface="+mj-cs"/>
        </a:defRPr>
      </a:lvl1pPr>
    </p:titleStyle>
    <p:bodyStyle>
      <a:lvl1pPr marL="1107053" indent="-1107053" algn="l" defTabSz="1476070" rtl="0" eaLnBrk="1" latinLnBrk="0" hangingPunct="1">
        <a:spcBef>
          <a:spcPct val="20000"/>
        </a:spcBef>
        <a:buFont typeface="Arial"/>
        <a:buChar char="•"/>
        <a:defRPr sz="10300" kern="1200">
          <a:solidFill>
            <a:schemeClr val="tx1"/>
          </a:solidFill>
          <a:latin typeface="+mn-lt"/>
          <a:ea typeface="+mn-ea"/>
          <a:cs typeface="+mn-cs"/>
        </a:defRPr>
      </a:lvl1pPr>
      <a:lvl2pPr marL="2398614" indent="-922544" algn="l" defTabSz="1476070" rtl="0" eaLnBrk="1" latinLnBrk="0" hangingPunct="1">
        <a:spcBef>
          <a:spcPct val="20000"/>
        </a:spcBef>
        <a:buFont typeface="Arial"/>
        <a:buChar char="–"/>
        <a:defRPr sz="9000" kern="1200">
          <a:solidFill>
            <a:schemeClr val="tx1"/>
          </a:solidFill>
          <a:latin typeface="+mn-lt"/>
          <a:ea typeface="+mn-ea"/>
          <a:cs typeface="+mn-cs"/>
        </a:defRPr>
      </a:lvl2pPr>
      <a:lvl3pPr marL="3690176" indent="-738035" algn="l" defTabSz="1476070" rtl="0" eaLnBrk="1" latinLnBrk="0" hangingPunct="1">
        <a:spcBef>
          <a:spcPct val="20000"/>
        </a:spcBef>
        <a:buFont typeface="Arial"/>
        <a:buChar char="•"/>
        <a:defRPr sz="7700" kern="1200">
          <a:solidFill>
            <a:schemeClr val="tx1"/>
          </a:solidFill>
          <a:latin typeface="+mn-lt"/>
          <a:ea typeface="+mn-ea"/>
          <a:cs typeface="+mn-cs"/>
        </a:defRPr>
      </a:lvl3pPr>
      <a:lvl4pPr marL="5166246" indent="-738035" algn="l" defTabSz="1476070" rtl="0" eaLnBrk="1" latinLnBrk="0" hangingPunct="1">
        <a:spcBef>
          <a:spcPct val="20000"/>
        </a:spcBef>
        <a:buFont typeface="Arial"/>
        <a:buChar char="–"/>
        <a:defRPr sz="6500" kern="1200">
          <a:solidFill>
            <a:schemeClr val="tx1"/>
          </a:solidFill>
          <a:latin typeface="+mn-lt"/>
          <a:ea typeface="+mn-ea"/>
          <a:cs typeface="+mn-cs"/>
        </a:defRPr>
      </a:lvl4pPr>
      <a:lvl5pPr marL="6642316" indent="-738035" algn="l" defTabSz="1476070" rtl="0" eaLnBrk="1" latinLnBrk="0" hangingPunct="1">
        <a:spcBef>
          <a:spcPct val="20000"/>
        </a:spcBef>
        <a:buFont typeface="Arial"/>
        <a:buChar char="»"/>
        <a:defRPr sz="6500" kern="1200">
          <a:solidFill>
            <a:schemeClr val="tx1"/>
          </a:solidFill>
          <a:latin typeface="+mn-lt"/>
          <a:ea typeface="+mn-ea"/>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1606" y="-419883"/>
            <a:ext cx="22318072" cy="2980533"/>
          </a:xfrm>
        </p:spPr>
        <p:txBody>
          <a:bodyPr>
            <a:noAutofit/>
          </a:bodyPr>
          <a:lstStyle/>
          <a:p>
            <a:r>
              <a:rPr lang="en-GB" sz="3200" b="1" dirty="0">
                <a:effectLst/>
                <a:latin typeface="Arial" panose="020B0604020202020204" pitchFamily="34" charset="0"/>
                <a:ea typeface="Times New Roman" panose="02020603050405020304" pitchFamily="18" charset="0"/>
                <a:cs typeface="Arial" panose="020B0604020202020204" pitchFamily="34" charset="0"/>
              </a:rPr>
              <a:t>CASE-CROSSOVER STUDY BETWEEN PM</a:t>
            </a:r>
            <a:r>
              <a:rPr lang="en-GB" sz="3200" b="1" baseline="-25000" dirty="0">
                <a:effectLst/>
                <a:latin typeface="Arial" panose="020B0604020202020204" pitchFamily="34" charset="0"/>
                <a:ea typeface="Times New Roman" panose="02020603050405020304" pitchFamily="18" charset="0"/>
                <a:cs typeface="Arial" panose="020B0604020202020204" pitchFamily="34" charset="0"/>
              </a:rPr>
              <a:t>2.5 </a:t>
            </a:r>
            <a:r>
              <a:rPr lang="en-GB" sz="3200" b="1" dirty="0">
                <a:effectLst/>
                <a:latin typeface="Arial" panose="020B0604020202020204" pitchFamily="34" charset="0"/>
                <a:ea typeface="Times New Roman" panose="02020603050405020304" pitchFamily="18" charset="0"/>
                <a:cs typeface="Arial" panose="020B0604020202020204" pitchFamily="34" charset="0"/>
              </a:rPr>
              <a:t>AND HOSPITAL ADMISSIONS </a:t>
            </a:r>
            <a:br>
              <a:rPr lang="en-GB" sz="3200" b="1" dirty="0">
                <a:effectLst/>
                <a:latin typeface="Arial" panose="020B0604020202020204" pitchFamily="34" charset="0"/>
                <a:ea typeface="Times New Roman" panose="02020603050405020304" pitchFamily="18" charset="0"/>
                <a:cs typeface="Arial" panose="020B0604020202020204" pitchFamily="34" charset="0"/>
              </a:rPr>
            </a:br>
            <a:r>
              <a:rPr lang="en-GB" sz="3200" b="1" dirty="0">
                <a:effectLst/>
                <a:latin typeface="Arial" panose="020B0604020202020204" pitchFamily="34" charset="0"/>
                <a:ea typeface="Times New Roman" panose="02020603050405020304" pitchFamily="18" charset="0"/>
                <a:cs typeface="Arial" panose="020B0604020202020204" pitchFamily="34" charset="0"/>
              </a:rPr>
              <a:t>FOR RESPIRATORY DISEASES </a:t>
            </a:r>
            <a:r>
              <a:rPr lang="en-GB" sz="3200" b="1">
                <a:effectLst/>
                <a:latin typeface="Arial" panose="020B0604020202020204" pitchFamily="34" charset="0"/>
                <a:ea typeface="Times New Roman" panose="02020603050405020304" pitchFamily="18" charset="0"/>
                <a:cs typeface="Arial" panose="020B0604020202020204" pitchFamily="34" charset="0"/>
              </a:rPr>
              <a:t>IN PRETORIA				P2-H2</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43994" y="1693493"/>
            <a:ext cx="19784259" cy="2446167"/>
          </a:xfrm>
        </p:spPr>
        <p:txBody>
          <a:bodyPr>
            <a:normAutofit fontScale="40000" lnSpcReduction="20000"/>
          </a:bodyPr>
          <a:lstStyle/>
          <a:p>
            <a:pPr algn="just">
              <a:lnSpc>
                <a:spcPct val="150000"/>
              </a:lnSpc>
              <a:spcBef>
                <a:spcPts val="0"/>
              </a:spcBef>
              <a:spcAft>
                <a:spcPts val="800"/>
              </a:spcAft>
              <a:defRPr/>
            </a:pP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Chantelle Howlett-Downing</a:t>
            </a:r>
            <a:r>
              <a:rPr lang="en-US" sz="62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1</a:t>
            </a: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 Peter Molnár </a:t>
            </a:r>
            <a:r>
              <a:rPr lang="en-US" sz="62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2</a:t>
            </a: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 Johan </a:t>
            </a:r>
            <a:r>
              <a:rPr lang="en-US" sz="6200" dirty="0" err="1">
                <a:solidFill>
                  <a:schemeClr val="tx1"/>
                </a:solidFill>
                <a:latin typeface="Arial" panose="020B0604020202020204" pitchFamily="34" charset="0"/>
                <a:ea typeface="Calibri" panose="020F0502020204030204" pitchFamily="34" charset="0"/>
                <a:cs typeface="Arial" panose="020B0604020202020204" pitchFamily="34" charset="0"/>
              </a:rPr>
              <a:t>Boman</a:t>
            </a: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62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 , Joyce Shirinde</a:t>
            </a:r>
            <a:r>
              <a:rPr lang="en-US" sz="62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1 </a:t>
            </a: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and </a:t>
            </a:r>
          </a:p>
          <a:p>
            <a:pPr algn="just">
              <a:lnSpc>
                <a:spcPct val="150000"/>
              </a:lnSpc>
              <a:spcBef>
                <a:spcPts val="0"/>
              </a:spcBef>
              <a:spcAft>
                <a:spcPts val="800"/>
              </a:spcAft>
              <a:defRPr/>
            </a:pPr>
            <a:r>
              <a:rPr lang="en-US" sz="6200" dirty="0">
                <a:solidFill>
                  <a:schemeClr val="tx1"/>
                </a:solidFill>
                <a:latin typeface="Arial" panose="020B0604020202020204" pitchFamily="34" charset="0"/>
                <a:ea typeface="Calibri" panose="020F0502020204030204" pitchFamily="34" charset="0"/>
                <a:cs typeface="Arial" panose="020B0604020202020204" pitchFamily="34" charset="0"/>
              </a:rPr>
              <a:t>Janine Wichmann</a:t>
            </a:r>
            <a:r>
              <a:rPr lang="en-US" sz="62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1</a:t>
            </a:r>
            <a:endParaRPr lang="en-GB" sz="6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57200" indent="-457200" algn="just">
              <a:lnSpc>
                <a:spcPct val="120000"/>
              </a:lnSpc>
              <a:spcBef>
                <a:spcPts val="0"/>
              </a:spcBef>
              <a:spcAft>
                <a:spcPts val="800"/>
              </a:spcAft>
              <a:defRPr/>
            </a:pPr>
            <a:r>
              <a:rPr lang="en-US" sz="2900" baseline="30000" dirty="0">
                <a:solidFill>
                  <a:schemeClr val="tx1"/>
                </a:solidFill>
                <a:latin typeface="Arial" panose="020B0604020202020204" pitchFamily="34" charset="0"/>
                <a:cs typeface="Arial" panose="020B0604020202020204" pitchFamily="34" charset="0"/>
              </a:rPr>
              <a:t>1</a:t>
            </a:r>
            <a:r>
              <a:rPr lang="en-US" sz="4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School of Health Systems and Public Health, Faculty of Health Sciences, University of Pretoria, </a:t>
            </a:r>
            <a:r>
              <a:rPr lang="en-US" sz="3000" dirty="0" err="1">
                <a:solidFill>
                  <a:schemeClr val="tx1"/>
                </a:solidFill>
                <a:latin typeface="Arial" panose="020B0604020202020204" pitchFamily="34" charset="0"/>
                <a:ea typeface="Calibri" panose="020F0502020204030204" pitchFamily="34" charset="0"/>
                <a:cs typeface="Arial" panose="020B0604020202020204" pitchFamily="34" charset="0"/>
              </a:rPr>
              <a:t>Gezina</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 0031, South Africa</a:t>
            </a:r>
            <a:endParaRPr lang="en-GB" sz="3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57200" indent="-457200" algn="just">
              <a:lnSpc>
                <a:spcPct val="120000"/>
              </a:lnSpc>
              <a:spcBef>
                <a:spcPts val="0"/>
              </a:spcBef>
              <a:spcAft>
                <a:spcPts val="800"/>
              </a:spcAft>
              <a:defRPr/>
            </a:pPr>
            <a:r>
              <a:rPr lang="en-US" sz="3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2	</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Department of Occupational and Environmental Medicine, Institute of Medicine, </a:t>
            </a:r>
            <a:r>
              <a:rPr lang="en-US" sz="3000" dirty="0" err="1">
                <a:solidFill>
                  <a:schemeClr val="tx1"/>
                </a:solidFill>
                <a:latin typeface="Arial" panose="020B0604020202020204" pitchFamily="34" charset="0"/>
                <a:ea typeface="Calibri" panose="020F0502020204030204" pitchFamily="34" charset="0"/>
                <a:cs typeface="Arial" panose="020B0604020202020204" pitchFamily="34" charset="0"/>
              </a:rPr>
              <a:t>Sahlgrenska</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 Academy, University of Gothenburg, SE-405 30 </a:t>
            </a:r>
            <a:r>
              <a:rPr lang="en-US" sz="3000" dirty="0" err="1">
                <a:solidFill>
                  <a:schemeClr val="tx1"/>
                </a:solidFill>
                <a:latin typeface="Arial" panose="020B0604020202020204" pitchFamily="34" charset="0"/>
                <a:ea typeface="Calibri" panose="020F0502020204030204" pitchFamily="34" charset="0"/>
                <a:cs typeface="Arial" panose="020B0604020202020204" pitchFamily="34" charset="0"/>
              </a:rPr>
              <a:t>Göteborg</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 Sweden</a:t>
            </a:r>
            <a:endParaRPr lang="en-GB" sz="3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457200" indent="-457200" algn="just">
              <a:lnSpc>
                <a:spcPct val="120000"/>
              </a:lnSpc>
              <a:spcBef>
                <a:spcPts val="0"/>
              </a:spcBef>
              <a:spcAft>
                <a:spcPts val="800"/>
              </a:spcAft>
              <a:defRPr/>
            </a:pPr>
            <a:r>
              <a:rPr lang="en-US" sz="3000" baseline="30000" dirty="0">
                <a:solidFill>
                  <a:schemeClr val="tx1"/>
                </a:solidFill>
                <a:latin typeface="Arial" panose="020B0604020202020204" pitchFamily="34" charset="0"/>
                <a:ea typeface="Calibri" panose="020F0502020204030204" pitchFamily="34" charset="0"/>
                <a:cs typeface="Arial" panose="020B0604020202020204" pitchFamily="34" charset="0"/>
              </a:rPr>
              <a:t>3</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	Department of Chemistry and Molecular Biology, University of Gothenburg, SE-412 96 </a:t>
            </a:r>
            <a:r>
              <a:rPr lang="en-US" sz="3000" dirty="0" err="1">
                <a:solidFill>
                  <a:schemeClr val="tx1"/>
                </a:solidFill>
                <a:latin typeface="Arial" panose="020B0604020202020204" pitchFamily="34" charset="0"/>
                <a:ea typeface="Calibri" panose="020F0502020204030204" pitchFamily="34" charset="0"/>
                <a:cs typeface="Arial" panose="020B0604020202020204" pitchFamily="34" charset="0"/>
              </a:rPr>
              <a:t>Göteborg</a:t>
            </a:r>
            <a:r>
              <a:rPr lang="en-US" sz="3000" dirty="0">
                <a:solidFill>
                  <a:schemeClr val="tx1"/>
                </a:solidFill>
                <a:latin typeface="Arial" panose="020B0604020202020204" pitchFamily="34" charset="0"/>
                <a:ea typeface="Calibri" panose="020F0502020204030204" pitchFamily="34" charset="0"/>
                <a:cs typeface="Arial" panose="020B0604020202020204" pitchFamily="34" charset="0"/>
              </a:rPr>
              <a:t>, Sweden</a:t>
            </a:r>
            <a:endParaRPr lang="en-GB" sz="3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TextBox 7"/>
          <p:cNvSpPr txBox="1">
            <a:spLocks noChangeArrowheads="1"/>
          </p:cNvSpPr>
          <p:nvPr/>
        </p:nvSpPr>
        <p:spPr bwMode="auto">
          <a:xfrm>
            <a:off x="745488" y="4059828"/>
            <a:ext cx="9724752" cy="535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10879" tIns="105439" rIns="210879" bIns="105439">
            <a:spAutoFit/>
          </a:bodyPr>
          <a:lstStyle>
            <a:lvl1pPr>
              <a:defRPr sz="10400">
                <a:solidFill>
                  <a:schemeClr val="tx1"/>
                </a:solidFill>
                <a:latin typeface="Arial" charset="0"/>
                <a:ea typeface="ＭＳ Ｐゴシック" charset="0"/>
              </a:defRPr>
            </a:lvl1pPr>
            <a:lvl2pPr marL="742950" indent="-285750">
              <a:defRPr sz="9000">
                <a:solidFill>
                  <a:schemeClr val="tx1"/>
                </a:solidFill>
                <a:latin typeface="Arial" charset="0"/>
                <a:ea typeface="ＭＳ Ｐゴシック" charset="0"/>
              </a:defRPr>
            </a:lvl2pPr>
            <a:lvl3pPr marL="1143000" indent="-228600">
              <a:defRPr sz="7800">
                <a:solidFill>
                  <a:schemeClr val="tx1"/>
                </a:solidFill>
                <a:latin typeface="Arial" charset="0"/>
                <a:ea typeface="ＭＳ Ｐゴシック" charset="0"/>
              </a:defRPr>
            </a:lvl3pPr>
            <a:lvl4pPr marL="1600200" indent="-228600">
              <a:defRPr sz="6500">
                <a:solidFill>
                  <a:schemeClr val="tx1"/>
                </a:solidFill>
                <a:latin typeface="Arial" charset="0"/>
                <a:ea typeface="ＭＳ Ｐゴシック" charset="0"/>
              </a:defRPr>
            </a:lvl4pPr>
            <a:lvl5pPr marL="2057400" indent="-228600">
              <a:defRPr sz="6500">
                <a:solidFill>
                  <a:schemeClr val="tx1"/>
                </a:solidFill>
                <a:latin typeface="Arial" charset="0"/>
                <a:ea typeface="ＭＳ Ｐゴシック" charset="0"/>
              </a:defRPr>
            </a:lvl5pPr>
            <a:lvl6pPr marL="2514600" indent="-228600" eaLnBrk="0" hangingPunct="0">
              <a:defRPr sz="6500">
                <a:solidFill>
                  <a:schemeClr val="tx1"/>
                </a:solidFill>
                <a:latin typeface="Arial" charset="0"/>
                <a:ea typeface="ＭＳ Ｐゴシック" charset="0"/>
              </a:defRPr>
            </a:lvl6pPr>
            <a:lvl7pPr marL="2971800" indent="-228600" eaLnBrk="0" hangingPunct="0">
              <a:defRPr sz="6500">
                <a:solidFill>
                  <a:schemeClr val="tx1"/>
                </a:solidFill>
                <a:latin typeface="Arial" charset="0"/>
                <a:ea typeface="ＭＳ Ｐゴシック" charset="0"/>
              </a:defRPr>
            </a:lvl7pPr>
            <a:lvl8pPr marL="3429000" indent="-228600" eaLnBrk="0" hangingPunct="0">
              <a:defRPr sz="6500">
                <a:solidFill>
                  <a:schemeClr val="tx1"/>
                </a:solidFill>
                <a:latin typeface="Arial" charset="0"/>
                <a:ea typeface="ＭＳ Ｐゴシック" charset="0"/>
              </a:defRPr>
            </a:lvl8pPr>
            <a:lvl9pPr marL="3886200" indent="-228600" eaLnBrk="0" hangingPunct="0">
              <a:defRPr sz="6500">
                <a:solidFill>
                  <a:schemeClr val="tx1"/>
                </a:solidFill>
                <a:latin typeface="Arial" charset="0"/>
                <a:ea typeface="ＭＳ Ｐゴシック" charset="0"/>
              </a:defRPr>
            </a:lvl9pPr>
          </a:lstStyle>
          <a:p>
            <a:pPr marL="0" indent="0" algn="just">
              <a:lnSpc>
                <a:spcPct val="150000"/>
              </a:lnSpc>
              <a:spcBef>
                <a:spcPts val="200"/>
              </a:spcBef>
              <a:buFontTx/>
              <a:buNone/>
              <a:defRPr/>
            </a:pPr>
            <a:r>
              <a:rPr lang="en-ZA" sz="1400" b="1" dirty="0">
                <a:solidFill>
                  <a:schemeClr val="tx1"/>
                </a:solidFill>
                <a:ea typeface="Times New Roman" panose="02020603050405020304" pitchFamily="18" charset="0"/>
                <a:cs typeface="Times New Roman" panose="02020603050405020304" pitchFamily="18" charset="0"/>
              </a:rPr>
              <a:t>RESEARCH QUESTION</a:t>
            </a:r>
            <a:endParaRPr lang="en-GB" sz="1400" b="1" dirty="0">
              <a:solidFill>
                <a:schemeClr val="tx1"/>
              </a:solidFill>
              <a:ea typeface="Times New Roman" panose="02020603050405020304" pitchFamily="18" charset="0"/>
              <a:cs typeface="Times New Roman" panose="02020603050405020304" pitchFamily="18" charset="0"/>
            </a:endParaRPr>
          </a:p>
          <a:p>
            <a:pPr marL="0" indent="0" algn="just">
              <a:lnSpc>
                <a:spcPct val="150000"/>
              </a:lnSpc>
              <a:buFontTx/>
              <a:buNone/>
              <a:defRPr/>
            </a:pPr>
            <a:r>
              <a:rPr lang="en-ZA" sz="1200" dirty="0">
                <a:solidFill>
                  <a:schemeClr val="tx1"/>
                </a:solidFill>
                <a:ea typeface="Calibri" panose="020F0502020204030204" pitchFamily="34" charset="0"/>
                <a:cs typeface="Arial" panose="020B0604020202020204" pitchFamily="34" charset="0"/>
              </a:rPr>
              <a:t>Is there an association between ambient PM</a:t>
            </a:r>
            <a:r>
              <a:rPr lang="en-ZA" sz="1200" baseline="-25000" dirty="0">
                <a:solidFill>
                  <a:schemeClr val="tx1"/>
                </a:solidFill>
                <a:ea typeface="Calibri" panose="020F0502020204030204" pitchFamily="34" charset="0"/>
                <a:cs typeface="Arial" panose="020B0604020202020204" pitchFamily="34" charset="0"/>
              </a:rPr>
              <a:t>2.5 </a:t>
            </a:r>
            <a:r>
              <a:rPr lang="en-ZA" sz="1200" dirty="0">
                <a:solidFill>
                  <a:schemeClr val="tx1"/>
                </a:solidFill>
                <a:ea typeface="Calibri" panose="020F0502020204030204" pitchFamily="34" charset="0"/>
                <a:cs typeface="Arial" panose="020B0604020202020204" pitchFamily="34" charset="0"/>
              </a:rPr>
              <a:t>and the constituent trace elements and respiratory hospital admissions in central Pretoria, Tshwane Metropolitan Municipality?</a:t>
            </a:r>
            <a:endParaRPr lang="en-GB" sz="1200" dirty="0">
              <a:solidFill>
                <a:schemeClr val="tx1"/>
              </a:solidFill>
              <a:ea typeface="Calibri" panose="020F0502020204030204" pitchFamily="34" charset="0"/>
              <a:cs typeface="Arial" panose="020B0604020202020204" pitchFamily="34" charset="0"/>
            </a:endParaRPr>
          </a:p>
          <a:p>
            <a:pPr>
              <a:lnSpc>
                <a:spcPct val="150000"/>
              </a:lnSpc>
              <a:spcBef>
                <a:spcPts val="200"/>
              </a:spcBef>
            </a:pPr>
            <a:r>
              <a:rPr lang="en-ZA" sz="1400" b="1" dirty="0"/>
              <a:t>AIMS AND OBJECTIVES:</a:t>
            </a:r>
          </a:p>
          <a:p>
            <a:pPr algn="just">
              <a:lnSpc>
                <a:spcPct val="150000"/>
              </a:lnSpc>
              <a:defRPr/>
            </a:pPr>
            <a:r>
              <a:rPr lang="en-ZA" altLang="en-US" sz="1200" dirty="0">
                <a:ea typeface="Calibri" panose="020F0502020204030204" pitchFamily="34" charset="0"/>
                <a:cs typeface="Times New Roman" panose="02020603050405020304" pitchFamily="18" charset="0"/>
              </a:rPr>
              <a:t>To find an association between increased hospital admissions for respiratory diseases and an increase in PM</a:t>
            </a:r>
            <a:r>
              <a:rPr lang="en-ZA" altLang="en-US" sz="1200" baseline="-25000" dirty="0">
                <a:ea typeface="Calibri" panose="020F0502020204030204" pitchFamily="34" charset="0"/>
                <a:cs typeface="Times New Roman" panose="02020603050405020304" pitchFamily="18" charset="0"/>
              </a:rPr>
              <a:t>2.5 </a:t>
            </a:r>
            <a:r>
              <a:rPr lang="en-ZA" altLang="en-US" sz="1200" dirty="0">
                <a:ea typeface="Calibri" panose="020F0502020204030204" pitchFamily="34" charset="0"/>
                <a:cs typeface="Times New Roman" panose="02020603050405020304" pitchFamily="18" charset="0"/>
              </a:rPr>
              <a:t>(IQR 10 </a:t>
            </a:r>
            <a:r>
              <a:rPr lang="en-ZA" sz="1200" dirty="0">
                <a:effectLst/>
                <a:latin typeface="Arial" panose="020B0604020202020204" pitchFamily="34" charset="0"/>
                <a:ea typeface="Calibri" panose="020F0502020204030204" pitchFamily="34" charset="0"/>
                <a:cs typeface="Calibri" panose="020F0502020204030204" pitchFamily="34" charset="0"/>
              </a:rPr>
              <a:t>µ</a:t>
            </a:r>
            <a:r>
              <a:rPr lang="en-ZA" sz="1200" dirty="0">
                <a:effectLst/>
                <a:latin typeface="Arial" panose="020B0604020202020204" pitchFamily="34" charset="0"/>
                <a:ea typeface="Calibri" panose="020F0502020204030204" pitchFamily="34" charset="0"/>
              </a:rPr>
              <a:t>g.m</a:t>
            </a:r>
            <a:r>
              <a:rPr lang="en-ZA" sz="1200" baseline="30000" dirty="0">
                <a:effectLst/>
                <a:latin typeface="Arial" panose="020B0604020202020204" pitchFamily="34" charset="0"/>
                <a:ea typeface="Calibri" panose="020F0502020204030204" pitchFamily="34" charset="0"/>
              </a:rPr>
              <a:t>-3 </a:t>
            </a:r>
            <a:r>
              <a:rPr lang="en-ZA" sz="1200" dirty="0">
                <a:effectLst/>
                <a:latin typeface="Arial" panose="020B0604020202020204" pitchFamily="34" charset="0"/>
                <a:ea typeface="Calibri" panose="020F0502020204030204" pitchFamily="34" charset="0"/>
                <a:cs typeface="Times New Roman" panose="02020603050405020304" pitchFamily="18" charset="0"/>
              </a:rPr>
              <a:t>) and </a:t>
            </a:r>
            <a:r>
              <a:rPr lang="en-ZA" altLang="en-US" sz="1200" dirty="0">
                <a:ea typeface="Calibri" panose="020F0502020204030204" pitchFamily="34" charset="0"/>
                <a:cs typeface="Times New Roman" panose="02020603050405020304" pitchFamily="18" charset="0"/>
              </a:rPr>
              <a:t>trace </a:t>
            </a:r>
            <a:r>
              <a:rPr lang="en-ZA" altLang="en-US" sz="1200" dirty="0">
                <a:cs typeface="Arial" panose="020B0604020202020204" pitchFamily="34" charset="0"/>
              </a:rPr>
              <a:t>element bound PM</a:t>
            </a:r>
            <a:r>
              <a:rPr lang="en-ZA" altLang="en-US" sz="1200" baseline="-25000" dirty="0">
                <a:cs typeface="Arial" panose="020B0604020202020204" pitchFamily="34" charset="0"/>
              </a:rPr>
              <a:t>2.5</a:t>
            </a:r>
            <a:r>
              <a:rPr lang="en-ZA" altLang="en-US" sz="1200" dirty="0">
                <a:cs typeface="Arial" panose="020B0604020202020204" pitchFamily="34" charset="0"/>
              </a:rPr>
              <a:t> (IQR 1 </a:t>
            </a:r>
            <a:r>
              <a:rPr lang="en-ZA" sz="1200" dirty="0">
                <a:cs typeface="Arial" panose="020B0604020202020204" pitchFamily="34" charset="0"/>
              </a:rPr>
              <a:t>ng.m</a:t>
            </a:r>
            <a:r>
              <a:rPr lang="en-ZA" sz="1200" baseline="30000" dirty="0">
                <a:cs typeface="Arial" panose="020B0604020202020204" pitchFamily="34" charset="0"/>
              </a:rPr>
              <a:t>-3</a:t>
            </a:r>
            <a:r>
              <a:rPr lang="en-ZA" sz="1200" dirty="0">
                <a:cs typeface="Arial" panose="020B0604020202020204" pitchFamily="34" charset="0"/>
              </a:rPr>
              <a:t> ) </a:t>
            </a:r>
            <a:r>
              <a:rPr lang="en-ZA" altLang="en-US" sz="1200" dirty="0">
                <a:cs typeface="Arial" panose="020B0604020202020204" pitchFamily="34" charset="0"/>
              </a:rPr>
              <a:t>by means of a case-crossover epidemiology study. </a:t>
            </a:r>
          </a:p>
          <a:p>
            <a:pPr>
              <a:lnSpc>
                <a:spcPct val="150000"/>
              </a:lnSpc>
              <a:spcBef>
                <a:spcPts val="200"/>
              </a:spcBef>
            </a:pPr>
            <a:r>
              <a:rPr lang="en-GB" sz="1400" b="1" dirty="0"/>
              <a:t>BACKGROUND:</a:t>
            </a:r>
          </a:p>
          <a:p>
            <a:pPr algn="just">
              <a:lnSpc>
                <a:spcPct val="150000"/>
              </a:lnSpc>
            </a:pPr>
            <a:r>
              <a:rPr lang="en-ZA" sz="1200" dirty="0">
                <a:cs typeface="Arial" panose="020B0604020202020204" pitchFamily="34" charset="0"/>
              </a:rPr>
              <a:t>Most developing countries have experienced an increase in air pollution due to urban development, industrialisation, and modernisation. The impact of air pollution on human health has thus received more attention on public platforms. Evidence studies and other epidemiological studies have revealed a significant correlation between fine particulate pollutants and respiratory morbidity and mortality numbers. According to the WHO, in 2016, ambient (outdoor) air pollution in both cities and rural areas was estimated to have caused 4.2 million premature deaths worldwide. Mortality was attributable to cardiovascular, respiratory diseases and cancers. Most studies on ambient air and respiratory morbidity were done in developed countries. </a:t>
            </a:r>
          </a:p>
          <a:p>
            <a:pPr algn="just">
              <a:lnSpc>
                <a:spcPct val="150000"/>
              </a:lnSpc>
            </a:pPr>
            <a:r>
              <a:rPr lang="en-ZA" sz="1200" dirty="0">
                <a:cs typeface="Arial" panose="020B0604020202020204" pitchFamily="34" charset="0"/>
              </a:rPr>
              <a:t>The WHO updated the daily and yearly guidelines for PM</a:t>
            </a:r>
            <a:r>
              <a:rPr lang="en-ZA" sz="1200" baseline="-25000" dirty="0">
                <a:cs typeface="Arial" panose="020B0604020202020204" pitchFamily="34" charset="0"/>
              </a:rPr>
              <a:t>2.5</a:t>
            </a:r>
            <a:r>
              <a:rPr lang="en-ZA" sz="1200" dirty="0">
                <a:cs typeface="Arial" panose="020B0604020202020204" pitchFamily="34" charset="0"/>
              </a:rPr>
              <a:t> in 2021. The report was supported by evidence studies and epidemiological studies.  The report also highlighted the paucity of environmental health studies in African regions including South Africa. The City of Tshwane (Pretoria) has grown significantly over the past two decades, resulting in more industries, increase in traffic and other activities contributing to air pollution. It is for this reason that the study was conducted in this area to investigate the association between air pollution and respiratory conditions. </a:t>
            </a:r>
            <a:endParaRPr lang="en-US" sz="1200" b="1" dirty="0">
              <a:latin typeface="Arial" panose="020B0604020202020204" pitchFamily="34" charset="0"/>
              <a:cs typeface="Arial" panose="020B0604020202020204" pitchFamily="34" charset="0"/>
            </a:endParaRPr>
          </a:p>
        </p:txBody>
      </p:sp>
      <p:sp>
        <p:nvSpPr>
          <p:cNvPr id="7" name="TextBox 7"/>
          <p:cNvSpPr txBox="1">
            <a:spLocks noChangeArrowheads="1"/>
          </p:cNvSpPr>
          <p:nvPr/>
        </p:nvSpPr>
        <p:spPr bwMode="auto">
          <a:xfrm>
            <a:off x="10495005" y="15441131"/>
            <a:ext cx="9584267" cy="117357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10879" tIns="105439" rIns="210879" bIns="105439">
            <a:spAutoFit/>
          </a:bodyPr>
          <a:lstStyle>
            <a:lvl1pPr>
              <a:defRPr sz="10400">
                <a:solidFill>
                  <a:schemeClr val="tx1"/>
                </a:solidFill>
                <a:latin typeface="Arial" charset="0"/>
                <a:ea typeface="ＭＳ Ｐゴシック" charset="0"/>
              </a:defRPr>
            </a:lvl1pPr>
            <a:lvl2pPr marL="742950" indent="-285750">
              <a:defRPr sz="9000">
                <a:solidFill>
                  <a:schemeClr val="tx1"/>
                </a:solidFill>
                <a:latin typeface="Arial" charset="0"/>
                <a:ea typeface="ＭＳ Ｐゴシック" charset="0"/>
              </a:defRPr>
            </a:lvl2pPr>
            <a:lvl3pPr marL="1143000" indent="-228600">
              <a:defRPr sz="7800">
                <a:solidFill>
                  <a:schemeClr val="tx1"/>
                </a:solidFill>
                <a:latin typeface="Arial" charset="0"/>
                <a:ea typeface="ＭＳ Ｐゴシック" charset="0"/>
              </a:defRPr>
            </a:lvl3pPr>
            <a:lvl4pPr marL="1600200" indent="-228600">
              <a:defRPr sz="6500">
                <a:solidFill>
                  <a:schemeClr val="tx1"/>
                </a:solidFill>
                <a:latin typeface="Arial" charset="0"/>
                <a:ea typeface="ＭＳ Ｐゴシック" charset="0"/>
              </a:defRPr>
            </a:lvl4pPr>
            <a:lvl5pPr marL="2057400" indent="-228600">
              <a:defRPr sz="6500">
                <a:solidFill>
                  <a:schemeClr val="tx1"/>
                </a:solidFill>
                <a:latin typeface="Arial" charset="0"/>
                <a:ea typeface="ＭＳ Ｐゴシック" charset="0"/>
              </a:defRPr>
            </a:lvl5pPr>
            <a:lvl6pPr marL="2514600" indent="-228600" eaLnBrk="0" hangingPunct="0">
              <a:defRPr sz="6500">
                <a:solidFill>
                  <a:schemeClr val="tx1"/>
                </a:solidFill>
                <a:latin typeface="Arial" charset="0"/>
                <a:ea typeface="ＭＳ Ｐゴシック" charset="0"/>
              </a:defRPr>
            </a:lvl6pPr>
            <a:lvl7pPr marL="2971800" indent="-228600" eaLnBrk="0" hangingPunct="0">
              <a:defRPr sz="6500">
                <a:solidFill>
                  <a:schemeClr val="tx1"/>
                </a:solidFill>
                <a:latin typeface="Arial" charset="0"/>
                <a:ea typeface="ＭＳ Ｐゴシック" charset="0"/>
              </a:defRPr>
            </a:lvl7pPr>
            <a:lvl8pPr marL="3429000" indent="-228600" eaLnBrk="0" hangingPunct="0">
              <a:defRPr sz="6500">
                <a:solidFill>
                  <a:schemeClr val="tx1"/>
                </a:solidFill>
                <a:latin typeface="Arial" charset="0"/>
                <a:ea typeface="ＭＳ Ｐゴシック" charset="0"/>
              </a:defRPr>
            </a:lvl8pPr>
            <a:lvl9pPr marL="3886200" indent="-228600" eaLnBrk="0" hangingPunct="0">
              <a:defRPr sz="6500">
                <a:solidFill>
                  <a:schemeClr val="tx1"/>
                </a:solidFill>
                <a:latin typeface="Arial" charset="0"/>
                <a:ea typeface="ＭＳ Ｐゴシック" charset="0"/>
              </a:defRPr>
            </a:lvl9pPr>
          </a:lstStyle>
          <a:p>
            <a:pPr>
              <a:lnSpc>
                <a:spcPct val="150000"/>
              </a:lnSpc>
              <a:spcBef>
                <a:spcPts val="200"/>
              </a:spcBef>
            </a:pPr>
            <a:r>
              <a:rPr lang="en-ZA" sz="1400" b="1" dirty="0"/>
              <a:t>RESULTS:</a:t>
            </a:r>
          </a:p>
          <a:p>
            <a:pPr algn="just">
              <a:lnSpc>
                <a:spcPct val="150000"/>
              </a:lnSpc>
            </a:pPr>
            <a:r>
              <a:rPr lang="en-ZA" sz="1200" dirty="0">
                <a:effectLst/>
                <a:latin typeface="Arial" panose="020B0604020202020204" pitchFamily="34" charset="0"/>
                <a:ea typeface="Calibri" panose="020F0502020204030204" pitchFamily="34" charset="0"/>
                <a:cs typeface="Arial" panose="020B0604020202020204" pitchFamily="34" charset="0"/>
              </a:rPr>
              <a:t>A full dataset including total PM</a:t>
            </a:r>
            <a:r>
              <a:rPr lang="en-ZA" sz="1200" baseline="-25000" dirty="0">
                <a:effectLst/>
                <a:latin typeface="Arial" panose="020B0604020202020204" pitchFamily="34" charset="0"/>
                <a:ea typeface="Calibri" panose="020F0502020204030204" pitchFamily="34" charset="0"/>
                <a:cs typeface="Arial" panose="020B0604020202020204" pitchFamily="34" charset="0"/>
              </a:rPr>
              <a:t>2.5</a:t>
            </a:r>
            <a:r>
              <a:rPr lang="en-ZA" sz="1200" dirty="0">
                <a:effectLst/>
                <a:latin typeface="Arial" panose="020B0604020202020204" pitchFamily="34" charset="0"/>
                <a:ea typeface="Calibri" panose="020F0502020204030204" pitchFamily="34" charset="0"/>
                <a:cs typeface="Arial" panose="020B0604020202020204" pitchFamily="34" charset="0"/>
              </a:rPr>
              <a:t>, soot, BC, UV-PM and nine trace elements were analysed. For model 1, respiratory hospital admissions increased significantly by 2.7% (95% CI: 0.6, 4.9) per 10 µg.m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in PM</a:t>
            </a:r>
            <a:r>
              <a:rPr lang="en-ZA" sz="1200" baseline="-25000" dirty="0">
                <a:effectLst/>
                <a:latin typeface="Arial" panose="020B0604020202020204" pitchFamily="34" charset="0"/>
                <a:ea typeface="Calibri" panose="020F0502020204030204" pitchFamily="34" charset="0"/>
                <a:cs typeface="Arial" panose="020B0604020202020204" pitchFamily="34" charset="0"/>
              </a:rPr>
              <a:t>2.5</a:t>
            </a: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ZA" sz="1200" dirty="0">
                <a:effectLst/>
                <a:latin typeface="Arial" panose="020B0604020202020204" pitchFamily="34" charset="0"/>
                <a:ea typeface="Calibri" panose="020F0502020204030204" pitchFamily="34" charset="0"/>
                <a:cs typeface="Arial" panose="020B0604020202020204" pitchFamily="34" charset="0"/>
              </a:rPr>
              <a:t>An increase in respiratory hospital admissions increased significantly  with an increase in Ca by 4.0 % (95% CI: 1.4% - 6.8% per 124.4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for Cl by 0.7 % (95% CI: 0.0% - 1.4%) per 29.2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Fe (3.3 % 95% CI 0.5% - 6.1% per 150.8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K ( 1.8% 95% CI 0.2 – 3.5 per 162.2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and Si (1.3 % 95% CI 0.1% - 2.5% per 256.1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increase).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ZA" sz="1200" dirty="0">
                <a:effectLst/>
                <a:latin typeface="Arial" panose="020B0604020202020204" pitchFamily="34" charset="0"/>
                <a:ea typeface="Calibri" panose="020F0502020204030204" pitchFamily="34" charset="0"/>
                <a:cs typeface="Arial" panose="020B0604020202020204" pitchFamily="34" charset="0"/>
              </a:rPr>
              <a:t>Respiratory hospital admissions increased significantly for females with increased soot of 5.8% (95% CI: 0.6 – 11.3) per 1 m</a:t>
            </a:r>
            <a:r>
              <a:rPr lang="en-ZA" sz="1200" baseline="30000" dirty="0">
                <a:effectLst/>
                <a:latin typeface="Arial" panose="020B0604020202020204" pitchFamily="34" charset="0"/>
                <a:ea typeface="Calibri" panose="020F0502020204030204" pitchFamily="34" charset="0"/>
                <a:cs typeface="Arial" panose="020B0604020202020204" pitchFamily="34" charset="0"/>
              </a:rPr>
              <a:t>-1</a:t>
            </a:r>
            <a:r>
              <a:rPr lang="en-ZA" sz="1200" dirty="0">
                <a:effectLst/>
                <a:latin typeface="Arial" panose="020B0604020202020204" pitchFamily="34" charset="0"/>
                <a:ea typeface="Calibri" panose="020F0502020204030204" pitchFamily="34" charset="0"/>
                <a:cs typeface="Arial" panose="020B0604020202020204" pitchFamily="34" charset="0"/>
              </a:rPr>
              <a:t> x 10</a:t>
            </a:r>
            <a:r>
              <a:rPr lang="en-ZA" sz="1200" baseline="30000" dirty="0">
                <a:effectLst/>
                <a:latin typeface="Arial" panose="020B0604020202020204" pitchFamily="34" charset="0"/>
                <a:ea typeface="Calibri" panose="020F0502020204030204" pitchFamily="34" charset="0"/>
                <a:cs typeface="Arial" panose="020B0604020202020204" pitchFamily="34" charset="0"/>
              </a:rPr>
              <a:t>-5</a:t>
            </a:r>
            <a:r>
              <a:rPr lang="en-ZA" sz="1200" dirty="0">
                <a:effectLst/>
                <a:latin typeface="Arial" panose="020B0604020202020204" pitchFamily="34" charset="0"/>
                <a:ea typeface="Calibri" panose="020F0502020204030204" pitchFamily="34" charset="0"/>
                <a:cs typeface="Arial" panose="020B0604020202020204" pitchFamily="34" charset="0"/>
              </a:rPr>
              <a:t> incremental increase. When stratified for age, the ≥65 years age group, although not significant, tended to experience adverse effects as the percentage change in respiratory hospital admissions &gt; 0%.</a:t>
            </a:r>
          </a:p>
          <a:p>
            <a:pPr algn="just">
              <a:lnSpc>
                <a:spcPct val="150000"/>
              </a:lnSpc>
            </a:pPr>
            <a:r>
              <a:rPr lang="en-ZA" sz="1200" dirty="0">
                <a:effectLst/>
                <a:latin typeface="Arial" panose="020B0604020202020204" pitchFamily="34" charset="0"/>
                <a:ea typeface="Calibri" panose="020F0502020204030204" pitchFamily="34" charset="0"/>
                <a:cs typeface="Arial" panose="020B0604020202020204" pitchFamily="34" charset="0"/>
              </a:rPr>
              <a:t>When stratifying for sex, hospital admissions significantly increased by an increase of Br by 2.6 % (95% CI; 0.2% - 5.2%) with an IRQ of 11.6 per 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of Ca by 3.8 % (95% CI: 0.5% - 7.3%) with an IRQ of 124 per 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of Cl by 0.9 % (95% CI: 0.1% - 1.8%) with an IRQ of 29 per 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and by Fe of 3.6 % (95% CI: 0.1% - 7.2%) with an IRQ of 151 per 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 For males, a significant increase of Ca by 4.3 % (95% CI: 0.8% - 7.9%) with an IRQ of 11.6 per 1 ngm</a:t>
            </a:r>
            <a:r>
              <a:rPr lang="en-ZA" sz="1200" baseline="30000" dirty="0">
                <a:effectLst/>
                <a:latin typeface="Arial" panose="020B0604020202020204" pitchFamily="34" charset="0"/>
                <a:ea typeface="Calibri" panose="020F0502020204030204" pitchFamily="34" charset="0"/>
                <a:cs typeface="Arial" panose="020B0604020202020204" pitchFamily="34" charset="0"/>
              </a:rPr>
              <a:t>-3</a:t>
            </a:r>
            <a:r>
              <a:rPr lang="en-ZA" sz="12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50000"/>
              </a:lnSpc>
            </a:pPr>
            <a:r>
              <a:rPr lang="en-US" sz="1200" dirty="0">
                <a:effectLst/>
                <a:latin typeface="Arial" panose="020B0604020202020204" pitchFamily="34" charset="0"/>
                <a:ea typeface="Calibri" panose="020F0502020204030204" pitchFamily="34" charset="0"/>
                <a:cs typeface="Arial" panose="020B0604020202020204" pitchFamily="34" charset="0"/>
              </a:rPr>
              <a:t>When considering the </a:t>
            </a:r>
            <a:r>
              <a:rPr lang="en-US" sz="1200" dirty="0">
                <a:latin typeface="Arial" panose="020B0604020202020204" pitchFamily="34" charset="0"/>
                <a:ea typeface="Calibri" panose="020F0502020204030204" pitchFamily="34" charset="0"/>
                <a:cs typeface="Arial" panose="020B0604020202020204" pitchFamily="34" charset="0"/>
              </a:rPr>
              <a:t>positive correlations between the constituents of the total PM</a:t>
            </a:r>
            <a:r>
              <a:rPr lang="en-US" sz="1200" baseline="-25000" dirty="0">
                <a:latin typeface="Arial" panose="020B0604020202020204" pitchFamily="34" charset="0"/>
                <a:ea typeface="Calibri" panose="020F0502020204030204" pitchFamily="34" charset="0"/>
                <a:cs typeface="Arial" panose="020B0604020202020204" pitchFamily="34" charset="0"/>
              </a:rPr>
              <a:t>2.5</a:t>
            </a:r>
            <a:r>
              <a:rPr lang="en-US" sz="1200" dirty="0">
                <a:latin typeface="Arial" panose="020B0604020202020204" pitchFamily="34" charset="0"/>
                <a:ea typeface="Calibri" panose="020F050202020403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the Spearman’s Rank correlation test, Br is positively correlated with Cl, K and </a:t>
            </a:r>
            <a:r>
              <a:rPr lang="en-US" sz="1200" dirty="0" err="1">
                <a:effectLst/>
                <a:latin typeface="Arial" panose="020B0604020202020204" pitchFamily="34" charset="0"/>
                <a:ea typeface="Calibri" panose="020F0502020204030204" pitchFamily="34" charset="0"/>
                <a:cs typeface="Arial" panose="020B0604020202020204" pitchFamily="34" charset="0"/>
              </a:rPr>
              <a:t>Ti</a:t>
            </a:r>
            <a:r>
              <a:rPr lang="en-US" sz="1200" dirty="0">
                <a:effectLst/>
                <a:latin typeface="Arial" panose="020B0604020202020204" pitchFamily="34" charset="0"/>
                <a:ea typeface="Calibri" panose="020F0502020204030204" pitchFamily="34" charset="0"/>
                <a:cs typeface="Arial" panose="020B0604020202020204" pitchFamily="34" charset="0"/>
              </a:rPr>
              <a:t> (rho = 0.64, 0.65 and 0.56, p&lt;0.001, respectively). These were coarse particulates and seasonal, which implies winter biomass burning as well as urban industrial activities. Further coarse particulate correlations include Si and </a:t>
            </a:r>
            <a:r>
              <a:rPr lang="en-US" sz="1200" dirty="0" err="1">
                <a:effectLst/>
                <a:latin typeface="Arial" panose="020B0604020202020204" pitchFamily="34" charset="0"/>
                <a:ea typeface="Calibri" panose="020F0502020204030204" pitchFamily="34" charset="0"/>
                <a:cs typeface="Arial" panose="020B0604020202020204" pitchFamily="34" charset="0"/>
              </a:rPr>
              <a:t>Ti</a:t>
            </a:r>
            <a:r>
              <a:rPr lang="en-US" sz="1200" dirty="0">
                <a:effectLst/>
                <a:latin typeface="Arial" panose="020B0604020202020204" pitchFamily="34" charset="0"/>
                <a:ea typeface="Calibri" panose="020F0502020204030204" pitchFamily="34" charset="0"/>
                <a:cs typeface="Arial" panose="020B0604020202020204" pitchFamily="34" charset="0"/>
              </a:rPr>
              <a:t> (rho = 0.60, p&lt;0.001). There is a good positive correlation between K and Cl (rho = 0.72, p&lt;0.001). This trace element combination is a tracer for biomass/biofuel burning in the PMF model.</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ZA" sz="1200" dirty="0">
                <a:latin typeface="Arial" panose="020B0604020202020204" pitchFamily="34" charset="0"/>
                <a:cs typeface="Arial" panose="020B0604020202020204" pitchFamily="34" charset="0"/>
              </a:rPr>
              <a:t>A caveat is proposed by </a:t>
            </a:r>
            <a:r>
              <a:rPr lang="en-ZA" sz="1200" dirty="0" err="1">
                <a:latin typeface="Arial" panose="020B0604020202020204" pitchFamily="34" charset="0"/>
                <a:cs typeface="Arial" panose="020B0604020202020204" pitchFamily="34" charset="0"/>
              </a:rPr>
              <a:t>Achilleos</a:t>
            </a:r>
            <a:r>
              <a:rPr lang="en-ZA" sz="1200" dirty="0">
                <a:latin typeface="Arial" panose="020B0604020202020204" pitchFamily="34" charset="0"/>
                <a:cs typeface="Arial" panose="020B0604020202020204" pitchFamily="34" charset="0"/>
              </a:rPr>
              <a:t> et. al., (2017), whereby constituent tracer elements that are more strongly correlated with PM</a:t>
            </a:r>
            <a:r>
              <a:rPr lang="en-ZA" sz="1200" baseline="-25000" dirty="0">
                <a:latin typeface="Arial" panose="020B0604020202020204" pitchFamily="34" charset="0"/>
                <a:cs typeface="Arial" panose="020B0604020202020204" pitchFamily="34" charset="0"/>
              </a:rPr>
              <a:t>2.5</a:t>
            </a:r>
            <a:r>
              <a:rPr lang="en-ZA" sz="1200" dirty="0">
                <a:latin typeface="Arial" panose="020B0604020202020204" pitchFamily="34" charset="0"/>
                <a:cs typeface="Arial" panose="020B0604020202020204" pitchFamily="34" charset="0"/>
              </a:rPr>
              <a:t> may appear to be more closely related to adverse health outcomes due to total PM</a:t>
            </a:r>
            <a:r>
              <a:rPr lang="en-ZA" sz="1200" baseline="-25000" dirty="0">
                <a:latin typeface="Arial" panose="020B0604020202020204" pitchFamily="34" charset="0"/>
                <a:cs typeface="Arial" panose="020B0604020202020204" pitchFamily="34" charset="0"/>
              </a:rPr>
              <a:t>2.5</a:t>
            </a:r>
            <a:r>
              <a:rPr lang="en-ZA" sz="1200" dirty="0">
                <a:latin typeface="Arial" panose="020B0604020202020204" pitchFamily="34" charset="0"/>
                <a:cs typeface="Arial" panose="020B0604020202020204" pitchFamily="34" charset="0"/>
              </a:rPr>
              <a:t>. After controlling for PM</a:t>
            </a:r>
            <a:r>
              <a:rPr lang="en-ZA" sz="1200" baseline="-25000" dirty="0">
                <a:latin typeface="Arial" panose="020B0604020202020204" pitchFamily="34" charset="0"/>
                <a:cs typeface="Arial" panose="020B0604020202020204" pitchFamily="34" charset="0"/>
              </a:rPr>
              <a:t>2.5</a:t>
            </a:r>
            <a:r>
              <a:rPr lang="en-ZA" sz="1200" dirty="0">
                <a:latin typeface="Arial" panose="020B0604020202020204" pitchFamily="34" charset="0"/>
                <a:cs typeface="Arial" panose="020B0604020202020204" pitchFamily="34" charset="0"/>
              </a:rPr>
              <a:t> in the model 2, fewer significant associations were observed between respiratory hospital admissions and the trace elements. Respiratory hospital admissions increased significantly for total Ca by 3.2 % (95% CI: 0.3, 6.1) and for the 0 – 14 age group by 5.2 % (95% CI: 1.5, 9.1). The associations were slightly weaker compared to model 1.</a:t>
            </a:r>
            <a:endParaRPr lang="en-GB" sz="1200" dirty="0">
              <a:latin typeface="Arial" panose="020B0604020202020204" pitchFamily="34" charset="0"/>
              <a:cs typeface="Arial" panose="020B0604020202020204" pitchFamily="34" charset="0"/>
            </a:endParaRPr>
          </a:p>
          <a:p>
            <a:pPr algn="just">
              <a:lnSpc>
                <a:spcPct val="150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When analysing for an association between hospital admissions and sources of </a:t>
            </a:r>
            <a:r>
              <a:rPr lang="en-GB" sz="1200" dirty="0">
                <a:latin typeface="Arial" panose="020B0604020202020204" pitchFamily="34" charset="0"/>
                <a:ea typeface="Calibri" panose="020F0502020204030204" pitchFamily="34" charset="0"/>
                <a:cs typeface="Arial" panose="020B0604020202020204" pitchFamily="34" charset="0"/>
              </a:rPr>
              <a:t>total PM</a:t>
            </a:r>
            <a:r>
              <a:rPr lang="en-GB" sz="1200" baseline="-25000" dirty="0">
                <a:latin typeface="Arial" panose="020B0604020202020204" pitchFamily="34" charset="0"/>
                <a:ea typeface="Calibri" panose="020F0502020204030204" pitchFamily="34" charset="0"/>
                <a:cs typeface="Arial" panose="020B0604020202020204" pitchFamily="34" charset="0"/>
              </a:rPr>
              <a:t>2.5</a:t>
            </a:r>
            <a:r>
              <a:rPr lang="en-GB" sz="1200" dirty="0">
                <a:latin typeface="Arial" panose="020B0604020202020204" pitchFamily="34" charset="0"/>
                <a:ea typeface="Calibri" panose="020F0502020204030204" pitchFamily="34" charset="0"/>
                <a:cs typeface="Arial" panose="020B0604020202020204" pitchFamily="34" charset="0"/>
              </a:rPr>
              <a:t>, h</a:t>
            </a:r>
            <a:r>
              <a:rPr lang="en-GB" sz="1200" dirty="0">
                <a:effectLst/>
                <a:latin typeface="Arial" panose="020B0604020202020204" pitchFamily="34" charset="0"/>
                <a:ea typeface="Calibri" panose="020F0502020204030204" pitchFamily="34" charset="0"/>
                <a:cs typeface="Arial" panose="020B0604020202020204" pitchFamily="34" charset="0"/>
              </a:rPr>
              <a:t>ospital admissions significantly increased with an increase in resuspended dust matrix by 2.9 % (95% CI: 0.1% - 5.7%) and biofuel burning by 1.6 % (95% CI: 0.1% - 3.2%) sources. This implied that although positive associations between constituents may increase the estimated effects, a secondary analysis can confirm the association of the constituent on the health effect.</a:t>
            </a:r>
          </a:p>
          <a:p>
            <a:pPr algn="just">
              <a:lnSpc>
                <a:spcPct val="150000"/>
              </a:lnSpc>
              <a:spcBef>
                <a:spcPts val="200"/>
              </a:spcBef>
            </a:pPr>
            <a:r>
              <a:rPr lang="en-GB" sz="1400" b="1" dirty="0"/>
              <a:t>STRENGTHS AND LIMITATIONS</a:t>
            </a:r>
          </a:p>
          <a:p>
            <a:pPr algn="just">
              <a:lnSpc>
                <a:spcPct val="150000"/>
              </a:lnSpc>
            </a:pPr>
            <a:r>
              <a:rPr lang="en-US" altLang="en-US" sz="1200" dirty="0">
                <a:cs typeface="Times New Roman" panose="02020603050405020304" pitchFamily="18" charset="0"/>
              </a:rPr>
              <a:t>Since particulate matter is heterogenous in composition and may vary spatially and temporarily, the geographical and meteorological origins may play a role in confounding and bias. Previous studies included multiple point and multiple city sampling points and found that there was intercity heterogeneity. This study is a</a:t>
            </a:r>
            <a:r>
              <a:rPr lang="en-US" altLang="en-US" sz="1200" dirty="0">
                <a:ea typeface="Calibri" panose="020F0502020204030204" pitchFamily="34" charset="0"/>
                <a:cs typeface="Times New Roman" panose="02020603050405020304" pitchFamily="18" charset="0"/>
              </a:rPr>
              <a:t> single point sampling point and thus may reduce the risk of effect modification due to the above heterogeneity.</a:t>
            </a:r>
            <a:r>
              <a:rPr lang="en-US" altLang="en-US" sz="1200" dirty="0">
                <a:cs typeface="Times New Roman" panose="02020603050405020304" pitchFamily="18" charset="0"/>
              </a:rPr>
              <a:t> </a:t>
            </a:r>
            <a:r>
              <a:rPr lang="en-ZA" sz="1200" dirty="0">
                <a:cs typeface="Times New Roman" panose="02020603050405020304" pitchFamily="18" charset="0"/>
              </a:rPr>
              <a:t>One of the assumptions in environmental health studies is that PM</a:t>
            </a:r>
            <a:r>
              <a:rPr lang="en-ZA" sz="1200" baseline="-25000" dirty="0">
                <a:cs typeface="Times New Roman" panose="02020603050405020304" pitchFamily="18" charset="0"/>
              </a:rPr>
              <a:t>2.5</a:t>
            </a:r>
            <a:r>
              <a:rPr lang="en-ZA" sz="1200" dirty="0">
                <a:cs typeface="Times New Roman" panose="02020603050405020304" pitchFamily="18" charset="0"/>
              </a:rPr>
              <a:t> demonstrates regional homogeneity over a time period. This is not true since a range of sources contribute to the collective total ambient PM</a:t>
            </a:r>
            <a:r>
              <a:rPr lang="en-ZA" sz="1200" baseline="-25000" dirty="0">
                <a:cs typeface="Times New Roman" panose="02020603050405020304" pitchFamily="18" charset="0"/>
              </a:rPr>
              <a:t>2.5 </a:t>
            </a:r>
            <a:r>
              <a:rPr lang="en-ZA" sz="1200" dirty="0">
                <a:cs typeface="Times New Roman" panose="02020603050405020304" pitchFamily="18" charset="0"/>
              </a:rPr>
              <a:t>and demonstrates seasonality, </a:t>
            </a:r>
            <a:r>
              <a:rPr lang="en-ZA" sz="1200" i="1" dirty="0">
                <a:cs typeface="Times New Roman" panose="02020603050405020304" pitchFamily="18" charset="0"/>
              </a:rPr>
              <a:t>p</a:t>
            </a:r>
            <a:r>
              <a:rPr lang="en-ZA" sz="1200" dirty="0">
                <a:cs typeface="Times New Roman" panose="02020603050405020304" pitchFamily="18" charset="0"/>
              </a:rPr>
              <a:t>&lt;0.001). The 72 hour sampling regime may thus introduce ambiguity in the PMF analysis, should emission incidents occur.</a:t>
            </a:r>
            <a:endParaRPr lang="en-US" altLang="en-US" sz="2000" dirty="0">
              <a:ea typeface="Calibri" panose="020F0502020204030204" pitchFamily="34" charset="0"/>
              <a:cs typeface="Times New Roman" panose="02020603050405020304" pitchFamily="18" charset="0"/>
            </a:endParaRPr>
          </a:p>
          <a:p>
            <a:pPr>
              <a:lnSpc>
                <a:spcPct val="150000"/>
              </a:lnSpc>
              <a:spcBef>
                <a:spcPts val="200"/>
              </a:spcBef>
            </a:pPr>
            <a:r>
              <a:rPr lang="en-GB" sz="1400" b="1" dirty="0"/>
              <a:t>CONCLUSION:</a:t>
            </a:r>
          </a:p>
          <a:p>
            <a:pPr algn="just">
              <a:lnSpc>
                <a:spcPct val="150000"/>
              </a:lnSpc>
            </a:pPr>
            <a:r>
              <a:rPr lang="en-US" sz="1200" dirty="0">
                <a:effectLst/>
                <a:latin typeface="Arial" panose="020B0604020202020204" pitchFamily="34" charset="0"/>
                <a:ea typeface="Calibri" panose="020F0502020204030204" pitchFamily="34" charset="0"/>
                <a:cs typeface="Arial" panose="020B0604020202020204" pitchFamily="34" charset="0"/>
              </a:rPr>
              <a:t>In total, there were 15 155 reported hospitalizations due to pneumonia, bronchitis, chronic obstructive disorder, asthma, respiratory </a:t>
            </a:r>
            <a:r>
              <a:rPr lang="en-US" sz="1200" dirty="0">
                <a:latin typeface="Arial" panose="020B0604020202020204" pitchFamily="34" charset="0"/>
                <a:cs typeface="Arial" panose="020B0604020202020204" pitchFamily="34" charset="0"/>
              </a:rPr>
              <a:t>disorder syndrome, respiratory and other related respiratory disorders over the 34-month period. As mentioned, two models were applied in the case-crossover study using lag0 (exposure for the same day as hospitalization). Not only is there a positive association between total </a:t>
            </a:r>
            <a:r>
              <a:rPr lang="en-ZA" sz="1200" dirty="0">
                <a:cs typeface="Times New Roman" panose="02020603050405020304" pitchFamily="18" charset="0"/>
              </a:rPr>
              <a:t>PM</a:t>
            </a:r>
            <a:r>
              <a:rPr lang="en-ZA" sz="1200" baseline="-25000" dirty="0">
                <a:cs typeface="Times New Roman" panose="02020603050405020304" pitchFamily="18" charset="0"/>
              </a:rPr>
              <a:t>2.5</a:t>
            </a:r>
            <a:r>
              <a:rPr lang="en-US" sz="1200" dirty="0">
                <a:latin typeface="Arial" panose="020B0604020202020204" pitchFamily="34" charset="0"/>
                <a:cs typeface="Arial" panose="020B0604020202020204" pitchFamily="34" charset="0"/>
              </a:rPr>
              <a:t> and hospital admissions but also between toxic tracer elements and hospital admissions. Sources of </a:t>
            </a:r>
            <a:r>
              <a:rPr lang="en-ZA" sz="1200" dirty="0">
                <a:cs typeface="Times New Roman" panose="02020603050405020304" pitchFamily="18" charset="0"/>
              </a:rPr>
              <a:t>PM</a:t>
            </a:r>
            <a:r>
              <a:rPr lang="en-ZA" sz="1200" baseline="-25000" dirty="0">
                <a:cs typeface="Times New Roman" panose="02020603050405020304" pitchFamily="18" charset="0"/>
              </a:rPr>
              <a:t>2.5</a:t>
            </a:r>
            <a:r>
              <a:rPr lang="en-US" sz="1200" dirty="0">
                <a:latin typeface="Arial" panose="020B0604020202020204" pitchFamily="34" charset="0"/>
                <a:cs typeface="Arial" panose="020B0604020202020204" pitchFamily="34" charset="0"/>
              </a:rPr>
              <a:t> confirm the positive associations. P</a:t>
            </a:r>
            <a:r>
              <a:rPr lang="en-GB" sz="1200" dirty="0" err="1">
                <a:latin typeface="Arial" panose="020B0604020202020204" pitchFamily="34" charset="0"/>
                <a:cs typeface="Arial" panose="020B0604020202020204" pitchFamily="34" charset="0"/>
              </a:rPr>
              <a:t>olicies</a:t>
            </a:r>
            <a:r>
              <a:rPr lang="en-GB" sz="1200" dirty="0">
                <a:latin typeface="Arial" panose="020B0604020202020204" pitchFamily="34" charset="0"/>
                <a:cs typeface="Arial" panose="020B0604020202020204" pitchFamily="34" charset="0"/>
              </a:rPr>
              <a:t> directed at reducing air pollution should consider both types of sources of air pollutants.</a:t>
            </a:r>
            <a:endParaRPr lang="en-US" sz="1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4CB925B-1551-7574-B9AC-472E55BD22D8}"/>
              </a:ext>
            </a:extLst>
          </p:cNvPr>
          <p:cNvSpPr txBox="1">
            <a:spLocks noChangeArrowheads="1"/>
          </p:cNvSpPr>
          <p:nvPr/>
        </p:nvSpPr>
        <p:spPr bwMode="auto">
          <a:xfrm>
            <a:off x="739533" y="11633649"/>
            <a:ext cx="9557856" cy="5487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10879" tIns="105439" rIns="210879" bIns="105439">
            <a:spAutoFit/>
          </a:bodyPr>
          <a:lstStyle>
            <a:lvl1pPr>
              <a:defRPr sz="10400">
                <a:solidFill>
                  <a:schemeClr val="tx1"/>
                </a:solidFill>
                <a:latin typeface="Arial" charset="0"/>
                <a:ea typeface="ＭＳ Ｐゴシック" charset="0"/>
              </a:defRPr>
            </a:lvl1pPr>
            <a:lvl2pPr marL="742950" indent="-285750">
              <a:defRPr sz="9000">
                <a:solidFill>
                  <a:schemeClr val="tx1"/>
                </a:solidFill>
                <a:latin typeface="Arial" charset="0"/>
                <a:ea typeface="ＭＳ Ｐゴシック" charset="0"/>
              </a:defRPr>
            </a:lvl2pPr>
            <a:lvl3pPr marL="1143000" indent="-228600">
              <a:defRPr sz="7800">
                <a:solidFill>
                  <a:schemeClr val="tx1"/>
                </a:solidFill>
                <a:latin typeface="Arial" charset="0"/>
                <a:ea typeface="ＭＳ Ｐゴシック" charset="0"/>
              </a:defRPr>
            </a:lvl3pPr>
            <a:lvl4pPr marL="1600200" indent="-228600">
              <a:defRPr sz="6500">
                <a:solidFill>
                  <a:schemeClr val="tx1"/>
                </a:solidFill>
                <a:latin typeface="Arial" charset="0"/>
                <a:ea typeface="ＭＳ Ｐゴシック" charset="0"/>
              </a:defRPr>
            </a:lvl4pPr>
            <a:lvl5pPr marL="2057400" indent="-228600">
              <a:defRPr sz="6500">
                <a:solidFill>
                  <a:schemeClr val="tx1"/>
                </a:solidFill>
                <a:latin typeface="Arial" charset="0"/>
                <a:ea typeface="ＭＳ Ｐゴシック" charset="0"/>
              </a:defRPr>
            </a:lvl5pPr>
            <a:lvl6pPr marL="2514600" indent="-228600" eaLnBrk="0" hangingPunct="0">
              <a:defRPr sz="6500">
                <a:solidFill>
                  <a:schemeClr val="tx1"/>
                </a:solidFill>
                <a:latin typeface="Arial" charset="0"/>
                <a:ea typeface="ＭＳ Ｐゴシック" charset="0"/>
              </a:defRPr>
            </a:lvl6pPr>
            <a:lvl7pPr marL="2971800" indent="-228600" eaLnBrk="0" hangingPunct="0">
              <a:defRPr sz="6500">
                <a:solidFill>
                  <a:schemeClr val="tx1"/>
                </a:solidFill>
                <a:latin typeface="Arial" charset="0"/>
                <a:ea typeface="ＭＳ Ｐゴシック" charset="0"/>
              </a:defRPr>
            </a:lvl7pPr>
            <a:lvl8pPr marL="3429000" indent="-228600" eaLnBrk="0" hangingPunct="0">
              <a:defRPr sz="6500">
                <a:solidFill>
                  <a:schemeClr val="tx1"/>
                </a:solidFill>
                <a:latin typeface="Arial" charset="0"/>
                <a:ea typeface="ＭＳ Ｐゴシック" charset="0"/>
              </a:defRPr>
            </a:lvl8pPr>
            <a:lvl9pPr marL="3886200" indent="-228600" eaLnBrk="0" hangingPunct="0">
              <a:defRPr sz="6500">
                <a:solidFill>
                  <a:schemeClr val="tx1"/>
                </a:solidFill>
                <a:latin typeface="Arial" charset="0"/>
                <a:ea typeface="ＭＳ Ｐゴシック" charset="0"/>
              </a:defRPr>
            </a:lvl9pPr>
          </a:lstStyle>
          <a:p>
            <a:pPr>
              <a:lnSpc>
                <a:spcPct val="150000"/>
              </a:lnSpc>
              <a:spcBef>
                <a:spcPts val="200"/>
              </a:spcBef>
            </a:pPr>
            <a:r>
              <a:rPr lang="en-ZA" sz="1400" b="1" dirty="0"/>
              <a:t>METHODS:</a:t>
            </a:r>
          </a:p>
          <a:p>
            <a:pPr algn="just">
              <a:lnSpc>
                <a:spcPct val="150000"/>
              </a:lnSpc>
            </a:pPr>
            <a:r>
              <a:rPr lang="en-US" altLang="en-US" sz="1200" dirty="0">
                <a:ea typeface="Calibri" panose="020F0502020204030204" pitchFamily="34" charset="0"/>
                <a:cs typeface="Times New Roman" panose="02020603050405020304" pitchFamily="18" charset="0"/>
              </a:rPr>
              <a:t>A case-crossover epidemiology study was performed to find an association between sampled PM</a:t>
            </a:r>
            <a:r>
              <a:rPr lang="en-US" altLang="en-US" sz="1200" baseline="-25000" dirty="0">
                <a:ea typeface="Calibri" panose="020F0502020204030204" pitchFamily="34" charset="0"/>
                <a:cs typeface="Times New Roman" panose="02020603050405020304" pitchFamily="18" charset="0"/>
              </a:rPr>
              <a:t>2.5</a:t>
            </a:r>
            <a:r>
              <a:rPr lang="en-US" altLang="en-US" sz="1200" dirty="0">
                <a:ea typeface="Calibri" panose="020F0502020204030204" pitchFamily="34" charset="0"/>
                <a:cs typeface="Times New Roman" panose="02020603050405020304" pitchFamily="18" charset="0"/>
              </a:rPr>
              <a:t> air pollutants and health data was sourced from three </a:t>
            </a:r>
            <a:r>
              <a:rPr lang="en-US" altLang="en-US" sz="1200" dirty="0" err="1">
                <a:ea typeface="Calibri" panose="020F0502020204030204" pitchFamily="34" charset="0"/>
                <a:cs typeface="Times New Roman" panose="02020603050405020304" pitchFamily="18" charset="0"/>
              </a:rPr>
              <a:t>Mediclinics</a:t>
            </a:r>
            <a:r>
              <a:rPr lang="en-US" altLang="en-US" sz="1200" dirty="0">
                <a:ea typeface="Calibri" panose="020F0502020204030204" pitchFamily="34" charset="0"/>
                <a:cs typeface="Times New Roman" panose="02020603050405020304" pitchFamily="18" charset="0"/>
              </a:rPr>
              <a:t> (</a:t>
            </a:r>
            <a:r>
              <a:rPr lang="en-US" altLang="en-US" sz="1200" dirty="0" err="1">
                <a:ea typeface="Calibri" panose="020F0502020204030204" pitchFamily="34" charset="0"/>
                <a:cs typeface="Times New Roman" panose="02020603050405020304" pitchFamily="18" charset="0"/>
              </a:rPr>
              <a:t>Medforum</a:t>
            </a:r>
            <a:r>
              <a:rPr lang="en-US" altLang="en-US" sz="1200" dirty="0">
                <a:ea typeface="Calibri" panose="020F0502020204030204" pitchFamily="34" charset="0"/>
                <a:cs typeface="Times New Roman" panose="02020603050405020304" pitchFamily="18" charset="0"/>
              </a:rPr>
              <a:t>, </a:t>
            </a:r>
            <a:r>
              <a:rPr lang="en-US" altLang="en-US" sz="1200" dirty="0" err="1">
                <a:ea typeface="Calibri" panose="020F0502020204030204" pitchFamily="34" charset="0"/>
                <a:cs typeface="Times New Roman" panose="02020603050405020304" pitchFamily="18" charset="0"/>
              </a:rPr>
              <a:t>Meulmed</a:t>
            </a:r>
            <a:r>
              <a:rPr lang="en-US" altLang="en-US" sz="1200" dirty="0">
                <a:ea typeface="Calibri" panose="020F0502020204030204" pitchFamily="34" charset="0"/>
                <a:cs typeface="Times New Roman" panose="02020603050405020304" pitchFamily="18" charset="0"/>
              </a:rPr>
              <a:t> and Kloof). Environmental data as sampled at the School of Health Systems and Public Health, UP, for 34 months, included PM</a:t>
            </a:r>
            <a:r>
              <a:rPr lang="en-US" altLang="en-US" sz="1200" baseline="-25000" dirty="0">
                <a:ea typeface="Calibri" panose="020F0502020204030204" pitchFamily="34" charset="0"/>
                <a:cs typeface="Times New Roman" panose="02020603050405020304" pitchFamily="18" charset="0"/>
              </a:rPr>
              <a:t>2.5</a:t>
            </a:r>
            <a:r>
              <a:rPr lang="en-US" altLang="en-US" sz="1200" dirty="0">
                <a:ea typeface="Calibri" panose="020F0502020204030204" pitchFamily="34" charset="0"/>
                <a:cs typeface="Times New Roman" panose="02020603050405020304" pitchFamily="18" charset="0"/>
              </a:rPr>
              <a:t>, BC, UV-PM, and 10 trace elements: Br, Ca, Cl, Cu, Fe, K, S, Si, </a:t>
            </a:r>
            <a:r>
              <a:rPr lang="en-US" altLang="en-US" sz="1200" dirty="0" err="1">
                <a:ea typeface="Calibri" panose="020F0502020204030204" pitchFamily="34" charset="0"/>
                <a:cs typeface="Times New Roman" panose="02020603050405020304" pitchFamily="18" charset="0"/>
              </a:rPr>
              <a:t>Ti</a:t>
            </a:r>
            <a:r>
              <a:rPr lang="en-US" altLang="en-US" sz="1200" dirty="0">
                <a:ea typeface="Calibri" panose="020F0502020204030204" pitchFamily="34" charset="0"/>
                <a:cs typeface="Times New Roman" panose="02020603050405020304" pitchFamily="18" charset="0"/>
              </a:rPr>
              <a:t> and Zn which were above the </a:t>
            </a:r>
            <a:r>
              <a:rPr lang="en-US" altLang="en-US" sz="1200" dirty="0" err="1">
                <a:ea typeface="Calibri" panose="020F0502020204030204" pitchFamily="34" charset="0"/>
                <a:cs typeface="Times New Roman" panose="02020603050405020304" pitchFamily="18" charset="0"/>
              </a:rPr>
              <a:t>LoD</a:t>
            </a:r>
            <a:r>
              <a:rPr lang="en-US" altLang="en-US" sz="1200" dirty="0">
                <a:ea typeface="Calibri" panose="020F0502020204030204" pitchFamily="34" charset="0"/>
                <a:cs typeface="Times New Roman" panose="02020603050405020304" pitchFamily="18" charset="0"/>
              </a:rPr>
              <a:t>. The annual mean concentration of the PM</a:t>
            </a:r>
            <a:r>
              <a:rPr lang="en-US" altLang="en-US" sz="1200" baseline="-25000" dirty="0">
                <a:ea typeface="Calibri" panose="020F0502020204030204" pitchFamily="34" charset="0"/>
                <a:cs typeface="Times New Roman" panose="02020603050405020304" pitchFamily="18" charset="0"/>
              </a:rPr>
              <a:t>2.5</a:t>
            </a:r>
            <a:r>
              <a:rPr lang="en-US" altLang="en-US" sz="1200" dirty="0">
                <a:ea typeface="Calibri" panose="020F0502020204030204" pitchFamily="34" charset="0"/>
                <a:cs typeface="Times New Roman" panose="02020603050405020304" pitchFamily="18" charset="0"/>
              </a:rPr>
              <a:t>, BC, UV-PM and the trace elements were seasonal, </a:t>
            </a:r>
            <a:r>
              <a:rPr lang="en-US" altLang="en-US" sz="1200" i="1" dirty="0">
                <a:ea typeface="Calibri" panose="020F0502020204030204" pitchFamily="34" charset="0"/>
                <a:cs typeface="Times New Roman" panose="02020603050405020304" pitchFamily="18" charset="0"/>
              </a:rPr>
              <a:t>p</a:t>
            </a:r>
            <a:r>
              <a:rPr lang="en-US" altLang="en-US" sz="1200" dirty="0">
                <a:ea typeface="Calibri" panose="020F0502020204030204" pitchFamily="34" charset="0"/>
                <a:cs typeface="Times New Roman" panose="02020603050405020304" pitchFamily="18" charset="0"/>
              </a:rPr>
              <a:t>&lt;0.001. </a:t>
            </a:r>
          </a:p>
          <a:p>
            <a:pPr algn="just">
              <a:lnSpc>
                <a:spcPct val="150000"/>
              </a:lnSpc>
            </a:pPr>
            <a:r>
              <a:rPr lang="en-US" altLang="en-US" sz="1200" dirty="0">
                <a:ea typeface="Calibri" panose="020F0502020204030204" pitchFamily="34" charset="0"/>
                <a:cs typeface="Times New Roman" panose="02020603050405020304" pitchFamily="18" charset="0"/>
              </a:rPr>
              <a:t>In total, 15 155 respiratory disease hospital admissions were included in this study. Approximately 1000 fewer male (n=7 095) than female (n=8 060) patients were admitted. At most, 114 patients were admitted for respiratory disease in a day. The respiratory hospital admissions had clear seasonal trends with more hospital admissions per day during winter than in summer, p&lt;0.001. The CCO model controlled for sex, age and </a:t>
            </a:r>
            <a:r>
              <a:rPr lang="en-US" altLang="en-US" sz="1200" dirty="0" err="1">
                <a:ea typeface="Calibri" panose="020F0502020204030204" pitchFamily="34" charset="0"/>
                <a:cs typeface="Times New Roman" panose="02020603050405020304" pitchFamily="18" charset="0"/>
              </a:rPr>
              <a:t>Tapp</a:t>
            </a:r>
            <a:r>
              <a:rPr lang="en-US" altLang="en-US" sz="1200" dirty="0">
                <a:ea typeface="Calibri" panose="020F0502020204030204" pitchFamily="34" charset="0"/>
                <a:cs typeface="Times New Roman" panose="02020603050405020304" pitchFamily="18" charset="0"/>
              </a:rPr>
              <a:t>.</a:t>
            </a:r>
          </a:p>
          <a:p>
            <a:pPr algn="just">
              <a:lnSpc>
                <a:spcPct val="150000"/>
              </a:lnSpc>
            </a:pPr>
            <a:r>
              <a:rPr lang="en-US" altLang="en-US" sz="1200" dirty="0">
                <a:ea typeface="Calibri" panose="020F0502020204030204" pitchFamily="34" charset="0"/>
                <a:cs typeface="Times New Roman" panose="02020603050405020304" pitchFamily="18" charset="0"/>
              </a:rPr>
              <a:t>The perceived heat due to the combined effect of temperature and relative humidity was also considered by means of the </a:t>
            </a:r>
            <a:r>
              <a:rPr lang="en-US" altLang="en-US" sz="1200" dirty="0" err="1">
                <a:ea typeface="Calibri" panose="020F0502020204030204" pitchFamily="34" charset="0"/>
                <a:cs typeface="Times New Roman" panose="02020603050405020304" pitchFamily="18" charset="0"/>
              </a:rPr>
              <a:t>Tapp</a:t>
            </a:r>
            <a:r>
              <a:rPr lang="en-US" altLang="en-US" sz="1200" dirty="0">
                <a:ea typeface="Calibri" panose="020F0502020204030204" pitchFamily="34" charset="0"/>
                <a:cs typeface="Times New Roman" panose="02020603050405020304" pitchFamily="18" charset="0"/>
              </a:rPr>
              <a:t> analysis.  </a:t>
            </a:r>
            <a:r>
              <a:rPr lang="en-US" altLang="en-US" sz="1200" dirty="0" err="1">
                <a:ea typeface="Calibri" panose="020F0502020204030204" pitchFamily="34" charset="0"/>
                <a:cs typeface="Times New Roman" panose="02020603050405020304" pitchFamily="18" charset="0"/>
              </a:rPr>
              <a:t>Tapp</a:t>
            </a:r>
            <a:r>
              <a:rPr lang="en-US" altLang="en-US" sz="1200" dirty="0">
                <a:ea typeface="Calibri" panose="020F0502020204030204" pitchFamily="34" charset="0"/>
                <a:cs typeface="Times New Roman" panose="02020603050405020304" pitchFamily="18" charset="0"/>
              </a:rPr>
              <a:t> = -2.653 + (0.994 × Tc) + (0.0153 × Td</a:t>
            </a:r>
            <a:r>
              <a:rPr lang="en-US" altLang="en-US" sz="1200" baseline="30000" dirty="0">
                <a:ea typeface="Calibri" panose="020F0502020204030204" pitchFamily="34" charset="0"/>
                <a:cs typeface="Times New Roman" panose="02020603050405020304" pitchFamily="18" charset="0"/>
              </a:rPr>
              <a:t>2</a:t>
            </a:r>
            <a:r>
              <a:rPr lang="en-US" altLang="en-US" sz="1200" dirty="0">
                <a:ea typeface="Calibri" panose="020F0502020204030204" pitchFamily="34" charset="0"/>
                <a:cs typeface="Times New Roman" panose="02020603050405020304" pitchFamily="18" charset="0"/>
              </a:rPr>
              <a:t>) 			Equation 1</a:t>
            </a:r>
          </a:p>
          <a:p>
            <a:pPr marL="0" indent="0" algn="just">
              <a:lnSpc>
                <a:spcPct val="150000"/>
              </a:lnSpc>
              <a:buFontTx/>
              <a:buNone/>
              <a:defRPr/>
            </a:pPr>
            <a:r>
              <a:rPr lang="en-US" altLang="en-US" sz="1200" dirty="0">
                <a:ea typeface="Calibri" panose="020F0502020204030204" pitchFamily="34" charset="0"/>
                <a:cs typeface="Times New Roman" panose="02020603050405020304" pitchFamily="18" charset="0"/>
              </a:rPr>
              <a:t>where Tc was temperature in °C and Td was dew point temperature in °C.</a:t>
            </a:r>
          </a:p>
          <a:p>
            <a:pPr algn="just">
              <a:lnSpc>
                <a:spcPct val="150000"/>
              </a:lnSpc>
            </a:pPr>
            <a:r>
              <a:rPr lang="en-US" altLang="en-US" sz="1200" dirty="0">
                <a:ea typeface="Calibri" panose="020F0502020204030204" pitchFamily="34" charset="0"/>
                <a:cs typeface="Times New Roman" panose="02020603050405020304" pitchFamily="18" charset="0"/>
              </a:rPr>
              <a:t>The median for </a:t>
            </a:r>
            <a:r>
              <a:rPr lang="en-US" altLang="en-US" sz="1200" dirty="0" err="1">
                <a:ea typeface="Calibri" panose="020F0502020204030204" pitchFamily="34" charset="0"/>
                <a:cs typeface="Times New Roman" panose="02020603050405020304" pitchFamily="18" charset="0"/>
              </a:rPr>
              <a:t>Tapp</a:t>
            </a:r>
            <a:r>
              <a:rPr lang="en-US" altLang="en-US" sz="1200" dirty="0">
                <a:ea typeface="Calibri" panose="020F0502020204030204" pitchFamily="34" charset="0"/>
                <a:cs typeface="Times New Roman" panose="02020603050405020304" pitchFamily="18" charset="0"/>
              </a:rPr>
              <a:t> for the study period was 19.1 with a range of 6.27 - 30.6 </a:t>
            </a:r>
            <a:r>
              <a:rPr lang="en-US" altLang="en-US" sz="1200" baseline="30000" dirty="0" err="1">
                <a:ea typeface="Calibri" panose="020F0502020204030204" pitchFamily="34" charset="0"/>
                <a:cs typeface="Times New Roman" panose="02020603050405020304" pitchFamily="18" charset="0"/>
              </a:rPr>
              <a:t>o</a:t>
            </a:r>
            <a:r>
              <a:rPr lang="en-US" altLang="en-US" sz="1200" dirty="0" err="1">
                <a:ea typeface="Calibri" panose="020F0502020204030204" pitchFamily="34" charset="0"/>
                <a:cs typeface="Times New Roman" panose="02020603050405020304" pitchFamily="18" charset="0"/>
              </a:rPr>
              <a:t>C</a:t>
            </a:r>
            <a:r>
              <a:rPr lang="en-US" altLang="en-US" sz="1200" dirty="0">
                <a:ea typeface="Calibri" panose="020F0502020204030204" pitchFamily="34" charset="0"/>
                <a:cs typeface="Times New Roman" panose="02020603050405020304" pitchFamily="18" charset="0"/>
              </a:rPr>
              <a:t> . A case-crossover study by design takes advantage of the temporal factors by investigating the relative risk daily (Lag0) and thus no in-depth individual information is required. </a:t>
            </a:r>
            <a:r>
              <a:rPr lang="en-GB" sz="1200" dirty="0">
                <a:cs typeface="Arial" panose="020B0604020202020204" pitchFamily="34" charset="0"/>
              </a:rPr>
              <a:t>To account for potential co-pollutant confounding and overestimation in the effects estimates, the total PM</a:t>
            </a:r>
            <a:r>
              <a:rPr lang="en-GB" sz="1200" baseline="-25000" dirty="0">
                <a:cs typeface="Arial" panose="020B0604020202020204" pitchFamily="34" charset="0"/>
              </a:rPr>
              <a:t>2.5</a:t>
            </a:r>
            <a:r>
              <a:rPr lang="en-GB" sz="1200" dirty="0">
                <a:cs typeface="Arial" panose="020B0604020202020204" pitchFamily="34" charset="0"/>
              </a:rPr>
              <a:t> was controlled for in a second analysis</a:t>
            </a:r>
            <a:r>
              <a:rPr lang="en-GB" sz="1200" dirty="0">
                <a:effectLst/>
                <a:latin typeface="Arial" panose="020B0604020202020204" pitchFamily="34" charset="0"/>
                <a:ea typeface="Calibri" panose="020F0502020204030204" pitchFamily="34" charset="0"/>
                <a:cs typeface="Arial" panose="020B0604020202020204" pitchFamily="34" charset="0"/>
              </a:rPr>
              <a:t>. </a:t>
            </a:r>
            <a:endParaRPr lang="en-US" altLang="en-US" sz="1200" dirty="0">
              <a:ea typeface="Calibri" panose="020F0502020204030204" pitchFamily="34" charset="0"/>
              <a:cs typeface="Times New Roman" panose="02020603050405020304" pitchFamily="18" charset="0"/>
            </a:endParaRPr>
          </a:p>
          <a:p>
            <a:pPr algn="just">
              <a:lnSpc>
                <a:spcPct val="150000"/>
              </a:lnSpc>
            </a:pPr>
            <a:r>
              <a:rPr lang="en-US" altLang="en-US" sz="1200" dirty="0">
                <a:ea typeface="Calibri" panose="020F0502020204030204" pitchFamily="34" charset="0"/>
                <a:cs typeface="Times New Roman" panose="02020603050405020304" pitchFamily="18" charset="0"/>
              </a:rPr>
              <a:t>One of the assumptions in environmental health studies is that PM</a:t>
            </a:r>
            <a:r>
              <a:rPr lang="en-US" altLang="en-US" sz="1200" baseline="-25000" dirty="0">
                <a:ea typeface="Calibri" panose="020F0502020204030204" pitchFamily="34" charset="0"/>
                <a:cs typeface="Times New Roman" panose="02020603050405020304" pitchFamily="18" charset="0"/>
              </a:rPr>
              <a:t>2.5  </a:t>
            </a:r>
            <a:r>
              <a:rPr lang="en-US" altLang="en-US" sz="1200" dirty="0">
                <a:ea typeface="Calibri" panose="020F0502020204030204" pitchFamily="34" charset="0"/>
                <a:cs typeface="Times New Roman" panose="02020603050405020304" pitchFamily="18" charset="0"/>
              </a:rPr>
              <a:t>demonstrates regional homogeneity. This is not true since a range of sources contribute to the collective total ambient PM</a:t>
            </a:r>
            <a:r>
              <a:rPr lang="en-US" altLang="en-US" sz="1200" baseline="-25000" dirty="0">
                <a:ea typeface="Calibri" panose="020F0502020204030204" pitchFamily="34" charset="0"/>
                <a:cs typeface="Times New Roman" panose="02020603050405020304" pitchFamily="18" charset="0"/>
              </a:rPr>
              <a:t>2.5</a:t>
            </a:r>
            <a:r>
              <a:rPr lang="en-US" altLang="en-US" sz="1200" dirty="0">
                <a:ea typeface="Calibri" panose="020F0502020204030204" pitchFamily="34" charset="0"/>
                <a:cs typeface="Times New Roman" panose="02020603050405020304" pitchFamily="18" charset="0"/>
              </a:rPr>
              <a:t>. Biomass burning is seasonal (</a:t>
            </a:r>
            <a:r>
              <a:rPr lang="en-US" altLang="en-US" sz="1200" i="1" dirty="0">
                <a:ea typeface="Calibri" panose="020F0502020204030204" pitchFamily="34" charset="0"/>
                <a:cs typeface="Times New Roman" panose="02020603050405020304" pitchFamily="18" charset="0"/>
              </a:rPr>
              <a:t>p</a:t>
            </a:r>
            <a:r>
              <a:rPr lang="en-US" altLang="en-US" sz="1200" dirty="0">
                <a:ea typeface="Calibri" panose="020F0502020204030204" pitchFamily="34" charset="0"/>
                <a:cs typeface="Times New Roman" panose="02020603050405020304" pitchFamily="18" charset="0"/>
              </a:rPr>
              <a:t>&lt;0.001). Sources due to industrial, mining and resuspended dust factors are more ubiquitous (</a:t>
            </a:r>
            <a:r>
              <a:rPr lang="en-US" altLang="en-US" sz="1200" i="1" dirty="0">
                <a:ea typeface="Calibri" panose="020F0502020204030204" pitchFamily="34" charset="0"/>
                <a:cs typeface="Times New Roman" panose="02020603050405020304" pitchFamily="18" charset="0"/>
              </a:rPr>
              <a:t>p</a:t>
            </a:r>
            <a:r>
              <a:rPr lang="en-US" altLang="en-US" sz="1200" dirty="0">
                <a:ea typeface="Calibri" panose="020F0502020204030204" pitchFamily="34" charset="0"/>
                <a:cs typeface="Times New Roman" panose="02020603050405020304" pitchFamily="18" charset="0"/>
              </a:rPr>
              <a:t>&gt;0.05). A supporting analysis with the 6 sources supports the CCO study.</a:t>
            </a:r>
            <a:endParaRPr lang="en-ZA" sz="1000" dirty="0"/>
          </a:p>
        </p:txBody>
      </p:sp>
      <p:pic>
        <p:nvPicPr>
          <p:cNvPr id="10" name="Picture 9" descr="A picture containing timeline&#10;&#10;Description automatically generated">
            <a:extLst>
              <a:ext uri="{FF2B5EF4-FFF2-40B4-BE49-F238E27FC236}">
                <a16:creationId xmlns:a16="http://schemas.microsoft.com/office/drawing/2014/main" id="{D2AC477C-8CE5-AAC4-F249-DABBC8F83A84}"/>
              </a:ext>
            </a:extLst>
          </p:cNvPr>
          <p:cNvPicPr>
            <a:picLocks noChangeAspect="1"/>
          </p:cNvPicPr>
          <p:nvPr/>
        </p:nvPicPr>
        <p:blipFill rotWithShape="1">
          <a:blip r:embed="rId2"/>
          <a:srcRect b="7239"/>
          <a:stretch/>
        </p:blipFill>
        <p:spPr>
          <a:xfrm>
            <a:off x="10636122" y="4059828"/>
            <a:ext cx="2654840" cy="3108194"/>
          </a:xfrm>
          <a:prstGeom prst="rect">
            <a:avLst/>
          </a:prstGeom>
        </p:spPr>
      </p:pic>
      <p:graphicFrame>
        <p:nvGraphicFramePr>
          <p:cNvPr id="5" name="Table 4">
            <a:extLst>
              <a:ext uri="{FF2B5EF4-FFF2-40B4-BE49-F238E27FC236}">
                <a16:creationId xmlns:a16="http://schemas.microsoft.com/office/drawing/2014/main" id="{09F3E7F0-4123-2A91-1027-C08B78935466}"/>
              </a:ext>
            </a:extLst>
          </p:cNvPr>
          <p:cNvGraphicFramePr>
            <a:graphicFrameLocks noGrp="1"/>
          </p:cNvGraphicFramePr>
          <p:nvPr>
            <p:extLst>
              <p:ext uri="{D42A27DB-BD31-4B8C-83A1-F6EECF244321}">
                <p14:modId xmlns:p14="http://schemas.microsoft.com/office/powerpoint/2010/main" val="1654293854"/>
              </p:ext>
            </p:extLst>
          </p:nvPr>
        </p:nvGraphicFramePr>
        <p:xfrm>
          <a:off x="745488" y="24712126"/>
          <a:ext cx="6763665" cy="1872755"/>
        </p:xfrm>
        <a:graphic>
          <a:graphicData uri="http://schemas.openxmlformats.org/drawingml/2006/table">
            <a:tbl>
              <a:tblPr firstRow="1" firstCol="1" bandRow="1">
                <a:tableStyleId>{5C22544A-7EE6-4342-B048-85BDC9FD1C3A}</a:tableStyleId>
              </a:tblPr>
              <a:tblGrid>
                <a:gridCol w="3862030">
                  <a:extLst>
                    <a:ext uri="{9D8B030D-6E8A-4147-A177-3AD203B41FA5}">
                      <a16:colId xmlns:a16="http://schemas.microsoft.com/office/drawing/2014/main" val="105946849"/>
                    </a:ext>
                  </a:extLst>
                </a:gridCol>
                <a:gridCol w="773769">
                  <a:extLst>
                    <a:ext uri="{9D8B030D-6E8A-4147-A177-3AD203B41FA5}">
                      <a16:colId xmlns:a16="http://schemas.microsoft.com/office/drawing/2014/main" val="1211043071"/>
                    </a:ext>
                  </a:extLst>
                </a:gridCol>
                <a:gridCol w="604507">
                  <a:extLst>
                    <a:ext uri="{9D8B030D-6E8A-4147-A177-3AD203B41FA5}">
                      <a16:colId xmlns:a16="http://schemas.microsoft.com/office/drawing/2014/main" val="2815000116"/>
                    </a:ext>
                  </a:extLst>
                </a:gridCol>
                <a:gridCol w="846311">
                  <a:extLst>
                    <a:ext uri="{9D8B030D-6E8A-4147-A177-3AD203B41FA5}">
                      <a16:colId xmlns:a16="http://schemas.microsoft.com/office/drawing/2014/main" val="974018333"/>
                    </a:ext>
                  </a:extLst>
                </a:gridCol>
                <a:gridCol w="677048">
                  <a:extLst>
                    <a:ext uri="{9D8B030D-6E8A-4147-A177-3AD203B41FA5}">
                      <a16:colId xmlns:a16="http://schemas.microsoft.com/office/drawing/2014/main" val="2532603821"/>
                    </a:ext>
                  </a:extLst>
                </a:gridCol>
              </a:tblGrid>
              <a:tr h="310655">
                <a:tc>
                  <a:txBody>
                    <a:bodyPr/>
                    <a:lstStyle/>
                    <a:p>
                      <a:pPr algn="ctr">
                        <a:lnSpc>
                          <a:spcPct val="100000"/>
                        </a:lnSpc>
                      </a:pPr>
                      <a:r>
                        <a:rPr lang="en-ZA" sz="1000" dirty="0">
                          <a:effectLst/>
                        </a:rPr>
                        <a:t>Group</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Mean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Min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Median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Max</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4044545489"/>
                  </a:ext>
                </a:extLst>
              </a:tr>
              <a:tr h="214012">
                <a:tc>
                  <a:txBody>
                    <a:bodyPr/>
                    <a:lstStyle/>
                    <a:p>
                      <a:pPr algn="just">
                        <a:lnSpc>
                          <a:spcPct val="100000"/>
                        </a:lnSpc>
                      </a:pPr>
                      <a:r>
                        <a:rPr lang="en-ZA" sz="1000" dirty="0">
                          <a:effectLst/>
                        </a:rPr>
                        <a:t>All ages and both sexes (n=15155)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43.3</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4.0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44.0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114.0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1008512457"/>
                  </a:ext>
                </a:extLst>
              </a:tr>
              <a:tr h="214012">
                <a:tc>
                  <a:txBody>
                    <a:bodyPr/>
                    <a:lstStyle/>
                    <a:p>
                      <a:pPr algn="just">
                        <a:lnSpc>
                          <a:spcPct val="100000"/>
                        </a:lnSpc>
                      </a:pPr>
                      <a:r>
                        <a:rPr lang="en-ZA" sz="1000" dirty="0">
                          <a:effectLst/>
                        </a:rPr>
                        <a:t>Females (n=8060)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23.0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0.0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23.0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61.0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1386182021"/>
                  </a:ext>
                </a:extLst>
              </a:tr>
              <a:tr h="214012">
                <a:tc>
                  <a:txBody>
                    <a:bodyPr/>
                    <a:lstStyle/>
                    <a:p>
                      <a:pPr algn="just">
                        <a:lnSpc>
                          <a:spcPct val="100000"/>
                        </a:lnSpc>
                      </a:pPr>
                      <a:r>
                        <a:rPr lang="en-ZA" sz="1000" dirty="0">
                          <a:effectLst/>
                        </a:rPr>
                        <a:t>Males (n=7095)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20.3</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0.0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20.0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66.0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2581839288"/>
                  </a:ext>
                </a:extLst>
              </a:tr>
              <a:tr h="214012">
                <a:tc>
                  <a:txBody>
                    <a:bodyPr/>
                    <a:lstStyle/>
                    <a:p>
                      <a:pPr algn="just">
                        <a:lnSpc>
                          <a:spcPct val="100000"/>
                        </a:lnSpc>
                      </a:pPr>
                      <a:r>
                        <a:rPr lang="en-ZA" sz="1000" dirty="0">
                          <a:effectLst/>
                        </a:rPr>
                        <a:t>0-14 year olds (n=8225)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23.5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0.0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23.0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71.0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271558652"/>
                  </a:ext>
                </a:extLst>
              </a:tr>
              <a:tr h="214012">
                <a:tc>
                  <a:txBody>
                    <a:bodyPr/>
                    <a:lstStyle/>
                    <a:p>
                      <a:pPr algn="just">
                        <a:lnSpc>
                          <a:spcPct val="100000"/>
                        </a:lnSpc>
                      </a:pPr>
                      <a:r>
                        <a:rPr lang="en-ZA" sz="1000" dirty="0">
                          <a:effectLst/>
                        </a:rPr>
                        <a:t>15-64 year olds (n=4932)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14.1</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0.0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14.0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37.0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1466699510"/>
                  </a:ext>
                </a:extLst>
              </a:tr>
              <a:tr h="214012">
                <a:tc>
                  <a:txBody>
                    <a:bodyPr/>
                    <a:lstStyle/>
                    <a:p>
                      <a:pPr algn="just">
                        <a:lnSpc>
                          <a:spcPct val="100000"/>
                        </a:lnSpc>
                      </a:pPr>
                      <a:r>
                        <a:rPr lang="en-ZA" sz="1000" dirty="0">
                          <a:effectLst/>
                        </a:rPr>
                        <a:t>≥65 year olds (n=1998)</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5.7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0.0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a:effectLst/>
                        </a:rPr>
                        <a:t>5.0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tc>
                  <a:txBody>
                    <a:bodyPr/>
                    <a:lstStyle/>
                    <a:p>
                      <a:pPr algn="just">
                        <a:lnSpc>
                          <a:spcPct val="100000"/>
                        </a:lnSpc>
                      </a:pPr>
                      <a:r>
                        <a:rPr lang="en-ZA" sz="1000" dirty="0">
                          <a:effectLst/>
                        </a:rPr>
                        <a:t>25.0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3975" marB="53975"/>
                </a:tc>
                <a:extLst>
                  <a:ext uri="{0D108BD9-81ED-4DB2-BD59-A6C34878D82A}">
                    <a16:rowId xmlns:a16="http://schemas.microsoft.com/office/drawing/2014/main" val="4146335444"/>
                  </a:ext>
                </a:extLst>
              </a:tr>
            </a:tbl>
          </a:graphicData>
        </a:graphic>
      </p:graphicFrame>
      <p:pic>
        <p:nvPicPr>
          <p:cNvPr id="11" name="Picture 10" descr="Shape&#10;&#10;Description automatically generated">
            <a:extLst>
              <a:ext uri="{FF2B5EF4-FFF2-40B4-BE49-F238E27FC236}">
                <a16:creationId xmlns:a16="http://schemas.microsoft.com/office/drawing/2014/main" id="{57AE67E1-9E49-B4E8-E7FB-13AC540894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237" y="20734628"/>
            <a:ext cx="4777053" cy="1871757"/>
          </a:xfrm>
          <a:prstGeom prst="rect">
            <a:avLst/>
          </a:prstGeom>
        </p:spPr>
      </p:pic>
      <p:sp>
        <p:nvSpPr>
          <p:cNvPr id="15" name="TextBox 14">
            <a:extLst>
              <a:ext uri="{FF2B5EF4-FFF2-40B4-BE49-F238E27FC236}">
                <a16:creationId xmlns:a16="http://schemas.microsoft.com/office/drawing/2014/main" id="{E2473AE4-7522-5287-1594-9D5471820D53}"/>
              </a:ext>
            </a:extLst>
          </p:cNvPr>
          <p:cNvSpPr txBox="1"/>
          <p:nvPr/>
        </p:nvSpPr>
        <p:spPr>
          <a:xfrm>
            <a:off x="873979" y="22802823"/>
            <a:ext cx="4845311" cy="553998"/>
          </a:xfrm>
          <a:prstGeom prst="rect">
            <a:avLst/>
          </a:prstGeom>
          <a:noFill/>
        </p:spPr>
        <p:txBody>
          <a:bodyPr wrap="square">
            <a:spAutoFit/>
          </a:bodyPr>
          <a:lstStyle/>
          <a:p>
            <a:r>
              <a:rPr lang="en-ZA" sz="1000" b="1" dirty="0">
                <a:ea typeface="Calibri" panose="020F0502020204030204" pitchFamily="34" charset="0"/>
              </a:rPr>
              <a:t>Daily hospital admission for respiratory diseases from April 2017 to 28 February 2020 </a:t>
            </a:r>
            <a:r>
              <a:rPr lang="en-ZA" sz="1000" b="1" dirty="0">
                <a:effectLst/>
                <a:ea typeface="Calibri" panose="020F0502020204030204" pitchFamily="34" charset="0"/>
              </a:rPr>
              <a:t>at three private hospitals in Pretoria, South Africa during the 350 days that PM</a:t>
            </a:r>
            <a:r>
              <a:rPr lang="en-ZA" sz="1000" b="1" baseline="-25000" dirty="0">
                <a:effectLst/>
                <a:ea typeface="Calibri" panose="020F0502020204030204" pitchFamily="34" charset="0"/>
              </a:rPr>
              <a:t>2.5</a:t>
            </a:r>
            <a:r>
              <a:rPr lang="en-ZA" sz="1000" b="1" dirty="0">
                <a:effectLst/>
                <a:ea typeface="Calibri" panose="020F0502020204030204" pitchFamily="34" charset="0"/>
              </a:rPr>
              <a:t> was sampled at the School of Health Systems and Public Health, University of Pretoria </a:t>
            </a:r>
            <a:endParaRPr lang="en-GB" sz="1000" b="1" dirty="0"/>
          </a:p>
        </p:txBody>
      </p:sp>
      <p:sp>
        <p:nvSpPr>
          <p:cNvPr id="16" name="TextBox 15">
            <a:extLst>
              <a:ext uri="{FF2B5EF4-FFF2-40B4-BE49-F238E27FC236}">
                <a16:creationId xmlns:a16="http://schemas.microsoft.com/office/drawing/2014/main" id="{9BD519FB-257E-52BF-8913-DBB71E5739C5}"/>
              </a:ext>
            </a:extLst>
          </p:cNvPr>
          <p:cNvSpPr txBox="1"/>
          <p:nvPr/>
        </p:nvSpPr>
        <p:spPr>
          <a:xfrm>
            <a:off x="10636122" y="7376330"/>
            <a:ext cx="3743665" cy="861774"/>
          </a:xfrm>
          <a:prstGeom prst="rect">
            <a:avLst/>
          </a:prstGeom>
          <a:noFill/>
        </p:spPr>
        <p:txBody>
          <a:bodyPr wrap="square">
            <a:spAutoFit/>
          </a:bodyPr>
          <a:lstStyle/>
          <a:p>
            <a:r>
              <a:rPr lang="en-ZA" sz="1000" b="1" dirty="0">
                <a:effectLst/>
                <a:ea typeface="Calibri" panose="020F0502020204030204" pitchFamily="34" charset="0"/>
              </a:rPr>
              <a:t>A stacked species profile for 6-factors as processed by the positive matrix factorisation model. Mean contributions (in </a:t>
            </a:r>
            <a:r>
              <a:rPr lang="en-ZA" sz="1000" b="1" dirty="0">
                <a:effectLst/>
                <a:ea typeface="Calibri" panose="020F0502020204030204" pitchFamily="34" charset="0"/>
                <a:cs typeface="Calibri" panose="020F0502020204030204" pitchFamily="34" charset="0"/>
              </a:rPr>
              <a:t>µ</a:t>
            </a:r>
            <a:r>
              <a:rPr lang="en-ZA" sz="1000" b="1" dirty="0">
                <a:effectLst/>
                <a:ea typeface="Calibri" panose="020F0502020204030204" pitchFamily="34" charset="0"/>
              </a:rPr>
              <a:t>g.m</a:t>
            </a:r>
            <a:r>
              <a:rPr lang="en-ZA" sz="1000" b="1" baseline="30000" dirty="0">
                <a:effectLst/>
                <a:ea typeface="Calibri" panose="020F0502020204030204" pitchFamily="34" charset="0"/>
              </a:rPr>
              <a:t>-3</a:t>
            </a:r>
            <a:r>
              <a:rPr lang="en-ZA" sz="1000" b="1" dirty="0">
                <a:effectLst/>
                <a:ea typeface="Calibri" panose="020F0502020204030204" pitchFamily="34" charset="0"/>
              </a:rPr>
              <a:t>) of PM</a:t>
            </a:r>
            <a:r>
              <a:rPr lang="en-ZA" sz="1000" b="1" baseline="-25000" dirty="0">
                <a:effectLst/>
                <a:ea typeface="Calibri" panose="020F0502020204030204" pitchFamily="34" charset="0"/>
              </a:rPr>
              <a:t>2.5</a:t>
            </a:r>
            <a:r>
              <a:rPr lang="en-ZA" sz="1000" b="1" dirty="0">
                <a:effectLst/>
                <a:ea typeface="Calibri" panose="020F0502020204030204" pitchFamily="34" charset="0"/>
              </a:rPr>
              <a:t>, BC, UV-PM and trace elements as measured at the School of Health Systems and Public Health, University of Pretoria from 18 April 2017 to 28 February 2020.</a:t>
            </a:r>
            <a:endParaRPr lang="en-GB" sz="1000" b="1" dirty="0"/>
          </a:p>
        </p:txBody>
      </p:sp>
      <p:sp>
        <p:nvSpPr>
          <p:cNvPr id="17" name="TextBox 16">
            <a:extLst>
              <a:ext uri="{FF2B5EF4-FFF2-40B4-BE49-F238E27FC236}">
                <a16:creationId xmlns:a16="http://schemas.microsoft.com/office/drawing/2014/main" id="{46B4D53A-DC0B-5956-681F-6890D5D4BE73}"/>
              </a:ext>
            </a:extLst>
          </p:cNvPr>
          <p:cNvSpPr txBox="1"/>
          <p:nvPr/>
        </p:nvSpPr>
        <p:spPr>
          <a:xfrm>
            <a:off x="10636123" y="8396216"/>
            <a:ext cx="9103956" cy="400110"/>
          </a:xfrm>
          <a:prstGeom prst="rect">
            <a:avLst/>
          </a:prstGeom>
          <a:noFill/>
        </p:spPr>
        <p:txBody>
          <a:bodyPr wrap="square">
            <a:spAutoFit/>
          </a:bodyPr>
          <a:lstStyle/>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Descriptive statistics of 24-hour PM</a:t>
            </a:r>
            <a:r>
              <a:rPr lang="en-GB" sz="1000" b="1" baseline="-25000" dirty="0">
                <a:effectLst/>
                <a:latin typeface="Arial" panose="020B0604020202020204" pitchFamily="34" charset="0"/>
                <a:ea typeface="Calibri" panose="020F0502020204030204" pitchFamily="34" charset="0"/>
                <a:cs typeface="Arial" panose="020B0604020202020204" pitchFamily="34" charset="0"/>
              </a:rPr>
              <a:t>2.5</a:t>
            </a:r>
            <a:r>
              <a:rPr lang="en-GB" sz="1000" b="1" dirty="0">
                <a:effectLst/>
                <a:latin typeface="Arial" panose="020B0604020202020204" pitchFamily="34" charset="0"/>
                <a:ea typeface="Calibri" panose="020F0502020204030204" pitchFamily="34" charset="0"/>
                <a:cs typeface="Arial" panose="020B0604020202020204" pitchFamily="34" charset="0"/>
              </a:rPr>
              <a:t>, soot, black carbon, organic carbon and trace elemental levels and meteorological conditions on 350 days at the School of Health Systems and Public Health, University of Pretoria during </a:t>
            </a:r>
            <a:r>
              <a:rPr lang="en-ZA" sz="1000" b="1" dirty="0">
                <a:effectLst/>
                <a:latin typeface="Arial" panose="020B0604020202020204" pitchFamily="34" charset="0"/>
                <a:ea typeface="Calibri" panose="020F0502020204030204" pitchFamily="34" charset="0"/>
              </a:rPr>
              <a:t>18 April 2017 and 28 February 2020</a:t>
            </a:r>
            <a:endParaRPr lang="en-GB" sz="1000" b="1" dirty="0"/>
          </a:p>
        </p:txBody>
      </p:sp>
      <p:graphicFrame>
        <p:nvGraphicFramePr>
          <p:cNvPr id="18" name="Table 17">
            <a:extLst>
              <a:ext uri="{FF2B5EF4-FFF2-40B4-BE49-F238E27FC236}">
                <a16:creationId xmlns:a16="http://schemas.microsoft.com/office/drawing/2014/main" id="{0A9AF902-CDD7-DE5A-1F80-22A821658984}"/>
              </a:ext>
            </a:extLst>
          </p:cNvPr>
          <p:cNvGraphicFramePr>
            <a:graphicFrameLocks noGrp="1"/>
          </p:cNvGraphicFramePr>
          <p:nvPr>
            <p:extLst>
              <p:ext uri="{D42A27DB-BD31-4B8C-83A1-F6EECF244321}">
                <p14:modId xmlns:p14="http://schemas.microsoft.com/office/powerpoint/2010/main" val="854638461"/>
              </p:ext>
            </p:extLst>
          </p:nvPr>
        </p:nvGraphicFramePr>
        <p:xfrm>
          <a:off x="10636123" y="9001640"/>
          <a:ext cx="6516841" cy="2408294"/>
        </p:xfrm>
        <a:graphic>
          <a:graphicData uri="http://schemas.openxmlformats.org/drawingml/2006/table">
            <a:tbl>
              <a:tblPr firstRow="1" firstCol="1" bandRow="1">
                <a:tableStyleId>{5C22544A-7EE6-4342-B048-85BDC9FD1C3A}</a:tableStyleId>
              </a:tblPr>
              <a:tblGrid>
                <a:gridCol w="1479801">
                  <a:extLst>
                    <a:ext uri="{9D8B030D-6E8A-4147-A177-3AD203B41FA5}">
                      <a16:colId xmlns:a16="http://schemas.microsoft.com/office/drawing/2014/main" val="47578988"/>
                    </a:ext>
                  </a:extLst>
                </a:gridCol>
                <a:gridCol w="1006991">
                  <a:extLst>
                    <a:ext uri="{9D8B030D-6E8A-4147-A177-3AD203B41FA5}">
                      <a16:colId xmlns:a16="http://schemas.microsoft.com/office/drawing/2014/main" val="3530323058"/>
                    </a:ext>
                  </a:extLst>
                </a:gridCol>
                <a:gridCol w="1007686">
                  <a:extLst>
                    <a:ext uri="{9D8B030D-6E8A-4147-A177-3AD203B41FA5}">
                      <a16:colId xmlns:a16="http://schemas.microsoft.com/office/drawing/2014/main" val="1824884979"/>
                    </a:ext>
                  </a:extLst>
                </a:gridCol>
                <a:gridCol w="1006991">
                  <a:extLst>
                    <a:ext uri="{9D8B030D-6E8A-4147-A177-3AD203B41FA5}">
                      <a16:colId xmlns:a16="http://schemas.microsoft.com/office/drawing/2014/main" val="842153568"/>
                    </a:ext>
                  </a:extLst>
                </a:gridCol>
                <a:gridCol w="1007686">
                  <a:extLst>
                    <a:ext uri="{9D8B030D-6E8A-4147-A177-3AD203B41FA5}">
                      <a16:colId xmlns:a16="http://schemas.microsoft.com/office/drawing/2014/main" val="3536794183"/>
                    </a:ext>
                  </a:extLst>
                </a:gridCol>
                <a:gridCol w="1007686">
                  <a:extLst>
                    <a:ext uri="{9D8B030D-6E8A-4147-A177-3AD203B41FA5}">
                      <a16:colId xmlns:a16="http://schemas.microsoft.com/office/drawing/2014/main" val="1221548242"/>
                    </a:ext>
                  </a:extLst>
                </a:gridCol>
              </a:tblGrid>
              <a:tr h="172021">
                <a:tc>
                  <a:txBody>
                    <a:bodyPr/>
                    <a:lstStyle/>
                    <a:p>
                      <a:pPr algn="l">
                        <a:lnSpc>
                          <a:spcPct val="100000"/>
                        </a:lnSpc>
                        <a:spcAft>
                          <a:spcPts val="0"/>
                        </a:spcAft>
                      </a:pPr>
                      <a:r>
                        <a:rPr lang="en-ZA" sz="1000" dirty="0">
                          <a:effectLst/>
                        </a:rPr>
                        <a:t>Variable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Mean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Std Dev</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Median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Min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Max</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16316346"/>
                  </a:ext>
                </a:extLst>
              </a:tr>
              <a:tr h="172021">
                <a:tc>
                  <a:txBody>
                    <a:bodyPr/>
                    <a:lstStyle/>
                    <a:p>
                      <a:pPr algn="l">
                        <a:lnSpc>
                          <a:spcPct val="100000"/>
                        </a:lnSpc>
                        <a:spcAft>
                          <a:spcPts val="0"/>
                        </a:spcAft>
                      </a:pPr>
                      <a:r>
                        <a:rPr lang="en-ZA" sz="1000" dirty="0">
                          <a:effectLst/>
                        </a:rPr>
                        <a:t>PM</a:t>
                      </a:r>
                      <a:r>
                        <a:rPr lang="en-ZA" sz="1000" baseline="-25000" dirty="0">
                          <a:effectLst/>
                        </a:rPr>
                        <a:t>2.5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23.2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17.3</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17.7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0.7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139</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85441813"/>
                  </a:ext>
                </a:extLst>
              </a:tr>
              <a:tr h="172021">
                <a:tc>
                  <a:txBody>
                    <a:bodyPr/>
                    <a:lstStyle/>
                    <a:p>
                      <a:pPr algn="l">
                        <a:lnSpc>
                          <a:spcPct val="100000"/>
                        </a:lnSpc>
                        <a:spcAft>
                          <a:spcPts val="0"/>
                        </a:spcAft>
                      </a:pPr>
                      <a:r>
                        <a:rPr lang="en-ZA" sz="1000" dirty="0">
                          <a:effectLst/>
                        </a:rPr>
                        <a:t>Soot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1.8</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0.0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11.0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59519172"/>
                  </a:ext>
                </a:extLst>
              </a:tr>
              <a:tr h="172021">
                <a:tc>
                  <a:txBody>
                    <a:bodyPr/>
                    <a:lstStyle/>
                    <a:p>
                      <a:pPr algn="l">
                        <a:lnSpc>
                          <a:spcPct val="100000"/>
                        </a:lnSpc>
                        <a:spcAft>
                          <a:spcPts val="0"/>
                        </a:spcAft>
                      </a:pPr>
                      <a:r>
                        <a:rPr lang="en-ZA" sz="1000" dirty="0">
                          <a:effectLst/>
                        </a:rPr>
                        <a:t>BC</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3.1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baseline="0" dirty="0">
                          <a:effectLst/>
                        </a:rPr>
                        <a:t>2.5</a:t>
                      </a:r>
                      <a:endParaRPr lang="en-GB" sz="1000" baseline="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0.2</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11.4</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40248788"/>
                  </a:ext>
                </a:extLst>
              </a:tr>
              <a:tr h="172021">
                <a:tc>
                  <a:txBody>
                    <a:bodyPr/>
                    <a:lstStyle/>
                    <a:p>
                      <a:pPr algn="l">
                        <a:lnSpc>
                          <a:spcPct val="100000"/>
                        </a:lnSpc>
                        <a:spcAft>
                          <a:spcPts val="0"/>
                        </a:spcAft>
                      </a:pPr>
                      <a:r>
                        <a:rPr lang="en-ZA" sz="1000">
                          <a:effectLst/>
                        </a:rPr>
                        <a:t>UV-PM</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0.1</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7.6</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32692693"/>
                  </a:ext>
                </a:extLst>
              </a:tr>
              <a:tr h="172021">
                <a:tc>
                  <a:txBody>
                    <a:bodyPr/>
                    <a:lstStyle/>
                    <a:p>
                      <a:pPr algn="l">
                        <a:lnSpc>
                          <a:spcPct val="100000"/>
                        </a:lnSpc>
                        <a:spcAft>
                          <a:spcPts val="0"/>
                        </a:spcAft>
                      </a:pPr>
                      <a:r>
                        <a:rPr lang="en-ZA" sz="1000" dirty="0">
                          <a:effectLst/>
                        </a:rPr>
                        <a:t>Br</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23</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8.6</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0.2</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254</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82549229"/>
                  </a:ext>
                </a:extLst>
              </a:tr>
              <a:tr h="172021">
                <a:tc>
                  <a:txBody>
                    <a:bodyPr/>
                    <a:lstStyle/>
                    <a:p>
                      <a:pPr algn="l">
                        <a:lnSpc>
                          <a:spcPct val="100000"/>
                        </a:lnSpc>
                        <a:spcAft>
                          <a:spcPts val="0"/>
                        </a:spcAft>
                      </a:pPr>
                      <a:r>
                        <a:rPr lang="en-ZA" sz="1000">
                          <a:effectLst/>
                        </a:rPr>
                        <a:t>Ca</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156</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160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106</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997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16914595"/>
                  </a:ext>
                </a:extLst>
              </a:tr>
              <a:tr h="172021">
                <a:tc>
                  <a:txBody>
                    <a:bodyPr/>
                    <a:lstStyle/>
                    <a:p>
                      <a:pPr algn="l">
                        <a:lnSpc>
                          <a:spcPct val="100000"/>
                        </a:lnSpc>
                        <a:spcAft>
                          <a:spcPts val="0"/>
                        </a:spcAft>
                      </a:pPr>
                      <a:r>
                        <a:rPr lang="en-ZA" sz="1000">
                          <a:effectLst/>
                        </a:rPr>
                        <a:t>Cl</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53</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129</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11.8</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0.0</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1238</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1086913"/>
                  </a:ext>
                </a:extLst>
              </a:tr>
              <a:tr h="172021">
                <a:tc>
                  <a:txBody>
                    <a:bodyPr/>
                    <a:lstStyle/>
                    <a:p>
                      <a:pPr algn="l">
                        <a:lnSpc>
                          <a:spcPct val="100000"/>
                        </a:lnSpc>
                        <a:spcAft>
                          <a:spcPts val="0"/>
                        </a:spcAft>
                      </a:pPr>
                      <a:r>
                        <a:rPr lang="en-ZA" sz="1000" dirty="0">
                          <a:effectLst/>
                        </a:rPr>
                        <a:t>Fe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297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216</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261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1454</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42491060"/>
                  </a:ext>
                </a:extLst>
              </a:tr>
              <a:tr h="172021">
                <a:tc>
                  <a:txBody>
                    <a:bodyPr/>
                    <a:lstStyle/>
                    <a:p>
                      <a:pPr algn="l">
                        <a:lnSpc>
                          <a:spcPct val="100000"/>
                        </a:lnSpc>
                        <a:spcAft>
                          <a:spcPts val="0"/>
                        </a:spcAft>
                      </a:pPr>
                      <a:r>
                        <a:rPr lang="en-ZA" sz="1000">
                          <a:effectLst/>
                        </a:rPr>
                        <a:t>K</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251</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327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115.9</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1.5</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1917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07344965"/>
                  </a:ext>
                </a:extLst>
              </a:tr>
              <a:tr h="172021">
                <a:tc>
                  <a:txBody>
                    <a:bodyPr/>
                    <a:lstStyle/>
                    <a:p>
                      <a:pPr algn="l">
                        <a:lnSpc>
                          <a:spcPct val="100000"/>
                        </a:lnSpc>
                        <a:spcAft>
                          <a:spcPts val="0"/>
                        </a:spcAft>
                      </a:pPr>
                      <a:r>
                        <a:rPr lang="en-ZA" sz="1000">
                          <a:effectLst/>
                        </a:rPr>
                        <a:t>S</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1175</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1752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496</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0.4</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11841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80194759"/>
                  </a:ext>
                </a:extLst>
              </a:tr>
              <a:tr h="172021">
                <a:tc>
                  <a:txBody>
                    <a:bodyPr/>
                    <a:lstStyle/>
                    <a:p>
                      <a:pPr algn="l">
                        <a:lnSpc>
                          <a:spcPct val="100000"/>
                        </a:lnSpc>
                        <a:spcAft>
                          <a:spcPts val="0"/>
                        </a:spcAft>
                      </a:pPr>
                      <a:r>
                        <a:rPr lang="en-ZA" sz="1000">
                          <a:effectLst/>
                        </a:rPr>
                        <a:t>Si</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646</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687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507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4.1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5532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13593272"/>
                  </a:ext>
                </a:extLst>
              </a:tr>
              <a:tr h="172021">
                <a:tc>
                  <a:txBody>
                    <a:bodyPr/>
                    <a:lstStyle/>
                    <a:p>
                      <a:pPr algn="l">
                        <a:lnSpc>
                          <a:spcPct val="100000"/>
                        </a:lnSpc>
                        <a:spcAft>
                          <a:spcPts val="0"/>
                        </a:spcAft>
                      </a:pPr>
                      <a:r>
                        <a:rPr lang="en-ZA" sz="1000">
                          <a:effectLst/>
                        </a:rPr>
                        <a:t>Ti</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34</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29</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27.7</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212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18926481"/>
                  </a:ext>
                </a:extLst>
              </a:tr>
              <a:tr h="172021">
                <a:tc>
                  <a:txBody>
                    <a:bodyPr/>
                    <a:lstStyle/>
                    <a:p>
                      <a:pPr algn="l">
                        <a:lnSpc>
                          <a:spcPct val="100000"/>
                        </a:lnSpc>
                        <a:spcAft>
                          <a:spcPts val="0"/>
                        </a:spcAft>
                      </a:pPr>
                      <a:r>
                        <a:rPr lang="en-ZA" sz="1000">
                          <a:effectLst/>
                        </a:rPr>
                        <a:t>Zn</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57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a:effectLst/>
                        </a:rPr>
                        <a:t>91</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20.5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0.1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0000"/>
                        </a:lnSpc>
                        <a:spcAft>
                          <a:spcPts val="0"/>
                        </a:spcAft>
                      </a:pPr>
                      <a:r>
                        <a:rPr lang="en-ZA" sz="1000" dirty="0">
                          <a:effectLst/>
                        </a:rPr>
                        <a:t>809</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18311224"/>
                  </a:ext>
                </a:extLst>
              </a:tr>
            </a:tbl>
          </a:graphicData>
        </a:graphic>
      </p:graphicFrame>
      <p:sp>
        <p:nvSpPr>
          <p:cNvPr id="19" name="TextBox 18">
            <a:extLst>
              <a:ext uri="{FF2B5EF4-FFF2-40B4-BE49-F238E27FC236}">
                <a16:creationId xmlns:a16="http://schemas.microsoft.com/office/drawing/2014/main" id="{C6D4C6AD-92D2-F987-EA82-7D4145C0651C}"/>
              </a:ext>
            </a:extLst>
          </p:cNvPr>
          <p:cNvSpPr txBox="1"/>
          <p:nvPr/>
        </p:nvSpPr>
        <p:spPr>
          <a:xfrm>
            <a:off x="745488" y="24288028"/>
            <a:ext cx="6587028" cy="246221"/>
          </a:xfrm>
          <a:prstGeom prst="rect">
            <a:avLst/>
          </a:prstGeom>
          <a:noFill/>
        </p:spPr>
        <p:txBody>
          <a:bodyPr wrap="square">
            <a:spAutoFit/>
          </a:bodyPr>
          <a:lstStyle/>
          <a:p>
            <a:pPr>
              <a:spcAft>
                <a:spcPts val="1000"/>
              </a:spcAft>
            </a:pPr>
            <a:r>
              <a:rPr lang="en-ZA" sz="1000" b="1" dirty="0">
                <a:effectLst/>
                <a:ea typeface="Calibri" panose="020F0502020204030204" pitchFamily="34" charset="0"/>
              </a:rPr>
              <a:t>Descriptive statistics of the daily number of respiratory disease hospital admissions at three private hospitals,  in Pretoria</a:t>
            </a:r>
            <a:endParaRPr lang="en-GB" sz="1000" b="1" dirty="0"/>
          </a:p>
        </p:txBody>
      </p:sp>
      <p:sp>
        <p:nvSpPr>
          <p:cNvPr id="12" name="TextBox 11">
            <a:extLst>
              <a:ext uri="{FF2B5EF4-FFF2-40B4-BE49-F238E27FC236}">
                <a16:creationId xmlns:a16="http://schemas.microsoft.com/office/drawing/2014/main" id="{C04C4924-5FA8-9FEE-7F03-AA55E33A3314}"/>
              </a:ext>
            </a:extLst>
          </p:cNvPr>
          <p:cNvSpPr txBox="1">
            <a:spLocks noChangeArrowheads="1"/>
          </p:cNvSpPr>
          <p:nvPr/>
        </p:nvSpPr>
        <p:spPr bwMode="auto">
          <a:xfrm>
            <a:off x="490024" y="26613878"/>
            <a:ext cx="14576165" cy="1459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10879" tIns="105439" rIns="210879" bIns="105439">
            <a:spAutoFit/>
          </a:bodyPr>
          <a:lstStyle>
            <a:lvl1pPr>
              <a:defRPr sz="10400">
                <a:solidFill>
                  <a:schemeClr val="tx1"/>
                </a:solidFill>
                <a:latin typeface="Arial" charset="0"/>
                <a:ea typeface="ＭＳ Ｐゴシック" charset="0"/>
              </a:defRPr>
            </a:lvl1pPr>
            <a:lvl2pPr marL="742950" indent="-285750">
              <a:defRPr sz="9000">
                <a:solidFill>
                  <a:schemeClr val="tx1"/>
                </a:solidFill>
                <a:latin typeface="Arial" charset="0"/>
                <a:ea typeface="ＭＳ Ｐゴシック" charset="0"/>
              </a:defRPr>
            </a:lvl2pPr>
            <a:lvl3pPr marL="1143000" indent="-228600">
              <a:defRPr sz="7800">
                <a:solidFill>
                  <a:schemeClr val="tx1"/>
                </a:solidFill>
                <a:latin typeface="Arial" charset="0"/>
                <a:ea typeface="ＭＳ Ｐゴシック" charset="0"/>
              </a:defRPr>
            </a:lvl3pPr>
            <a:lvl4pPr marL="1600200" indent="-228600">
              <a:defRPr sz="6500">
                <a:solidFill>
                  <a:schemeClr val="tx1"/>
                </a:solidFill>
                <a:latin typeface="Arial" charset="0"/>
                <a:ea typeface="ＭＳ Ｐゴシック" charset="0"/>
              </a:defRPr>
            </a:lvl4pPr>
            <a:lvl5pPr marL="2057400" indent="-228600">
              <a:defRPr sz="6500">
                <a:solidFill>
                  <a:schemeClr val="tx1"/>
                </a:solidFill>
                <a:latin typeface="Arial" charset="0"/>
                <a:ea typeface="ＭＳ Ｐゴシック" charset="0"/>
              </a:defRPr>
            </a:lvl5pPr>
            <a:lvl6pPr marL="2514600" indent="-228600" eaLnBrk="0" hangingPunct="0">
              <a:defRPr sz="6500">
                <a:solidFill>
                  <a:schemeClr val="tx1"/>
                </a:solidFill>
                <a:latin typeface="Arial" charset="0"/>
                <a:ea typeface="ＭＳ Ｐゴシック" charset="0"/>
              </a:defRPr>
            </a:lvl6pPr>
            <a:lvl7pPr marL="2971800" indent="-228600" eaLnBrk="0" hangingPunct="0">
              <a:defRPr sz="6500">
                <a:solidFill>
                  <a:schemeClr val="tx1"/>
                </a:solidFill>
                <a:latin typeface="Arial" charset="0"/>
                <a:ea typeface="ＭＳ Ｐゴシック" charset="0"/>
              </a:defRPr>
            </a:lvl7pPr>
            <a:lvl8pPr marL="3429000" indent="-228600" eaLnBrk="0" hangingPunct="0">
              <a:defRPr sz="6500">
                <a:solidFill>
                  <a:schemeClr val="tx1"/>
                </a:solidFill>
                <a:latin typeface="Arial" charset="0"/>
                <a:ea typeface="ＭＳ Ｐゴシック" charset="0"/>
              </a:defRPr>
            </a:lvl8pPr>
            <a:lvl9pPr marL="3886200" indent="-228600" eaLnBrk="0" hangingPunct="0">
              <a:defRPr sz="6500">
                <a:solidFill>
                  <a:schemeClr val="tx1"/>
                </a:solidFill>
                <a:latin typeface="Arial" charset="0"/>
                <a:ea typeface="ＭＳ Ｐゴシック" charset="0"/>
              </a:defRPr>
            </a:lvl9pPr>
          </a:lstStyle>
          <a:p>
            <a:pPr>
              <a:lnSpc>
                <a:spcPct val="150000"/>
              </a:lnSpc>
              <a:spcBef>
                <a:spcPts val="200"/>
              </a:spcBef>
            </a:pPr>
            <a:r>
              <a:rPr lang="en-ZA" sz="1400" b="1" dirty="0"/>
              <a:t>REFERENCES:</a:t>
            </a:r>
          </a:p>
          <a:p>
            <a:r>
              <a:rPr lang="en-ZA" sz="1000" dirty="0"/>
              <a:t>1. </a:t>
            </a:r>
            <a:r>
              <a:rPr lang="en-ZA" sz="1000" dirty="0" err="1"/>
              <a:t>Molnár</a:t>
            </a:r>
            <a:r>
              <a:rPr lang="en-ZA" sz="1000" dirty="0"/>
              <a:t> P, Tang L, </a:t>
            </a:r>
            <a:r>
              <a:rPr lang="en-ZA" sz="1000" dirty="0" err="1"/>
              <a:t>Sjöberg</a:t>
            </a:r>
            <a:r>
              <a:rPr lang="en-ZA" sz="1000" dirty="0"/>
              <a:t> K, Wichmann J. Long-range transport clusters and positive matrix factorisation source apportionment for investigating transboundary PM2.5 in Gothenburg, Sweden. Environmental Science. Processes &amp; Impacts. 2017;  doi:10.1039/C7EM00122C</a:t>
            </a:r>
          </a:p>
          <a:p>
            <a:r>
              <a:rPr lang="en-ZA" sz="1000" dirty="0"/>
              <a:t>2. Almeida SM, </a:t>
            </a:r>
            <a:r>
              <a:rPr lang="en-ZA" sz="1000" dirty="0" err="1"/>
              <a:t>Manousakas</a:t>
            </a:r>
            <a:r>
              <a:rPr lang="en-ZA" sz="1000" dirty="0"/>
              <a:t> M, </a:t>
            </a:r>
            <a:r>
              <a:rPr lang="en-ZA" sz="1000" dirty="0" err="1"/>
              <a:t>Diapouli</a:t>
            </a:r>
            <a:r>
              <a:rPr lang="en-ZA" sz="1000" dirty="0"/>
              <a:t> E, </a:t>
            </a:r>
            <a:r>
              <a:rPr lang="en-ZA" sz="1000" dirty="0" err="1"/>
              <a:t>Kertesz</a:t>
            </a:r>
            <a:r>
              <a:rPr lang="en-ZA" sz="1000" dirty="0"/>
              <a:t> Z, </a:t>
            </a:r>
            <a:r>
              <a:rPr lang="en-ZA" sz="1000" dirty="0" err="1"/>
              <a:t>Samek</a:t>
            </a:r>
            <a:r>
              <a:rPr lang="en-ZA" sz="1000" dirty="0"/>
              <a:t> L, </a:t>
            </a:r>
            <a:r>
              <a:rPr lang="en-ZA" sz="1000" dirty="0" err="1"/>
              <a:t>Hristova</a:t>
            </a:r>
            <a:r>
              <a:rPr lang="en-ZA" sz="1000" dirty="0"/>
              <a:t> E, et al. Ambient particulate matter source apportionment using receptor modelling in European and Central Asia urban areas. Environmental pollution. 2020; 266:115199. </a:t>
            </a:r>
            <a:r>
              <a:rPr lang="en-ZA" sz="1000" dirty="0" err="1"/>
              <a:t>doi:https</a:t>
            </a:r>
            <a:r>
              <a:rPr lang="en-ZA" sz="1000" dirty="0"/>
              <a:t>://doi.org/10.1016/j.envpol.2020.115199</a:t>
            </a:r>
          </a:p>
          <a:p>
            <a:r>
              <a:rPr lang="en-ZA" sz="1000" dirty="0"/>
              <a:t>3. </a:t>
            </a:r>
            <a:r>
              <a:rPr lang="en-ZA" sz="1000" dirty="0" err="1"/>
              <a:t>Achilleos</a:t>
            </a:r>
            <a:r>
              <a:rPr lang="en-ZA" sz="1000" dirty="0"/>
              <a:t> S, </a:t>
            </a:r>
            <a:r>
              <a:rPr lang="en-ZA" sz="1000" dirty="0" err="1"/>
              <a:t>Kioumourtzoglou</a:t>
            </a:r>
            <a:r>
              <a:rPr lang="en-ZA" sz="1000" dirty="0"/>
              <a:t> M-A, Wu C-D, Schwartz JD, </a:t>
            </a:r>
            <a:r>
              <a:rPr lang="en-ZA" sz="1000" dirty="0" err="1"/>
              <a:t>Koutrakis</a:t>
            </a:r>
            <a:r>
              <a:rPr lang="en-ZA" sz="1000" dirty="0"/>
              <a:t> P, </a:t>
            </a:r>
            <a:r>
              <a:rPr lang="en-ZA" sz="1000" dirty="0" err="1"/>
              <a:t>Papatheodorou</a:t>
            </a:r>
            <a:r>
              <a:rPr lang="en-ZA" sz="1000" dirty="0"/>
              <a:t> SI. Acute effects of fine particulate matter constituents on mortality: A systematic review and meta-regression analysis. Environ Int. 2017; 109:89-100.</a:t>
            </a:r>
          </a:p>
          <a:p>
            <a:r>
              <a:rPr lang="en-ZA" sz="1000" dirty="0"/>
              <a:t>4. World Health Organization. WHO global air quality guidelines: Particulate matter (PM2.5 and PM10), ozone, nitrogen dioxide, </a:t>
            </a:r>
            <a:r>
              <a:rPr lang="en-ZA" sz="1000" dirty="0" err="1"/>
              <a:t>sulfur</a:t>
            </a:r>
            <a:r>
              <a:rPr lang="en-ZA" sz="1000" dirty="0"/>
              <a:t> dioxide and carbon monoxide. Geneva: World Health Organisation; 2021.</a:t>
            </a:r>
          </a:p>
        </p:txBody>
      </p:sp>
      <p:pic>
        <p:nvPicPr>
          <p:cNvPr id="13" name="Content Placeholder 4" descr="Diagram, engineering drawing">
            <a:extLst>
              <a:ext uri="{FF2B5EF4-FFF2-40B4-BE49-F238E27FC236}">
                <a16:creationId xmlns:a16="http://schemas.microsoft.com/office/drawing/2014/main" id="{DD7D8647-F35A-72BA-C16D-076380C11E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745488" y="9382099"/>
            <a:ext cx="3478282" cy="2069293"/>
          </a:xfrm>
          <a:prstGeom prst="rect">
            <a:avLst/>
          </a:prstGeom>
        </p:spPr>
      </p:pic>
      <p:sp>
        <p:nvSpPr>
          <p:cNvPr id="14" name="TextBox 13">
            <a:extLst>
              <a:ext uri="{FF2B5EF4-FFF2-40B4-BE49-F238E27FC236}">
                <a16:creationId xmlns:a16="http://schemas.microsoft.com/office/drawing/2014/main" id="{480F7F4B-AC01-41FC-30EE-2B826377BB67}"/>
              </a:ext>
            </a:extLst>
          </p:cNvPr>
          <p:cNvSpPr txBox="1"/>
          <p:nvPr/>
        </p:nvSpPr>
        <p:spPr>
          <a:xfrm>
            <a:off x="17344726" y="8927689"/>
            <a:ext cx="2570916" cy="1015663"/>
          </a:xfrm>
          <a:prstGeom prst="rect">
            <a:avLst/>
          </a:prstGeom>
          <a:noFill/>
        </p:spPr>
        <p:txBody>
          <a:bodyPr wrap="square">
            <a:spAutoFit/>
          </a:bodyPr>
          <a:lstStyle/>
          <a:p>
            <a:r>
              <a:rPr lang="en-GB" sz="1000" dirty="0">
                <a:solidFill>
                  <a:srgbClr val="000000"/>
                </a:solidFill>
                <a:effectLst/>
                <a:ea typeface="Calibri" panose="020F0502020204030204" pitchFamily="34" charset="0"/>
                <a:cs typeface="Source Sans Pro" panose="020B0503030403020204" pitchFamily="34" charset="0"/>
              </a:rPr>
              <a:t>Units: PM</a:t>
            </a:r>
            <a:r>
              <a:rPr lang="en-GB" sz="1000" baseline="-25000" dirty="0">
                <a:solidFill>
                  <a:srgbClr val="000000"/>
                </a:solidFill>
                <a:effectLst/>
                <a:ea typeface="Calibri" panose="020F0502020204030204" pitchFamily="34" charset="0"/>
                <a:cs typeface="Source Sans Pro" panose="020B0503030403020204" pitchFamily="34" charset="0"/>
              </a:rPr>
              <a:t>2.5</a:t>
            </a:r>
            <a:r>
              <a:rPr lang="en-GB" sz="1000" dirty="0">
                <a:solidFill>
                  <a:srgbClr val="000000"/>
                </a:solidFill>
                <a:effectLst/>
                <a:ea typeface="Calibri" panose="020F0502020204030204" pitchFamily="34" charset="0"/>
                <a:cs typeface="Source Sans Pro" panose="020B0503030403020204" pitchFamily="34" charset="0"/>
              </a:rPr>
              <a:t> </a:t>
            </a:r>
            <a:r>
              <a:rPr lang="en-GB" sz="1000" dirty="0">
                <a:solidFill>
                  <a:srgbClr val="000000"/>
                </a:solidFill>
                <a:effectLst/>
                <a:ea typeface="Times New Roman" panose="02020603050405020304" pitchFamily="18" charset="0"/>
                <a:cs typeface="Source Sans Pro" panose="020B0503030403020204" pitchFamily="34" charset="0"/>
              </a:rPr>
              <a:t>(µg/m</a:t>
            </a:r>
            <a:r>
              <a:rPr lang="en-GB" sz="1000" baseline="30000" dirty="0">
                <a:solidFill>
                  <a:srgbClr val="000000"/>
                </a:solidFill>
                <a:effectLst/>
                <a:ea typeface="Times New Roman" panose="02020603050405020304" pitchFamily="18" charset="0"/>
                <a:cs typeface="Source Sans Pro" panose="020B0503030403020204" pitchFamily="34" charset="0"/>
              </a:rPr>
              <a:t>3</a:t>
            </a:r>
            <a:r>
              <a:rPr lang="en-GB" sz="1000" dirty="0">
                <a:solidFill>
                  <a:srgbClr val="000000"/>
                </a:solidFill>
                <a:effectLst/>
                <a:ea typeface="Times New Roman" panose="02020603050405020304" pitchFamily="18" charset="0"/>
                <a:cs typeface="Source Sans Pro" panose="020B0503030403020204" pitchFamily="34" charset="0"/>
              </a:rPr>
              <a:t>), soot </a:t>
            </a:r>
            <a:r>
              <a:rPr lang="en-GB" sz="1000" dirty="0">
                <a:solidFill>
                  <a:srgbClr val="000000"/>
                </a:solidFill>
                <a:effectLst/>
                <a:ea typeface="Calibri" panose="020F0502020204030204" pitchFamily="34" charset="0"/>
                <a:cs typeface="Source Sans Pro" panose="020B0503030403020204" pitchFamily="34" charset="0"/>
              </a:rPr>
              <a:t>(m</a:t>
            </a:r>
            <a:r>
              <a:rPr lang="en-GB" sz="1000" baseline="30000" dirty="0">
                <a:solidFill>
                  <a:srgbClr val="000000"/>
                </a:solidFill>
                <a:effectLst/>
                <a:ea typeface="Calibri" panose="020F0502020204030204" pitchFamily="34" charset="0"/>
                <a:cs typeface="Source Sans Pro" panose="020B0503030403020204" pitchFamily="34" charset="0"/>
              </a:rPr>
              <a:t>-1</a:t>
            </a:r>
            <a:r>
              <a:rPr lang="en-GB" sz="1000" dirty="0">
                <a:solidFill>
                  <a:srgbClr val="000000"/>
                </a:solidFill>
                <a:effectLst/>
                <a:ea typeface="Calibri" panose="020F0502020204030204" pitchFamily="34" charset="0"/>
                <a:cs typeface="Source Sans Pro" panose="020B0503030403020204" pitchFamily="34" charset="0"/>
              </a:rPr>
              <a:t> x 10</a:t>
            </a:r>
            <a:r>
              <a:rPr lang="en-GB" sz="1000" baseline="30000" dirty="0">
                <a:solidFill>
                  <a:srgbClr val="000000"/>
                </a:solidFill>
                <a:effectLst/>
                <a:ea typeface="Calibri" panose="020F0502020204030204" pitchFamily="34" charset="0"/>
                <a:cs typeface="Source Sans Pro" panose="020B0503030403020204" pitchFamily="34" charset="0"/>
              </a:rPr>
              <a:t>-5</a:t>
            </a:r>
            <a:r>
              <a:rPr lang="en-GB" sz="1000" dirty="0">
                <a:solidFill>
                  <a:srgbClr val="000000"/>
                </a:solidFill>
                <a:effectLst/>
                <a:ea typeface="Calibri" panose="020F0502020204030204" pitchFamily="34" charset="0"/>
                <a:cs typeface="Source Sans Pro" panose="020B0503030403020204" pitchFamily="34" charset="0"/>
              </a:rPr>
              <a:t>), </a:t>
            </a:r>
          </a:p>
          <a:p>
            <a:r>
              <a:rPr lang="en-GB" sz="1000" dirty="0">
                <a:solidFill>
                  <a:srgbClr val="000000"/>
                </a:solidFill>
                <a:effectLst/>
                <a:ea typeface="Times New Roman" panose="02020603050405020304" pitchFamily="18" charset="0"/>
                <a:cs typeface="Source Sans Pro" panose="020B0503030403020204" pitchFamily="34" charset="0"/>
              </a:rPr>
              <a:t>BC </a:t>
            </a:r>
            <a:r>
              <a:rPr lang="en-GB" sz="1000" dirty="0">
                <a:solidFill>
                  <a:srgbClr val="000000"/>
                </a:solidFill>
                <a:effectLst/>
                <a:ea typeface="Calibri" panose="020F0502020204030204" pitchFamily="34" charset="0"/>
                <a:cs typeface="Source Sans Pro" panose="020B0503030403020204" pitchFamily="34" charset="0"/>
              </a:rPr>
              <a:t>(μg.m</a:t>
            </a:r>
            <a:r>
              <a:rPr lang="en-GB" sz="1000" baseline="30000" dirty="0">
                <a:solidFill>
                  <a:srgbClr val="000000"/>
                </a:solidFill>
                <a:effectLst/>
                <a:ea typeface="Calibri" panose="020F0502020204030204" pitchFamily="34" charset="0"/>
                <a:cs typeface="Source Sans Pro" panose="020B0503030403020204" pitchFamily="34" charset="0"/>
              </a:rPr>
              <a:t>-3</a:t>
            </a:r>
            <a:r>
              <a:rPr lang="en-GB" sz="1000" dirty="0">
                <a:solidFill>
                  <a:srgbClr val="000000"/>
                </a:solidFill>
                <a:effectLst/>
                <a:ea typeface="Calibri" panose="020F0502020204030204" pitchFamily="34" charset="0"/>
                <a:cs typeface="Source Sans Pro" panose="020B0503030403020204" pitchFamily="34" charset="0"/>
              </a:rPr>
              <a:t>), </a:t>
            </a:r>
          </a:p>
          <a:p>
            <a:r>
              <a:rPr lang="en-GB" sz="1000" dirty="0">
                <a:solidFill>
                  <a:srgbClr val="000000"/>
                </a:solidFill>
                <a:effectLst/>
                <a:ea typeface="Times New Roman" panose="02020603050405020304" pitchFamily="18" charset="0"/>
                <a:cs typeface="Source Sans Pro" panose="020B0503030403020204" pitchFamily="34" charset="0"/>
              </a:rPr>
              <a:t>UV-PM </a:t>
            </a:r>
            <a:r>
              <a:rPr lang="en-GB" sz="1000" dirty="0">
                <a:solidFill>
                  <a:srgbClr val="000000"/>
                </a:solidFill>
                <a:effectLst/>
                <a:ea typeface="Calibri" panose="020F0502020204030204" pitchFamily="34" charset="0"/>
                <a:cs typeface="Source Sans Pro" panose="020B0503030403020204" pitchFamily="34" charset="0"/>
              </a:rPr>
              <a:t>(μg.m</a:t>
            </a:r>
            <a:r>
              <a:rPr lang="en-GB" sz="1000" baseline="30000" dirty="0">
                <a:solidFill>
                  <a:srgbClr val="000000"/>
                </a:solidFill>
                <a:effectLst/>
                <a:ea typeface="Calibri" panose="020F0502020204030204" pitchFamily="34" charset="0"/>
                <a:cs typeface="Source Sans Pro" panose="020B0503030403020204" pitchFamily="34" charset="0"/>
              </a:rPr>
              <a:t>-3</a:t>
            </a:r>
            <a:r>
              <a:rPr lang="en-GB" sz="1000" dirty="0">
                <a:solidFill>
                  <a:srgbClr val="000000"/>
                </a:solidFill>
                <a:effectLst/>
                <a:ea typeface="Calibri" panose="020F0502020204030204" pitchFamily="34" charset="0"/>
                <a:cs typeface="Source Sans Pro" panose="020B0503030403020204" pitchFamily="34" charset="0"/>
              </a:rPr>
              <a:t>), t</a:t>
            </a:r>
            <a:r>
              <a:rPr lang="en-GB" sz="1000" dirty="0">
                <a:solidFill>
                  <a:srgbClr val="000000"/>
                </a:solidFill>
                <a:effectLst/>
                <a:ea typeface="Times New Roman" panose="02020603050405020304" pitchFamily="18" charset="0"/>
                <a:cs typeface="Source Sans Pro" panose="020B0503030403020204" pitchFamily="34" charset="0"/>
              </a:rPr>
              <a:t>emperature (</a:t>
            </a:r>
            <a:r>
              <a:rPr lang="en-GB" sz="1000" baseline="30000" dirty="0" err="1">
                <a:solidFill>
                  <a:srgbClr val="000000"/>
                </a:solidFill>
                <a:effectLst/>
                <a:ea typeface="Times New Roman" panose="02020603050405020304" pitchFamily="18" charset="0"/>
                <a:cs typeface="Source Sans Pro" panose="020B0503030403020204" pitchFamily="34" charset="0"/>
              </a:rPr>
              <a:t>o</a:t>
            </a:r>
            <a:r>
              <a:rPr lang="en-GB" sz="1000" dirty="0" err="1">
                <a:solidFill>
                  <a:srgbClr val="000000"/>
                </a:solidFill>
                <a:effectLst/>
                <a:ea typeface="Times New Roman" panose="02020603050405020304" pitchFamily="18" charset="0"/>
                <a:cs typeface="Source Sans Pro" panose="020B0503030403020204" pitchFamily="34" charset="0"/>
              </a:rPr>
              <a:t>C</a:t>
            </a:r>
            <a:r>
              <a:rPr lang="en-GB" sz="1000" dirty="0">
                <a:solidFill>
                  <a:srgbClr val="000000"/>
                </a:solidFill>
                <a:effectLst/>
                <a:ea typeface="Times New Roman" panose="02020603050405020304" pitchFamily="18" charset="0"/>
                <a:cs typeface="Source Sans Pro" panose="020B0503030403020204" pitchFamily="34" charset="0"/>
              </a:rPr>
              <a:t>), relative humidity (%), windspeed (ms</a:t>
            </a:r>
            <a:r>
              <a:rPr lang="en-GB" sz="1000" baseline="30000" dirty="0">
                <a:solidFill>
                  <a:srgbClr val="000000"/>
                </a:solidFill>
                <a:effectLst/>
                <a:ea typeface="Times New Roman" panose="02020603050405020304" pitchFamily="18" charset="0"/>
                <a:cs typeface="Source Sans Pro" panose="020B0503030403020204" pitchFamily="34" charset="0"/>
              </a:rPr>
              <a:t>-1</a:t>
            </a:r>
            <a:r>
              <a:rPr lang="en-GB" sz="1000" dirty="0">
                <a:solidFill>
                  <a:srgbClr val="000000"/>
                </a:solidFill>
                <a:effectLst/>
                <a:ea typeface="Times New Roman" panose="02020603050405020304" pitchFamily="18" charset="0"/>
                <a:cs typeface="Source Sans Pro" panose="020B0503030403020204" pitchFamily="34" charset="0"/>
              </a:rPr>
              <a:t>), rainfall (mm), </a:t>
            </a:r>
          </a:p>
          <a:p>
            <a:r>
              <a:rPr lang="en-GB" sz="1000" dirty="0">
                <a:solidFill>
                  <a:srgbClr val="000000"/>
                </a:solidFill>
                <a:effectLst/>
                <a:ea typeface="Times New Roman" panose="02020603050405020304" pitchFamily="18" charset="0"/>
                <a:cs typeface="Source Sans Pro" panose="020B0503030403020204" pitchFamily="34" charset="0"/>
              </a:rPr>
              <a:t>trace elements (ng.m</a:t>
            </a:r>
            <a:r>
              <a:rPr lang="en-GB" sz="1000" baseline="30000" dirty="0">
                <a:solidFill>
                  <a:srgbClr val="000000"/>
                </a:solidFill>
                <a:effectLst/>
                <a:ea typeface="Times New Roman" panose="02020603050405020304" pitchFamily="18" charset="0"/>
                <a:cs typeface="Source Sans Pro" panose="020B0503030403020204" pitchFamily="34" charset="0"/>
              </a:rPr>
              <a:t>-3</a:t>
            </a:r>
            <a:r>
              <a:rPr lang="en-GB" sz="1000" dirty="0">
                <a:solidFill>
                  <a:srgbClr val="000000"/>
                </a:solidFill>
                <a:effectLst/>
                <a:ea typeface="Times New Roman" panose="02020603050405020304" pitchFamily="18" charset="0"/>
                <a:cs typeface="Source Sans Pro" panose="020B0503030403020204" pitchFamily="34" charset="0"/>
              </a:rPr>
              <a:t>)</a:t>
            </a:r>
            <a:endParaRPr lang="en-GB" sz="1000" dirty="0">
              <a:solidFill>
                <a:srgbClr val="000000"/>
              </a:solidFill>
              <a:effectLst/>
              <a:ea typeface="Calibri" panose="020F0502020204030204" pitchFamily="34" charset="0"/>
              <a:cs typeface="Source Sans Pro" panose="020B0503030403020204" pitchFamily="34" charset="0"/>
            </a:endParaRPr>
          </a:p>
          <a:p>
            <a:r>
              <a:rPr lang="en-GB" sz="1000" dirty="0">
                <a:solidFill>
                  <a:srgbClr val="000000"/>
                </a:solidFill>
                <a:effectLst/>
                <a:ea typeface="Times New Roman" panose="02020603050405020304" pitchFamily="18" charset="0"/>
                <a:cs typeface="Source Sans Pro" panose="020B0503030403020204" pitchFamily="34" charset="0"/>
              </a:rPr>
              <a:t>No missing values, except for four soot values</a:t>
            </a:r>
            <a:endParaRPr lang="en-GB" sz="1000" dirty="0">
              <a:solidFill>
                <a:srgbClr val="000000"/>
              </a:solidFill>
              <a:effectLst/>
              <a:ea typeface="Calibri" panose="020F0502020204030204" pitchFamily="34" charset="0"/>
              <a:cs typeface="Source Sans Pro" panose="020B0503030403020204" pitchFamily="34" charset="0"/>
            </a:endParaRPr>
          </a:p>
        </p:txBody>
      </p:sp>
      <p:graphicFrame>
        <p:nvGraphicFramePr>
          <p:cNvPr id="20" name="Content Placeholder 1">
            <a:extLst>
              <a:ext uri="{FF2B5EF4-FFF2-40B4-BE49-F238E27FC236}">
                <a16:creationId xmlns:a16="http://schemas.microsoft.com/office/drawing/2014/main" id="{0A2A1C4D-5C26-C36F-6D57-E4F19AFEB94A}"/>
              </a:ext>
            </a:extLst>
          </p:cNvPr>
          <p:cNvGraphicFramePr>
            <a:graphicFrameLocks/>
          </p:cNvGraphicFramePr>
          <p:nvPr>
            <p:extLst>
              <p:ext uri="{D42A27DB-BD31-4B8C-83A1-F6EECF244321}">
                <p14:modId xmlns:p14="http://schemas.microsoft.com/office/powerpoint/2010/main" val="86328074"/>
              </p:ext>
            </p:extLst>
          </p:nvPr>
        </p:nvGraphicFramePr>
        <p:xfrm>
          <a:off x="14379787" y="4156187"/>
          <a:ext cx="3968587" cy="2890972"/>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a:extLst>
              <a:ext uri="{FF2B5EF4-FFF2-40B4-BE49-F238E27FC236}">
                <a16:creationId xmlns:a16="http://schemas.microsoft.com/office/drawing/2014/main" id="{2807728E-64A9-ADB0-099D-ECB89FDC0904}"/>
              </a:ext>
            </a:extLst>
          </p:cNvPr>
          <p:cNvSpPr txBox="1"/>
          <p:nvPr/>
        </p:nvSpPr>
        <p:spPr>
          <a:xfrm>
            <a:off x="14662188" y="7374759"/>
            <a:ext cx="3686186" cy="553998"/>
          </a:xfrm>
          <a:prstGeom prst="rect">
            <a:avLst/>
          </a:prstGeom>
          <a:noFill/>
        </p:spPr>
        <p:txBody>
          <a:bodyPr wrap="square">
            <a:spAutoFit/>
          </a:bodyPr>
          <a:lstStyle/>
          <a:p>
            <a:r>
              <a:rPr lang="en-US" sz="1000" b="1" dirty="0"/>
              <a:t>Resuspended matrix (24%), mining (33%), exhaust (12%), industry (15%), biomass burning (4.2%), and vehicular emissions (12%) contributed to the modelled total annual PM</a:t>
            </a:r>
            <a:r>
              <a:rPr lang="en-US" sz="1000" b="1" baseline="-25000" dirty="0"/>
              <a:t>2.5</a:t>
            </a:r>
            <a:r>
              <a:rPr lang="en-US" sz="1000" b="1" dirty="0"/>
              <a:t> concentration</a:t>
            </a:r>
            <a:endParaRPr lang="en-GB" sz="1000" b="1" dirty="0"/>
          </a:p>
        </p:txBody>
      </p:sp>
      <p:pic>
        <p:nvPicPr>
          <p:cNvPr id="6" name="Picture 2">
            <a:extLst>
              <a:ext uri="{FF2B5EF4-FFF2-40B4-BE49-F238E27FC236}">
                <a16:creationId xmlns:a16="http://schemas.microsoft.com/office/drawing/2014/main" id="{E88A02B0-7CE9-1526-B843-619C1E9240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10317" y="20637838"/>
            <a:ext cx="3978256" cy="193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Table 21">
            <a:extLst>
              <a:ext uri="{FF2B5EF4-FFF2-40B4-BE49-F238E27FC236}">
                <a16:creationId xmlns:a16="http://schemas.microsoft.com/office/drawing/2014/main" id="{5D81F95C-3998-7AF6-1024-9F88C9027C62}"/>
              </a:ext>
            </a:extLst>
          </p:cNvPr>
          <p:cNvGraphicFramePr>
            <a:graphicFrameLocks noGrp="1"/>
          </p:cNvGraphicFramePr>
          <p:nvPr>
            <p:extLst>
              <p:ext uri="{D42A27DB-BD31-4B8C-83A1-F6EECF244321}">
                <p14:modId xmlns:p14="http://schemas.microsoft.com/office/powerpoint/2010/main" val="1256257474"/>
              </p:ext>
            </p:extLst>
          </p:nvPr>
        </p:nvGraphicFramePr>
        <p:xfrm>
          <a:off x="10636123" y="12321957"/>
          <a:ext cx="7935990" cy="2965273"/>
        </p:xfrm>
        <a:graphic>
          <a:graphicData uri="http://schemas.openxmlformats.org/drawingml/2006/table">
            <a:tbl>
              <a:tblPr firstRow="1" firstCol="1">
                <a:tableStyleId>{5C22544A-7EE6-4342-B048-85BDC9FD1C3A}</a:tableStyleId>
              </a:tblPr>
              <a:tblGrid>
                <a:gridCol w="671591">
                  <a:extLst>
                    <a:ext uri="{9D8B030D-6E8A-4147-A177-3AD203B41FA5}">
                      <a16:colId xmlns:a16="http://schemas.microsoft.com/office/drawing/2014/main" val="2110403236"/>
                    </a:ext>
                  </a:extLst>
                </a:gridCol>
                <a:gridCol w="982679">
                  <a:extLst>
                    <a:ext uri="{9D8B030D-6E8A-4147-A177-3AD203B41FA5}">
                      <a16:colId xmlns:a16="http://schemas.microsoft.com/office/drawing/2014/main" val="3794098253"/>
                    </a:ext>
                  </a:extLst>
                </a:gridCol>
                <a:gridCol w="1256344">
                  <a:extLst>
                    <a:ext uri="{9D8B030D-6E8A-4147-A177-3AD203B41FA5}">
                      <a16:colId xmlns:a16="http://schemas.microsoft.com/office/drawing/2014/main" val="3651589718"/>
                    </a:ext>
                  </a:extLst>
                </a:gridCol>
                <a:gridCol w="1256344">
                  <a:extLst>
                    <a:ext uri="{9D8B030D-6E8A-4147-A177-3AD203B41FA5}">
                      <a16:colId xmlns:a16="http://schemas.microsoft.com/office/drawing/2014/main" val="1854749630"/>
                    </a:ext>
                  </a:extLst>
                </a:gridCol>
                <a:gridCol w="1256344">
                  <a:extLst>
                    <a:ext uri="{9D8B030D-6E8A-4147-A177-3AD203B41FA5}">
                      <a16:colId xmlns:a16="http://schemas.microsoft.com/office/drawing/2014/main" val="3505110080"/>
                    </a:ext>
                  </a:extLst>
                </a:gridCol>
                <a:gridCol w="1256344">
                  <a:extLst>
                    <a:ext uri="{9D8B030D-6E8A-4147-A177-3AD203B41FA5}">
                      <a16:colId xmlns:a16="http://schemas.microsoft.com/office/drawing/2014/main" val="344768486"/>
                    </a:ext>
                  </a:extLst>
                </a:gridCol>
                <a:gridCol w="1256344">
                  <a:extLst>
                    <a:ext uri="{9D8B030D-6E8A-4147-A177-3AD203B41FA5}">
                      <a16:colId xmlns:a16="http://schemas.microsoft.com/office/drawing/2014/main" val="4085499581"/>
                    </a:ext>
                  </a:extLst>
                </a:gridCol>
              </a:tblGrid>
              <a:tr h="414667">
                <a:tc>
                  <a:txBody>
                    <a:bodyPr/>
                    <a:lstStyle/>
                    <a:p>
                      <a:pPr algn="just">
                        <a:lnSpc>
                          <a:spcPct val="100000"/>
                        </a:lnSpc>
                      </a:pPr>
                      <a:r>
                        <a:rPr lang="en-ZA" sz="1000" dirty="0">
                          <a:effectLst/>
                        </a:rPr>
                        <a:t>Air pollutant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All</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0-14 year old</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15-64 year old</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≥65 year old</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Females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Males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3150185415"/>
                  </a:ext>
                </a:extLst>
              </a:tr>
              <a:tr h="334878">
                <a:tc>
                  <a:txBody>
                    <a:bodyPr/>
                    <a:lstStyle/>
                    <a:p>
                      <a:pPr algn="just">
                        <a:lnSpc>
                          <a:spcPct val="100000"/>
                        </a:lnSpc>
                      </a:pPr>
                      <a:r>
                        <a:rPr lang="en-ZA" sz="1000">
                          <a:effectLst/>
                        </a:rPr>
                        <a:t>Br</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0.6 (-1.7, 2.9)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 </a:t>
                      </a:r>
                      <a:endParaRPr lang="en-GB" sz="1200" dirty="0">
                        <a:effectLst/>
                      </a:endParaRPr>
                    </a:p>
                    <a:p>
                      <a:pPr algn="just">
                        <a:lnSpc>
                          <a:spcPct val="100000"/>
                        </a:lnSpc>
                      </a:pPr>
                      <a:r>
                        <a:rPr lang="en-ZA" sz="1000" dirty="0">
                          <a:effectLst/>
                        </a:rPr>
                        <a:t>0.0 (-2.9, 3.1)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1.1 (-2.3, 4.6)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2.2 (-3.1, 7.7)</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2.0 (-0.8, 4.8)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-1.0 (-4.1, 2.1)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3997519562"/>
                  </a:ext>
                </a:extLst>
              </a:tr>
              <a:tr h="271677">
                <a:tc>
                  <a:txBody>
                    <a:bodyPr/>
                    <a:lstStyle/>
                    <a:p>
                      <a:pPr algn="just">
                        <a:lnSpc>
                          <a:spcPct val="100000"/>
                        </a:lnSpc>
                      </a:pPr>
                      <a:r>
                        <a:rPr lang="en-ZA" sz="1000">
                          <a:effectLst/>
                        </a:rPr>
                        <a:t>Ca</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b="1" dirty="0">
                          <a:effectLst/>
                        </a:rPr>
                        <a:t>3.2 (0.3, 6.1) </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b="1" dirty="0">
                          <a:effectLst/>
                        </a:rPr>
                        <a:t>5.2 (1.5, 9.1) </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0.6 (-3.7, 5.0)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0.1 (-6.4, 7.1)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b="1" dirty="0">
                          <a:effectLst/>
                        </a:rPr>
                        <a:t>3.0 (-0.6, 6.8) </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3.3 (-0.4, 7.3)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3281322429"/>
                  </a:ext>
                </a:extLst>
              </a:tr>
              <a:tr h="271677">
                <a:tc>
                  <a:txBody>
                    <a:bodyPr/>
                    <a:lstStyle/>
                    <a:p>
                      <a:pPr algn="just">
                        <a:lnSpc>
                          <a:spcPct val="100000"/>
                        </a:lnSpc>
                      </a:pPr>
                      <a:r>
                        <a:rPr lang="en-ZA" sz="1000">
                          <a:effectLst/>
                        </a:rPr>
                        <a:t>Cl</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0.5 (-0.3, 1.2)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0.7 (-0.3, 1.7)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0.3 (-0.8, 1.4)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0.2 (-1.5, 2.0)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0.7 (-0.2, 1.6)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0.2 (-0.8, 1.2)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65740133"/>
                  </a:ext>
                </a:extLst>
              </a:tr>
              <a:tr h="271677">
                <a:tc>
                  <a:txBody>
                    <a:bodyPr/>
                    <a:lstStyle/>
                    <a:p>
                      <a:pPr algn="just">
                        <a:lnSpc>
                          <a:spcPct val="100000"/>
                        </a:lnSpc>
                      </a:pPr>
                      <a:r>
                        <a:rPr lang="en-ZA" sz="1000">
                          <a:effectLst/>
                        </a:rPr>
                        <a:t>Fe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1.9 (-1.5, 5.3)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3.8 (-0.7, 8.4)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-0.6 (-5.5, 4.5)</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0.0 (-7.5, 8.0)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2.6 (-1.7, 7.0)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1.1 (-3.2, 5.6)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2440065098"/>
                  </a:ext>
                </a:extLst>
              </a:tr>
              <a:tr h="271677">
                <a:tc>
                  <a:txBody>
                    <a:bodyPr/>
                    <a:lstStyle/>
                    <a:p>
                      <a:pPr algn="just">
                        <a:lnSpc>
                          <a:spcPct val="100000"/>
                        </a:lnSpc>
                      </a:pPr>
                      <a:r>
                        <a:rPr lang="en-ZA" sz="1000">
                          <a:effectLst/>
                        </a:rPr>
                        <a:t>K</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1.2 (-0.5, 3.1)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2.2 (-0.1, 4.5)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-0.2 (-2.9, </a:t>
                      </a:r>
                      <a:r>
                        <a:rPr lang="en-ZA" sz="1200" baseline="-25000">
                          <a:effectLst/>
                        </a:rPr>
                        <a:t>2.5</a:t>
                      </a:r>
                      <a:r>
                        <a:rPr lang="en-ZA" sz="1000">
                          <a:effectLst/>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0.2 (-3.8, 5.8)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1.0 (-1.2, 2.4)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1.6 (-0.8, 3.9)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1547180739"/>
                  </a:ext>
                </a:extLst>
              </a:tr>
              <a:tr h="271677">
                <a:tc>
                  <a:txBody>
                    <a:bodyPr/>
                    <a:lstStyle/>
                    <a:p>
                      <a:pPr algn="just">
                        <a:lnSpc>
                          <a:spcPct val="100000"/>
                        </a:lnSpc>
                      </a:pPr>
                      <a:r>
                        <a:rPr lang="en-ZA" sz="1000">
                          <a:effectLst/>
                        </a:rPr>
                        <a: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0.7 (-1.3, 2.7)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1.0 (-1.6, 3.6)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0.1 (-2.8, 3.1)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1.0 (-3.6, 5.8)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-0.1 (-2.6, 2.4)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1.6 (-1.0, 4.2)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3624981156"/>
                  </a:ext>
                </a:extLst>
              </a:tr>
              <a:tr h="271677">
                <a:tc>
                  <a:txBody>
                    <a:bodyPr/>
                    <a:lstStyle/>
                    <a:p>
                      <a:pPr algn="just">
                        <a:lnSpc>
                          <a:spcPct val="100000"/>
                        </a:lnSpc>
                      </a:pPr>
                      <a:r>
                        <a:rPr lang="en-ZA" sz="1000">
                          <a:effectLst/>
                        </a:rPr>
                        <a:t>Si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0.9 (-0.4, 2.1)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1.6 (0.0, 3.2)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-0.3 (-2.2, 1.7)</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0.0 (-3.0, 3.0)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0.7 (-0.9, 2.3)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1.0 (-0.6, 2.7)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3198972792"/>
                  </a:ext>
                </a:extLst>
              </a:tr>
              <a:tr h="271677">
                <a:tc>
                  <a:txBody>
                    <a:bodyPr/>
                    <a:lstStyle/>
                    <a:p>
                      <a:pPr algn="just">
                        <a:lnSpc>
                          <a:spcPct val="100000"/>
                        </a:lnSpc>
                      </a:pPr>
                      <a:r>
                        <a:rPr lang="en-ZA" sz="1000">
                          <a:effectLst/>
                        </a:rPr>
                        <a:t>Ti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0.7 (-1.7, 3.1)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2.0 (-1.0, 5.2)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-0.5 (-4.8, 2.0)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0.3 (-5.1, 6.1)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1.5 (-1.4, 4.5)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-0.3 (-3.3, 2.9)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2242180482"/>
                  </a:ext>
                </a:extLst>
              </a:tr>
              <a:tr h="271677">
                <a:tc>
                  <a:txBody>
                    <a:bodyPr/>
                    <a:lstStyle/>
                    <a:p>
                      <a:pPr algn="just">
                        <a:lnSpc>
                          <a:spcPct val="100000"/>
                        </a:lnSpc>
                      </a:pPr>
                      <a:r>
                        <a:rPr lang="en-ZA" sz="1000">
                          <a:effectLst/>
                        </a:rPr>
                        <a:t>Zn</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0.3 (-1.7, 2.4)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a:effectLst/>
                        </a:rPr>
                        <a:t>0.9 (-1.7, 3.6)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-1.0 (-4.0, 2.0)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0.9 (-3.6, 5.6)</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0.0 (-</a:t>
                      </a:r>
                      <a:r>
                        <a:rPr lang="en-ZA" sz="1200" baseline="-25000" dirty="0">
                          <a:effectLst/>
                        </a:rPr>
                        <a:t>2.5</a:t>
                      </a:r>
                      <a:r>
                        <a:rPr lang="en-ZA" sz="1000" dirty="0">
                          <a:effectLst/>
                        </a:rPr>
                        <a:t>, </a:t>
                      </a:r>
                      <a:r>
                        <a:rPr lang="en-ZA" sz="1200" baseline="-25000" dirty="0">
                          <a:effectLst/>
                        </a:rPr>
                        <a:t>2.5</a:t>
                      </a:r>
                      <a:r>
                        <a:rPr lang="en-ZA" sz="1000" dirty="0">
                          <a:effectLst/>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tc>
                  <a:txBody>
                    <a:bodyPr/>
                    <a:lstStyle/>
                    <a:p>
                      <a:pPr algn="just">
                        <a:lnSpc>
                          <a:spcPct val="100000"/>
                        </a:lnSpc>
                      </a:pPr>
                      <a:r>
                        <a:rPr lang="en-ZA" sz="1000" dirty="0">
                          <a:effectLst/>
                        </a:rPr>
                        <a:t>-1.8 (-1.8, 3.4)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195" marB="36195" anchor="b"/>
                </a:tc>
                <a:extLst>
                  <a:ext uri="{0D108BD9-81ED-4DB2-BD59-A6C34878D82A}">
                    <a16:rowId xmlns:a16="http://schemas.microsoft.com/office/drawing/2014/main" val="1721917186"/>
                  </a:ext>
                </a:extLst>
              </a:tr>
            </a:tbl>
          </a:graphicData>
        </a:graphic>
      </p:graphicFrame>
      <p:sp>
        <p:nvSpPr>
          <p:cNvPr id="24" name="TextBox 23">
            <a:extLst>
              <a:ext uri="{FF2B5EF4-FFF2-40B4-BE49-F238E27FC236}">
                <a16:creationId xmlns:a16="http://schemas.microsoft.com/office/drawing/2014/main" id="{CDAABDB8-B05B-3069-143C-286579D205BA}"/>
              </a:ext>
            </a:extLst>
          </p:cNvPr>
          <p:cNvSpPr txBox="1"/>
          <p:nvPr/>
        </p:nvSpPr>
        <p:spPr>
          <a:xfrm>
            <a:off x="18754203" y="12317086"/>
            <a:ext cx="1971751" cy="2554545"/>
          </a:xfrm>
          <a:prstGeom prst="rect">
            <a:avLst/>
          </a:prstGeom>
          <a:noFill/>
        </p:spPr>
        <p:txBody>
          <a:bodyPr wrap="square">
            <a:spAutoFit/>
          </a:bodyPr>
          <a:lstStyle/>
          <a:p>
            <a:r>
              <a:rPr lang="en-US" sz="1000" dirty="0"/>
              <a:t>All the models included only one trace element air pollutant. Models adjusted for PM2.5, apparent temperature (lag0), day of the week, public holidays and </a:t>
            </a:r>
            <a:r>
              <a:rPr lang="en-US" sz="1000" dirty="0" err="1"/>
              <a:t>monthyear</a:t>
            </a:r>
            <a:endParaRPr lang="en-US" sz="1000" dirty="0"/>
          </a:p>
          <a:p>
            <a:r>
              <a:rPr lang="en-US" sz="1000" dirty="0"/>
              <a:t>The IQR is used as the increment for the trace elements (in ng.m-3): Br (11.6), Ca (124.4), Cl (29.2), Fe, (150.8), K (162.2), S (1017.2), Si (256.1), </a:t>
            </a:r>
            <a:r>
              <a:rPr lang="en-US" sz="1000" dirty="0" err="1"/>
              <a:t>Ti</a:t>
            </a:r>
            <a:r>
              <a:rPr lang="en-US" sz="1000" dirty="0"/>
              <a:t> (19.2), Zn (48.2)</a:t>
            </a:r>
          </a:p>
          <a:p>
            <a:r>
              <a:rPr lang="en-US" sz="1000" dirty="0"/>
              <a:t>10 µg.m-3 is used as the increment for PM2.5 and 1 µg.m-3 for BC and UV-PM</a:t>
            </a:r>
          </a:p>
          <a:p>
            <a:r>
              <a:rPr lang="en-US" sz="1000" dirty="0"/>
              <a:t>The increment for soot is per 1 m-1 x 10-5 increase</a:t>
            </a:r>
          </a:p>
        </p:txBody>
      </p:sp>
      <p:sp>
        <p:nvSpPr>
          <p:cNvPr id="26" name="TextBox 25">
            <a:extLst>
              <a:ext uri="{FF2B5EF4-FFF2-40B4-BE49-F238E27FC236}">
                <a16:creationId xmlns:a16="http://schemas.microsoft.com/office/drawing/2014/main" id="{A36BAEDB-464E-CDB6-2B68-5EE46DDEA7FC}"/>
              </a:ext>
            </a:extLst>
          </p:cNvPr>
          <p:cNvSpPr txBox="1"/>
          <p:nvPr/>
        </p:nvSpPr>
        <p:spPr>
          <a:xfrm>
            <a:off x="5747154" y="22805807"/>
            <a:ext cx="4777053" cy="1323439"/>
          </a:xfrm>
          <a:prstGeom prst="rect">
            <a:avLst/>
          </a:prstGeom>
          <a:noFill/>
        </p:spPr>
        <p:txBody>
          <a:bodyPr wrap="square">
            <a:spAutoFit/>
          </a:bodyPr>
          <a:lstStyle/>
          <a:p>
            <a:r>
              <a:rPr lang="en-US" sz="1000" dirty="0"/>
              <a:t>The particulates are divided by size into coarse (diameter larger than 2.5 µg/m</a:t>
            </a:r>
            <a:r>
              <a:rPr lang="en-US" sz="1000" baseline="30000" dirty="0"/>
              <a:t>3</a:t>
            </a:r>
            <a:r>
              <a:rPr lang="en-US" sz="1000" dirty="0"/>
              <a:t>) and fine particulates (PM</a:t>
            </a:r>
            <a:r>
              <a:rPr lang="en-US" sz="1000" baseline="-25000" dirty="0"/>
              <a:t>1.0</a:t>
            </a:r>
            <a:r>
              <a:rPr lang="en-US" sz="1000" dirty="0"/>
              <a:t>, mass concentration of diameter smaller than 2.5 µg/m</a:t>
            </a:r>
            <a:r>
              <a:rPr lang="en-US" sz="1000" baseline="30000" dirty="0"/>
              <a:t>3</a:t>
            </a:r>
            <a:r>
              <a:rPr lang="en-US" sz="1000" dirty="0"/>
              <a:t>). Fine particles are divided into two size classes, of  which the range from 0.01 to 0.1 µm in diameter is known as the ultrafine or nuclei mode which is emitted particularly from combustion processes or formed in homogeneous nucleation of supersaturated </a:t>
            </a:r>
            <a:r>
              <a:rPr lang="en-US" sz="1000" dirty="0" err="1"/>
              <a:t>vapours</a:t>
            </a:r>
            <a:r>
              <a:rPr lang="en-US" sz="1000" dirty="0"/>
              <a:t>. The characteristic of these fine particles is their high number per unit of air volume. These ultrafine behave differently in human lungs as they are prone to deposition deeper into the lung.</a:t>
            </a:r>
            <a:endParaRPr lang="en-GB" sz="1000" dirty="0"/>
          </a:p>
        </p:txBody>
      </p:sp>
      <p:sp>
        <p:nvSpPr>
          <p:cNvPr id="28" name="TextBox 27">
            <a:extLst>
              <a:ext uri="{FF2B5EF4-FFF2-40B4-BE49-F238E27FC236}">
                <a16:creationId xmlns:a16="http://schemas.microsoft.com/office/drawing/2014/main" id="{2B7F902F-8FC5-789A-FE39-57011C971AED}"/>
              </a:ext>
            </a:extLst>
          </p:cNvPr>
          <p:cNvSpPr txBox="1"/>
          <p:nvPr/>
        </p:nvSpPr>
        <p:spPr>
          <a:xfrm>
            <a:off x="4513822" y="9414366"/>
            <a:ext cx="5830753" cy="1915140"/>
          </a:xfrm>
          <a:prstGeom prst="rect">
            <a:avLst/>
          </a:prstGeom>
          <a:noFill/>
        </p:spPr>
        <p:txBody>
          <a:bodyPr wrap="square">
            <a:spAutoFit/>
          </a:bodyPr>
          <a:lstStyle/>
          <a:p>
            <a:pPr>
              <a:lnSpc>
                <a:spcPct val="150000"/>
              </a:lnSpc>
            </a:pPr>
            <a:r>
              <a:rPr lang="en-US" sz="1000" dirty="0"/>
              <a:t>Pretoria is situated in central South Africa and has an overall population of 2 566 000 in 2020. It is located approximately 50 km north of Johannesburg in the north-east of South Africa. Geographically it lies in a transitional belt running between the plateau of the Highveld to the south and the lower-lying Bushveld to the north. With an altitude of about 1,350m above sea level, the city enjoys a moderate climate surrounded by hills of the </a:t>
            </a:r>
            <a:r>
              <a:rPr lang="en-US" sz="1000" dirty="0" err="1"/>
              <a:t>Magaliesberg</a:t>
            </a:r>
            <a:r>
              <a:rPr lang="en-US" sz="1000" dirty="0"/>
              <a:t> range and a sheltered and fertile valley. The sampling site is at the School of Health Systems and Public Health of the University of Pretoria (S25° 43' 57” E28º 12' 10”). Activities surrounding the site range from background urban, large educational institutions, two governmental hospitals and industry in the northern and north-western areas.</a:t>
            </a:r>
            <a:endParaRPr lang="en-GB" sz="1000" dirty="0"/>
          </a:p>
        </p:txBody>
      </p:sp>
      <p:graphicFrame>
        <p:nvGraphicFramePr>
          <p:cNvPr id="23" name="Table 22">
            <a:extLst>
              <a:ext uri="{FF2B5EF4-FFF2-40B4-BE49-F238E27FC236}">
                <a16:creationId xmlns:a16="http://schemas.microsoft.com/office/drawing/2014/main" id="{CE3D5955-F266-AA5E-B3E0-373D3FE59926}"/>
              </a:ext>
            </a:extLst>
          </p:cNvPr>
          <p:cNvGraphicFramePr>
            <a:graphicFrameLocks noGrp="1"/>
          </p:cNvGraphicFramePr>
          <p:nvPr>
            <p:extLst>
              <p:ext uri="{D42A27DB-BD31-4B8C-83A1-F6EECF244321}">
                <p14:modId xmlns:p14="http://schemas.microsoft.com/office/powerpoint/2010/main" val="2198090178"/>
              </p:ext>
            </p:extLst>
          </p:nvPr>
        </p:nvGraphicFramePr>
        <p:xfrm>
          <a:off x="942237" y="17360086"/>
          <a:ext cx="7329168" cy="2941320"/>
        </p:xfrm>
        <a:graphic>
          <a:graphicData uri="http://schemas.openxmlformats.org/drawingml/2006/table">
            <a:tbl>
              <a:tblPr firstRow="1" firstCol="1" bandRow="1">
                <a:tableStyleId>{5C22544A-7EE6-4342-B048-85BDC9FD1C3A}</a:tableStyleId>
              </a:tblPr>
              <a:tblGrid>
                <a:gridCol w="458073">
                  <a:extLst>
                    <a:ext uri="{9D8B030D-6E8A-4147-A177-3AD203B41FA5}">
                      <a16:colId xmlns:a16="http://schemas.microsoft.com/office/drawing/2014/main" val="641989539"/>
                    </a:ext>
                  </a:extLst>
                </a:gridCol>
                <a:gridCol w="458073">
                  <a:extLst>
                    <a:ext uri="{9D8B030D-6E8A-4147-A177-3AD203B41FA5}">
                      <a16:colId xmlns:a16="http://schemas.microsoft.com/office/drawing/2014/main" val="3347621369"/>
                    </a:ext>
                  </a:extLst>
                </a:gridCol>
                <a:gridCol w="458073">
                  <a:extLst>
                    <a:ext uri="{9D8B030D-6E8A-4147-A177-3AD203B41FA5}">
                      <a16:colId xmlns:a16="http://schemas.microsoft.com/office/drawing/2014/main" val="2166709583"/>
                    </a:ext>
                  </a:extLst>
                </a:gridCol>
                <a:gridCol w="458073">
                  <a:extLst>
                    <a:ext uri="{9D8B030D-6E8A-4147-A177-3AD203B41FA5}">
                      <a16:colId xmlns:a16="http://schemas.microsoft.com/office/drawing/2014/main" val="3908540164"/>
                    </a:ext>
                  </a:extLst>
                </a:gridCol>
                <a:gridCol w="458073">
                  <a:extLst>
                    <a:ext uri="{9D8B030D-6E8A-4147-A177-3AD203B41FA5}">
                      <a16:colId xmlns:a16="http://schemas.microsoft.com/office/drawing/2014/main" val="2362970810"/>
                    </a:ext>
                  </a:extLst>
                </a:gridCol>
                <a:gridCol w="458073">
                  <a:extLst>
                    <a:ext uri="{9D8B030D-6E8A-4147-A177-3AD203B41FA5}">
                      <a16:colId xmlns:a16="http://schemas.microsoft.com/office/drawing/2014/main" val="2022971789"/>
                    </a:ext>
                  </a:extLst>
                </a:gridCol>
                <a:gridCol w="458073">
                  <a:extLst>
                    <a:ext uri="{9D8B030D-6E8A-4147-A177-3AD203B41FA5}">
                      <a16:colId xmlns:a16="http://schemas.microsoft.com/office/drawing/2014/main" val="3188876713"/>
                    </a:ext>
                  </a:extLst>
                </a:gridCol>
                <a:gridCol w="458073">
                  <a:extLst>
                    <a:ext uri="{9D8B030D-6E8A-4147-A177-3AD203B41FA5}">
                      <a16:colId xmlns:a16="http://schemas.microsoft.com/office/drawing/2014/main" val="1939691603"/>
                    </a:ext>
                  </a:extLst>
                </a:gridCol>
                <a:gridCol w="458073">
                  <a:extLst>
                    <a:ext uri="{9D8B030D-6E8A-4147-A177-3AD203B41FA5}">
                      <a16:colId xmlns:a16="http://schemas.microsoft.com/office/drawing/2014/main" val="989031053"/>
                    </a:ext>
                  </a:extLst>
                </a:gridCol>
                <a:gridCol w="458073">
                  <a:extLst>
                    <a:ext uri="{9D8B030D-6E8A-4147-A177-3AD203B41FA5}">
                      <a16:colId xmlns:a16="http://schemas.microsoft.com/office/drawing/2014/main" val="3750528660"/>
                    </a:ext>
                  </a:extLst>
                </a:gridCol>
                <a:gridCol w="458073">
                  <a:extLst>
                    <a:ext uri="{9D8B030D-6E8A-4147-A177-3AD203B41FA5}">
                      <a16:colId xmlns:a16="http://schemas.microsoft.com/office/drawing/2014/main" val="1301897570"/>
                    </a:ext>
                  </a:extLst>
                </a:gridCol>
                <a:gridCol w="458073">
                  <a:extLst>
                    <a:ext uri="{9D8B030D-6E8A-4147-A177-3AD203B41FA5}">
                      <a16:colId xmlns:a16="http://schemas.microsoft.com/office/drawing/2014/main" val="1304827516"/>
                    </a:ext>
                  </a:extLst>
                </a:gridCol>
                <a:gridCol w="458073">
                  <a:extLst>
                    <a:ext uri="{9D8B030D-6E8A-4147-A177-3AD203B41FA5}">
                      <a16:colId xmlns:a16="http://schemas.microsoft.com/office/drawing/2014/main" val="2188162959"/>
                    </a:ext>
                  </a:extLst>
                </a:gridCol>
                <a:gridCol w="458073">
                  <a:extLst>
                    <a:ext uri="{9D8B030D-6E8A-4147-A177-3AD203B41FA5}">
                      <a16:colId xmlns:a16="http://schemas.microsoft.com/office/drawing/2014/main" val="3641935586"/>
                    </a:ext>
                  </a:extLst>
                </a:gridCol>
                <a:gridCol w="458073">
                  <a:extLst>
                    <a:ext uri="{9D8B030D-6E8A-4147-A177-3AD203B41FA5}">
                      <a16:colId xmlns:a16="http://schemas.microsoft.com/office/drawing/2014/main" val="2650538890"/>
                    </a:ext>
                  </a:extLst>
                </a:gridCol>
                <a:gridCol w="458073">
                  <a:extLst>
                    <a:ext uri="{9D8B030D-6E8A-4147-A177-3AD203B41FA5}">
                      <a16:colId xmlns:a16="http://schemas.microsoft.com/office/drawing/2014/main" val="2288064354"/>
                    </a:ext>
                  </a:extLst>
                </a:gridCol>
              </a:tblGrid>
              <a:tr h="36195">
                <a:tc>
                  <a:txBody>
                    <a:bodyPr/>
                    <a:lstStyle/>
                    <a:p>
                      <a:pPr>
                        <a:lnSpc>
                          <a:spcPct val="100000"/>
                        </a:lnSpc>
                      </a:pPr>
                      <a:endParaRPr lang="en-GB" sz="1100" dirty="0">
                        <a:effectLst/>
                        <a:latin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PM</a:t>
                      </a:r>
                      <a:r>
                        <a:rPr lang="en-ZA" sz="1000" baseline="-25000">
                          <a:effectLst/>
                        </a:rPr>
                        <a:t>2.5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Soot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BC</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UV-PM</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Br</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Ca</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Cl</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Cu</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Fe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K</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Si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Ti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U</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Zn</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39537174"/>
                  </a:ext>
                </a:extLst>
              </a:tr>
              <a:tr h="36195">
                <a:tc>
                  <a:txBody>
                    <a:bodyPr/>
                    <a:lstStyle/>
                    <a:p>
                      <a:pPr algn="just">
                        <a:lnSpc>
                          <a:spcPct val="100000"/>
                        </a:lnSpc>
                        <a:spcAft>
                          <a:spcPts val="600"/>
                        </a:spcAft>
                      </a:pPr>
                      <a:r>
                        <a:rPr lang="en-ZA" sz="1000">
                          <a:effectLst/>
                        </a:rPr>
                        <a:t>PM</a:t>
                      </a:r>
                      <a:r>
                        <a:rPr lang="en-ZA" sz="1000" baseline="-25000">
                          <a:effectLst/>
                        </a:rPr>
                        <a:t>2.5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22295137"/>
                  </a:ext>
                </a:extLst>
              </a:tr>
              <a:tr h="36195">
                <a:tc>
                  <a:txBody>
                    <a:bodyPr/>
                    <a:lstStyle/>
                    <a:p>
                      <a:pPr algn="just">
                        <a:lnSpc>
                          <a:spcPct val="100000"/>
                        </a:lnSpc>
                        <a:spcAft>
                          <a:spcPts val="600"/>
                        </a:spcAft>
                      </a:pPr>
                      <a:r>
                        <a:rPr lang="en-ZA" sz="1000">
                          <a:effectLst/>
                        </a:rPr>
                        <a:t>Soot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46598822"/>
                  </a:ext>
                </a:extLst>
              </a:tr>
              <a:tr h="36195">
                <a:tc>
                  <a:txBody>
                    <a:bodyPr/>
                    <a:lstStyle/>
                    <a:p>
                      <a:pPr algn="just">
                        <a:lnSpc>
                          <a:spcPct val="100000"/>
                        </a:lnSpc>
                        <a:spcAft>
                          <a:spcPts val="600"/>
                        </a:spcAft>
                      </a:pPr>
                      <a:r>
                        <a:rPr lang="en-ZA" sz="1000">
                          <a:effectLst/>
                        </a:rPr>
                        <a:t>BC</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0.74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dirty="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5224189"/>
                  </a:ext>
                </a:extLst>
              </a:tr>
              <a:tr h="36195">
                <a:tc>
                  <a:txBody>
                    <a:bodyPr/>
                    <a:lstStyle/>
                    <a:p>
                      <a:pPr algn="just">
                        <a:lnSpc>
                          <a:spcPct val="100000"/>
                        </a:lnSpc>
                        <a:spcAft>
                          <a:spcPts val="600"/>
                        </a:spcAft>
                      </a:pPr>
                      <a:r>
                        <a:rPr lang="en-ZA" sz="1000">
                          <a:effectLst/>
                        </a:rPr>
                        <a:t>UV-PM</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0.71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0.95*</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2275764"/>
                  </a:ext>
                </a:extLst>
              </a:tr>
              <a:tr h="36195">
                <a:tc>
                  <a:txBody>
                    <a:bodyPr/>
                    <a:lstStyle/>
                    <a:p>
                      <a:pPr algn="just">
                        <a:lnSpc>
                          <a:spcPct val="100000"/>
                        </a:lnSpc>
                        <a:spcAft>
                          <a:spcPts val="600"/>
                        </a:spcAft>
                      </a:pPr>
                      <a:r>
                        <a:rPr lang="en-ZA" sz="1000">
                          <a:effectLst/>
                        </a:rPr>
                        <a:t>Br</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0.81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0.80*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0.79*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30756551"/>
                  </a:ext>
                </a:extLst>
              </a:tr>
              <a:tr h="70037">
                <a:tc>
                  <a:txBody>
                    <a:bodyPr/>
                    <a:lstStyle/>
                    <a:p>
                      <a:pPr algn="just">
                        <a:lnSpc>
                          <a:spcPct val="100000"/>
                        </a:lnSpc>
                        <a:spcAft>
                          <a:spcPts val="600"/>
                        </a:spcAft>
                      </a:pPr>
                      <a:r>
                        <a:rPr lang="en-ZA" sz="1000">
                          <a:effectLst/>
                        </a:rPr>
                        <a:t>Ca</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b="1" dirty="0">
                          <a:effectLst/>
                        </a:rPr>
                        <a:t>0.64*</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77676987"/>
                  </a:ext>
                </a:extLst>
              </a:tr>
              <a:tr h="36195">
                <a:tc>
                  <a:txBody>
                    <a:bodyPr/>
                    <a:lstStyle/>
                    <a:p>
                      <a:pPr algn="just">
                        <a:lnSpc>
                          <a:spcPct val="100000"/>
                        </a:lnSpc>
                        <a:spcAft>
                          <a:spcPts val="600"/>
                        </a:spcAft>
                      </a:pPr>
                      <a:r>
                        <a:rPr lang="en-ZA" sz="1000">
                          <a:effectLst/>
                        </a:rPr>
                        <a:t>Cl</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b="1" dirty="0">
                          <a:effectLst/>
                        </a:rPr>
                        <a:t>0.64*</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20785420"/>
                  </a:ext>
                </a:extLst>
              </a:tr>
              <a:tr h="36195">
                <a:tc>
                  <a:txBody>
                    <a:bodyPr/>
                    <a:lstStyle/>
                    <a:p>
                      <a:pPr algn="just">
                        <a:lnSpc>
                          <a:spcPct val="100000"/>
                        </a:lnSpc>
                        <a:spcAft>
                          <a:spcPts val="600"/>
                        </a:spcAft>
                      </a:pPr>
                      <a:r>
                        <a:rPr lang="en-ZA" sz="1000">
                          <a:effectLst/>
                        </a:rPr>
                        <a:t>Cu</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0.33*</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0.26*</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2897108"/>
                  </a:ext>
                </a:extLst>
              </a:tr>
              <a:tr h="36195">
                <a:tc>
                  <a:txBody>
                    <a:bodyPr/>
                    <a:lstStyle/>
                    <a:p>
                      <a:pPr algn="just">
                        <a:lnSpc>
                          <a:spcPct val="100000"/>
                        </a:lnSpc>
                        <a:spcAft>
                          <a:spcPts val="600"/>
                        </a:spcAft>
                      </a:pPr>
                      <a:r>
                        <a:rPr lang="en-ZA" sz="1000">
                          <a:effectLst/>
                        </a:rPr>
                        <a:t>Fe</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b="1" dirty="0">
                          <a:effectLst/>
                        </a:rPr>
                        <a:t>0.78*</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31178211"/>
                  </a:ext>
                </a:extLst>
              </a:tr>
              <a:tr h="36195">
                <a:tc>
                  <a:txBody>
                    <a:bodyPr/>
                    <a:lstStyle/>
                    <a:p>
                      <a:pPr algn="just">
                        <a:lnSpc>
                          <a:spcPct val="100000"/>
                        </a:lnSpc>
                        <a:spcAft>
                          <a:spcPts val="600"/>
                        </a:spcAft>
                      </a:pPr>
                      <a:r>
                        <a:rPr lang="en-ZA" sz="1000">
                          <a:effectLst/>
                        </a:rPr>
                        <a:t>K</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b="1" dirty="0">
                          <a:effectLst/>
                        </a:rPr>
                        <a:t>0.72*</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64407111"/>
                  </a:ext>
                </a:extLst>
              </a:tr>
              <a:tr h="36195">
                <a:tc>
                  <a:txBody>
                    <a:bodyPr/>
                    <a:lstStyle/>
                    <a:p>
                      <a:pPr algn="just">
                        <a:lnSpc>
                          <a:spcPct val="100000"/>
                        </a:lnSpc>
                        <a:spcAft>
                          <a:spcPts val="600"/>
                        </a:spcAft>
                      </a:pPr>
                      <a:r>
                        <a:rPr lang="en-ZA" sz="1000">
                          <a:effectLst/>
                        </a:rPr>
                        <a:t>S</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0.07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0.27*</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-0.07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0.53*</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15472666"/>
                  </a:ext>
                </a:extLst>
              </a:tr>
              <a:tr h="36195">
                <a:tc>
                  <a:txBody>
                    <a:bodyPr/>
                    <a:lstStyle/>
                    <a:p>
                      <a:pPr algn="just">
                        <a:lnSpc>
                          <a:spcPct val="100000"/>
                        </a:lnSpc>
                        <a:spcAft>
                          <a:spcPts val="600"/>
                        </a:spcAft>
                      </a:pPr>
                      <a:r>
                        <a:rPr lang="en-ZA" sz="1000">
                          <a:effectLst/>
                        </a:rPr>
                        <a:t>Si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0.36*</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03900580"/>
                  </a:ext>
                </a:extLst>
              </a:tr>
              <a:tr h="36195">
                <a:tc>
                  <a:txBody>
                    <a:bodyPr/>
                    <a:lstStyle/>
                    <a:p>
                      <a:pPr algn="just">
                        <a:lnSpc>
                          <a:spcPct val="100000"/>
                        </a:lnSpc>
                        <a:spcAft>
                          <a:spcPts val="600"/>
                        </a:spcAft>
                      </a:pPr>
                      <a:r>
                        <a:rPr lang="en-ZA" sz="1000">
                          <a:effectLst/>
                        </a:rPr>
                        <a:t>Ti</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0.56*</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0.70*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0.25*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83517323"/>
                  </a:ext>
                </a:extLst>
              </a:tr>
              <a:tr h="36195">
                <a:tc>
                  <a:txBody>
                    <a:bodyPr/>
                    <a:lstStyle/>
                    <a:p>
                      <a:pPr algn="just">
                        <a:lnSpc>
                          <a:spcPct val="100000"/>
                        </a:lnSpc>
                        <a:spcAft>
                          <a:spcPts val="600"/>
                        </a:spcAft>
                      </a:pPr>
                      <a:r>
                        <a:rPr lang="en-ZA" sz="1000">
                          <a:effectLst/>
                        </a:rPr>
                        <a:t>U</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-0.81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0.19*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0.24*</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0.18*</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0.16*</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a:t>
                      </a:r>
                      <a:r>
                        <a:rPr lang="en-ZA" sz="1000" baseline="0" dirty="0">
                          <a:effectLst/>
                        </a:rPr>
                        <a:t>0.10</a:t>
                      </a:r>
                      <a:endParaRPr lang="en-GB" sz="1200" baseline="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0.12*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0.27*</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0.13*</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0.08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-0.08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pPr>
                      <a:endParaRPr lang="en-GB" sz="11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97664351"/>
                  </a:ext>
                </a:extLst>
              </a:tr>
              <a:tr h="36195">
                <a:tc>
                  <a:txBody>
                    <a:bodyPr/>
                    <a:lstStyle/>
                    <a:p>
                      <a:pPr algn="just">
                        <a:lnSpc>
                          <a:spcPct val="100000"/>
                        </a:lnSpc>
                        <a:spcAft>
                          <a:spcPts val="600"/>
                        </a:spcAft>
                      </a:pPr>
                      <a:r>
                        <a:rPr lang="en-ZA" sz="1000">
                          <a:effectLst/>
                        </a:rPr>
                        <a:t>Zn</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0.68</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0.66*</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0.75*</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0.60*</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0.54*</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0.31*</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0.69*</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a:effectLst/>
                        </a:rPr>
                        <a:t>0.47*</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0.37*</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0.56*</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0.22*</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600"/>
                        </a:spcAft>
                      </a:pPr>
                      <a:r>
                        <a:rPr lang="en-ZA" sz="1000" dirty="0">
                          <a:effectLst/>
                        </a:rPr>
                        <a:t>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38900640"/>
                  </a:ext>
                </a:extLst>
              </a:tr>
            </a:tbl>
          </a:graphicData>
        </a:graphic>
      </p:graphicFrame>
      <p:sp>
        <p:nvSpPr>
          <p:cNvPr id="27" name="TextBox 26">
            <a:extLst>
              <a:ext uri="{FF2B5EF4-FFF2-40B4-BE49-F238E27FC236}">
                <a16:creationId xmlns:a16="http://schemas.microsoft.com/office/drawing/2014/main" id="{4F2EE889-56BC-B73B-450D-78F2AED2BA34}"/>
              </a:ext>
            </a:extLst>
          </p:cNvPr>
          <p:cNvSpPr txBox="1"/>
          <p:nvPr/>
        </p:nvSpPr>
        <p:spPr>
          <a:xfrm flipH="1">
            <a:off x="8803398" y="17172605"/>
            <a:ext cx="1493991" cy="3477875"/>
          </a:xfrm>
          <a:prstGeom prst="rect">
            <a:avLst/>
          </a:prstGeom>
          <a:noFill/>
        </p:spPr>
        <p:txBody>
          <a:bodyPr wrap="square">
            <a:spAutoFit/>
          </a:bodyPr>
          <a:lstStyle/>
          <a:p>
            <a:pPr>
              <a:lnSpc>
                <a:spcPct val="150000"/>
              </a:lnSpc>
            </a:pPr>
            <a:r>
              <a:rPr lang="en-US" sz="1000" b="1" dirty="0"/>
              <a:t>Correlation between 24-hour PM</a:t>
            </a:r>
            <a:r>
              <a:rPr lang="en-US" sz="1000" b="1" baseline="-25000" dirty="0"/>
              <a:t>2.5</a:t>
            </a:r>
            <a:r>
              <a:rPr lang="en-US" sz="1000" b="1" dirty="0"/>
              <a:t> and the trace elements on 350 days at the School of Health Systems and Public Health, University of Pretoria during 18 April 2017 and 28 February 2020</a:t>
            </a:r>
          </a:p>
          <a:p>
            <a:pPr>
              <a:lnSpc>
                <a:spcPct val="150000"/>
              </a:lnSpc>
            </a:pPr>
            <a:r>
              <a:rPr lang="en-US" sz="1000" dirty="0"/>
              <a:t>Correlations were significant; mostly p&lt;0.001</a:t>
            </a:r>
          </a:p>
          <a:p>
            <a:pPr>
              <a:lnSpc>
                <a:spcPct val="150000"/>
              </a:lnSpc>
            </a:pPr>
            <a:r>
              <a:rPr lang="en-US" sz="1000" dirty="0"/>
              <a:t>*Not significant; </a:t>
            </a:r>
            <a:r>
              <a:rPr lang="en-US" sz="1000" i="1" dirty="0"/>
              <a:t>p</a:t>
            </a:r>
            <a:r>
              <a:rPr lang="en-US" sz="1000" dirty="0"/>
              <a:t>≥0.05</a:t>
            </a:r>
          </a:p>
          <a:p>
            <a:pPr>
              <a:lnSpc>
                <a:spcPct val="150000"/>
              </a:lnSpc>
            </a:pPr>
            <a:r>
              <a:rPr lang="en-US" sz="1000" dirty="0"/>
              <a:t>No missing values</a:t>
            </a:r>
          </a:p>
          <a:p>
            <a:endParaRPr lang="en-GB" sz="1000" dirty="0"/>
          </a:p>
        </p:txBody>
      </p:sp>
      <p:sp>
        <p:nvSpPr>
          <p:cNvPr id="9" name="TextBox 8">
            <a:extLst>
              <a:ext uri="{FF2B5EF4-FFF2-40B4-BE49-F238E27FC236}">
                <a16:creationId xmlns:a16="http://schemas.microsoft.com/office/drawing/2014/main" id="{6B2843BE-EC87-678E-CB80-8A72015DEC0C}"/>
              </a:ext>
            </a:extLst>
          </p:cNvPr>
          <p:cNvSpPr txBox="1"/>
          <p:nvPr/>
        </p:nvSpPr>
        <p:spPr>
          <a:xfrm>
            <a:off x="10636122" y="11763209"/>
            <a:ext cx="9103956" cy="400110"/>
          </a:xfrm>
          <a:prstGeom prst="rect">
            <a:avLst/>
          </a:prstGeom>
          <a:noFill/>
        </p:spPr>
        <p:txBody>
          <a:bodyPr wrap="square">
            <a:spAutoFit/>
          </a:bodyPr>
          <a:lstStyle/>
          <a:p>
            <a:pPr>
              <a:spcAft>
                <a:spcPts val="1000"/>
              </a:spcAft>
            </a:pPr>
            <a:r>
              <a:rPr lang="en-US" sz="1000" b="1" dirty="0">
                <a:effectLst/>
                <a:ea typeface="Calibri" panose="020F0502020204030204" pitchFamily="34" charset="0"/>
                <a:cs typeface="Arial" panose="020B0604020202020204" pitchFamily="34" charset="0"/>
              </a:rPr>
              <a:t>Percentage change (95% CI) in daily respiratory disease hospital admissions per inter-quartile range increase in trace element levels (lag0) in model 2, measured at the School of Health Systems and Public Health, University of Pretoria during 18 April 2017 to 28 February 2020 (350 days).</a:t>
            </a:r>
            <a:endParaRPr lang="en-GB" sz="1000" b="1" dirty="0"/>
          </a:p>
        </p:txBody>
      </p:sp>
      <p:pic>
        <p:nvPicPr>
          <p:cNvPr id="29" name="Picture 28">
            <a:extLst>
              <a:ext uri="{FF2B5EF4-FFF2-40B4-BE49-F238E27FC236}">
                <a16:creationId xmlns:a16="http://schemas.microsoft.com/office/drawing/2014/main" id="{3FF7E2A8-4597-4DCC-AC44-40391D088872}"/>
              </a:ext>
            </a:extLst>
          </p:cNvPr>
          <p:cNvPicPr>
            <a:picLocks noChangeAspect="1"/>
          </p:cNvPicPr>
          <p:nvPr/>
        </p:nvPicPr>
        <p:blipFill>
          <a:blip r:embed="rId7"/>
          <a:stretch>
            <a:fillRect/>
          </a:stretch>
        </p:blipFill>
        <p:spPr>
          <a:xfrm>
            <a:off x="15455423" y="271305"/>
            <a:ext cx="6045274" cy="3327911"/>
          </a:xfrm>
          <a:prstGeom prst="rect">
            <a:avLst/>
          </a:prstGeom>
        </p:spPr>
      </p:pic>
    </p:spTree>
    <p:extLst>
      <p:ext uri="{BB962C8B-B14F-4D97-AF65-F5344CB8AC3E}">
        <p14:creationId xmlns:p14="http://schemas.microsoft.com/office/powerpoint/2010/main" val="2169213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1161</TotalTime>
  <Words>3390</Words>
  <Application>Microsoft Office PowerPoint</Application>
  <PresentationFormat>Custom</PresentationFormat>
  <Paragraphs>399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CASE-CROSSOVER STUDY BETWEEN PM2.5 AND HOSPITAL ADMISSIONS  FOR RESPIRATORY DISEASES IN PRETORIA    P2-H2</vt:lpstr>
    </vt:vector>
  </TitlesOfParts>
  <Company>University of Pretoria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Marizanne Booyens</dc:creator>
  <cp:lastModifiedBy>Chantelle Howlett-Downing</cp:lastModifiedBy>
  <cp:revision>116</cp:revision>
  <cp:lastPrinted>2022-10-18T12:40:50Z</cp:lastPrinted>
  <dcterms:created xsi:type="dcterms:W3CDTF">2017-05-08T07:18:51Z</dcterms:created>
  <dcterms:modified xsi:type="dcterms:W3CDTF">2024-09-19T10:36:25Z</dcterms:modified>
</cp:coreProperties>
</file>