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CenturyGothic-regular.fntdata"/><Relationship Id="rId14" Type="http://schemas.openxmlformats.org/officeDocument/2006/relationships/slide" Target="slides/slide8.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99c95b15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99c95b15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799c95b1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799c95b1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799c95b15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799c95b15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799c95b15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799c95b15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b2b7186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b2b7186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b2b71867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6b2b71867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799c95b1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799c95b1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eage.eventsair.com/pre-salt-reservoir-workshop/registration-" TargetMode="External"/><Relationship Id="rId5" Type="http://schemas.openxmlformats.org/officeDocument/2006/relationships/hyperlink" Target="mailto:jpo@eag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mailto:jpo@eag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6"/>
          <p:cNvSpPr txBox="1"/>
          <p:nvPr/>
        </p:nvSpPr>
        <p:spPr>
          <a:xfrm>
            <a:off x="1080575" y="1512775"/>
            <a:ext cx="75099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Date: 5-6 December 2019 </a:t>
            </a:r>
            <a:endParaRPr>
              <a:solidFill>
                <a:schemeClr val="dk1"/>
              </a:solidFill>
            </a:endParaRPr>
          </a:p>
          <a:p>
            <a:pPr indent="0" lvl="0" marL="0" rtl="0" algn="ctr">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Place: Rio de Janeiro, Brazil</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Speaker Guidelines 2019 </a:t>
            </a:r>
            <a:endParaRPr/>
          </a:p>
        </p:txBody>
      </p:sp>
      <p:sp>
        <p:nvSpPr>
          <p:cNvPr id="134" name="Google Shape;134;p26"/>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7"/>
          <p:cNvSpPr txBox="1"/>
          <p:nvPr/>
        </p:nvSpPr>
        <p:spPr>
          <a:xfrm>
            <a:off x="432225" y="1069775"/>
            <a:ext cx="7787100" cy="349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000">
              <a:latin typeface="Century Gothic"/>
              <a:ea typeface="Century Gothic"/>
              <a:cs typeface="Century Gothic"/>
              <a:sym typeface="Century Gothic"/>
            </a:endParaRPr>
          </a:p>
          <a:p>
            <a:pPr indent="0" lvl="0" marL="0" marR="0" rtl="0" algn="l">
              <a:spcBef>
                <a:spcPts val="0"/>
              </a:spcBef>
              <a:spcAft>
                <a:spcPts val="0"/>
              </a:spcAft>
              <a:buNone/>
            </a:pPr>
            <a:r>
              <a:rPr b="1" lang="en" sz="1200">
                <a:latin typeface="Century Gothic"/>
                <a:ea typeface="Century Gothic"/>
                <a:cs typeface="Century Gothic"/>
                <a:sym typeface="Century Gothic"/>
              </a:rPr>
              <a:t>E</a:t>
            </a:r>
            <a:r>
              <a:rPr b="1" i="0" lang="en" sz="1200" u="none" cap="none" strike="noStrike">
                <a:solidFill>
                  <a:srgbClr val="000000"/>
                </a:solidFill>
                <a:latin typeface="Century Gothic"/>
                <a:ea typeface="Century Gothic"/>
                <a:cs typeface="Century Gothic"/>
                <a:sym typeface="Century Gothic"/>
              </a:rPr>
              <a:t>vent Title</a:t>
            </a:r>
            <a:r>
              <a:rPr b="1" lang="en" sz="1200">
                <a:latin typeface="Century Gothic"/>
                <a:ea typeface="Century Gothic"/>
                <a:cs typeface="Century Gothic"/>
                <a:sym typeface="Century Gothic"/>
              </a:rPr>
              <a:t>: </a:t>
            </a:r>
            <a:endParaRPr b="1" i="0" sz="1200" u="none" cap="none" strike="noStrike">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latin typeface="Century Gothic"/>
                <a:ea typeface="Century Gothic"/>
                <a:cs typeface="Century Gothic"/>
                <a:sym typeface="Century Gothic"/>
              </a:rPr>
              <a:t>First EAGE Workshop on Pre-Salt Reservoir: from Exploration to Production </a:t>
            </a:r>
            <a:endParaRPr sz="1200">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Date &amp; Location:</a:t>
            </a:r>
            <a:endParaRPr sz="1200"/>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lang="en" sz="1200">
                <a:latin typeface="Century Gothic"/>
                <a:ea typeface="Century Gothic"/>
                <a:cs typeface="Century Gothic"/>
                <a:sym typeface="Century Gothic"/>
              </a:rPr>
              <a:t>5</a:t>
            </a:r>
            <a:r>
              <a:rPr lang="en" sz="1200">
                <a:solidFill>
                  <a:srgbClr val="000000"/>
                </a:solidFill>
                <a:latin typeface="Century Gothic"/>
                <a:ea typeface="Century Gothic"/>
                <a:cs typeface="Century Gothic"/>
                <a:sym typeface="Century Gothic"/>
              </a:rPr>
              <a:t>-6 </a:t>
            </a:r>
            <a:r>
              <a:rPr lang="en" sz="1200">
                <a:latin typeface="Century Gothic"/>
                <a:ea typeface="Century Gothic"/>
                <a:cs typeface="Century Gothic"/>
                <a:sym typeface="Century Gothic"/>
              </a:rPr>
              <a:t>December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rPr lang="en" sz="1200">
                <a:latin typeface="Century Gothic"/>
                <a:ea typeface="Century Gothic"/>
                <a:cs typeface="Century Gothic"/>
                <a:sym typeface="Century Gothic"/>
              </a:rPr>
              <a:t>JW Marriott Copacabana</a:t>
            </a:r>
            <a:endParaRPr sz="1200" u="sng">
              <a:latin typeface="Calibri"/>
              <a:ea typeface="Calibri"/>
              <a:cs typeface="Calibri"/>
              <a:sym typeface="Calibri"/>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For booking your room you must contact the hotel directly and reserve. EAGE is not responsible for the rooms  booking or availability. We suggest to book with anticipation to reassure your stay at the suggested hotel for the workshop.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b="1" lang="en" sz="1200">
                <a:solidFill>
                  <a:srgbClr val="000000"/>
                </a:solidFill>
                <a:latin typeface="Century Gothic"/>
                <a:ea typeface="Century Gothic"/>
                <a:cs typeface="Century Gothic"/>
                <a:sym typeface="Century Gothic"/>
              </a:rPr>
              <a:t>Address:</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Av. Atlântica, 2600 - Copacabana, Rio de Janeiro - RJ, 22041-001, Brazil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latin typeface="Century Gothic"/>
                <a:ea typeface="Century Gothic"/>
                <a:cs typeface="Century Gothic"/>
                <a:sym typeface="Century Gothic"/>
              </a:rPr>
              <a:t>             Contact</a:t>
            </a:r>
            <a:r>
              <a:rPr lang="en" sz="1200">
                <a:latin typeface="Century Gothic"/>
                <a:ea typeface="Century Gothic"/>
                <a:cs typeface="Century Gothic"/>
                <a:sym typeface="Century Gothic"/>
              </a:rPr>
              <a:t>: +55 21 2545-6500</a:t>
            </a:r>
            <a:endParaRPr b="1" sz="1200">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Overview</a:t>
            </a:r>
            <a:r>
              <a:rPr b="1" lang="en" sz="1200">
                <a:latin typeface="Century Gothic"/>
                <a:ea typeface="Century Gothic"/>
                <a:cs typeface="Century Gothic"/>
                <a:sym typeface="Century Gothic"/>
              </a:rPr>
              <a:t>: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Thursday</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5</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December</a:t>
            </a:r>
            <a:r>
              <a:rPr lang="en" sz="1200">
                <a:solidFill>
                  <a:srgbClr val="000000"/>
                </a:solidFill>
                <a:latin typeface="Century Gothic"/>
                <a:ea typeface="Century Gothic"/>
                <a:cs typeface="Century Gothic"/>
                <a:sym typeface="Century Gothic"/>
              </a:rPr>
              <a:t>	08:</a:t>
            </a:r>
            <a:r>
              <a:rPr lang="en" sz="1200">
                <a:latin typeface="Century Gothic"/>
                <a:ea typeface="Century Gothic"/>
                <a:cs typeface="Century Gothic"/>
                <a:sym typeface="Century Gothic"/>
              </a:rPr>
              <a:t>2</a:t>
            </a:r>
            <a:r>
              <a:rPr lang="en" sz="1200">
                <a:solidFill>
                  <a:srgbClr val="000000"/>
                </a:solidFill>
                <a:latin typeface="Century Gothic"/>
                <a:ea typeface="Century Gothic"/>
                <a:cs typeface="Century Gothic"/>
                <a:sym typeface="Century Gothic"/>
              </a:rPr>
              <a:t>0-1</a:t>
            </a:r>
            <a:r>
              <a:rPr lang="en" sz="1200">
                <a:latin typeface="Century Gothic"/>
                <a:ea typeface="Century Gothic"/>
                <a:cs typeface="Century Gothic"/>
                <a:sym typeface="Century Gothic"/>
              </a:rPr>
              <a:t>7</a:t>
            </a:r>
            <a:r>
              <a:rPr lang="en" sz="1200">
                <a:solidFill>
                  <a:srgbClr val="00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1</a:t>
            </a:r>
            <a:r>
              <a:rPr lang="en" sz="1200">
                <a:solidFill>
                  <a:srgbClr val="000000"/>
                </a:solidFill>
                <a:latin typeface="Century Gothic"/>
                <a:ea typeface="Century Gothic"/>
                <a:cs typeface="Century Gothic"/>
                <a:sym typeface="Century Gothic"/>
              </a:rPr>
              <a:t>0 </a:t>
            </a:r>
            <a:r>
              <a:rPr b="1" lang="en" sz="1200">
                <a:latin typeface="Century Gothic"/>
                <a:ea typeface="Century Gothic"/>
                <a:cs typeface="Century Gothic"/>
                <a:sym typeface="Century Gothic"/>
              </a:rPr>
              <a:t>Technical Programme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18:</a:t>
            </a:r>
            <a:r>
              <a:rPr lang="en" sz="1200">
                <a:latin typeface="Century Gothic"/>
                <a:ea typeface="Century Gothic"/>
                <a:cs typeface="Century Gothic"/>
                <a:sym typeface="Century Gothic"/>
              </a:rPr>
              <a:t>0</a:t>
            </a:r>
            <a:r>
              <a:rPr lang="en" sz="1200">
                <a:solidFill>
                  <a:srgbClr val="000000"/>
                </a:solidFill>
                <a:latin typeface="Century Gothic"/>
                <a:ea typeface="Century Gothic"/>
                <a:cs typeface="Century Gothic"/>
                <a:sym typeface="Century Gothic"/>
              </a:rPr>
              <a:t>0-20:00</a:t>
            </a:r>
            <a:r>
              <a:rPr b="1" lang="en" sz="1200">
                <a:solidFill>
                  <a:srgbClr val="000000"/>
                </a:solidFill>
                <a:latin typeface="Century Gothic"/>
                <a:ea typeface="Century Gothic"/>
                <a:cs typeface="Century Gothic"/>
                <a:sym typeface="Century Gothic"/>
              </a:rPr>
              <a:t>  Icebreaker Reception @ </a:t>
            </a:r>
            <a:r>
              <a:rPr b="1" lang="en" sz="1200">
                <a:latin typeface="Century Gothic"/>
                <a:ea typeface="Century Gothic"/>
                <a:cs typeface="Century Gothic"/>
                <a:sym typeface="Century Gothic"/>
              </a:rPr>
              <a:t>JW Marriott T</a:t>
            </a:r>
            <a:r>
              <a:rPr b="1" lang="en" sz="1200">
                <a:solidFill>
                  <a:srgbClr val="000000"/>
                </a:solidFill>
                <a:latin typeface="Century Gothic"/>
                <a:ea typeface="Century Gothic"/>
                <a:cs typeface="Century Gothic"/>
                <a:sym typeface="Century Gothic"/>
              </a:rPr>
              <a:t>errace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Friday</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6 December</a:t>
            </a:r>
            <a:r>
              <a:rPr lang="en" sz="1200">
                <a:solidFill>
                  <a:srgbClr val="000000"/>
                </a:solidFill>
                <a:latin typeface="Century Gothic"/>
                <a:ea typeface="Century Gothic"/>
                <a:cs typeface="Century Gothic"/>
                <a:sym typeface="Century Gothic"/>
              </a:rPr>
              <a:t>	08:00-1</a:t>
            </a:r>
            <a:r>
              <a:rPr lang="en" sz="1200">
                <a:latin typeface="Century Gothic"/>
                <a:ea typeface="Century Gothic"/>
                <a:cs typeface="Century Gothic"/>
                <a:sym typeface="Century Gothic"/>
              </a:rPr>
              <a:t>7</a:t>
            </a:r>
            <a:r>
              <a:rPr lang="en" sz="1200">
                <a:solidFill>
                  <a:srgbClr val="00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1</a:t>
            </a:r>
            <a:r>
              <a:rPr lang="en" sz="1200">
                <a:solidFill>
                  <a:srgbClr val="000000"/>
                </a:solidFill>
                <a:latin typeface="Century Gothic"/>
                <a:ea typeface="Century Gothic"/>
                <a:cs typeface="Century Gothic"/>
                <a:sym typeface="Century Gothic"/>
              </a:rPr>
              <a:t>0  </a:t>
            </a:r>
            <a:r>
              <a:rPr b="1" lang="en" sz="1200">
                <a:solidFill>
                  <a:srgbClr val="000000"/>
                </a:solidFill>
                <a:latin typeface="Century Gothic"/>
                <a:ea typeface="Century Gothic"/>
                <a:cs typeface="Century Gothic"/>
                <a:sym typeface="Century Gothic"/>
              </a:rPr>
              <a:t>Technical Programme</a:t>
            </a:r>
            <a:r>
              <a:rPr lang="en" sz="1200">
                <a:solidFill>
                  <a:srgbClr val="000000"/>
                </a:solidFill>
                <a:latin typeface="Century Gothic"/>
                <a:ea typeface="Century Gothic"/>
                <a:cs typeface="Century Gothic"/>
                <a:sym typeface="Century Gothic"/>
              </a:rPr>
              <a:t>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800">
                <a:solidFill>
                  <a:srgbClr val="000000"/>
                </a:solidFill>
                <a:latin typeface="Century Gothic"/>
                <a:ea typeface="Century Gothic"/>
                <a:cs typeface="Century Gothic"/>
                <a:sym typeface="Century Gothic"/>
              </a:rPr>
              <a:t>				</a:t>
            </a:r>
            <a:r>
              <a:rPr b="1" lang="en" sz="800">
                <a:solidFill>
                  <a:srgbClr val="000000"/>
                </a:solidFill>
                <a:latin typeface="Century Gothic"/>
                <a:ea typeface="Century Gothic"/>
                <a:cs typeface="Century Gothic"/>
                <a:sym typeface="Century Gothic"/>
              </a:rPr>
              <a:t>				</a:t>
            </a:r>
            <a:endParaRPr sz="800"/>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p:txBody>
      </p:sp>
      <p:sp>
        <p:nvSpPr>
          <p:cNvPr id="140" name="Google Shape;140;p27"/>
          <p:cNvSpPr/>
          <p:nvPr/>
        </p:nvSpPr>
        <p:spPr>
          <a:xfrm>
            <a:off x="3003750" y="48300"/>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8"/>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
        <p:nvSpPr>
          <p:cNvPr id="146" name="Google Shape;146;p28"/>
          <p:cNvSpPr/>
          <p:nvPr/>
        </p:nvSpPr>
        <p:spPr>
          <a:xfrm>
            <a:off x="358050" y="1226925"/>
            <a:ext cx="8427900" cy="410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1.Confirm attendance </a:t>
            </a:r>
            <a:r>
              <a:rPr lang="en" sz="1200">
                <a:solidFill>
                  <a:srgbClr val="000000"/>
                </a:solidFill>
                <a:latin typeface="Century Gothic"/>
                <a:ea typeface="Century Gothic"/>
                <a:cs typeface="Century Gothic"/>
                <a:sym typeface="Century Gothic"/>
              </a:rPr>
              <a:t>– if you cannot attend the workshop to present your work and do not notify EAGE by </a:t>
            </a:r>
            <a:r>
              <a:rPr lang="en" sz="1200">
                <a:latin typeface="Century Gothic"/>
                <a:ea typeface="Century Gothic"/>
                <a:cs typeface="Century Gothic"/>
                <a:sym typeface="Century Gothic"/>
              </a:rPr>
              <a:t>18 November </a:t>
            </a:r>
            <a:r>
              <a:rPr lang="en" sz="1200">
                <a:solidFill>
                  <a:schemeClr val="dk1"/>
                </a:solidFill>
                <a:latin typeface="Century Gothic"/>
                <a:ea typeface="Century Gothic"/>
                <a:cs typeface="Century Gothic"/>
                <a:sym typeface="Century Gothic"/>
              </a:rPr>
              <a:t>2019</a:t>
            </a:r>
            <a:r>
              <a:rPr lang="en" sz="1200">
                <a:latin typeface="Century Gothic"/>
                <a:ea typeface="Century Gothic"/>
                <a:cs typeface="Century Gothic"/>
                <a:sym typeface="Century Gothic"/>
              </a:rPr>
              <a:t> (please confirm your participation if you have not done it)</a:t>
            </a:r>
            <a:r>
              <a:rPr lang="en" sz="1200">
                <a:solidFill>
                  <a:srgbClr val="000000"/>
                </a:solidFill>
                <a:latin typeface="Century Gothic"/>
                <a:ea typeface="Century Gothic"/>
                <a:cs typeface="Century Gothic"/>
                <a:sym typeface="Century Gothic"/>
              </a:rPr>
              <a:t>, you will be considered a ‘no-show’ and this will disqualify you from presenting at all EAGE events for 3 years.</a:t>
            </a:r>
            <a:endParaRPr sz="1200"/>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2.Extended Abstracts –</a:t>
            </a:r>
            <a:r>
              <a:rPr lang="en" sz="1200">
                <a:solidFill>
                  <a:srgbClr val="000000"/>
                </a:solidFill>
                <a:latin typeface="Century Gothic"/>
                <a:ea typeface="Century Gothic"/>
                <a:cs typeface="Century Gothic"/>
                <a:sym typeface="Century Gothic"/>
              </a:rPr>
              <a:t>Should you wish to make revisions to your abstract please do so no later than </a:t>
            </a:r>
            <a:r>
              <a:rPr lang="en" sz="1200">
                <a:latin typeface="Century Gothic"/>
                <a:ea typeface="Century Gothic"/>
                <a:cs typeface="Century Gothic"/>
                <a:sym typeface="Century Gothic"/>
              </a:rPr>
              <a:t>18</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November </a:t>
            </a:r>
            <a:r>
              <a:rPr lang="en" sz="1200">
                <a:solidFill>
                  <a:srgbClr val="000000"/>
                </a:solidFill>
                <a:latin typeface="Century Gothic"/>
                <a:ea typeface="Century Gothic"/>
                <a:cs typeface="Century Gothic"/>
                <a:sym typeface="Century Gothic"/>
              </a:rPr>
              <a:t>2019 . After this date we cannot accept further revisions as the abstracts are being prepared for the proceedings and uploaded to Earth Doc.</a:t>
            </a:r>
            <a:endParaRPr sz="1200"/>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3.Abstract Summary – </a:t>
            </a:r>
            <a:r>
              <a:rPr lang="en" sz="1200">
                <a:solidFill>
                  <a:srgbClr val="000000"/>
                </a:solidFill>
                <a:latin typeface="Century Gothic"/>
                <a:ea typeface="Century Gothic"/>
                <a:cs typeface="Century Gothic"/>
                <a:sym typeface="Century Gothic"/>
              </a:rPr>
              <a:t>did you provide a summary when submitting your abstract? If not then please log into the submission on the EAGE website and add a summary. Please do so by </a:t>
            </a:r>
            <a:r>
              <a:rPr lang="en" sz="1200">
                <a:latin typeface="Century Gothic"/>
                <a:ea typeface="Century Gothic"/>
                <a:cs typeface="Century Gothic"/>
                <a:sym typeface="Century Gothic"/>
              </a:rPr>
              <a:t>18</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November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4.Provide a short biography –</a:t>
            </a:r>
            <a:r>
              <a:rPr lang="en" sz="1200">
                <a:solidFill>
                  <a:srgbClr val="000000"/>
                </a:solidFill>
                <a:latin typeface="Century Gothic"/>
                <a:ea typeface="Century Gothic"/>
                <a:cs typeface="Century Gothic"/>
                <a:sym typeface="Century Gothic"/>
              </a:rPr>
              <a:t> If you have not provided</a:t>
            </a:r>
            <a:r>
              <a:rPr b="1" lang="en" sz="1200">
                <a:solidFill>
                  <a:srgbClr val="000000"/>
                </a:solidFill>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your biography should be no more than 75 words and should include your current company and position, number of years experience, area of expertise and any notable</a:t>
            </a:r>
            <a:r>
              <a:rPr lang="en" sz="1200"/>
              <a:t> </a:t>
            </a:r>
            <a:r>
              <a:rPr lang="en" sz="1200">
                <a:solidFill>
                  <a:srgbClr val="000000"/>
                </a:solidFill>
                <a:latin typeface="Century Gothic"/>
                <a:ea typeface="Century Gothic"/>
                <a:cs typeface="Century Gothic"/>
                <a:sym typeface="Century Gothic"/>
              </a:rPr>
              <a:t>awards/publications. </a:t>
            </a:r>
            <a:r>
              <a:rPr b="1" lang="en" sz="1200">
                <a:solidFill>
                  <a:srgbClr val="000000"/>
                </a:solidFill>
                <a:latin typeface="Century Gothic"/>
                <a:ea typeface="Century Gothic"/>
                <a:cs typeface="Century Gothic"/>
                <a:sym typeface="Century Gothic"/>
              </a:rPr>
              <a:t>Please do not provide your full CV</a:t>
            </a:r>
            <a:r>
              <a:rPr lang="en" sz="1200">
                <a:solidFill>
                  <a:srgbClr val="000000"/>
                </a:solidFill>
                <a:latin typeface="Century Gothic"/>
                <a:ea typeface="Century Gothic"/>
                <a:cs typeface="Century Gothic"/>
                <a:sym typeface="Century Gothic"/>
              </a:rPr>
              <a:t>. Deadline for submission </a:t>
            </a:r>
            <a:r>
              <a:rPr lang="en" sz="1200">
                <a:latin typeface="Century Gothic"/>
                <a:ea typeface="Century Gothic"/>
                <a:cs typeface="Century Gothic"/>
                <a:sym typeface="Century Gothic"/>
              </a:rPr>
              <a:t>25 November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t/>
            </a:r>
            <a:endParaRPr i="1" sz="1200">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9"/>
          <p:cNvSpPr/>
          <p:nvPr/>
        </p:nvSpPr>
        <p:spPr>
          <a:xfrm>
            <a:off x="479700" y="1275325"/>
            <a:ext cx="8314800" cy="2951400"/>
          </a:xfrm>
          <a:prstGeom prst="rect">
            <a:avLst/>
          </a:prstGeom>
          <a:noFill/>
          <a:ln>
            <a:noFill/>
          </a:ln>
        </p:spPr>
        <p:txBody>
          <a:bodyPr anchorCtr="0" anchor="t" bIns="45700" lIns="91425" spcFirstLastPara="1" rIns="91425" wrap="square" tIns="45700">
            <a:noAutofit/>
          </a:bodyPr>
          <a:lstStyle/>
          <a:p>
            <a:pPr indent="-76200" lvl="0" marL="0" marR="0" rtl="0" algn="l">
              <a:spcBef>
                <a:spcPts val="0"/>
              </a:spcBef>
              <a:spcAft>
                <a:spcPts val="0"/>
              </a:spcAft>
              <a:buClr>
                <a:srgbClr val="000000"/>
              </a:buClr>
              <a:buSzPts val="1200"/>
              <a:buFont typeface="Calibri"/>
              <a:buAutoNum type="arabicPeriod" startAt="5"/>
            </a:pPr>
            <a:r>
              <a:rPr b="1" lang="en" sz="1200">
                <a:solidFill>
                  <a:srgbClr val="000000"/>
                </a:solidFill>
                <a:latin typeface="Century Gothic"/>
                <a:ea typeface="Century Gothic"/>
                <a:cs typeface="Century Gothic"/>
                <a:sym typeface="Century Gothic"/>
              </a:rPr>
              <a:t>Register for the Workshop </a:t>
            </a:r>
            <a:r>
              <a:rPr lang="en" sz="1200">
                <a:solidFill>
                  <a:srgbClr val="000000"/>
                </a:solidFill>
                <a:latin typeface="Century Gothic"/>
                <a:ea typeface="Century Gothic"/>
                <a:cs typeface="Century Gothic"/>
                <a:sym typeface="Century Gothic"/>
              </a:rPr>
              <a:t>– as a speaker yo</a:t>
            </a:r>
            <a:r>
              <a:rPr lang="en" sz="1200">
                <a:solidFill>
                  <a:srgbClr val="000000"/>
                </a:solidFill>
                <a:latin typeface="Century Gothic"/>
                <a:ea typeface="Century Gothic"/>
                <a:cs typeface="Century Gothic"/>
                <a:sym typeface="Century Gothic"/>
              </a:rPr>
              <a:t>u are able to register at the early registration rate up to 2 weeks before the workshop. We recommend that you register via the website. </a:t>
            </a:r>
            <a:r>
              <a:rPr lang="en" sz="1200" u="sng">
                <a:solidFill>
                  <a:schemeClr val="hlink"/>
                </a:solidFill>
                <a:hlinkClick r:id="rId4"/>
              </a:rPr>
              <a:t>https://eage.eventsair.com/pre-salt-reservoir-workshop/registration-</a:t>
            </a:r>
            <a:r>
              <a:rPr lang="en" sz="1200">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if you are not able to do it, please send a mail to </a:t>
            </a:r>
            <a:r>
              <a:rPr lang="en" sz="1200" u="sng">
                <a:solidFill>
                  <a:srgbClr val="000000"/>
                </a:solidFill>
                <a:latin typeface="Century Gothic"/>
                <a:ea typeface="Century Gothic"/>
                <a:cs typeface="Century Gothic"/>
                <a:sym typeface="Century Gothic"/>
                <a:hlinkClick r:id="rId5"/>
              </a:rPr>
              <a:t>jpo@eage.org</a:t>
            </a:r>
            <a:r>
              <a:rPr lang="en" sz="1200">
                <a:solidFill>
                  <a:srgbClr val="000000"/>
                </a:solidFill>
                <a:latin typeface="Century Gothic"/>
                <a:ea typeface="Century Gothic"/>
                <a:cs typeface="Century Gothic"/>
                <a:sym typeface="Century Gothic"/>
              </a:rPr>
              <a:t> and we will do it manually for you. </a:t>
            </a:r>
            <a:endParaRPr sz="1200">
              <a:solidFill>
                <a:srgbClr val="000000"/>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sz="1200">
              <a:latin typeface="Century Gothic"/>
              <a:ea typeface="Century Gothic"/>
              <a:cs typeface="Century Gothic"/>
              <a:sym typeface="Century Gothic"/>
            </a:endParaRPr>
          </a:p>
          <a:p>
            <a:pPr indent="-76200" lvl="0" marL="0" marR="0" rtl="0" algn="l">
              <a:spcBef>
                <a:spcPts val="0"/>
              </a:spcBef>
              <a:spcAft>
                <a:spcPts val="0"/>
              </a:spcAft>
              <a:buClr>
                <a:srgbClr val="000000"/>
              </a:buClr>
              <a:buSzPts val="1200"/>
              <a:buFont typeface="Calibri"/>
              <a:buAutoNum type="arabicPeriod" startAt="5"/>
            </a:pPr>
            <a:r>
              <a:rPr b="1" lang="en" sz="1200">
                <a:solidFill>
                  <a:schemeClr val="dk1"/>
                </a:solidFill>
                <a:latin typeface="Century Gothic"/>
                <a:ea typeface="Century Gothic"/>
                <a:cs typeface="Century Gothic"/>
                <a:sym typeface="Century Gothic"/>
              </a:rPr>
              <a:t>Visa: </a:t>
            </a:r>
            <a:r>
              <a:rPr lang="en" sz="1200">
                <a:solidFill>
                  <a:schemeClr val="dk1"/>
                </a:solidFill>
                <a:latin typeface="Century Gothic"/>
                <a:ea typeface="Century Gothic"/>
                <a:cs typeface="Century Gothic"/>
                <a:sym typeface="Century Gothic"/>
              </a:rPr>
              <a:t>Please check with your nearest embassy/consulate for up to date information on the application process. If needed</a:t>
            </a:r>
            <a:endParaRPr sz="1200">
              <a:solidFill>
                <a:schemeClr val="dk1"/>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76200" lvl="0" marL="0" marR="0" rtl="0" algn="l">
              <a:spcBef>
                <a:spcPts val="0"/>
              </a:spcBef>
              <a:spcAft>
                <a:spcPts val="0"/>
              </a:spcAft>
              <a:buClr>
                <a:srgbClr val="000000"/>
              </a:buClr>
              <a:buSzPts val="1200"/>
              <a:buFont typeface="Calibri"/>
              <a:buAutoNum type="arabicPeriod" startAt="5"/>
            </a:pPr>
            <a:r>
              <a:rPr b="1" lang="en" sz="1200">
                <a:solidFill>
                  <a:schemeClr val="dk1"/>
                </a:solidFill>
                <a:latin typeface="Century Gothic"/>
                <a:ea typeface="Century Gothic"/>
                <a:cs typeface="Century Gothic"/>
                <a:sym typeface="Century Gothic"/>
              </a:rPr>
              <a:t>Venue: </a:t>
            </a:r>
            <a:r>
              <a:rPr lang="en" sz="1200">
                <a:solidFill>
                  <a:schemeClr val="dk1"/>
                </a:solidFill>
                <a:latin typeface="Century Gothic"/>
                <a:ea typeface="Century Gothic"/>
                <a:cs typeface="Century Gothic"/>
                <a:sym typeface="Century Gothic"/>
              </a:rPr>
              <a:t>– JW Mariott Copacabana</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lang="en" sz="1200">
                <a:solidFill>
                  <a:schemeClr val="dk1"/>
                </a:solidFill>
                <a:latin typeface="Century Gothic"/>
                <a:ea typeface="Century Gothic"/>
                <a:cs typeface="Century Gothic"/>
                <a:sym typeface="Century Gothic"/>
              </a:rPr>
              <a:t>For booking your room you must contact the hotel directly and reserve. EAGE is not responsible for the rooms booking or availability. We suggest to book with anticipation to reassure your stay at the suggested hotel for the workshop. </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b="1" lang="en" sz="1200">
                <a:solidFill>
                  <a:schemeClr val="dk1"/>
                </a:solidFill>
                <a:latin typeface="Century Gothic"/>
                <a:ea typeface="Century Gothic"/>
                <a:cs typeface="Century Gothic"/>
                <a:sym typeface="Century Gothic"/>
              </a:rPr>
              <a:t>Address:</a:t>
            </a:r>
            <a:r>
              <a:rPr lang="en" sz="1200">
                <a:solidFill>
                  <a:schemeClr val="dk1"/>
                </a:solidFill>
                <a:latin typeface="Century Gothic"/>
                <a:ea typeface="Century Gothic"/>
                <a:cs typeface="Century Gothic"/>
                <a:sym typeface="Century Gothic"/>
              </a:rPr>
              <a:t> Av. Atlântica, 2600 - Copacabana, Rio de Janeiro - RJ, 22041-001, Brazil</a:t>
            </a:r>
            <a:endParaRPr sz="1200">
              <a:solidFill>
                <a:schemeClr val="dk1"/>
              </a:solidFill>
              <a:latin typeface="Calibri"/>
              <a:ea typeface="Calibri"/>
              <a:cs typeface="Calibri"/>
              <a:sym typeface="Calibri"/>
            </a:endParaRPr>
          </a:p>
          <a:p>
            <a:pPr indent="0" lvl="0" marL="0" rtl="0" algn="l">
              <a:lnSpc>
                <a:spcPct val="70000"/>
              </a:lnSpc>
              <a:spcBef>
                <a:spcPts val="1000"/>
              </a:spcBef>
              <a:spcAft>
                <a:spcPts val="0"/>
              </a:spcAft>
              <a:buNone/>
            </a:pPr>
            <a:r>
              <a:rPr b="1" lang="en" sz="1200">
                <a:solidFill>
                  <a:schemeClr val="dk1"/>
                </a:solidFill>
                <a:latin typeface="Century Gothic"/>
                <a:ea typeface="Century Gothic"/>
                <a:cs typeface="Century Gothic"/>
                <a:sym typeface="Century Gothic"/>
              </a:rPr>
              <a:t>Contact Phone:</a:t>
            </a:r>
            <a:r>
              <a:rPr lang="en" sz="1200">
                <a:solidFill>
                  <a:schemeClr val="dk1"/>
                </a:solidFill>
                <a:latin typeface="Century Gothic"/>
                <a:ea typeface="Century Gothic"/>
                <a:cs typeface="Century Gothic"/>
                <a:sym typeface="Century Gothic"/>
              </a:rPr>
              <a:t> +55 21 2545-6500</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i="1" lang="en" sz="1200">
                <a:solidFill>
                  <a:schemeClr val="dk1"/>
                </a:solidFill>
                <a:latin typeface="Century Gothic"/>
                <a:ea typeface="Century Gothic"/>
                <a:cs typeface="Century Gothic"/>
                <a:sym typeface="Century Gothic"/>
              </a:rPr>
              <a:t>Please note that accommodation is not included in the registration fee and you may choose to stay at an alternate hotel to the workshop if you wish to.</a:t>
            </a:r>
            <a:endParaRPr sz="1200">
              <a:latin typeface="Century Gothic"/>
              <a:ea typeface="Century Gothic"/>
              <a:cs typeface="Century Gothic"/>
              <a:sym typeface="Century Gothic"/>
            </a:endParaRPr>
          </a:p>
          <a:p>
            <a:pPr indent="0" lvl="0" marL="0" marR="0" rtl="0" algn="l">
              <a:spcBef>
                <a:spcPts val="0"/>
              </a:spcBef>
              <a:spcAft>
                <a:spcPts val="0"/>
              </a:spcAft>
              <a:buClr>
                <a:srgbClr val="000000"/>
              </a:buClr>
              <a:buSzPts val="1800"/>
              <a:buFont typeface="Calibri"/>
              <a:buNone/>
            </a:pPr>
            <a:r>
              <a:t/>
            </a:r>
            <a:endParaRPr sz="1200">
              <a:solidFill>
                <a:srgbClr val="000000"/>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i="1" sz="1200">
              <a:solidFill>
                <a:srgbClr val="000000"/>
              </a:solidFill>
              <a:latin typeface="Century Gothic"/>
              <a:ea typeface="Century Gothic"/>
              <a:cs typeface="Century Gothic"/>
              <a:sym typeface="Century Gothic"/>
            </a:endParaRPr>
          </a:p>
        </p:txBody>
      </p:sp>
      <p:sp>
        <p:nvSpPr>
          <p:cNvPr id="152" name="Google Shape;152;p29"/>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
        <p:nvSpPr>
          <p:cNvPr id="158" name="Google Shape;158;p30"/>
          <p:cNvSpPr txBox="1"/>
          <p:nvPr/>
        </p:nvSpPr>
        <p:spPr>
          <a:xfrm>
            <a:off x="121350" y="1226925"/>
            <a:ext cx="8901300" cy="3000000"/>
          </a:xfrm>
          <a:prstGeom prst="rect">
            <a:avLst/>
          </a:prstGeom>
          <a:noFill/>
          <a:ln>
            <a:noFill/>
          </a:ln>
        </p:spPr>
        <p:txBody>
          <a:bodyPr anchorCtr="0" anchor="t" bIns="91425" lIns="91425" spcFirstLastPara="1" rIns="91425" wrap="square" tIns="91425">
            <a:noAutofit/>
          </a:bodyPr>
          <a:lstStyle/>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Poster Presentations are scheduled on Thursday 5 December and will be made available on the foyer for all delegates from 17:10 to 18:00 to present and will be posted and available to the audience during the coffee breaks am / pm </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Each presenter will have 10 minutes to explain their poster to the audience. Please, keep in mind this length of time to prepare your speech. </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Posters should be brought to be displayed </a:t>
            </a:r>
            <a:r>
              <a:rPr b="1" lang="en" sz="1200" u="sng">
                <a:latin typeface="Calibri"/>
                <a:ea typeface="Calibri"/>
                <a:cs typeface="Calibri"/>
                <a:sym typeface="Calibri"/>
              </a:rPr>
              <a:t>by no later than 10:00 am on 5 December 2019 </a:t>
            </a:r>
            <a:endParaRPr sz="1200"/>
          </a:p>
          <a:p>
            <a:pPr indent="0" lvl="0" marL="0" rtl="0" algn="l">
              <a:spcBef>
                <a:spcPts val="0"/>
              </a:spcBef>
              <a:spcAft>
                <a:spcPts val="0"/>
              </a:spcAft>
              <a:buNone/>
            </a:pPr>
            <a:r>
              <a:t/>
            </a:r>
            <a:endParaRPr sz="1200" u="sng">
              <a:latin typeface="Calibri"/>
              <a:ea typeface="Calibri"/>
              <a:cs typeface="Calibri"/>
              <a:sym typeface="Calibri"/>
            </a:endParaRPr>
          </a:p>
          <a:p>
            <a:pPr indent="0" lvl="0" marL="0" rtl="0" algn="l">
              <a:spcBef>
                <a:spcPts val="0"/>
              </a:spcBef>
              <a:spcAft>
                <a:spcPts val="0"/>
              </a:spcAft>
              <a:buNone/>
            </a:pPr>
            <a:r>
              <a:rPr b="1" lang="en" sz="1200" u="sng">
                <a:latin typeface="Calibri"/>
                <a:ea typeface="Calibri"/>
                <a:cs typeface="Calibri"/>
                <a:sym typeface="Calibri"/>
              </a:rPr>
              <a:t>Poster Display Boards</a:t>
            </a:r>
            <a:endParaRPr sz="1200"/>
          </a:p>
          <a:p>
            <a:pPr indent="0" lvl="0" marL="0" rtl="0" algn="l">
              <a:spcBef>
                <a:spcPts val="0"/>
              </a:spcBef>
              <a:spcAft>
                <a:spcPts val="0"/>
              </a:spcAft>
              <a:buNone/>
            </a:pPr>
            <a:r>
              <a:t/>
            </a:r>
            <a:endParaRPr b="1" sz="1200" u="sng">
              <a:latin typeface="Calibri"/>
              <a:ea typeface="Calibri"/>
              <a:cs typeface="Calibri"/>
              <a:sym typeface="Calibri"/>
            </a:endParaRPr>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EAGE will provide each presenter with one display board</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Your poster should be printed </a:t>
            </a:r>
            <a:r>
              <a:rPr b="1" lang="en" sz="1200">
                <a:latin typeface="Calibri"/>
                <a:ea typeface="Calibri"/>
                <a:cs typeface="Calibri"/>
                <a:sym typeface="Calibri"/>
              </a:rPr>
              <a:t>A0 in portrait orientation</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EAGE will provide velcro tabs to affix the poster to the board</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EAGE staff will hang the poster, please </a:t>
            </a:r>
            <a:r>
              <a:rPr lang="en" sz="1200" u="sng">
                <a:latin typeface="Calibri"/>
                <a:ea typeface="Calibri"/>
                <a:cs typeface="Calibri"/>
                <a:sym typeface="Calibri"/>
              </a:rPr>
              <a:t>bring it to the registration desk during the early registration on the 5 December </a:t>
            </a:r>
            <a:endParaRPr sz="1200"/>
          </a:p>
          <a:p>
            <a:pPr indent="-247650" lvl="0" marL="285750" rtl="0" algn="l">
              <a:spcBef>
                <a:spcPts val="0"/>
              </a:spcBef>
              <a:spcAft>
                <a:spcPts val="0"/>
              </a:spcAft>
              <a:buClr>
                <a:srgbClr val="000000"/>
              </a:buClr>
              <a:buSzPts val="1200"/>
              <a:buChar char="•"/>
            </a:pPr>
            <a:r>
              <a:rPr lang="en" sz="1200">
                <a:latin typeface="Calibri"/>
                <a:ea typeface="Calibri"/>
                <a:cs typeface="Calibri"/>
                <a:sym typeface="Calibri"/>
              </a:rPr>
              <a:t>Your poster should be removed at the end of the second day on 6 December 2019.</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1"/>
          <p:cNvSpPr txBox="1"/>
          <p:nvPr/>
        </p:nvSpPr>
        <p:spPr>
          <a:xfrm>
            <a:off x="1720075" y="485358"/>
            <a:ext cx="6821400" cy="8562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707070"/>
              </a:buClr>
              <a:buSzPts val="3000"/>
              <a:buFont typeface="Arial"/>
              <a:buNone/>
            </a:pPr>
            <a:r>
              <a:rPr b="1" lang="en" sz="3000">
                <a:solidFill>
                  <a:srgbClr val="707070"/>
                </a:solidFill>
                <a:latin typeface="Century Gothic"/>
                <a:ea typeface="Century Gothic"/>
                <a:cs typeface="Century Gothic"/>
                <a:sym typeface="Century Gothic"/>
              </a:rPr>
              <a:t>POSTER PRESENTATION GUIDELINES</a:t>
            </a:r>
            <a:endParaRPr sz="1100"/>
          </a:p>
          <a:p>
            <a:pPr indent="0" lvl="0" marL="0" marR="0" rtl="0" algn="r">
              <a:lnSpc>
                <a:spcPct val="100000"/>
              </a:lnSpc>
              <a:spcBef>
                <a:spcPts val="0"/>
              </a:spcBef>
              <a:spcAft>
                <a:spcPts val="0"/>
              </a:spcAft>
              <a:buClr>
                <a:schemeClr val="dk1"/>
              </a:buClr>
              <a:buSzPts val="1800"/>
              <a:buFont typeface="Arial"/>
              <a:buNone/>
            </a:pPr>
            <a:r>
              <a:t/>
            </a:r>
            <a:endParaRPr b="1" sz="1800">
              <a:solidFill>
                <a:srgbClr val="707070"/>
              </a:solidFill>
              <a:latin typeface="Century Gothic"/>
              <a:ea typeface="Century Gothic"/>
              <a:cs typeface="Century Gothic"/>
              <a:sym typeface="Century Gothic"/>
            </a:endParaRPr>
          </a:p>
        </p:txBody>
      </p:sp>
      <p:sp>
        <p:nvSpPr>
          <p:cNvPr id="164" name="Google Shape;164;p31"/>
          <p:cNvSpPr txBox="1"/>
          <p:nvPr/>
        </p:nvSpPr>
        <p:spPr>
          <a:xfrm>
            <a:off x="682351" y="1694548"/>
            <a:ext cx="3006300" cy="1113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800">
                <a:solidFill>
                  <a:srgbClr val="888888"/>
                </a:solidFill>
                <a:latin typeface="Century Gothic"/>
                <a:ea typeface="Century Gothic"/>
                <a:cs typeface="Century Gothic"/>
                <a:sym typeface="Century Gothic"/>
              </a:rPr>
              <a:t>CORRECT FORMAT</a:t>
            </a:r>
            <a:endParaRPr sz="1100"/>
          </a:p>
          <a:p>
            <a:pPr indent="-215900" lvl="0" marL="215900" marR="0" rtl="0" algn="l">
              <a:spcBef>
                <a:spcPts val="0"/>
              </a:spcBef>
              <a:spcAft>
                <a:spcPts val="0"/>
              </a:spcAft>
              <a:buClr>
                <a:srgbClr val="888888"/>
              </a:buClr>
              <a:buSzPts val="1200"/>
              <a:buFont typeface="Arial"/>
              <a:buChar char="•"/>
            </a:pPr>
            <a:r>
              <a:rPr lang="en" sz="1200">
                <a:solidFill>
                  <a:srgbClr val="888888"/>
                </a:solidFill>
                <a:latin typeface="Calibri"/>
                <a:ea typeface="Calibri"/>
                <a:cs typeface="Calibri"/>
                <a:sym typeface="Calibri"/>
              </a:rPr>
              <a:t>The poster must be portrait orientation</a:t>
            </a:r>
            <a:endParaRPr sz="1100"/>
          </a:p>
          <a:p>
            <a:pPr indent="-215900" lvl="0" marL="215900" marR="0" rtl="0" algn="l">
              <a:spcBef>
                <a:spcPts val="0"/>
              </a:spcBef>
              <a:spcAft>
                <a:spcPts val="0"/>
              </a:spcAft>
              <a:buClr>
                <a:srgbClr val="888888"/>
              </a:buClr>
              <a:buSzPts val="1200"/>
              <a:buFont typeface="Arial"/>
              <a:buChar char="•"/>
            </a:pPr>
            <a:r>
              <a:rPr lang="en" sz="1200">
                <a:solidFill>
                  <a:srgbClr val="888888"/>
                </a:solidFill>
                <a:latin typeface="Calibri"/>
                <a:ea typeface="Calibri"/>
                <a:cs typeface="Calibri"/>
                <a:sym typeface="Calibri"/>
              </a:rPr>
              <a:t>Printed to size A0</a:t>
            </a:r>
            <a:endParaRPr sz="1100"/>
          </a:p>
          <a:p>
            <a:pPr indent="-215900" lvl="0" marL="215900" marR="0" rtl="0" algn="l">
              <a:spcBef>
                <a:spcPts val="0"/>
              </a:spcBef>
              <a:spcAft>
                <a:spcPts val="0"/>
              </a:spcAft>
              <a:buClr>
                <a:srgbClr val="888888"/>
              </a:buClr>
              <a:buSzPts val="1200"/>
              <a:buFont typeface="Arial"/>
              <a:buChar char="•"/>
            </a:pPr>
            <a:r>
              <a:rPr lang="en" sz="1200">
                <a:solidFill>
                  <a:srgbClr val="888888"/>
                </a:solidFill>
                <a:latin typeface="Calibri"/>
                <a:ea typeface="Calibri"/>
                <a:cs typeface="Calibri"/>
                <a:sym typeface="Calibri"/>
              </a:rPr>
              <a:t>Each board will be 1.2m wide x 2m tall</a:t>
            </a:r>
            <a:endParaRPr sz="1100"/>
          </a:p>
          <a:p>
            <a:pPr indent="-152400" lvl="0" marL="215900" marR="0" rtl="0" algn="r">
              <a:spcBef>
                <a:spcPts val="0"/>
              </a:spcBef>
              <a:spcAft>
                <a:spcPts val="0"/>
              </a:spcAft>
              <a:buClr>
                <a:srgbClr val="888888"/>
              </a:buClr>
              <a:buSzPts val="1100"/>
              <a:buFont typeface="Arial"/>
              <a:buNone/>
            </a:pPr>
            <a:r>
              <a:t/>
            </a:r>
            <a:endParaRPr sz="1100">
              <a:solidFill>
                <a:srgbClr val="888888"/>
              </a:solidFill>
              <a:latin typeface="Calibri"/>
              <a:ea typeface="Calibri"/>
              <a:cs typeface="Calibri"/>
              <a:sym typeface="Calibri"/>
            </a:endParaRPr>
          </a:p>
          <a:p>
            <a:pPr indent="-152400" lvl="0" marL="215900" marR="0" rtl="0" algn="r">
              <a:spcBef>
                <a:spcPts val="0"/>
              </a:spcBef>
              <a:spcAft>
                <a:spcPts val="0"/>
              </a:spcAft>
              <a:buClr>
                <a:srgbClr val="888888"/>
              </a:buClr>
              <a:buSzPts val="1100"/>
              <a:buFont typeface="Arial"/>
              <a:buNone/>
            </a:pPr>
            <a:r>
              <a:t/>
            </a:r>
            <a:endParaRPr sz="1100">
              <a:solidFill>
                <a:srgbClr val="888888"/>
              </a:solidFill>
              <a:latin typeface="Calibri"/>
              <a:ea typeface="Calibri"/>
              <a:cs typeface="Calibri"/>
              <a:sym typeface="Calibri"/>
            </a:endParaRPr>
          </a:p>
          <a:p>
            <a:pPr indent="0" lvl="0" marL="0" marR="0" rtl="0" algn="r">
              <a:spcBef>
                <a:spcPts val="0"/>
              </a:spcBef>
              <a:spcAft>
                <a:spcPts val="0"/>
              </a:spcAft>
              <a:buNone/>
            </a:pPr>
            <a:r>
              <a:t/>
            </a:r>
            <a:endParaRPr sz="1100">
              <a:solidFill>
                <a:srgbClr val="888888"/>
              </a:solidFill>
              <a:latin typeface="Calibri"/>
              <a:ea typeface="Calibri"/>
              <a:cs typeface="Calibri"/>
              <a:sym typeface="Calibri"/>
            </a:endParaRPr>
          </a:p>
          <a:p>
            <a:pPr indent="0" lvl="0" marL="0" marR="0" rtl="0" algn="r">
              <a:spcBef>
                <a:spcPts val="0"/>
              </a:spcBef>
              <a:spcAft>
                <a:spcPts val="0"/>
              </a:spcAft>
              <a:buNone/>
            </a:pPr>
            <a:r>
              <a:t/>
            </a:r>
            <a:endParaRPr sz="1100">
              <a:solidFill>
                <a:srgbClr val="888888"/>
              </a:solidFill>
              <a:latin typeface="Calibri"/>
              <a:ea typeface="Calibri"/>
              <a:cs typeface="Calibri"/>
              <a:sym typeface="Calibri"/>
            </a:endParaRPr>
          </a:p>
          <a:p>
            <a:pPr indent="0" lvl="0" marL="0" marR="0" rtl="0" algn="r">
              <a:spcBef>
                <a:spcPts val="0"/>
              </a:spcBef>
              <a:spcAft>
                <a:spcPts val="0"/>
              </a:spcAft>
              <a:buNone/>
            </a:pPr>
            <a:r>
              <a:t/>
            </a:r>
            <a:endParaRPr sz="1100">
              <a:solidFill>
                <a:srgbClr val="888888"/>
              </a:solidFill>
              <a:latin typeface="Calibri"/>
              <a:ea typeface="Calibri"/>
              <a:cs typeface="Calibri"/>
              <a:sym typeface="Calibri"/>
            </a:endParaRPr>
          </a:p>
          <a:p>
            <a:pPr indent="-266700" lvl="0" marL="381000" marR="0" rtl="0" algn="r">
              <a:spcBef>
                <a:spcPts val="0"/>
              </a:spcBef>
              <a:spcAft>
                <a:spcPts val="0"/>
              </a:spcAft>
              <a:buClr>
                <a:srgbClr val="888888"/>
              </a:buClr>
              <a:buSzPts val="1800"/>
              <a:buFont typeface="Calibri"/>
              <a:buNone/>
            </a:pPr>
            <a:r>
              <a:t/>
            </a:r>
            <a:endParaRPr sz="1800">
              <a:solidFill>
                <a:srgbClr val="888888"/>
              </a:solidFill>
              <a:latin typeface="Calibri"/>
              <a:ea typeface="Calibri"/>
              <a:cs typeface="Calibri"/>
              <a:sym typeface="Calibri"/>
            </a:endParaRPr>
          </a:p>
        </p:txBody>
      </p:sp>
      <p:pic>
        <p:nvPicPr>
          <p:cNvPr id="165" name="Google Shape;165;p31"/>
          <p:cNvPicPr preferRelativeResize="0"/>
          <p:nvPr/>
        </p:nvPicPr>
        <p:blipFill rotWithShape="1">
          <a:blip r:embed="rId3">
            <a:alphaModFix/>
          </a:blip>
          <a:srcRect b="0" l="0" r="0" t="0"/>
          <a:stretch/>
        </p:blipFill>
        <p:spPr>
          <a:xfrm>
            <a:off x="1224745" y="2252693"/>
            <a:ext cx="1395656" cy="1975621"/>
          </a:xfrm>
          <a:prstGeom prst="rect">
            <a:avLst/>
          </a:prstGeom>
          <a:noFill/>
          <a:ln>
            <a:noFill/>
          </a:ln>
        </p:spPr>
      </p:pic>
      <p:sp>
        <p:nvSpPr>
          <p:cNvPr id="166" name="Google Shape;166;p31"/>
          <p:cNvSpPr/>
          <p:nvPr/>
        </p:nvSpPr>
        <p:spPr>
          <a:xfrm>
            <a:off x="5226115" y="1353256"/>
            <a:ext cx="3006300" cy="103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757070"/>
                </a:solidFill>
                <a:latin typeface="Century Gothic"/>
                <a:ea typeface="Century Gothic"/>
                <a:cs typeface="Century Gothic"/>
                <a:sym typeface="Century Gothic"/>
              </a:rPr>
              <a:t>INCORRECT FORMAT</a:t>
            </a:r>
            <a:endParaRPr sz="1100"/>
          </a:p>
          <a:p>
            <a:pPr indent="-215900" lvl="0" marL="215900" marR="0" rtl="0" algn="l">
              <a:spcBef>
                <a:spcPts val="0"/>
              </a:spcBef>
              <a:spcAft>
                <a:spcPts val="0"/>
              </a:spcAft>
              <a:buClr>
                <a:srgbClr val="757070"/>
              </a:buClr>
              <a:buSzPts val="1200"/>
              <a:buFont typeface="Arial"/>
              <a:buChar char="•"/>
            </a:pPr>
            <a:r>
              <a:rPr lang="en" sz="1200">
                <a:solidFill>
                  <a:srgbClr val="757070"/>
                </a:solidFill>
                <a:latin typeface="Century Gothic"/>
                <a:ea typeface="Century Gothic"/>
                <a:cs typeface="Century Gothic"/>
                <a:sym typeface="Century Gothic"/>
              </a:rPr>
              <a:t>If you print in landscape format the poster will not fit on the display boards</a:t>
            </a:r>
            <a:endParaRPr sz="1100"/>
          </a:p>
          <a:p>
            <a:pPr indent="-139700" lvl="0" marL="21590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pic>
        <p:nvPicPr>
          <p:cNvPr id="167" name="Google Shape;167;p31"/>
          <p:cNvPicPr preferRelativeResize="0"/>
          <p:nvPr/>
        </p:nvPicPr>
        <p:blipFill rotWithShape="1">
          <a:blip r:embed="rId4">
            <a:alphaModFix/>
          </a:blip>
          <a:srcRect b="0" l="0" r="0" t="0"/>
          <a:stretch/>
        </p:blipFill>
        <p:spPr>
          <a:xfrm>
            <a:off x="5316512" y="2325947"/>
            <a:ext cx="2825512" cy="1697004"/>
          </a:xfrm>
          <a:prstGeom prst="rect">
            <a:avLst/>
          </a:prstGeom>
          <a:noFill/>
          <a:ln>
            <a:noFill/>
          </a:ln>
        </p:spPr>
      </p:pic>
      <p:pic>
        <p:nvPicPr>
          <p:cNvPr id="168" name="Google Shape;168;p31"/>
          <p:cNvPicPr preferRelativeResize="0"/>
          <p:nvPr/>
        </p:nvPicPr>
        <p:blipFill rotWithShape="1">
          <a:blip r:embed="rId5">
            <a:alphaModFix/>
          </a:blip>
          <a:srcRect b="0" l="0" r="0" t="0"/>
          <a:stretch/>
        </p:blipFill>
        <p:spPr>
          <a:xfrm>
            <a:off x="1661086" y="4230057"/>
            <a:ext cx="428086" cy="428085"/>
          </a:xfrm>
          <a:prstGeom prst="rect">
            <a:avLst/>
          </a:prstGeom>
          <a:noFill/>
          <a:ln>
            <a:noFill/>
          </a:ln>
        </p:spPr>
      </p:pic>
      <p:pic>
        <p:nvPicPr>
          <p:cNvPr id="169" name="Google Shape;169;p31"/>
          <p:cNvPicPr preferRelativeResize="0"/>
          <p:nvPr/>
        </p:nvPicPr>
        <p:blipFill rotWithShape="1">
          <a:blip r:embed="rId6">
            <a:alphaModFix/>
          </a:blip>
          <a:srcRect b="0" l="0" r="0" t="0"/>
          <a:stretch/>
        </p:blipFill>
        <p:spPr>
          <a:xfrm>
            <a:off x="6400594" y="4225030"/>
            <a:ext cx="657346" cy="433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2"/>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175" name="Google Shape;175;p32"/>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2200">
                <a:solidFill>
                  <a:srgbClr val="009371"/>
                </a:solidFill>
                <a:latin typeface="Century Gothic"/>
                <a:ea typeface="Century Gothic"/>
                <a:cs typeface="Century Gothic"/>
                <a:sym typeface="Century Gothic"/>
              </a:rPr>
              <a:t>Slides – Do’s &amp; Don'ts </a:t>
            </a:r>
            <a:endParaRPr b="1" sz="2200">
              <a:solidFill>
                <a:srgbClr val="00937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800">
              <a:solidFill>
                <a:srgbClr val="009371"/>
              </a:solidFill>
              <a:latin typeface="Century Gothic"/>
              <a:ea typeface="Century Gothic"/>
              <a:cs typeface="Century Gothic"/>
              <a:sym typeface="Century Gothic"/>
            </a:endParaRPr>
          </a:p>
        </p:txBody>
      </p:sp>
      <p:sp>
        <p:nvSpPr>
          <p:cNvPr id="176" name="Google Shape;176;p32"/>
          <p:cNvSpPr/>
          <p:nvPr/>
        </p:nvSpPr>
        <p:spPr>
          <a:xfrm>
            <a:off x="706600" y="1468600"/>
            <a:ext cx="8412600" cy="258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If you have any queries please contact: </a:t>
            </a:r>
            <a:endParaRPr>
              <a:solidFill>
                <a:schemeClr val="dk1"/>
              </a:solidFill>
            </a:endParaRPr>
          </a:p>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Laura Patiño (Event Coordinator EAGE) via </a:t>
            </a:r>
            <a:r>
              <a:rPr lang="en" sz="1800" u="sng">
                <a:solidFill>
                  <a:schemeClr val="dk1"/>
                </a:solidFill>
                <a:latin typeface="Century Gothic"/>
                <a:ea typeface="Century Gothic"/>
                <a:cs typeface="Century Gothic"/>
                <a:sym typeface="Century Gothic"/>
                <a:hlinkClick r:id="rId4"/>
              </a:rPr>
              <a:t>jpo@eage.org</a:t>
            </a:r>
            <a:r>
              <a:rPr lang="en" sz="1800">
                <a:solidFill>
                  <a:schemeClr val="dk1"/>
                </a:solidFill>
                <a:latin typeface="Century Gothic"/>
                <a:ea typeface="Century Gothic"/>
                <a:cs typeface="Century Gothic"/>
                <a:sym typeface="Century Gothic"/>
              </a:rPr>
              <a:t> or </a:t>
            </a:r>
            <a:endParaRPr>
              <a:solidFill>
                <a:schemeClr val="dk1"/>
              </a:solidFill>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Tel: +57 1 4232948 </a:t>
            </a:r>
            <a:endParaRPr>
              <a:solidFill>
                <a:schemeClr val="dk1"/>
              </a:solidFill>
            </a:endParaRPr>
          </a:p>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See you in Rio de Janeiro!</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