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9" r:id="rId3"/>
    <p:sldMasterId id="2147483668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h1OtCphxKRFz29gGu1SwZLaEIT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4701654" y="1825626"/>
            <a:ext cx="6844352" cy="395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>
            <a:spLocks noGrp="1"/>
          </p:cNvSpPr>
          <p:nvPr>
            <p:ph type="pic" idx="2"/>
          </p:nvPr>
        </p:nvSpPr>
        <p:spPr>
          <a:xfrm>
            <a:off x="545019" y="1554480"/>
            <a:ext cx="3465576" cy="43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9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5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535920" y="1825625"/>
            <a:ext cx="5348406" cy="395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body" idx="2"/>
          </p:nvPr>
        </p:nvSpPr>
        <p:spPr>
          <a:xfrm>
            <a:off x="6197600" y="1825625"/>
            <a:ext cx="5348406" cy="395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1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>
            <a:spLocks noGrp="1"/>
          </p:cNvSpPr>
          <p:nvPr>
            <p:ph type="pic" idx="2"/>
          </p:nvPr>
        </p:nvSpPr>
        <p:spPr>
          <a:xfrm>
            <a:off x="8080430" y="1554480"/>
            <a:ext cx="3465576" cy="43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body" idx="1"/>
          </p:nvPr>
        </p:nvSpPr>
        <p:spPr>
          <a:xfrm>
            <a:off x="535920" y="1825625"/>
            <a:ext cx="6670098" cy="395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4756245" y="1828801"/>
            <a:ext cx="6789761" cy="66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body" idx="2"/>
          </p:nvPr>
        </p:nvSpPr>
        <p:spPr>
          <a:xfrm>
            <a:off x="4756245" y="2651760"/>
            <a:ext cx="6789761" cy="313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>
            <a:spLocks noGrp="1"/>
          </p:cNvSpPr>
          <p:nvPr>
            <p:ph type="pic" idx="3"/>
          </p:nvPr>
        </p:nvSpPr>
        <p:spPr>
          <a:xfrm>
            <a:off x="535920" y="1554480"/>
            <a:ext cx="3465576" cy="43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ison">
  <p:cSld name="2_Comparis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3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>
            <a:spLocks noGrp="1"/>
          </p:cNvSpPr>
          <p:nvPr>
            <p:ph type="pic" idx="2"/>
          </p:nvPr>
        </p:nvSpPr>
        <p:spPr>
          <a:xfrm>
            <a:off x="8104632" y="1554480"/>
            <a:ext cx="3465576" cy="43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>
            <a:off x="535920" y="1828801"/>
            <a:ext cx="6787445" cy="66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body" idx="3"/>
          </p:nvPr>
        </p:nvSpPr>
        <p:spPr>
          <a:xfrm>
            <a:off x="535920" y="2661385"/>
            <a:ext cx="6787445" cy="31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>
            <a:spLocks noGrp="1"/>
          </p:cNvSpPr>
          <p:nvPr>
            <p:ph type="pic" idx="2"/>
          </p:nvPr>
        </p:nvSpPr>
        <p:spPr>
          <a:xfrm>
            <a:off x="8080430" y="1554480"/>
            <a:ext cx="3465576" cy="43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535920" y="1825625"/>
            <a:ext cx="6670098" cy="395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>
            <a:spLocks noGrp="1"/>
          </p:cNvSpPr>
          <p:nvPr>
            <p:ph type="title"/>
          </p:nvPr>
        </p:nvSpPr>
        <p:spPr>
          <a:xfrm>
            <a:off x="2448000" y="403200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body" idx="1"/>
          </p:nvPr>
        </p:nvSpPr>
        <p:spPr>
          <a:xfrm>
            <a:off x="540000" y="1825625"/>
            <a:ext cx="11006006" cy="395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200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>
            <a:spLocks noGrp="1"/>
          </p:cNvSpPr>
          <p:nvPr>
            <p:ph type="pic" idx="2"/>
          </p:nvPr>
        </p:nvSpPr>
        <p:spPr>
          <a:xfrm>
            <a:off x="8080430" y="1554480"/>
            <a:ext cx="3465576" cy="43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body" idx="1"/>
          </p:nvPr>
        </p:nvSpPr>
        <p:spPr>
          <a:xfrm>
            <a:off x="535920" y="1825625"/>
            <a:ext cx="6670098" cy="395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535920" y="1825625"/>
            <a:ext cx="5348406" cy="395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2"/>
          </p:nvPr>
        </p:nvSpPr>
        <p:spPr>
          <a:xfrm>
            <a:off x="6197600" y="1825625"/>
            <a:ext cx="5348406" cy="395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1"/>
          </p:nvPr>
        </p:nvSpPr>
        <p:spPr>
          <a:xfrm>
            <a:off x="4701654" y="1825626"/>
            <a:ext cx="6844352" cy="395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24"/>
          <p:cNvSpPr>
            <a:spLocks noGrp="1"/>
          </p:cNvSpPr>
          <p:nvPr>
            <p:ph type="pic" idx="2"/>
          </p:nvPr>
        </p:nvSpPr>
        <p:spPr>
          <a:xfrm>
            <a:off x="545019" y="1554480"/>
            <a:ext cx="3465576" cy="43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ison">
  <p:cSld name="2_Comparis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1"/>
          </p:nvPr>
        </p:nvSpPr>
        <p:spPr>
          <a:xfrm>
            <a:off x="4756245" y="1828801"/>
            <a:ext cx="6789761" cy="66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2"/>
          </p:nvPr>
        </p:nvSpPr>
        <p:spPr>
          <a:xfrm>
            <a:off x="4756245" y="2651760"/>
            <a:ext cx="6789761" cy="313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>
            <a:spLocks noGrp="1"/>
          </p:cNvSpPr>
          <p:nvPr>
            <p:ph type="pic" idx="3"/>
          </p:nvPr>
        </p:nvSpPr>
        <p:spPr>
          <a:xfrm>
            <a:off x="535920" y="1554480"/>
            <a:ext cx="3465576" cy="43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>
            <a:spLocks noGrp="1"/>
          </p:cNvSpPr>
          <p:nvPr>
            <p:ph type="pic" idx="2"/>
          </p:nvPr>
        </p:nvSpPr>
        <p:spPr>
          <a:xfrm>
            <a:off x="8104632" y="1554480"/>
            <a:ext cx="3465576" cy="43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body" idx="1"/>
          </p:nvPr>
        </p:nvSpPr>
        <p:spPr>
          <a:xfrm>
            <a:off x="535920" y="1828801"/>
            <a:ext cx="6787445" cy="66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200"/>
              <a:buFont typeface="Arial"/>
              <a:buNone/>
              <a:defRPr sz="2200" b="1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3"/>
          </p:nvPr>
        </p:nvSpPr>
        <p:spPr>
          <a:xfrm>
            <a:off x="535920" y="2661385"/>
            <a:ext cx="6787445" cy="31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body" idx="1"/>
          </p:nvPr>
        </p:nvSpPr>
        <p:spPr>
          <a:xfrm>
            <a:off x="540000" y="1825625"/>
            <a:ext cx="1100600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200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535920" y="1825625"/>
            <a:ext cx="5348406" cy="395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2"/>
          </p:nvPr>
        </p:nvSpPr>
        <p:spPr>
          <a:xfrm>
            <a:off x="6197600" y="1825625"/>
            <a:ext cx="5348406" cy="3959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200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4701654" y="1825626"/>
            <a:ext cx="6844352" cy="395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>
            <a:spLocks noGrp="1"/>
          </p:cNvSpPr>
          <p:nvPr>
            <p:ph type="pic" idx="2"/>
          </p:nvPr>
        </p:nvSpPr>
        <p:spPr>
          <a:xfrm>
            <a:off x="545019" y="1554480"/>
            <a:ext cx="3465576" cy="43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3157728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4756245" y="1828801"/>
            <a:ext cx="6789761" cy="66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4756245" y="2651760"/>
            <a:ext cx="6789761" cy="313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>
            <a:spLocks noGrp="1"/>
          </p:cNvSpPr>
          <p:nvPr>
            <p:ph type="pic" idx="3"/>
          </p:nvPr>
        </p:nvSpPr>
        <p:spPr>
          <a:xfrm>
            <a:off x="535920" y="1554480"/>
            <a:ext cx="3465576" cy="43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ison">
  <p:cSld name="2_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9"/>
          <p:cNvSpPr>
            <a:spLocks noGrp="1"/>
          </p:cNvSpPr>
          <p:nvPr>
            <p:ph type="pic" idx="2"/>
          </p:nvPr>
        </p:nvSpPr>
        <p:spPr>
          <a:xfrm>
            <a:off x="8104632" y="1554480"/>
            <a:ext cx="3465576" cy="437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body" idx="1"/>
          </p:nvPr>
        </p:nvSpPr>
        <p:spPr>
          <a:xfrm>
            <a:off x="535920" y="1828801"/>
            <a:ext cx="6787445" cy="66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3"/>
          </p:nvPr>
        </p:nvSpPr>
        <p:spPr>
          <a:xfrm>
            <a:off x="535920" y="2661385"/>
            <a:ext cx="6787445" cy="312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200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000" y="-6051"/>
            <a:ext cx="1487261" cy="902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990247" y="1957423"/>
            <a:ext cx="695855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68310" y="1300374"/>
            <a:ext cx="5193792" cy="208503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7"/>
          <p:cNvSpPr txBox="1"/>
          <p:nvPr/>
        </p:nvSpPr>
        <p:spPr>
          <a:xfrm>
            <a:off x="8836292" y="6119769"/>
            <a:ext cx="243690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>
                <a:solidFill>
                  <a:srgbClr val="008E7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WWW.EAGE.ORG</a:t>
            </a:r>
            <a:endParaRPr sz="2000" b="1" i="0" u="none" strike="noStrike" cap="none">
              <a:solidFill>
                <a:srgbClr val="008E7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/>
          <p:nvPr/>
        </p:nvSpPr>
        <p:spPr>
          <a:xfrm>
            <a:off x="0" y="1554480"/>
            <a:ext cx="12192000" cy="4381498"/>
          </a:xfrm>
          <a:prstGeom prst="rect">
            <a:avLst/>
          </a:prstGeom>
          <a:solidFill>
            <a:srgbClr val="008F71"/>
          </a:solid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9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200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  <a:defRPr sz="2200" b="1" i="0" u="none" strike="noStrike" cap="none">
                <a:solidFill>
                  <a:srgbClr val="008E7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body" idx="1"/>
          </p:nvPr>
        </p:nvSpPr>
        <p:spPr>
          <a:xfrm>
            <a:off x="540000" y="1825625"/>
            <a:ext cx="10813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5" name="Google Shape;15;p9"/>
          <p:cNvCxnSpPr/>
          <p:nvPr/>
        </p:nvCxnSpPr>
        <p:spPr>
          <a:xfrm>
            <a:off x="2548800" y="866775"/>
            <a:ext cx="9644568" cy="0"/>
          </a:xfrm>
          <a:prstGeom prst="straightConnector1">
            <a:avLst/>
          </a:prstGeom>
          <a:noFill/>
          <a:ln w="25400" cap="rnd" cmpd="sng">
            <a:solidFill>
              <a:srgbClr val="575757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6" name="Google Shape;16;p9"/>
          <p:cNvSpPr/>
          <p:nvPr/>
        </p:nvSpPr>
        <p:spPr>
          <a:xfrm>
            <a:off x="0" y="6632113"/>
            <a:ext cx="12192000" cy="225889"/>
          </a:xfrm>
          <a:prstGeom prst="rect">
            <a:avLst/>
          </a:prstGeom>
          <a:solidFill>
            <a:srgbClr val="008F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17" name="Google Shape;17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0000" y="-6051"/>
            <a:ext cx="1487261" cy="90216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0" y="1554480"/>
            <a:ext cx="12192000" cy="4381498"/>
          </a:xfrm>
          <a:prstGeom prst="rect">
            <a:avLst/>
          </a:prstGeom>
          <a:solidFill>
            <a:srgbClr val="575756"/>
          </a:solid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  <a:defRPr sz="2200" b="1" i="0" u="none" strike="noStrike" cap="none">
                <a:solidFill>
                  <a:srgbClr val="008E7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540000" y="1825625"/>
            <a:ext cx="1100600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0" name="Google Shape;50;p11"/>
          <p:cNvCxnSpPr/>
          <p:nvPr/>
        </p:nvCxnSpPr>
        <p:spPr>
          <a:xfrm>
            <a:off x="2548800" y="866775"/>
            <a:ext cx="9731432" cy="0"/>
          </a:xfrm>
          <a:prstGeom prst="straightConnector1">
            <a:avLst/>
          </a:prstGeom>
          <a:noFill/>
          <a:ln w="25400" cap="rnd" cmpd="sng">
            <a:solidFill>
              <a:srgbClr val="575757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51" name="Google Shape;51;p11"/>
          <p:cNvSpPr/>
          <p:nvPr/>
        </p:nvSpPr>
        <p:spPr>
          <a:xfrm>
            <a:off x="0" y="6632113"/>
            <a:ext cx="12192000" cy="225889"/>
          </a:xfrm>
          <a:prstGeom prst="rect">
            <a:avLst/>
          </a:prstGeom>
          <a:solidFill>
            <a:srgbClr val="008F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52" name="Google Shape;52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0000" y="-6051"/>
            <a:ext cx="1487261" cy="90216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>
            <a:off x="0" y="1554480"/>
            <a:ext cx="12192000" cy="4381498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  <a:defRPr sz="2200" b="1" i="0" u="none" strike="noStrike" cap="none">
                <a:solidFill>
                  <a:srgbClr val="008E7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84" name="Google Shape;84;p13"/>
          <p:cNvCxnSpPr/>
          <p:nvPr/>
        </p:nvCxnSpPr>
        <p:spPr>
          <a:xfrm>
            <a:off x="2548800" y="866775"/>
            <a:ext cx="9699347" cy="0"/>
          </a:xfrm>
          <a:prstGeom prst="straightConnector1">
            <a:avLst/>
          </a:prstGeom>
          <a:noFill/>
          <a:ln w="25400" cap="rnd" cmpd="sng">
            <a:solidFill>
              <a:srgbClr val="575757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85" name="Google Shape;85;p13"/>
          <p:cNvSpPr/>
          <p:nvPr/>
        </p:nvSpPr>
        <p:spPr>
          <a:xfrm>
            <a:off x="0" y="6632113"/>
            <a:ext cx="12192000" cy="225889"/>
          </a:xfrm>
          <a:prstGeom prst="rect">
            <a:avLst/>
          </a:prstGeom>
          <a:solidFill>
            <a:srgbClr val="008F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40000" y="-6051"/>
            <a:ext cx="1487261" cy="90216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tja@eage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"/>
          <p:cNvSpPr txBox="1"/>
          <p:nvPr/>
        </p:nvSpPr>
        <p:spPr>
          <a:xfrm>
            <a:off x="6096000" y="3454326"/>
            <a:ext cx="5292428" cy="789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070"/>
              </a:buClr>
              <a:buSzPts val="4000"/>
              <a:buFont typeface="Arial"/>
              <a:buNone/>
            </a:pPr>
            <a:r>
              <a:rPr lang="en-GB" sz="4000" b="1" i="0" u="none" strike="noStrike" cap="none">
                <a:solidFill>
                  <a:srgbClr val="70707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SPEAKER GUIDELINES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70707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0" name="Google Shape;120;p1"/>
          <p:cNvSpPr/>
          <p:nvPr/>
        </p:nvSpPr>
        <p:spPr>
          <a:xfrm>
            <a:off x="5986732" y="4570814"/>
            <a:ext cx="5401696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First EAGE Workshop on Geothermal Energy and Hydro Power</a:t>
            </a:r>
            <a:br>
              <a:rPr lang="en-US" sz="2000" b="1" dirty="0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000" dirty="0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7-9 December </a:t>
            </a:r>
            <a:r>
              <a:rPr lang="en-US" sz="2000" b="0" i="0" u="none" strike="noStrike" cap="none" dirty="0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2020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>
                <a:solidFill>
                  <a:srgbClr val="57575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Online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200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</a:pPr>
            <a:r>
              <a:rPr lang="en-GB"/>
              <a:t>PREPARING YOUR PRESENTATION</a:t>
            </a:r>
            <a:endParaRPr/>
          </a:p>
        </p:txBody>
      </p:sp>
      <p:sp>
        <p:nvSpPr>
          <p:cNvPr id="126" name="Google Shape;126;p2"/>
          <p:cNvSpPr txBox="1">
            <a:spLocks noGrp="1"/>
          </p:cNvSpPr>
          <p:nvPr>
            <p:ph type="body" idx="1"/>
          </p:nvPr>
        </p:nvSpPr>
        <p:spPr>
          <a:xfrm>
            <a:off x="545400" y="1996099"/>
            <a:ext cx="11101200" cy="3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72"/>
              <a:buNone/>
            </a:pPr>
            <a:r>
              <a:rPr lang="en-GB" sz="1900" dirty="0">
                <a:latin typeface="Roboto"/>
                <a:ea typeface="Roboto"/>
                <a:cs typeface="Roboto"/>
                <a:sym typeface="Roboto"/>
              </a:rPr>
              <a:t>Presenters will be allocated 20 minutes each for their presentations and a 5 minute Q&amp;A.</a:t>
            </a:r>
            <a:br>
              <a:rPr lang="en-GB" sz="1900" dirty="0">
                <a:latin typeface="Roboto"/>
                <a:ea typeface="Roboto"/>
                <a:cs typeface="Roboto"/>
                <a:sym typeface="Roboto"/>
              </a:rPr>
            </a:b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72"/>
              <a:buNone/>
            </a:pPr>
            <a:r>
              <a:rPr lang="en-GB" sz="1900" dirty="0">
                <a:latin typeface="Roboto"/>
                <a:ea typeface="Roboto"/>
                <a:cs typeface="Roboto"/>
                <a:sym typeface="Roboto"/>
              </a:rPr>
              <a:t>The structure of a good presentation is as follows: 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49428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•"/>
            </a:pPr>
            <a:r>
              <a:rPr lang="en-GB" sz="1900" dirty="0">
                <a:latin typeface="Roboto"/>
                <a:ea typeface="Roboto"/>
                <a:cs typeface="Roboto"/>
                <a:sym typeface="Roboto"/>
              </a:rPr>
              <a:t>Define the subject, give a general outline and state the goals of your presentation in the introduction 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49428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•"/>
            </a:pPr>
            <a:r>
              <a:rPr lang="en-GB" sz="1900" dirty="0">
                <a:latin typeface="Roboto"/>
                <a:ea typeface="Roboto"/>
                <a:cs typeface="Roboto"/>
                <a:sym typeface="Roboto"/>
              </a:rPr>
              <a:t>Show the details of your work 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49428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•"/>
            </a:pPr>
            <a:r>
              <a:rPr lang="en-GB" sz="1900" dirty="0">
                <a:latin typeface="Roboto"/>
                <a:ea typeface="Roboto"/>
                <a:cs typeface="Roboto"/>
                <a:sym typeface="Roboto"/>
              </a:rPr>
              <a:t>Summarise the findings/conclusion </a:t>
            </a:r>
            <a:br>
              <a:rPr lang="en-GB" sz="1900" dirty="0">
                <a:latin typeface="Roboto"/>
                <a:ea typeface="Roboto"/>
                <a:cs typeface="Roboto"/>
                <a:sym typeface="Roboto"/>
              </a:rPr>
            </a:b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72"/>
              <a:buNone/>
            </a:pPr>
            <a:r>
              <a:rPr lang="en-GB" sz="1900" dirty="0">
                <a:latin typeface="Roboto"/>
                <a:ea typeface="Roboto"/>
                <a:cs typeface="Roboto"/>
                <a:sym typeface="Roboto"/>
              </a:rPr>
              <a:t>Please remember the findings/conclusions are often the most important part, leave time to get through these slides without rushing. </a:t>
            </a:r>
            <a:br>
              <a:rPr lang="en-GB" sz="1900" dirty="0">
                <a:latin typeface="Roboto"/>
                <a:ea typeface="Roboto"/>
                <a:cs typeface="Roboto"/>
                <a:sym typeface="Roboto"/>
              </a:rPr>
            </a:b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72"/>
              <a:buNone/>
            </a:pPr>
            <a:r>
              <a:rPr lang="en-GB" sz="1900" dirty="0">
                <a:latin typeface="Roboto"/>
                <a:ea typeface="Roboto"/>
                <a:cs typeface="Roboto"/>
                <a:sym typeface="Roboto"/>
              </a:rPr>
              <a:t>If you wish to run a movie please notify us via email as we will need to test that it works prior to your session.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-11112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50"/>
              <a:buNone/>
            </a:pPr>
            <a:endParaRPr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200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</a:pPr>
            <a:r>
              <a:rPr lang="en-GB"/>
              <a:t>PRESENTER CHECKLIST</a:t>
            </a:r>
            <a:endParaRPr/>
          </a:p>
        </p:txBody>
      </p:sp>
      <p:sp>
        <p:nvSpPr>
          <p:cNvPr id="132" name="Google Shape;132;p3"/>
          <p:cNvSpPr txBox="1">
            <a:spLocks noGrp="1"/>
          </p:cNvSpPr>
          <p:nvPr>
            <p:ph type="body" idx="1"/>
          </p:nvPr>
        </p:nvSpPr>
        <p:spPr>
          <a:xfrm>
            <a:off x="458275" y="1707025"/>
            <a:ext cx="10885500" cy="41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lang="en-GB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Get plenty of rest before and have a bottle of water next to you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AutoNum type="arabicPeriod"/>
            </a:pPr>
            <a:r>
              <a:rPr lang="en-GB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Have a </a:t>
            </a:r>
            <a:r>
              <a:rPr lang="en-GB" sz="19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clean desktop</a:t>
            </a:r>
            <a:r>
              <a:rPr lang="en-GB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- close all applications except what you’ll need e.g. presentation slides or website pages.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AutoNum type="arabicPeriod"/>
            </a:pPr>
            <a:r>
              <a:rPr lang="en-GB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Make sure you’re in a </a:t>
            </a:r>
            <a:r>
              <a:rPr lang="en-GB" sz="19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quiet place</a:t>
            </a:r>
            <a:r>
              <a:rPr lang="en-GB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where there won’t be much background noise or interruptions (e.g. a ringing office phone)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AutoNum type="arabicPeriod"/>
            </a:pPr>
            <a:r>
              <a:rPr lang="en-GB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Click on the Join the webinar link 10-15 minutes before the appointed time to get set up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AutoNum type="arabicPeriod"/>
            </a:pPr>
            <a:r>
              <a:rPr lang="en-GB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Run a check-up test of your audio levels: It is preferable to use the same setup during the run-through and the live event. </a:t>
            </a:r>
            <a:r>
              <a:rPr lang="en-GB" sz="19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It's recommended to use a headset </a:t>
            </a:r>
            <a:r>
              <a:rPr lang="en-GB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with an integrated microphone unless you’re in a completely noise-free area – the sound quality for other participants will be so much clearer that way. If you are using a wireless device, make sure it's charged.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AutoNum type="arabicPeriod"/>
            </a:pPr>
            <a:r>
              <a:rPr lang="en-GB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Test your video quality - make sure there is light, the camera is aligned well with your face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AutoNum type="arabicPeriod"/>
            </a:pPr>
            <a:r>
              <a:rPr lang="en-GB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Make sure you’re on full screen presentation mode and participants are seeing the correct view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2860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AutoNum type="arabicPeriod"/>
            </a:pPr>
            <a:r>
              <a:rPr lang="en-GB"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 look better on video try not to touch your face, hair. Consider limiting your gestures reasonably.</a:t>
            </a:r>
            <a:endParaRPr sz="1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</a:pPr>
            <a:r>
              <a:rPr lang="en-GB"/>
              <a:t>SLIDES – DO’S &amp; DON’TS</a:t>
            </a:r>
            <a:endParaRPr/>
          </a:p>
        </p:txBody>
      </p:sp>
      <p:sp>
        <p:nvSpPr>
          <p:cNvPr id="138" name="Google Shape;138;p4"/>
          <p:cNvSpPr txBox="1">
            <a:spLocks noGrp="1"/>
          </p:cNvSpPr>
          <p:nvPr>
            <p:ph type="body" idx="1"/>
          </p:nvPr>
        </p:nvSpPr>
        <p:spPr>
          <a:xfrm>
            <a:off x="944558" y="1942807"/>
            <a:ext cx="10131900" cy="39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✔"/>
            </a:pPr>
            <a:r>
              <a:rPr lang="en-GB" sz="1900" dirty="0">
                <a:latin typeface="Roboto"/>
                <a:ea typeface="Roboto"/>
                <a:cs typeface="Roboto"/>
                <a:sym typeface="Roboto"/>
              </a:rPr>
              <a:t>It is acceptable to use your company template for the PowerPoint slides provided that the logo is discreet.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47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✔"/>
            </a:pPr>
            <a:r>
              <a:rPr lang="en-GB" sz="1900" dirty="0">
                <a:latin typeface="Roboto"/>
                <a:ea typeface="Roboto"/>
                <a:cs typeface="Roboto"/>
                <a:sym typeface="Roboto"/>
              </a:rPr>
              <a:t>Your presentation should not be commercial or a sales pitch in any way. 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47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✔"/>
            </a:pPr>
            <a:r>
              <a:rPr lang="en-GB" sz="1900" dirty="0">
                <a:latin typeface="Roboto"/>
                <a:ea typeface="Roboto"/>
                <a:cs typeface="Roboto"/>
                <a:sym typeface="Roboto"/>
              </a:rPr>
              <a:t>Check that all animation sequences are working correctly.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47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✔"/>
            </a:pPr>
            <a:r>
              <a:rPr lang="en-GB" sz="1900" dirty="0">
                <a:latin typeface="Roboto"/>
                <a:ea typeface="Roboto"/>
                <a:cs typeface="Roboto"/>
                <a:sym typeface="Roboto"/>
              </a:rPr>
              <a:t>Run through the presentation to check you are within the 20 minute limit. 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dirty="0"/>
          </a:p>
        </p:txBody>
      </p:sp>
      <p:pic>
        <p:nvPicPr>
          <p:cNvPr id="139" name="Google Shape;13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21922" y="99889"/>
            <a:ext cx="604894" cy="604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</a:pPr>
            <a:r>
              <a:rPr lang="en-GB"/>
              <a:t>SLIDES – DO’S &amp; DON’TS</a:t>
            </a:r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body" idx="1"/>
          </p:nvPr>
        </p:nvSpPr>
        <p:spPr>
          <a:xfrm>
            <a:off x="854015" y="2027208"/>
            <a:ext cx="10433185" cy="336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χ"/>
            </a:pP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Think about the colours you will use in the presentation – yellow cannot be seen on  a white background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47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χ"/>
            </a:pP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Don’t place too many small images onto the same slide. 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22860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entury Gothic"/>
              <a:buNone/>
            </a:pP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228600" lvl="0" indent="-247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Char char="χ"/>
            </a:pPr>
            <a:r>
              <a:rPr lang="en-GB" sz="1900">
                <a:latin typeface="Roboto"/>
                <a:ea typeface="Roboto"/>
                <a:cs typeface="Roboto"/>
                <a:sym typeface="Roboto"/>
              </a:rPr>
              <a:t>Please limit the number of slides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endParaRPr sz="16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/>
          </a:p>
        </p:txBody>
      </p:sp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22363" y="77063"/>
            <a:ext cx="987648" cy="650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 txBox="1"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E72"/>
              </a:buClr>
              <a:buSzPts val="2200"/>
              <a:buFont typeface="Century Gothic"/>
              <a:buNone/>
            </a:pPr>
            <a:r>
              <a:rPr lang="en-GB"/>
              <a:t>EAGE CONTACTS</a:t>
            </a:r>
            <a:endParaRPr/>
          </a:p>
        </p:txBody>
      </p:sp>
      <p:sp>
        <p:nvSpPr>
          <p:cNvPr id="152" name="Google Shape;152;p6"/>
          <p:cNvSpPr txBox="1">
            <a:spLocks noGrp="1"/>
          </p:cNvSpPr>
          <p:nvPr>
            <p:ph type="body" idx="1"/>
          </p:nvPr>
        </p:nvSpPr>
        <p:spPr>
          <a:xfrm>
            <a:off x="441385" y="3094917"/>
            <a:ext cx="11309100" cy="23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000"/>
              <a:buNone/>
            </a:pPr>
            <a:r>
              <a:rPr lang="en-GB" dirty="0">
                <a:latin typeface="Roboto"/>
                <a:ea typeface="Roboto"/>
                <a:cs typeface="Roboto"/>
                <a:sym typeface="Roboto"/>
              </a:rPr>
              <a:t>If you have any queries please contact: 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None/>
            </a:pPr>
            <a:r>
              <a:rPr lang="en-GB" b="1" dirty="0">
                <a:latin typeface="Roboto"/>
                <a:ea typeface="Roboto"/>
                <a:cs typeface="Roboto"/>
                <a:sym typeface="Roboto"/>
              </a:rPr>
              <a:t>Ms. Maliha </a:t>
            </a:r>
            <a:r>
              <a:rPr lang="en-GB" dirty="0">
                <a:latin typeface="Roboto"/>
                <a:ea typeface="Roboto"/>
                <a:cs typeface="Roboto"/>
                <a:sym typeface="Roboto"/>
              </a:rPr>
              <a:t>(Event Manager EAGE) via </a:t>
            </a:r>
            <a:r>
              <a:rPr lang="en-GB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</a:rPr>
              <a:t>mai</a:t>
            </a:r>
            <a:r>
              <a:rPr lang="en-GB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@eage.org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3600"/>
              <a:buNone/>
            </a:pPr>
            <a:endParaRPr sz="3600" b="1" dirty="0">
              <a:latin typeface="Roboto"/>
              <a:ea typeface="Roboto"/>
              <a:cs typeface="Roboto"/>
              <a:sym typeface="Roboto"/>
            </a:endParaRPr>
          </a:p>
          <a:p>
            <a:pPr marL="228600" lvl="0" indent="-101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5756"/>
              </a:buClr>
              <a:buSzPts val="2000"/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2">
      <a:dk1>
        <a:srgbClr val="000000"/>
      </a:dk1>
      <a:lt1>
        <a:srgbClr val="FFFFFF"/>
      </a:lt1>
      <a:dk2>
        <a:srgbClr val="575756"/>
      </a:dk2>
      <a:lt2>
        <a:srgbClr val="EDEDED"/>
      </a:lt2>
      <a:accent1>
        <a:srgbClr val="009A7C"/>
      </a:accent1>
      <a:accent2>
        <a:srgbClr val="8E1859"/>
      </a:accent2>
      <a:accent3>
        <a:srgbClr val="9FB3C3"/>
      </a:accent3>
      <a:accent4>
        <a:srgbClr val="C79923"/>
      </a:accent4>
      <a:accent5>
        <a:srgbClr val="68B5E4"/>
      </a:accent5>
      <a:accent6>
        <a:srgbClr val="27275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Custom 2">
      <a:dk1>
        <a:srgbClr val="000000"/>
      </a:dk1>
      <a:lt1>
        <a:srgbClr val="FFFFFF"/>
      </a:lt1>
      <a:dk2>
        <a:srgbClr val="575756"/>
      </a:dk2>
      <a:lt2>
        <a:srgbClr val="EDEDED"/>
      </a:lt2>
      <a:accent1>
        <a:srgbClr val="009A7C"/>
      </a:accent1>
      <a:accent2>
        <a:srgbClr val="8E1859"/>
      </a:accent2>
      <a:accent3>
        <a:srgbClr val="9FB3C3"/>
      </a:accent3>
      <a:accent4>
        <a:srgbClr val="C79923"/>
      </a:accent4>
      <a:accent5>
        <a:srgbClr val="68B5E4"/>
      </a:accent5>
      <a:accent6>
        <a:srgbClr val="27275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Custom 2">
      <a:dk1>
        <a:srgbClr val="000000"/>
      </a:dk1>
      <a:lt1>
        <a:srgbClr val="FFFFFF"/>
      </a:lt1>
      <a:dk2>
        <a:srgbClr val="575756"/>
      </a:dk2>
      <a:lt2>
        <a:srgbClr val="EDEDED"/>
      </a:lt2>
      <a:accent1>
        <a:srgbClr val="009A7C"/>
      </a:accent1>
      <a:accent2>
        <a:srgbClr val="8E1859"/>
      </a:accent2>
      <a:accent3>
        <a:srgbClr val="9FB3C3"/>
      </a:accent3>
      <a:accent4>
        <a:srgbClr val="C79923"/>
      </a:accent4>
      <a:accent5>
        <a:srgbClr val="68B5E4"/>
      </a:accent5>
      <a:accent6>
        <a:srgbClr val="27275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459</Words>
  <Application>Microsoft Office PowerPoint</Application>
  <PresentationFormat>Widescreen</PresentationFormat>
  <Paragraphs>38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Century Gothic</vt:lpstr>
      <vt:lpstr>Roboto</vt:lpstr>
      <vt:lpstr>Office Theme</vt:lpstr>
      <vt:lpstr>Custom Design</vt:lpstr>
      <vt:lpstr>2_Custom Design</vt:lpstr>
      <vt:lpstr>1_Custom Design</vt:lpstr>
      <vt:lpstr>PowerPoint Presentation</vt:lpstr>
      <vt:lpstr>PREPARING YOUR PRESENTATION</vt:lpstr>
      <vt:lpstr>PRESENTER CHECKLIST</vt:lpstr>
      <vt:lpstr>SLIDES – DO’S &amp; DON’TS</vt:lpstr>
      <vt:lpstr>SLIDES – DO’S &amp; DON’TS</vt:lpstr>
      <vt:lpstr>EAGE 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Fahrid van Uitert</dc:creator>
  <cp:lastModifiedBy>Maliha Hillal Al Habsi</cp:lastModifiedBy>
  <cp:revision>2</cp:revision>
  <dcterms:created xsi:type="dcterms:W3CDTF">2015-12-09T13:34:49Z</dcterms:created>
  <dcterms:modified xsi:type="dcterms:W3CDTF">2020-09-14T10:14:16Z</dcterms:modified>
</cp:coreProperties>
</file>