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869a011bd_0_50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g5869a011bd_0_5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5869a011bd_0_50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5869a011bd_0_46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1" name="Google Shape;211;g5869a011bd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g5869a011bd_0_46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5869a011bd_0_47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1" name="Google Shape;221;g5869a011bd_0_4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g5869a011bd_0_47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869a011bd_0_48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1" name="Google Shape;231;g5869a011bd_0_4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g5869a011bd_0_48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5869a011bd_0_49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1" name="Google Shape;241;g5869a011bd_0_4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g5869a011bd_0_49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4698e889c1_0_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g4698e889c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 mins</a:t>
            </a:r>
            <a:endParaRPr/>
          </a:p>
        </p:txBody>
      </p:sp>
      <p:sp>
        <p:nvSpPr>
          <p:cNvPr id="138" name="Google Shape;138;g4698e889c1_0_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698e889c1_0_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g4698e889c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 mins</a:t>
            </a:r>
            <a:endParaRPr/>
          </a:p>
        </p:txBody>
      </p:sp>
      <p:sp>
        <p:nvSpPr>
          <p:cNvPr id="147" name="Google Shape;147;g4698e889c1_0_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4698e889c1_2_8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4698e889c1_2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SLides 4-9 = 15 mins</a:t>
            </a:r>
            <a:endParaRPr/>
          </a:p>
        </p:txBody>
      </p:sp>
      <p:sp>
        <p:nvSpPr>
          <p:cNvPr id="156" name="Google Shape;156;g4698e889c1_2_8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4698e889c1_2_9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g4698e889c1_2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4698e889c1_2_9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58962d186f_0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g58962d186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g58962d186f_0_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58962d186f_0_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g58962d186f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g58962d186f_0_2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4698e889c1_2_10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g4698e889c1_2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g4698e889c1_2_10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5869a011bd_0_45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" name="Google Shape;201;g5869a011bd_0_4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g5869a011bd_0_45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7" name="Google Shape;77;p17"/>
          <p:cNvSpPr txBox="1"/>
          <p:nvPr>
            <p:ph idx="2" type="body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8" name="Google Shape;78;p1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4" name="Google Shape;84;p18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5" name="Google Shape;85;p18"/>
          <p:cNvSpPr txBox="1"/>
          <p:nvPr>
            <p:ph idx="3" type="body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6" name="Google Shape;86;p18"/>
          <p:cNvSpPr txBox="1"/>
          <p:nvPr>
            <p:ph idx="4" type="body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7" name="Google Shape;87;p1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hyperlink" Target="http://suny.edu/deicert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3" y="3056473"/>
            <a:ext cx="9144000" cy="2087100"/>
          </a:xfrm>
          <a:prstGeom prst="rect">
            <a:avLst/>
          </a:prstGeom>
          <a:solidFill>
            <a:srgbClr val="004C9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UNY-logo-full-white-trans.png" id="131" name="Google Shape;131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46801" y="3037193"/>
            <a:ext cx="2946399" cy="2106308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5"/>
          <p:cNvSpPr/>
          <p:nvPr/>
        </p:nvSpPr>
        <p:spPr>
          <a:xfrm>
            <a:off x="117900" y="1706800"/>
            <a:ext cx="8908200" cy="1184700"/>
          </a:xfrm>
          <a:prstGeom prst="rect">
            <a:avLst/>
          </a:prstGeom>
          <a:solidFill>
            <a:srgbClr val="ACE0F4">
              <a:alpha val="8566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3300"/>
              <a:t>Community-Driven Professional Development Program Design</a:t>
            </a:r>
            <a:endParaRPr b="1" sz="3300">
              <a:solidFill>
                <a:srgbClr val="FFFFFF"/>
              </a:solidFill>
            </a:endParaRPr>
          </a:p>
        </p:txBody>
      </p:sp>
      <p:sp>
        <p:nvSpPr>
          <p:cNvPr id="133" name="Google Shape;133;p25"/>
          <p:cNvSpPr txBox="1"/>
          <p:nvPr/>
        </p:nvSpPr>
        <p:spPr>
          <a:xfrm>
            <a:off x="3" y="-481000"/>
            <a:ext cx="9144000" cy="338700"/>
          </a:xfrm>
          <a:prstGeom prst="rect">
            <a:avLst/>
          </a:prstGeom>
          <a:solidFill>
            <a:srgbClr val="CD006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ALL TEXT SHOULD BE ARIAL FONT IN BOLD. </a:t>
            </a:r>
            <a:r>
              <a:rPr b="1" lang="en" sz="16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 NOT</a:t>
            </a:r>
            <a:r>
              <a:rPr b="1" lang="e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LEAVE THE DEFAULT CALIBRI. 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132900" y="3047125"/>
            <a:ext cx="7325700" cy="20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Jamie Heron (jamie.heron@suny.edu)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Open SUNY Program Manager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SUNY Center for Professional Development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 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Chris Price (chris.price@suny.edu)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Academic Programs Manager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SUNY Center for Professional Development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.jpg" id="214" name="Google Shape;214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34"/>
          <p:cNvSpPr/>
          <p:nvPr/>
        </p:nvSpPr>
        <p:spPr>
          <a:xfrm>
            <a:off x="127000" y="382246"/>
            <a:ext cx="9017100" cy="650700"/>
          </a:xfrm>
          <a:prstGeom prst="rect">
            <a:avLst/>
          </a:prstGeom>
          <a:solidFill>
            <a:srgbClr val="5512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chemeClr val="lt1"/>
                </a:solidFill>
              </a:rPr>
              <a:t>Diversity, Equity, &amp; Inclusion in T&amp;L Cert Program</a:t>
            </a:r>
            <a:endParaRPr b="1" sz="2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atermark__BLUE_logo.png" id="216" name="Google Shape;216;p34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777487" y="4394713"/>
            <a:ext cx="1120993" cy="748788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34"/>
          <p:cNvSpPr txBox="1"/>
          <p:nvPr/>
        </p:nvSpPr>
        <p:spPr>
          <a:xfrm>
            <a:off x="564225" y="1417075"/>
            <a:ext cx="73374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34"/>
          <p:cNvSpPr txBox="1"/>
          <p:nvPr/>
        </p:nvSpPr>
        <p:spPr>
          <a:xfrm>
            <a:off x="444850" y="1207150"/>
            <a:ext cx="8381400" cy="43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●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Outline Courses &amp; Define Program Completion Requirements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○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Critically Reflecting on Diversity and Teaching in SUNY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○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other “elective” courses (id’d through RFP)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○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portfolio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.jpg" id="224" name="Google Shape;224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5"/>
          <p:cNvSpPr/>
          <p:nvPr/>
        </p:nvSpPr>
        <p:spPr>
          <a:xfrm>
            <a:off x="127000" y="382246"/>
            <a:ext cx="9017100" cy="650700"/>
          </a:xfrm>
          <a:prstGeom prst="rect">
            <a:avLst/>
          </a:prstGeom>
          <a:solidFill>
            <a:srgbClr val="5512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chemeClr val="lt1"/>
                </a:solidFill>
              </a:rPr>
              <a:t>Diversity, Equity, &amp; Inclusion in T&amp;L Cert Program</a:t>
            </a:r>
            <a:endParaRPr b="1" sz="2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atermark__BLUE_logo.png" id="226" name="Google Shape;226;p35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777487" y="4394713"/>
            <a:ext cx="1120993" cy="748788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35"/>
          <p:cNvSpPr txBox="1"/>
          <p:nvPr/>
        </p:nvSpPr>
        <p:spPr>
          <a:xfrm>
            <a:off x="564225" y="1417075"/>
            <a:ext cx="73374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261150" y="1207150"/>
            <a:ext cx="8381400" cy="43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●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Elective courses: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○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Meeting Students Where They Are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○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Helping Non-Traditional Students Learn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○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Teaching 21st Century Students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○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Teaching for Racial Equity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○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Applying Universal Design Principles to Your Course 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.jpg" id="234" name="Google Shape;234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36"/>
          <p:cNvSpPr/>
          <p:nvPr/>
        </p:nvSpPr>
        <p:spPr>
          <a:xfrm>
            <a:off x="127000" y="382246"/>
            <a:ext cx="9017100" cy="650700"/>
          </a:xfrm>
          <a:prstGeom prst="rect">
            <a:avLst/>
          </a:prstGeom>
          <a:solidFill>
            <a:srgbClr val="5512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chemeClr val="lt1"/>
                </a:solidFill>
              </a:rPr>
              <a:t>Diversity, Equity, &amp; Inclusion in T&amp;L Cert Program</a:t>
            </a:r>
            <a:endParaRPr b="1" sz="2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atermark__BLUE_logo.png" id="236" name="Google Shape;236;p36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777487" y="4394713"/>
            <a:ext cx="1120993" cy="748788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36"/>
          <p:cNvSpPr txBox="1"/>
          <p:nvPr/>
        </p:nvSpPr>
        <p:spPr>
          <a:xfrm>
            <a:off x="564225" y="1417075"/>
            <a:ext cx="73374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6"/>
          <p:cNvSpPr txBox="1"/>
          <p:nvPr/>
        </p:nvSpPr>
        <p:spPr>
          <a:xfrm>
            <a:off x="444850" y="1417075"/>
            <a:ext cx="8381400" cy="43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●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Registration opens June 4 at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suny.edu/deicert</a:t>
            </a: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7"/>
          <p:cNvSpPr/>
          <p:nvPr/>
        </p:nvSpPr>
        <p:spPr>
          <a:xfrm>
            <a:off x="3" y="3056473"/>
            <a:ext cx="9144000" cy="2087100"/>
          </a:xfrm>
          <a:prstGeom prst="rect">
            <a:avLst/>
          </a:prstGeom>
          <a:solidFill>
            <a:srgbClr val="004C9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UNY-logo-full-white-trans.png" id="245" name="Google Shape;245;p3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46801" y="3037193"/>
            <a:ext cx="2946399" cy="2106308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37"/>
          <p:cNvSpPr/>
          <p:nvPr/>
        </p:nvSpPr>
        <p:spPr>
          <a:xfrm>
            <a:off x="116175" y="1238375"/>
            <a:ext cx="8908200" cy="1184700"/>
          </a:xfrm>
          <a:prstGeom prst="rect">
            <a:avLst/>
          </a:prstGeom>
          <a:solidFill>
            <a:srgbClr val="ACE0F4">
              <a:alpha val="8566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3300"/>
              <a:t>Community-Driven Professional Development Program Design</a:t>
            </a:r>
            <a:endParaRPr b="1" sz="3300">
              <a:solidFill>
                <a:srgbClr val="FFFFFF"/>
              </a:solidFill>
            </a:endParaRPr>
          </a:p>
        </p:txBody>
      </p:sp>
      <p:sp>
        <p:nvSpPr>
          <p:cNvPr id="247" name="Google Shape;247;p37"/>
          <p:cNvSpPr txBox="1"/>
          <p:nvPr/>
        </p:nvSpPr>
        <p:spPr>
          <a:xfrm>
            <a:off x="3" y="-481000"/>
            <a:ext cx="9144000" cy="338700"/>
          </a:xfrm>
          <a:prstGeom prst="rect">
            <a:avLst/>
          </a:prstGeom>
          <a:solidFill>
            <a:srgbClr val="CD006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ALL TEXT SHOULD BE ARIAL FONT IN BOLD. </a:t>
            </a:r>
            <a:r>
              <a:rPr b="1" lang="en" sz="16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 NOT</a:t>
            </a:r>
            <a:r>
              <a:rPr b="1" lang="en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LEAVE THE DEFAULT CALIBRI. 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7"/>
          <p:cNvSpPr txBox="1"/>
          <p:nvPr/>
        </p:nvSpPr>
        <p:spPr>
          <a:xfrm>
            <a:off x="132900" y="3047125"/>
            <a:ext cx="7325700" cy="20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Jamie Heron (jamie.heron@suny.edu)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Open SUNY Program Manager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SUNY Center for Professional Devlelopment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 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Chris Price (chris.price@suny.edu)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Academic Programs Manager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SUNY Center for Professional Development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-light.jpg" id="140" name="Google Shape;140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6"/>
          <p:cNvSpPr/>
          <p:nvPr/>
        </p:nvSpPr>
        <p:spPr>
          <a:xfrm>
            <a:off x="1" y="138100"/>
            <a:ext cx="1935000" cy="650700"/>
          </a:xfrm>
          <a:prstGeom prst="rect">
            <a:avLst/>
          </a:prstGeom>
          <a:solidFill>
            <a:srgbClr val="003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lt1"/>
                </a:solidFill>
              </a:rPr>
              <a:t>Agenda</a:t>
            </a:r>
            <a:endParaRPr b="1"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atermark__BLUE_logo.png" id="142" name="Google Shape;142;p26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679281" y="4329114"/>
            <a:ext cx="1219200" cy="814387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6"/>
          <p:cNvSpPr txBox="1"/>
          <p:nvPr/>
        </p:nvSpPr>
        <p:spPr>
          <a:xfrm>
            <a:off x="361375" y="788800"/>
            <a:ext cx="8590800" cy="30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●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Introductions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254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○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Name, campus, role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254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Char char="○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you interested in learning?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25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Char char="●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CPD Program Design Overview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25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Char char="●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</a:t>
            </a: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Concierge</a:t>
            </a: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Certificate Program Development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25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Char char="●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Diversity, Equity, Inclusion in T&amp;L Cert Program Development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25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Char char="●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Discussion</a:t>
            </a:r>
            <a:endParaRPr sz="3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-light.jpg" id="149" name="Google Shape;14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7"/>
          <p:cNvSpPr/>
          <p:nvPr/>
        </p:nvSpPr>
        <p:spPr>
          <a:xfrm>
            <a:off x="0" y="0"/>
            <a:ext cx="8535900" cy="1004100"/>
          </a:xfrm>
          <a:prstGeom prst="rect">
            <a:avLst/>
          </a:prstGeom>
          <a:solidFill>
            <a:srgbClr val="003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lt1"/>
                </a:solidFill>
              </a:rPr>
              <a:t>Introductions</a:t>
            </a:r>
            <a:endParaRPr b="1"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atermark__BLUE_logo.png" id="151" name="Google Shape;151;p27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679281" y="4329114"/>
            <a:ext cx="1219200" cy="814387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7"/>
          <p:cNvSpPr txBox="1"/>
          <p:nvPr/>
        </p:nvSpPr>
        <p:spPr>
          <a:xfrm>
            <a:off x="131200" y="1282025"/>
            <a:ext cx="8767200" cy="355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●"/>
            </a:pPr>
            <a:r>
              <a:rPr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are you (campus/role)?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●"/>
            </a:pPr>
            <a:r>
              <a:rPr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 you interested in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18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○"/>
            </a:pPr>
            <a:r>
              <a:rPr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design programs in collaboration with communities of practice?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1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○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Concierge Certificate Program?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25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Char char="○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Diversity, Equity, Inclusion in T&amp;L Certificate?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-light.jpg" id="158" name="Google Shape;158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8"/>
          <p:cNvSpPr/>
          <p:nvPr/>
        </p:nvSpPr>
        <p:spPr>
          <a:xfrm>
            <a:off x="0" y="170475"/>
            <a:ext cx="8620500" cy="6507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lt1"/>
                </a:solidFill>
              </a:rPr>
              <a:t>SUNY CPD Program Development Framework</a:t>
            </a:r>
            <a:endParaRPr b="1" sz="3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atermark__BLUE_logo.png" id="160" name="Google Shape;160;p28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679281" y="4329114"/>
            <a:ext cx="1219200" cy="814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8"/>
          <p:cNvPicPr preferRelativeResize="0"/>
          <p:nvPr/>
        </p:nvPicPr>
        <p:blipFill rotWithShape="1">
          <a:blip r:embed="rId5">
            <a:alphaModFix/>
          </a:blip>
          <a:srcRect b="3608" l="1407" r="2862" t="16371"/>
          <a:stretch/>
        </p:blipFill>
        <p:spPr>
          <a:xfrm>
            <a:off x="408500" y="984100"/>
            <a:ext cx="7894051" cy="3829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-light.jpg" id="167" name="Google Shape;167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9"/>
          <p:cNvSpPr/>
          <p:nvPr/>
        </p:nvSpPr>
        <p:spPr>
          <a:xfrm>
            <a:off x="1" y="224796"/>
            <a:ext cx="8249700" cy="650700"/>
          </a:xfrm>
          <a:prstGeom prst="rect">
            <a:avLst/>
          </a:prstGeom>
          <a:solidFill>
            <a:srgbClr val="134F5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100">
                <a:solidFill>
                  <a:srgbClr val="FFFFFF"/>
                </a:solidFill>
              </a:rPr>
              <a:t>Online Concierge Certificate Program</a:t>
            </a:r>
            <a:endParaRPr b="1" sz="3200">
              <a:solidFill>
                <a:srgbClr val="FFFFFF"/>
              </a:solidFill>
            </a:endParaRPr>
          </a:p>
        </p:txBody>
      </p:sp>
      <p:pic>
        <p:nvPicPr>
          <p:cNvPr descr="watermark__BLUE_logo.png" id="169" name="Google Shape;169;p29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679281" y="4329114"/>
            <a:ext cx="1219200" cy="814387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9"/>
          <p:cNvSpPr txBox="1"/>
          <p:nvPr/>
        </p:nvSpPr>
        <p:spPr>
          <a:xfrm>
            <a:off x="447150" y="1014263"/>
            <a:ext cx="8249700" cy="31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Identify Certificate Program Owner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○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Open SUNY Concierge Community of Practice and the SUNY CPD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Identify Target Audience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○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Online Concierges (New and current)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○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Online Student Support </a:t>
            </a: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Personnel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■"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Advisors, student affairs staff, office of enrollment management staff, chairs and faculty members of online programs and/or courses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-light.jpg" id="176" name="Google Shape;176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30"/>
          <p:cNvSpPr/>
          <p:nvPr/>
        </p:nvSpPr>
        <p:spPr>
          <a:xfrm>
            <a:off x="1" y="224796"/>
            <a:ext cx="8249700" cy="650700"/>
          </a:xfrm>
          <a:prstGeom prst="rect">
            <a:avLst/>
          </a:prstGeom>
          <a:solidFill>
            <a:srgbClr val="134F5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100">
                <a:solidFill>
                  <a:srgbClr val="FFFFFF"/>
                </a:solidFill>
              </a:rPr>
              <a:t>Online Concierge Certificate Program</a:t>
            </a:r>
            <a:endParaRPr b="1" sz="3200">
              <a:solidFill>
                <a:srgbClr val="FFFFFF"/>
              </a:solidFill>
            </a:endParaRPr>
          </a:p>
        </p:txBody>
      </p:sp>
      <p:pic>
        <p:nvPicPr>
          <p:cNvPr descr="watermark__BLUE_logo.png" id="178" name="Google Shape;178;p30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679281" y="4329114"/>
            <a:ext cx="1219200" cy="814387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30"/>
          <p:cNvSpPr txBox="1"/>
          <p:nvPr/>
        </p:nvSpPr>
        <p:spPr>
          <a:xfrm>
            <a:off x="447150" y="1014263"/>
            <a:ext cx="8249700" cy="31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Define Rationale and Learning Outcomes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○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Concierge Community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○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Concierge Certificate Program Think Tank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○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Benchmark against OLC Score Card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○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Define Program Competencies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○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Define Learning Objectives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-light.jpg" id="185" name="Google Shape;185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31"/>
          <p:cNvSpPr/>
          <p:nvPr/>
        </p:nvSpPr>
        <p:spPr>
          <a:xfrm>
            <a:off x="1" y="224796"/>
            <a:ext cx="8249700" cy="650700"/>
          </a:xfrm>
          <a:prstGeom prst="rect">
            <a:avLst/>
          </a:prstGeom>
          <a:solidFill>
            <a:srgbClr val="134F5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100">
                <a:solidFill>
                  <a:srgbClr val="FFFFFF"/>
                </a:solidFill>
              </a:rPr>
              <a:t>Online Concierge Certificate Program</a:t>
            </a:r>
            <a:endParaRPr b="1" sz="3200">
              <a:solidFill>
                <a:srgbClr val="FFFFFF"/>
              </a:solidFill>
            </a:endParaRPr>
          </a:p>
        </p:txBody>
      </p:sp>
      <p:pic>
        <p:nvPicPr>
          <p:cNvPr descr="watermark__BLUE_logo.png" id="187" name="Google Shape;187;p31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679281" y="4329114"/>
            <a:ext cx="1219200" cy="814387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31"/>
          <p:cNvSpPr txBox="1"/>
          <p:nvPr/>
        </p:nvSpPr>
        <p:spPr>
          <a:xfrm>
            <a:off x="447150" y="1014263"/>
            <a:ext cx="8249700" cy="31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Char char="●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Outline the Courses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○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Three 4-week courses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○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Third course is capstone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Define Program Requirements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○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Credly Badge of Completion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○"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Credly Badge of Completion with Distinction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.jpg" id="194" name="Google Shape;194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32"/>
          <p:cNvSpPr/>
          <p:nvPr/>
        </p:nvSpPr>
        <p:spPr>
          <a:xfrm>
            <a:off x="127000" y="382246"/>
            <a:ext cx="9017002" cy="650687"/>
          </a:xfrm>
          <a:prstGeom prst="rect">
            <a:avLst/>
          </a:prstGeom>
          <a:solidFill>
            <a:srgbClr val="5512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chemeClr val="lt1"/>
                </a:solidFill>
              </a:rPr>
              <a:t>Diversity, Equity, &amp; Inclusion in T&amp;L Cert Program</a:t>
            </a:r>
            <a:endParaRPr b="1" sz="2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atermark__BLUE_logo.png" id="196" name="Google Shape;196;p32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777487" y="4394713"/>
            <a:ext cx="1120993" cy="748788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32"/>
          <p:cNvSpPr txBox="1"/>
          <p:nvPr/>
        </p:nvSpPr>
        <p:spPr>
          <a:xfrm>
            <a:off x="564225" y="1417075"/>
            <a:ext cx="73374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32"/>
          <p:cNvSpPr txBox="1"/>
          <p:nvPr/>
        </p:nvSpPr>
        <p:spPr>
          <a:xfrm>
            <a:off x="415650" y="1280825"/>
            <a:ext cx="8559300" cy="43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25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Char char="●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Certificate Program Owner (Community of Practice)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254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Char char="○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Developers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254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Char char="○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Diversity, Equity, Inclusion Leaders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25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Char char="●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Audience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254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alibri"/>
              <a:buChar char="○"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&amp; Staff with Instructional R</a:t>
            </a: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esponsibilities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unywallpaper-ppt.jpg" id="204" name="Google Shape;204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33"/>
          <p:cNvSpPr/>
          <p:nvPr/>
        </p:nvSpPr>
        <p:spPr>
          <a:xfrm>
            <a:off x="127000" y="382246"/>
            <a:ext cx="9017100" cy="650700"/>
          </a:xfrm>
          <a:prstGeom prst="rect">
            <a:avLst/>
          </a:prstGeom>
          <a:solidFill>
            <a:srgbClr val="5512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chemeClr val="lt1"/>
                </a:solidFill>
              </a:rPr>
              <a:t>Diversity, Equity, &amp; Inclusion in T&amp;L Cert Program</a:t>
            </a:r>
            <a:endParaRPr b="1" sz="2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atermark__BLUE_logo.png" id="206" name="Google Shape;206;p33"/>
          <p:cNvPicPr preferRelativeResize="0"/>
          <p:nvPr/>
        </p:nvPicPr>
        <p:blipFill rotWithShape="1">
          <a:blip r:embed="rId4">
            <a:alphaModFix/>
          </a:blip>
          <a:srcRect b="0" l="-11619" r="0" t="0"/>
          <a:stretch/>
        </p:blipFill>
        <p:spPr>
          <a:xfrm>
            <a:off x="7777487" y="4394713"/>
            <a:ext cx="1120993" cy="748788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33"/>
          <p:cNvSpPr txBox="1"/>
          <p:nvPr/>
        </p:nvSpPr>
        <p:spPr>
          <a:xfrm>
            <a:off x="564225" y="1417075"/>
            <a:ext cx="73374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33"/>
          <p:cNvSpPr txBox="1"/>
          <p:nvPr/>
        </p:nvSpPr>
        <p:spPr>
          <a:xfrm>
            <a:off x="444850" y="1417075"/>
            <a:ext cx="8381400" cy="43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●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Rationale &amp; Learning Outcomes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○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Benchmark/research other programs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○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Brainstorm competencies 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○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LOs &amp; align with competencies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●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Determine prerequisites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○"/>
            </a:pPr>
            <a:r>
              <a:rPr lang="en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to be in a teaching environment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