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2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5869a011bd_0_50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7" name="Google Shape;127;g5869a011bd_0_5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g5869a011bd_0_50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5869a011bd_0_46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1" name="Google Shape;211;g5869a011bd_0_4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g5869a011bd_0_46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5869a011bd_0_47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1" name="Google Shape;221;g5869a011bd_0_4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2" name="Google Shape;222;g5869a011bd_0_47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5869a011bd_0_48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1" name="Google Shape;231;g5869a011bd_0_4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g5869a011bd_0_48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5869a011bd_0_49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1" name="Google Shape;241;g5869a011bd_0_4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2" name="Google Shape;242;g5869a011bd_0_49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4698e889c1_0_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7" name="Google Shape;137;g4698e889c1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 mins</a:t>
            </a:r>
            <a:endParaRPr/>
          </a:p>
        </p:txBody>
      </p:sp>
      <p:sp>
        <p:nvSpPr>
          <p:cNvPr id="138" name="Google Shape;138;g4698e889c1_0_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4698e889c1_0_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6" name="Google Shape;146;g4698e889c1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 mins</a:t>
            </a:r>
            <a:endParaRPr/>
          </a:p>
        </p:txBody>
      </p:sp>
      <p:sp>
        <p:nvSpPr>
          <p:cNvPr id="147" name="Google Shape;147;g4698e889c1_0_1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4698e889c1_2_8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5" name="Google Shape;155;g4698e889c1_2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SLides 4-9 = 15 mins</a:t>
            </a:r>
            <a:endParaRPr/>
          </a:p>
        </p:txBody>
      </p:sp>
      <p:sp>
        <p:nvSpPr>
          <p:cNvPr id="156" name="Google Shape;156;g4698e889c1_2_8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4698e889c1_2_9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4" name="Google Shape;164;g4698e889c1_2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g4698e889c1_2_9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58962d186f_0_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3" name="Google Shape;173;g58962d186f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g58962d186f_0_5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58962d186f_0_2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2" name="Google Shape;182;g58962d186f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g58962d186f_0_2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4698e889c1_2_10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1" name="Google Shape;191;g4698e889c1_2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g4698e889c1_2_10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5869a011bd_0_45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1" name="Google Shape;201;g5869a011bd_0_4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g5869a011bd_0_45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/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4"/>
          <p:cNvSpPr txBox="1"/>
          <p:nvPr>
            <p:ph idx="1" type="subTitle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59" name="Google Shape;59;p14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4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5"/>
          <p:cNvSpPr txBox="1"/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p15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" type="body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71" name="Google Shape;71;p16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6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6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" type="body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77" name="Google Shape;77;p17"/>
          <p:cNvSpPr txBox="1"/>
          <p:nvPr>
            <p:ph idx="2" type="body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78" name="Google Shape;78;p17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7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8"/>
          <p:cNvSpPr txBox="1"/>
          <p:nvPr>
            <p:ph idx="1" type="body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84" name="Google Shape;84;p18"/>
          <p:cNvSpPr txBox="1"/>
          <p:nvPr>
            <p:ph idx="2" type="body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85" name="Google Shape;85;p18"/>
          <p:cNvSpPr txBox="1"/>
          <p:nvPr>
            <p:ph idx="3" type="body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86" name="Google Shape;86;p18"/>
          <p:cNvSpPr txBox="1"/>
          <p:nvPr>
            <p:ph idx="4" type="body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87" name="Google Shape;87;p18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8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8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9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9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9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20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20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/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21"/>
          <p:cNvSpPr txBox="1"/>
          <p:nvPr>
            <p:ph idx="1" type="body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02" name="Google Shape;102;p21"/>
          <p:cNvSpPr txBox="1"/>
          <p:nvPr>
            <p:ph idx="2" type="body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03" name="Google Shape;103;p21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21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21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/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22"/>
          <p:cNvSpPr/>
          <p:nvPr>
            <p:ph idx="2" type="pic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9" name="Google Shape;109;p22"/>
          <p:cNvSpPr txBox="1"/>
          <p:nvPr>
            <p:ph idx="1" type="body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10" name="Google Shape;110;p22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22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22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" name="Google Shape;115;p23"/>
          <p:cNvSpPr txBox="1"/>
          <p:nvPr>
            <p:ph idx="1" type="body"/>
          </p:nvPr>
        </p:nvSpPr>
        <p:spPr>
          <a:xfrm rot="5400000">
            <a:off x="2874764" y="-1217413"/>
            <a:ext cx="3394472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6" name="Google Shape;116;p23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23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23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/>
          <p:nvPr>
            <p:ph type="title"/>
          </p:nvPr>
        </p:nvSpPr>
        <p:spPr>
          <a:xfrm rot="5400000">
            <a:off x="5463778" y="1371601"/>
            <a:ext cx="4388644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24"/>
          <p:cNvSpPr txBox="1"/>
          <p:nvPr>
            <p:ph idx="1" type="body"/>
          </p:nvPr>
        </p:nvSpPr>
        <p:spPr>
          <a:xfrm rot="5400000">
            <a:off x="1272778" y="-609599"/>
            <a:ext cx="4388644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" name="Google Shape;122;p24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24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" name="Google Shape;124;p24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Google Shape;54;p13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jpg"/><Relationship Id="rId4" Type="http://schemas.openxmlformats.org/officeDocument/2006/relationships/image" Target="../media/image4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jpg"/><Relationship Id="rId4" Type="http://schemas.openxmlformats.org/officeDocument/2006/relationships/image" Target="../media/image4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jpg"/><Relationship Id="rId4" Type="http://schemas.openxmlformats.org/officeDocument/2006/relationships/image" Target="../media/image4.png"/><Relationship Id="rId5" Type="http://schemas.openxmlformats.org/officeDocument/2006/relationships/hyperlink" Target="http://suny.edu/deicert" TargetMode="Externa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Relationship Id="rId4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Relationship Id="rId4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Relationship Id="rId4" Type="http://schemas.openxmlformats.org/officeDocument/2006/relationships/image" Target="../media/image4.png"/><Relationship Id="rId5" Type="http://schemas.openxmlformats.org/officeDocument/2006/relationships/image" Target="../media/image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Relationship Id="rId4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Relationship Id="rId4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g"/><Relationship Id="rId4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jpg"/><Relationship Id="rId4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jp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/>
          <p:nvPr/>
        </p:nvSpPr>
        <p:spPr>
          <a:xfrm>
            <a:off x="3" y="3056473"/>
            <a:ext cx="9144000" cy="2087100"/>
          </a:xfrm>
          <a:prstGeom prst="rect">
            <a:avLst/>
          </a:prstGeom>
          <a:solidFill>
            <a:srgbClr val="004C93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SUNY-logo-full-white-trans.png" id="131" name="Google Shape;131;p2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146801" y="3037193"/>
            <a:ext cx="2946399" cy="2106308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25"/>
          <p:cNvSpPr/>
          <p:nvPr/>
        </p:nvSpPr>
        <p:spPr>
          <a:xfrm>
            <a:off x="117900" y="1706800"/>
            <a:ext cx="8908200" cy="1184700"/>
          </a:xfrm>
          <a:prstGeom prst="rect">
            <a:avLst/>
          </a:prstGeom>
          <a:solidFill>
            <a:srgbClr val="ACE0F4">
              <a:alpha val="85660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" sz="3300"/>
              <a:t>Community-Driven Professional Development Program Design</a:t>
            </a:r>
            <a:endParaRPr b="1" sz="3300">
              <a:solidFill>
                <a:srgbClr val="FFFFFF"/>
              </a:solidFill>
            </a:endParaRPr>
          </a:p>
        </p:txBody>
      </p:sp>
      <p:sp>
        <p:nvSpPr>
          <p:cNvPr id="133" name="Google Shape;133;p25"/>
          <p:cNvSpPr txBox="1"/>
          <p:nvPr/>
        </p:nvSpPr>
        <p:spPr>
          <a:xfrm>
            <a:off x="3" y="-481000"/>
            <a:ext cx="9144000" cy="338700"/>
          </a:xfrm>
          <a:prstGeom prst="rect">
            <a:avLst/>
          </a:prstGeom>
          <a:solidFill>
            <a:srgbClr val="CD006B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ALL TEXT SHOULD BE ARIAL FONT IN BOLD. </a:t>
            </a:r>
            <a:r>
              <a:rPr b="1" lang="en" sz="1600" u="sng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DO NOT</a:t>
            </a:r>
            <a:r>
              <a:rPr b="1" lang="en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LEAVE THE DEFAULT CALIBRI. </a:t>
            </a:r>
            <a:endParaRPr b="1" sz="1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25"/>
          <p:cNvSpPr txBox="1"/>
          <p:nvPr/>
        </p:nvSpPr>
        <p:spPr>
          <a:xfrm>
            <a:off x="132900" y="3047125"/>
            <a:ext cx="7325700" cy="202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lt1"/>
                </a:solidFill>
              </a:rPr>
              <a:t>Jamie Heron (jamie.heron@suny.edu)</a:t>
            </a:r>
            <a:endParaRPr b="1" sz="18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lt1"/>
                </a:solidFill>
              </a:rPr>
              <a:t>Open SUNY Program Manager</a:t>
            </a:r>
            <a:endParaRPr b="1" sz="18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lt1"/>
                </a:solidFill>
              </a:rPr>
              <a:t>SUNY Center for Professional Development</a:t>
            </a:r>
            <a:endParaRPr b="1" sz="18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lt1"/>
                </a:solidFill>
              </a:rPr>
              <a:t> </a:t>
            </a:r>
            <a:endParaRPr b="1" sz="18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lt1"/>
                </a:solidFill>
              </a:rPr>
              <a:t>Chris Price (chris.price@suny.edu)</a:t>
            </a:r>
            <a:endParaRPr b="1" sz="18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lt1"/>
                </a:solidFill>
              </a:rPr>
              <a:t>Academic Programs Manager</a:t>
            </a:r>
            <a:endParaRPr b="1" sz="18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lt1"/>
                </a:solidFill>
              </a:rPr>
              <a:t>SUNY Center for Professional Development</a:t>
            </a:r>
            <a:endParaRPr b="1" sz="18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1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unywallpaper-ppt.jpg" id="214" name="Google Shape;214;p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15" name="Google Shape;215;p34"/>
          <p:cNvSpPr/>
          <p:nvPr/>
        </p:nvSpPr>
        <p:spPr>
          <a:xfrm>
            <a:off x="127000" y="382246"/>
            <a:ext cx="9017100" cy="650700"/>
          </a:xfrm>
          <a:prstGeom prst="rect">
            <a:avLst/>
          </a:prstGeom>
          <a:solidFill>
            <a:srgbClr val="55125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900">
                <a:solidFill>
                  <a:schemeClr val="lt1"/>
                </a:solidFill>
              </a:rPr>
              <a:t>Diversity, Equity, &amp; Inclusion in T&amp;L Cert Program</a:t>
            </a:r>
            <a:endParaRPr b="1" sz="29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watermark__BLUE_logo.png" id="216" name="Google Shape;216;p34"/>
          <p:cNvPicPr preferRelativeResize="0"/>
          <p:nvPr/>
        </p:nvPicPr>
        <p:blipFill rotWithShape="1">
          <a:blip r:embed="rId4">
            <a:alphaModFix/>
          </a:blip>
          <a:srcRect b="0" l="-11619" r="0" t="0"/>
          <a:stretch/>
        </p:blipFill>
        <p:spPr>
          <a:xfrm>
            <a:off x="7777487" y="4394713"/>
            <a:ext cx="1120993" cy="748788"/>
          </a:xfrm>
          <a:prstGeom prst="rect">
            <a:avLst/>
          </a:prstGeom>
          <a:noFill/>
          <a:ln>
            <a:noFill/>
          </a:ln>
        </p:spPr>
      </p:pic>
      <p:sp>
        <p:nvSpPr>
          <p:cNvPr id="217" name="Google Shape;217;p34"/>
          <p:cNvSpPr txBox="1"/>
          <p:nvPr/>
        </p:nvSpPr>
        <p:spPr>
          <a:xfrm>
            <a:off x="564225" y="1417075"/>
            <a:ext cx="7337400" cy="85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Google Shape;218;p34"/>
          <p:cNvSpPr txBox="1"/>
          <p:nvPr/>
        </p:nvSpPr>
        <p:spPr>
          <a:xfrm>
            <a:off x="444850" y="1207150"/>
            <a:ext cx="8381400" cy="433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381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Char char="●"/>
            </a:pPr>
            <a:r>
              <a:rPr lang="en" sz="3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Outline Courses &amp; Define Program Completion Requirements</a:t>
            </a:r>
            <a:endParaRPr sz="3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38150" lvl="1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Char char="○"/>
            </a:pPr>
            <a:r>
              <a:rPr lang="en" sz="3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Critically Reflecting on Diversity and Teaching in SUNY</a:t>
            </a:r>
            <a:endParaRPr sz="3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38150" lvl="1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Char char="○"/>
            </a:pPr>
            <a:r>
              <a:rPr lang="en" sz="3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Two other “elective” courses (id’d through RFP)</a:t>
            </a:r>
            <a:endParaRPr sz="3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38150" lvl="1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Char char="○"/>
            </a:pPr>
            <a:r>
              <a:rPr lang="en" sz="3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Complete portfolio</a:t>
            </a:r>
            <a:endParaRPr sz="3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8288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unywallpaper-ppt.jpg" id="224" name="Google Shape;224;p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25" name="Google Shape;225;p35"/>
          <p:cNvSpPr/>
          <p:nvPr/>
        </p:nvSpPr>
        <p:spPr>
          <a:xfrm>
            <a:off x="127000" y="382246"/>
            <a:ext cx="9017100" cy="650700"/>
          </a:xfrm>
          <a:prstGeom prst="rect">
            <a:avLst/>
          </a:prstGeom>
          <a:solidFill>
            <a:srgbClr val="55125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900">
                <a:solidFill>
                  <a:schemeClr val="lt1"/>
                </a:solidFill>
              </a:rPr>
              <a:t>Diversity, Equity, &amp; Inclusion in T&amp;L Cert Program</a:t>
            </a:r>
            <a:endParaRPr b="1" sz="29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watermark__BLUE_logo.png" id="226" name="Google Shape;226;p35"/>
          <p:cNvPicPr preferRelativeResize="0"/>
          <p:nvPr/>
        </p:nvPicPr>
        <p:blipFill rotWithShape="1">
          <a:blip r:embed="rId4">
            <a:alphaModFix/>
          </a:blip>
          <a:srcRect b="0" l="-11619" r="0" t="0"/>
          <a:stretch/>
        </p:blipFill>
        <p:spPr>
          <a:xfrm>
            <a:off x="7777487" y="4394713"/>
            <a:ext cx="1120993" cy="748788"/>
          </a:xfrm>
          <a:prstGeom prst="rect">
            <a:avLst/>
          </a:prstGeom>
          <a:noFill/>
          <a:ln>
            <a:noFill/>
          </a:ln>
        </p:spPr>
      </p:pic>
      <p:sp>
        <p:nvSpPr>
          <p:cNvPr id="227" name="Google Shape;227;p35"/>
          <p:cNvSpPr txBox="1"/>
          <p:nvPr/>
        </p:nvSpPr>
        <p:spPr>
          <a:xfrm>
            <a:off x="564225" y="1417075"/>
            <a:ext cx="7337400" cy="85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8" name="Google Shape;228;p35"/>
          <p:cNvSpPr txBox="1"/>
          <p:nvPr/>
        </p:nvSpPr>
        <p:spPr>
          <a:xfrm>
            <a:off x="261150" y="1207150"/>
            <a:ext cx="8381400" cy="433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381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Char char="●"/>
            </a:pPr>
            <a:r>
              <a:rPr lang="en" sz="3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Elective courses:</a:t>
            </a:r>
            <a:endParaRPr sz="3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38150" lvl="1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Char char="○"/>
            </a:pPr>
            <a:r>
              <a:rPr lang="en" sz="3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Meeting Students Where They Are</a:t>
            </a:r>
            <a:endParaRPr sz="3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38150" lvl="1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Char char="○"/>
            </a:pPr>
            <a:r>
              <a:rPr lang="en" sz="3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Helping Non-Traditional Students Learn</a:t>
            </a:r>
            <a:endParaRPr sz="3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38150" lvl="1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Char char="○"/>
            </a:pPr>
            <a:r>
              <a:rPr lang="en" sz="3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Teaching 21st Century Students</a:t>
            </a:r>
            <a:endParaRPr sz="3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38150" lvl="1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Char char="○"/>
            </a:pPr>
            <a:r>
              <a:rPr lang="en" sz="3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Teaching for Racial Equity</a:t>
            </a:r>
            <a:endParaRPr sz="3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38150" lvl="1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Char char="○"/>
            </a:pPr>
            <a:r>
              <a:rPr lang="en" sz="3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Applying Universal Design Principles to Your Course </a:t>
            </a:r>
            <a:endParaRPr sz="3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unywallpaper-ppt.jpg" id="234" name="Google Shape;234;p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35" name="Google Shape;235;p36"/>
          <p:cNvSpPr/>
          <p:nvPr/>
        </p:nvSpPr>
        <p:spPr>
          <a:xfrm>
            <a:off x="127000" y="382246"/>
            <a:ext cx="9017100" cy="650700"/>
          </a:xfrm>
          <a:prstGeom prst="rect">
            <a:avLst/>
          </a:prstGeom>
          <a:solidFill>
            <a:srgbClr val="55125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900">
                <a:solidFill>
                  <a:schemeClr val="lt1"/>
                </a:solidFill>
              </a:rPr>
              <a:t>Diversity, Equity, &amp; Inclusion in T&amp;L Cert Program</a:t>
            </a:r>
            <a:endParaRPr b="1" sz="29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watermark__BLUE_logo.png" id="236" name="Google Shape;236;p36"/>
          <p:cNvPicPr preferRelativeResize="0"/>
          <p:nvPr/>
        </p:nvPicPr>
        <p:blipFill rotWithShape="1">
          <a:blip r:embed="rId4">
            <a:alphaModFix/>
          </a:blip>
          <a:srcRect b="0" l="-11619" r="0" t="0"/>
          <a:stretch/>
        </p:blipFill>
        <p:spPr>
          <a:xfrm>
            <a:off x="7777487" y="4394713"/>
            <a:ext cx="1120993" cy="748788"/>
          </a:xfrm>
          <a:prstGeom prst="rect">
            <a:avLst/>
          </a:prstGeom>
          <a:noFill/>
          <a:ln>
            <a:noFill/>
          </a:ln>
        </p:spPr>
      </p:pic>
      <p:sp>
        <p:nvSpPr>
          <p:cNvPr id="237" name="Google Shape;237;p36"/>
          <p:cNvSpPr txBox="1"/>
          <p:nvPr/>
        </p:nvSpPr>
        <p:spPr>
          <a:xfrm>
            <a:off x="564225" y="1417075"/>
            <a:ext cx="7337400" cy="85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" name="Google Shape;238;p36"/>
          <p:cNvSpPr txBox="1"/>
          <p:nvPr/>
        </p:nvSpPr>
        <p:spPr>
          <a:xfrm>
            <a:off x="444850" y="1417075"/>
            <a:ext cx="8381400" cy="433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381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Char char="●"/>
            </a:pPr>
            <a:r>
              <a:rPr lang="en" sz="3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Registration opens June 4 at</a:t>
            </a:r>
            <a:endParaRPr sz="3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suny.edu/deicert</a:t>
            </a:r>
            <a:endParaRPr sz="5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37"/>
          <p:cNvSpPr/>
          <p:nvPr/>
        </p:nvSpPr>
        <p:spPr>
          <a:xfrm>
            <a:off x="3" y="3056473"/>
            <a:ext cx="9144000" cy="2087100"/>
          </a:xfrm>
          <a:prstGeom prst="rect">
            <a:avLst/>
          </a:prstGeom>
          <a:solidFill>
            <a:srgbClr val="004C93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SUNY-logo-full-white-trans.png" id="245" name="Google Shape;245;p3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146801" y="3037193"/>
            <a:ext cx="2946399" cy="2106308"/>
          </a:xfrm>
          <a:prstGeom prst="rect">
            <a:avLst/>
          </a:prstGeom>
          <a:noFill/>
          <a:ln>
            <a:noFill/>
          </a:ln>
        </p:spPr>
      </p:pic>
      <p:sp>
        <p:nvSpPr>
          <p:cNvPr id="246" name="Google Shape;246;p37"/>
          <p:cNvSpPr/>
          <p:nvPr/>
        </p:nvSpPr>
        <p:spPr>
          <a:xfrm>
            <a:off x="116175" y="1238375"/>
            <a:ext cx="8908200" cy="1184700"/>
          </a:xfrm>
          <a:prstGeom prst="rect">
            <a:avLst/>
          </a:prstGeom>
          <a:solidFill>
            <a:srgbClr val="ACE0F4">
              <a:alpha val="85660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" sz="3300"/>
              <a:t>Community-Driven Professional Development Program Design</a:t>
            </a:r>
            <a:endParaRPr b="1" sz="3300">
              <a:solidFill>
                <a:srgbClr val="FFFFFF"/>
              </a:solidFill>
            </a:endParaRPr>
          </a:p>
        </p:txBody>
      </p:sp>
      <p:sp>
        <p:nvSpPr>
          <p:cNvPr id="247" name="Google Shape;247;p37"/>
          <p:cNvSpPr txBox="1"/>
          <p:nvPr/>
        </p:nvSpPr>
        <p:spPr>
          <a:xfrm>
            <a:off x="3" y="-481000"/>
            <a:ext cx="9144000" cy="338700"/>
          </a:xfrm>
          <a:prstGeom prst="rect">
            <a:avLst/>
          </a:prstGeom>
          <a:solidFill>
            <a:srgbClr val="CD006B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ALL TEXT SHOULD BE ARIAL FONT IN BOLD. </a:t>
            </a:r>
            <a:r>
              <a:rPr b="1" lang="en" sz="1600" u="sng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DO NOT</a:t>
            </a:r>
            <a:r>
              <a:rPr b="1" lang="en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LEAVE THE DEFAULT CALIBRI. </a:t>
            </a:r>
            <a:endParaRPr b="1" sz="1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" name="Google Shape;248;p37"/>
          <p:cNvSpPr txBox="1"/>
          <p:nvPr/>
        </p:nvSpPr>
        <p:spPr>
          <a:xfrm>
            <a:off x="132900" y="3047125"/>
            <a:ext cx="7325700" cy="202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lt1"/>
                </a:solidFill>
              </a:rPr>
              <a:t>Jamie Heron (jamie.heron@suny.edu)</a:t>
            </a:r>
            <a:endParaRPr b="1" sz="18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lt1"/>
                </a:solidFill>
              </a:rPr>
              <a:t>Open SUNY Program Manager</a:t>
            </a:r>
            <a:endParaRPr b="1" sz="18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lt1"/>
                </a:solidFill>
              </a:rPr>
              <a:t>SUNY Center for Professional Devlelopment</a:t>
            </a:r>
            <a:endParaRPr b="1" sz="18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lt1"/>
                </a:solidFill>
              </a:rPr>
              <a:t> </a:t>
            </a:r>
            <a:endParaRPr b="1" sz="18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lt1"/>
                </a:solidFill>
              </a:rPr>
              <a:t>Chris Price (chris.price@suny.edu)</a:t>
            </a:r>
            <a:endParaRPr b="1" sz="18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lt1"/>
                </a:solidFill>
              </a:rPr>
              <a:t>Academic Programs Manager</a:t>
            </a:r>
            <a:endParaRPr b="1" sz="18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lt1"/>
                </a:solidFill>
              </a:rPr>
              <a:t>SUNY Center for Professional Development</a:t>
            </a:r>
            <a:endParaRPr b="1" sz="18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1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unywallpaper-ppt-light.jpg" id="140" name="Google Shape;140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26"/>
          <p:cNvSpPr/>
          <p:nvPr/>
        </p:nvSpPr>
        <p:spPr>
          <a:xfrm>
            <a:off x="1" y="138100"/>
            <a:ext cx="1935000" cy="650700"/>
          </a:xfrm>
          <a:prstGeom prst="rect">
            <a:avLst/>
          </a:prstGeom>
          <a:solidFill>
            <a:srgbClr val="00305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chemeClr val="lt1"/>
                </a:solidFill>
              </a:rPr>
              <a:t>Agenda</a:t>
            </a:r>
            <a:endParaRPr b="1" sz="3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watermark__BLUE_logo.png" id="142" name="Google Shape;142;p26"/>
          <p:cNvPicPr preferRelativeResize="0"/>
          <p:nvPr/>
        </p:nvPicPr>
        <p:blipFill rotWithShape="1">
          <a:blip r:embed="rId4">
            <a:alphaModFix/>
          </a:blip>
          <a:srcRect b="0" l="-11619" r="0" t="0"/>
          <a:stretch/>
        </p:blipFill>
        <p:spPr>
          <a:xfrm>
            <a:off x="7679281" y="4329114"/>
            <a:ext cx="1219200" cy="814387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26"/>
          <p:cNvSpPr txBox="1"/>
          <p:nvPr/>
        </p:nvSpPr>
        <p:spPr>
          <a:xfrm>
            <a:off x="361375" y="788800"/>
            <a:ext cx="8590800" cy="304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940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●"/>
            </a:pPr>
            <a:r>
              <a:rPr lang="en" sz="3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Introductions</a:t>
            </a:r>
            <a:endParaRPr sz="3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2545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○"/>
            </a:pPr>
            <a:r>
              <a:rPr lang="en" sz="3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Name, campus, role</a:t>
            </a:r>
            <a:endParaRPr sz="3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2545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Calibri"/>
              <a:buChar char="○"/>
            </a:pPr>
            <a:r>
              <a:rPr lang="en" sz="3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are you interested in learning?</a:t>
            </a:r>
            <a:endParaRPr sz="3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2545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Calibri"/>
              <a:buChar char="●"/>
            </a:pPr>
            <a:r>
              <a:rPr lang="en" sz="3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CPD Program Design Overview</a:t>
            </a:r>
            <a:endParaRPr sz="3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2545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Calibri"/>
              <a:buChar char="●"/>
            </a:pPr>
            <a:r>
              <a:rPr lang="en" sz="3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Online </a:t>
            </a:r>
            <a:r>
              <a:rPr lang="en" sz="3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Concierge</a:t>
            </a:r>
            <a:r>
              <a:rPr lang="en" sz="3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Certificate Program Development</a:t>
            </a:r>
            <a:endParaRPr sz="3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2545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Calibri"/>
              <a:buChar char="●"/>
            </a:pPr>
            <a:r>
              <a:rPr lang="en" sz="3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Diversity, Equity, Inclusion in T&amp;L Cert Program Development</a:t>
            </a:r>
            <a:endParaRPr sz="3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2545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Calibri"/>
              <a:buChar char="●"/>
            </a:pPr>
            <a:r>
              <a:rPr lang="en" sz="3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Open Discussion</a:t>
            </a:r>
            <a:endParaRPr sz="31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unywallpaper-ppt-light.jpg" id="149" name="Google Shape;149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27"/>
          <p:cNvSpPr/>
          <p:nvPr/>
        </p:nvSpPr>
        <p:spPr>
          <a:xfrm>
            <a:off x="0" y="0"/>
            <a:ext cx="8535900" cy="1004100"/>
          </a:xfrm>
          <a:prstGeom prst="rect">
            <a:avLst/>
          </a:prstGeom>
          <a:solidFill>
            <a:srgbClr val="00305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chemeClr val="lt1"/>
                </a:solidFill>
              </a:rPr>
              <a:t>Introductions</a:t>
            </a:r>
            <a:endParaRPr b="1" sz="3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watermark__BLUE_logo.png" id="151" name="Google Shape;151;p27"/>
          <p:cNvPicPr preferRelativeResize="0"/>
          <p:nvPr/>
        </p:nvPicPr>
        <p:blipFill rotWithShape="1">
          <a:blip r:embed="rId4">
            <a:alphaModFix/>
          </a:blip>
          <a:srcRect b="0" l="-11619" r="0" t="0"/>
          <a:stretch/>
        </p:blipFill>
        <p:spPr>
          <a:xfrm>
            <a:off x="7679281" y="4329114"/>
            <a:ext cx="1219200" cy="814387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27"/>
          <p:cNvSpPr txBox="1"/>
          <p:nvPr/>
        </p:nvSpPr>
        <p:spPr>
          <a:xfrm>
            <a:off x="131200" y="1282025"/>
            <a:ext cx="8767200" cy="355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●"/>
            </a:pPr>
            <a:r>
              <a:rPr lang="en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Who are you (campus/role)?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Char char="●"/>
            </a:pPr>
            <a:r>
              <a:rPr lang="en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Are you interested in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3180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Char char="○"/>
            </a:pPr>
            <a:r>
              <a:rPr lang="en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to design programs in collaboration with communities of practice?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318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Char char="○"/>
            </a:pPr>
            <a:r>
              <a:rPr lang="en" sz="3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Online Concierge Certificate Program?</a:t>
            </a:r>
            <a:endParaRPr sz="3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254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Calibri"/>
              <a:buChar char="○"/>
            </a:pPr>
            <a:r>
              <a:rPr lang="en" sz="3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Diversity, Equity, Inclusion in T&amp;L Certificate?</a:t>
            </a:r>
            <a:endParaRPr sz="3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unywallpaper-ppt-light.jpg" id="158" name="Google Shape;158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Google Shape;159;p28"/>
          <p:cNvSpPr/>
          <p:nvPr/>
        </p:nvSpPr>
        <p:spPr>
          <a:xfrm>
            <a:off x="0" y="170475"/>
            <a:ext cx="8620500" cy="650700"/>
          </a:xfrm>
          <a:prstGeom prst="rect">
            <a:avLst/>
          </a:prstGeom>
          <a:solidFill>
            <a:srgbClr val="1C458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chemeClr val="lt1"/>
                </a:solidFill>
              </a:rPr>
              <a:t>SUNY CPD Program Development Framework</a:t>
            </a:r>
            <a:endParaRPr b="1" sz="3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watermark__BLUE_logo.png" id="160" name="Google Shape;160;p28"/>
          <p:cNvPicPr preferRelativeResize="0"/>
          <p:nvPr/>
        </p:nvPicPr>
        <p:blipFill rotWithShape="1">
          <a:blip r:embed="rId4">
            <a:alphaModFix/>
          </a:blip>
          <a:srcRect b="0" l="-11619" r="0" t="0"/>
          <a:stretch/>
        </p:blipFill>
        <p:spPr>
          <a:xfrm>
            <a:off x="7679281" y="4329114"/>
            <a:ext cx="1219200" cy="8143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28"/>
          <p:cNvPicPr preferRelativeResize="0"/>
          <p:nvPr/>
        </p:nvPicPr>
        <p:blipFill rotWithShape="1">
          <a:blip r:embed="rId5">
            <a:alphaModFix/>
          </a:blip>
          <a:srcRect b="3608" l="1407" r="2862" t="16371"/>
          <a:stretch/>
        </p:blipFill>
        <p:spPr>
          <a:xfrm>
            <a:off x="408500" y="984100"/>
            <a:ext cx="7894051" cy="3829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unywallpaper-ppt-light.jpg" id="167" name="Google Shape;167;p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Google Shape;168;p29"/>
          <p:cNvSpPr/>
          <p:nvPr/>
        </p:nvSpPr>
        <p:spPr>
          <a:xfrm>
            <a:off x="1" y="224796"/>
            <a:ext cx="8249700" cy="650700"/>
          </a:xfrm>
          <a:prstGeom prst="rect">
            <a:avLst/>
          </a:prstGeom>
          <a:solidFill>
            <a:srgbClr val="134F5C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100">
                <a:solidFill>
                  <a:srgbClr val="FFFFFF"/>
                </a:solidFill>
              </a:rPr>
              <a:t>Online Concierge Certificate Program</a:t>
            </a:r>
            <a:endParaRPr b="1" sz="3200">
              <a:solidFill>
                <a:srgbClr val="FFFFFF"/>
              </a:solidFill>
            </a:endParaRPr>
          </a:p>
        </p:txBody>
      </p:sp>
      <p:pic>
        <p:nvPicPr>
          <p:cNvPr descr="watermark__BLUE_logo.png" id="169" name="Google Shape;169;p29"/>
          <p:cNvPicPr preferRelativeResize="0"/>
          <p:nvPr/>
        </p:nvPicPr>
        <p:blipFill rotWithShape="1">
          <a:blip r:embed="rId4">
            <a:alphaModFix/>
          </a:blip>
          <a:srcRect b="0" l="-11619" r="0" t="0"/>
          <a:stretch/>
        </p:blipFill>
        <p:spPr>
          <a:xfrm>
            <a:off x="7679281" y="4329114"/>
            <a:ext cx="1219200" cy="814387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Google Shape;170;p29"/>
          <p:cNvSpPr txBox="1"/>
          <p:nvPr/>
        </p:nvSpPr>
        <p:spPr>
          <a:xfrm>
            <a:off x="447150" y="1014263"/>
            <a:ext cx="8249700" cy="31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Font typeface="Calibri"/>
              <a:buChar char="●"/>
            </a:pPr>
            <a:r>
              <a:rPr lang="en" sz="3000">
                <a:latin typeface="Calibri"/>
                <a:ea typeface="Calibri"/>
                <a:cs typeface="Calibri"/>
                <a:sym typeface="Calibri"/>
              </a:rPr>
              <a:t>Identify Certificate Program Owner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indent="-419100" lvl="1" marL="914400" rtl="0" algn="l">
              <a:spcBef>
                <a:spcPts val="0"/>
              </a:spcBef>
              <a:spcAft>
                <a:spcPts val="0"/>
              </a:spcAft>
              <a:buSzPts val="3000"/>
              <a:buFont typeface="Calibri"/>
              <a:buChar char="○"/>
            </a:pPr>
            <a:r>
              <a:rPr lang="en" sz="3000">
                <a:latin typeface="Calibri"/>
                <a:ea typeface="Calibri"/>
                <a:cs typeface="Calibri"/>
                <a:sym typeface="Calibri"/>
              </a:rPr>
              <a:t>Open SUNY Concierge Community of Practice and the SUNY CPD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Font typeface="Calibri"/>
              <a:buChar char="●"/>
            </a:pPr>
            <a:r>
              <a:rPr lang="en" sz="3000">
                <a:latin typeface="Calibri"/>
                <a:ea typeface="Calibri"/>
                <a:cs typeface="Calibri"/>
                <a:sym typeface="Calibri"/>
              </a:rPr>
              <a:t>Identify Target Audience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indent="-419100" lvl="1" marL="914400" rtl="0" algn="l">
              <a:spcBef>
                <a:spcPts val="0"/>
              </a:spcBef>
              <a:spcAft>
                <a:spcPts val="0"/>
              </a:spcAft>
              <a:buSzPts val="3000"/>
              <a:buFont typeface="Calibri"/>
              <a:buChar char="○"/>
            </a:pPr>
            <a:r>
              <a:rPr lang="en" sz="3000">
                <a:latin typeface="Calibri"/>
                <a:ea typeface="Calibri"/>
                <a:cs typeface="Calibri"/>
                <a:sym typeface="Calibri"/>
              </a:rPr>
              <a:t>Online Concierges (New and current)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indent="-419100" lvl="1" marL="914400" rtl="0" algn="l">
              <a:spcBef>
                <a:spcPts val="0"/>
              </a:spcBef>
              <a:spcAft>
                <a:spcPts val="0"/>
              </a:spcAft>
              <a:buSzPts val="3000"/>
              <a:buFont typeface="Calibri"/>
              <a:buChar char="○"/>
            </a:pPr>
            <a:r>
              <a:rPr lang="en" sz="3000">
                <a:latin typeface="Calibri"/>
                <a:ea typeface="Calibri"/>
                <a:cs typeface="Calibri"/>
                <a:sym typeface="Calibri"/>
              </a:rPr>
              <a:t>Online Student Support </a:t>
            </a:r>
            <a:r>
              <a:rPr lang="en" sz="3000">
                <a:latin typeface="Calibri"/>
                <a:ea typeface="Calibri"/>
                <a:cs typeface="Calibri"/>
                <a:sym typeface="Calibri"/>
              </a:rPr>
              <a:t>Personnel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indent="-381000" lvl="2" marL="1371600" rtl="0" algn="l">
              <a:spcBef>
                <a:spcPts val="0"/>
              </a:spcBef>
              <a:spcAft>
                <a:spcPts val="0"/>
              </a:spcAft>
              <a:buSzPts val="2400"/>
              <a:buFont typeface="Calibri"/>
              <a:buChar char="■"/>
            </a:pP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Advisors, student affairs staff, office of enrollment management staff, chairs and faculty members of online programs and/or courses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indent="0" lvl="0" marL="13716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unywallpaper-ppt-light.jpg" id="176" name="Google Shape;176;p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Google Shape;177;p30"/>
          <p:cNvSpPr/>
          <p:nvPr/>
        </p:nvSpPr>
        <p:spPr>
          <a:xfrm>
            <a:off x="1" y="224796"/>
            <a:ext cx="8249700" cy="650700"/>
          </a:xfrm>
          <a:prstGeom prst="rect">
            <a:avLst/>
          </a:prstGeom>
          <a:solidFill>
            <a:srgbClr val="134F5C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100">
                <a:solidFill>
                  <a:srgbClr val="FFFFFF"/>
                </a:solidFill>
              </a:rPr>
              <a:t>Online Concierge Certificate Program</a:t>
            </a:r>
            <a:endParaRPr b="1" sz="3200">
              <a:solidFill>
                <a:srgbClr val="FFFFFF"/>
              </a:solidFill>
            </a:endParaRPr>
          </a:p>
        </p:txBody>
      </p:sp>
      <p:pic>
        <p:nvPicPr>
          <p:cNvPr descr="watermark__BLUE_logo.png" id="178" name="Google Shape;178;p30"/>
          <p:cNvPicPr preferRelativeResize="0"/>
          <p:nvPr/>
        </p:nvPicPr>
        <p:blipFill rotWithShape="1">
          <a:blip r:embed="rId4">
            <a:alphaModFix/>
          </a:blip>
          <a:srcRect b="0" l="-11619" r="0" t="0"/>
          <a:stretch/>
        </p:blipFill>
        <p:spPr>
          <a:xfrm>
            <a:off x="7679281" y="4329114"/>
            <a:ext cx="1219200" cy="814387"/>
          </a:xfrm>
          <a:prstGeom prst="rect">
            <a:avLst/>
          </a:prstGeom>
          <a:noFill/>
          <a:ln>
            <a:noFill/>
          </a:ln>
        </p:spPr>
      </p:pic>
      <p:sp>
        <p:nvSpPr>
          <p:cNvPr id="179" name="Google Shape;179;p30"/>
          <p:cNvSpPr txBox="1"/>
          <p:nvPr/>
        </p:nvSpPr>
        <p:spPr>
          <a:xfrm>
            <a:off x="447150" y="1014263"/>
            <a:ext cx="8249700" cy="31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Font typeface="Calibri"/>
              <a:buChar char="●"/>
            </a:pPr>
            <a:r>
              <a:rPr lang="en" sz="3000">
                <a:latin typeface="Calibri"/>
                <a:ea typeface="Calibri"/>
                <a:cs typeface="Calibri"/>
                <a:sym typeface="Calibri"/>
              </a:rPr>
              <a:t>Define Rationale and Learning Outcomes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indent="-419100" lvl="1" marL="914400" rtl="0" algn="l">
              <a:spcBef>
                <a:spcPts val="0"/>
              </a:spcBef>
              <a:spcAft>
                <a:spcPts val="0"/>
              </a:spcAft>
              <a:buSzPts val="3000"/>
              <a:buFont typeface="Calibri"/>
              <a:buChar char="○"/>
            </a:pPr>
            <a:r>
              <a:rPr lang="en" sz="3000">
                <a:latin typeface="Calibri"/>
                <a:ea typeface="Calibri"/>
                <a:cs typeface="Calibri"/>
                <a:sym typeface="Calibri"/>
              </a:rPr>
              <a:t>Concierge Community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indent="-419100" lvl="1" marL="914400" rtl="0" algn="l">
              <a:spcBef>
                <a:spcPts val="0"/>
              </a:spcBef>
              <a:spcAft>
                <a:spcPts val="0"/>
              </a:spcAft>
              <a:buSzPts val="3000"/>
              <a:buFont typeface="Calibri"/>
              <a:buChar char="○"/>
            </a:pPr>
            <a:r>
              <a:rPr lang="en" sz="3000">
                <a:latin typeface="Calibri"/>
                <a:ea typeface="Calibri"/>
                <a:cs typeface="Calibri"/>
                <a:sym typeface="Calibri"/>
              </a:rPr>
              <a:t>Concierge Certificate Program Think Tank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indent="-419100" lvl="1" marL="914400" rtl="0" algn="l">
              <a:spcBef>
                <a:spcPts val="0"/>
              </a:spcBef>
              <a:spcAft>
                <a:spcPts val="0"/>
              </a:spcAft>
              <a:buSzPts val="3000"/>
              <a:buFont typeface="Calibri"/>
              <a:buChar char="○"/>
            </a:pPr>
            <a:r>
              <a:rPr lang="en" sz="3000">
                <a:latin typeface="Calibri"/>
                <a:ea typeface="Calibri"/>
                <a:cs typeface="Calibri"/>
                <a:sym typeface="Calibri"/>
              </a:rPr>
              <a:t>Benchmark against OLC Score Card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indent="-419100" lvl="1" marL="914400" rtl="0" algn="l">
              <a:spcBef>
                <a:spcPts val="0"/>
              </a:spcBef>
              <a:spcAft>
                <a:spcPts val="0"/>
              </a:spcAft>
              <a:buSzPts val="3000"/>
              <a:buFont typeface="Calibri"/>
              <a:buChar char="○"/>
            </a:pPr>
            <a:r>
              <a:rPr lang="en" sz="3000">
                <a:latin typeface="Calibri"/>
                <a:ea typeface="Calibri"/>
                <a:cs typeface="Calibri"/>
                <a:sym typeface="Calibri"/>
              </a:rPr>
              <a:t>Define Program Competencies 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indent="-419100" lvl="1" marL="914400" rtl="0" algn="l">
              <a:spcBef>
                <a:spcPts val="0"/>
              </a:spcBef>
              <a:spcAft>
                <a:spcPts val="0"/>
              </a:spcAft>
              <a:buSzPts val="3000"/>
              <a:buFont typeface="Calibri"/>
              <a:buChar char="○"/>
            </a:pPr>
            <a:r>
              <a:rPr lang="en" sz="3000">
                <a:latin typeface="Calibri"/>
                <a:ea typeface="Calibri"/>
                <a:cs typeface="Calibri"/>
                <a:sym typeface="Calibri"/>
              </a:rPr>
              <a:t>Define Learning Objectives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unywallpaper-ppt-light.jpg" id="185" name="Google Shape;185;p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86" name="Google Shape;186;p31"/>
          <p:cNvSpPr/>
          <p:nvPr/>
        </p:nvSpPr>
        <p:spPr>
          <a:xfrm>
            <a:off x="1" y="224796"/>
            <a:ext cx="8249700" cy="650700"/>
          </a:xfrm>
          <a:prstGeom prst="rect">
            <a:avLst/>
          </a:prstGeom>
          <a:solidFill>
            <a:srgbClr val="134F5C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100">
                <a:solidFill>
                  <a:srgbClr val="FFFFFF"/>
                </a:solidFill>
              </a:rPr>
              <a:t>Online Concierge Certificate Program</a:t>
            </a:r>
            <a:endParaRPr b="1" sz="3200">
              <a:solidFill>
                <a:srgbClr val="FFFFFF"/>
              </a:solidFill>
            </a:endParaRPr>
          </a:p>
        </p:txBody>
      </p:sp>
      <p:pic>
        <p:nvPicPr>
          <p:cNvPr descr="watermark__BLUE_logo.png" id="187" name="Google Shape;187;p31"/>
          <p:cNvPicPr preferRelativeResize="0"/>
          <p:nvPr/>
        </p:nvPicPr>
        <p:blipFill rotWithShape="1">
          <a:blip r:embed="rId4">
            <a:alphaModFix/>
          </a:blip>
          <a:srcRect b="0" l="-11619" r="0" t="0"/>
          <a:stretch/>
        </p:blipFill>
        <p:spPr>
          <a:xfrm>
            <a:off x="7679281" y="4329114"/>
            <a:ext cx="1219200" cy="814387"/>
          </a:xfrm>
          <a:prstGeom prst="rect">
            <a:avLst/>
          </a:prstGeom>
          <a:noFill/>
          <a:ln>
            <a:noFill/>
          </a:ln>
        </p:spPr>
      </p:pic>
      <p:sp>
        <p:nvSpPr>
          <p:cNvPr id="188" name="Google Shape;188;p31"/>
          <p:cNvSpPr txBox="1"/>
          <p:nvPr/>
        </p:nvSpPr>
        <p:spPr>
          <a:xfrm>
            <a:off x="447150" y="1014263"/>
            <a:ext cx="8249700" cy="31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Calibri"/>
              <a:buChar char="●"/>
            </a:pPr>
            <a:r>
              <a:rPr lang="en" sz="3000">
                <a:latin typeface="Calibri"/>
                <a:ea typeface="Calibri"/>
                <a:cs typeface="Calibri"/>
                <a:sym typeface="Calibri"/>
              </a:rPr>
              <a:t>Outline the Courses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indent="-4191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Calibri"/>
              <a:buChar char="○"/>
            </a:pPr>
            <a:r>
              <a:rPr lang="en" sz="3000">
                <a:latin typeface="Calibri"/>
                <a:ea typeface="Calibri"/>
                <a:cs typeface="Calibri"/>
                <a:sym typeface="Calibri"/>
              </a:rPr>
              <a:t>Three 4-week courses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indent="-4191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Calibri"/>
              <a:buChar char="○"/>
            </a:pPr>
            <a:r>
              <a:rPr lang="en" sz="3000">
                <a:latin typeface="Calibri"/>
                <a:ea typeface="Calibri"/>
                <a:cs typeface="Calibri"/>
                <a:sym typeface="Calibri"/>
              </a:rPr>
              <a:t>Third course is capstone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Calibri"/>
              <a:buChar char="●"/>
            </a:pPr>
            <a:r>
              <a:rPr lang="en" sz="3000">
                <a:latin typeface="Calibri"/>
                <a:ea typeface="Calibri"/>
                <a:cs typeface="Calibri"/>
                <a:sym typeface="Calibri"/>
              </a:rPr>
              <a:t>Define Program Requirements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indent="-4191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Calibri"/>
              <a:buChar char="○"/>
            </a:pPr>
            <a:r>
              <a:rPr lang="en" sz="3000">
                <a:latin typeface="Calibri"/>
                <a:ea typeface="Calibri"/>
                <a:cs typeface="Calibri"/>
                <a:sym typeface="Calibri"/>
              </a:rPr>
              <a:t>Credly Badge of Completion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indent="-4191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Calibri"/>
              <a:buChar char="○"/>
            </a:pPr>
            <a:r>
              <a:rPr lang="en" sz="3000">
                <a:latin typeface="Calibri"/>
                <a:ea typeface="Calibri"/>
                <a:cs typeface="Calibri"/>
                <a:sym typeface="Calibri"/>
              </a:rPr>
              <a:t>Credly Badge of Completion with Distinction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unywallpaper-ppt.jpg" id="194" name="Google Shape;194;p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95" name="Google Shape;195;p32"/>
          <p:cNvSpPr/>
          <p:nvPr/>
        </p:nvSpPr>
        <p:spPr>
          <a:xfrm>
            <a:off x="127000" y="382246"/>
            <a:ext cx="9017002" cy="650687"/>
          </a:xfrm>
          <a:prstGeom prst="rect">
            <a:avLst/>
          </a:prstGeom>
          <a:solidFill>
            <a:srgbClr val="55125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900">
                <a:solidFill>
                  <a:schemeClr val="lt1"/>
                </a:solidFill>
              </a:rPr>
              <a:t>Diversity, Equity, &amp; Inclusion in T&amp;L Cert Program</a:t>
            </a:r>
            <a:endParaRPr b="1" sz="29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watermark__BLUE_logo.png" id="196" name="Google Shape;196;p32"/>
          <p:cNvPicPr preferRelativeResize="0"/>
          <p:nvPr/>
        </p:nvPicPr>
        <p:blipFill rotWithShape="1">
          <a:blip r:embed="rId4">
            <a:alphaModFix/>
          </a:blip>
          <a:srcRect b="0" l="-11619" r="0" t="0"/>
          <a:stretch/>
        </p:blipFill>
        <p:spPr>
          <a:xfrm>
            <a:off x="7777487" y="4394713"/>
            <a:ext cx="1120993" cy="748788"/>
          </a:xfrm>
          <a:prstGeom prst="rect">
            <a:avLst/>
          </a:prstGeom>
          <a:noFill/>
          <a:ln>
            <a:noFill/>
          </a:ln>
        </p:spPr>
      </p:pic>
      <p:sp>
        <p:nvSpPr>
          <p:cNvPr id="197" name="Google Shape;197;p32"/>
          <p:cNvSpPr txBox="1"/>
          <p:nvPr/>
        </p:nvSpPr>
        <p:spPr>
          <a:xfrm>
            <a:off x="564225" y="1417075"/>
            <a:ext cx="7337400" cy="85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p32"/>
          <p:cNvSpPr txBox="1"/>
          <p:nvPr/>
        </p:nvSpPr>
        <p:spPr>
          <a:xfrm>
            <a:off x="415650" y="1280825"/>
            <a:ext cx="8559300" cy="433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25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Calibri"/>
              <a:buChar char="●"/>
            </a:pPr>
            <a:r>
              <a:rPr lang="en" sz="3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Identify Certificate Program Owner (Community of Practice)</a:t>
            </a:r>
            <a:endParaRPr sz="3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25450" lvl="1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Calibri"/>
              <a:buChar char="○"/>
            </a:pPr>
            <a:r>
              <a:rPr lang="en" sz="3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Faculty Developers</a:t>
            </a:r>
            <a:endParaRPr sz="3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25450" lvl="1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Calibri"/>
              <a:buChar char="○"/>
            </a:pPr>
            <a:r>
              <a:rPr lang="en" sz="3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Diversity, Equity, Inclusion Leaders</a:t>
            </a:r>
            <a:endParaRPr sz="3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25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Calibri"/>
              <a:buChar char="●"/>
            </a:pPr>
            <a:r>
              <a:rPr lang="en" sz="3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Identify Audience</a:t>
            </a:r>
            <a:endParaRPr sz="3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25450" lvl="1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Calibri"/>
              <a:buChar char="○"/>
            </a:pPr>
            <a:r>
              <a:rPr lang="en" sz="3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Faculty &amp; Staff with Instructional R</a:t>
            </a:r>
            <a:r>
              <a:rPr lang="en" sz="3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esponsibilities</a:t>
            </a:r>
            <a:endParaRPr sz="3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unywallpaper-ppt.jpg" id="204" name="Google Shape;204;p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05" name="Google Shape;205;p33"/>
          <p:cNvSpPr/>
          <p:nvPr/>
        </p:nvSpPr>
        <p:spPr>
          <a:xfrm>
            <a:off x="127000" y="382246"/>
            <a:ext cx="9017100" cy="650700"/>
          </a:xfrm>
          <a:prstGeom prst="rect">
            <a:avLst/>
          </a:prstGeom>
          <a:solidFill>
            <a:srgbClr val="55125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900">
                <a:solidFill>
                  <a:schemeClr val="lt1"/>
                </a:solidFill>
              </a:rPr>
              <a:t>Diversity, Equity, &amp; Inclusion in T&amp;L Cert Program</a:t>
            </a:r>
            <a:endParaRPr b="1" sz="29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watermark__BLUE_logo.png" id="206" name="Google Shape;206;p33"/>
          <p:cNvPicPr preferRelativeResize="0"/>
          <p:nvPr/>
        </p:nvPicPr>
        <p:blipFill rotWithShape="1">
          <a:blip r:embed="rId4">
            <a:alphaModFix/>
          </a:blip>
          <a:srcRect b="0" l="-11619" r="0" t="0"/>
          <a:stretch/>
        </p:blipFill>
        <p:spPr>
          <a:xfrm>
            <a:off x="7777487" y="4394713"/>
            <a:ext cx="1120993" cy="748788"/>
          </a:xfrm>
          <a:prstGeom prst="rect">
            <a:avLst/>
          </a:prstGeom>
          <a:noFill/>
          <a:ln>
            <a:noFill/>
          </a:ln>
        </p:spPr>
      </p:pic>
      <p:sp>
        <p:nvSpPr>
          <p:cNvPr id="207" name="Google Shape;207;p33"/>
          <p:cNvSpPr txBox="1"/>
          <p:nvPr/>
        </p:nvSpPr>
        <p:spPr>
          <a:xfrm>
            <a:off x="564225" y="1417075"/>
            <a:ext cx="7337400" cy="85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33"/>
          <p:cNvSpPr txBox="1"/>
          <p:nvPr/>
        </p:nvSpPr>
        <p:spPr>
          <a:xfrm>
            <a:off x="444850" y="1417075"/>
            <a:ext cx="8381400" cy="433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381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Char char="●"/>
            </a:pPr>
            <a:r>
              <a:rPr lang="en" sz="3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Define Rationale &amp; Learning Outcomes</a:t>
            </a:r>
            <a:endParaRPr sz="3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38150" lvl="1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Char char="○"/>
            </a:pPr>
            <a:r>
              <a:rPr lang="en" sz="3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Benchmark/research other programs</a:t>
            </a:r>
            <a:endParaRPr sz="3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38150" lvl="1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Char char="○"/>
            </a:pPr>
            <a:r>
              <a:rPr lang="en" sz="3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Brainstorm competencies </a:t>
            </a:r>
            <a:endParaRPr sz="3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38150" lvl="1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Char char="○"/>
            </a:pPr>
            <a:r>
              <a:rPr lang="en" sz="3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Define LOs &amp; align with competencies</a:t>
            </a:r>
            <a:endParaRPr sz="3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381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Char char="●"/>
            </a:pPr>
            <a:r>
              <a:rPr lang="en" sz="3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Determine prerequisites</a:t>
            </a:r>
            <a:endParaRPr sz="3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38150" lvl="1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Char char="○"/>
            </a:pPr>
            <a:r>
              <a:rPr lang="en" sz="3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Need to be in a teaching environment</a:t>
            </a:r>
            <a:endParaRPr sz="3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3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