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87" r:id="rId4"/>
    <p:sldId id="304" r:id="rId5"/>
    <p:sldId id="297" r:id="rId6"/>
    <p:sldId id="305" r:id="rId7"/>
    <p:sldId id="298" r:id="rId8"/>
    <p:sldId id="299" r:id="rId9"/>
    <p:sldId id="300" r:id="rId10"/>
    <p:sldId id="301" r:id="rId11"/>
    <p:sldId id="306" r:id="rId12"/>
    <p:sldId id="30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/>
    <p:restoredTop sz="71807" autoAdjust="0"/>
  </p:normalViewPr>
  <p:slideViewPr>
    <p:cSldViewPr snapToGrid="0" snapToObjects="1">
      <p:cViewPr varScale="1">
        <p:scale>
          <a:sx n="54" d="100"/>
          <a:sy n="54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76EF5-E032-4FC2-9A85-9E34AF081DE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C4D97EEE-98A0-4FC5-9233-8B2D18C04A4B}">
      <dgm:prSet phldrT="[Text]"/>
      <dgm:spPr/>
      <dgm:t>
        <a:bodyPr/>
        <a:lstStyle/>
        <a:p>
          <a:r>
            <a:rPr lang="en-US" dirty="0"/>
            <a:t>Student completes the SOSSI</a:t>
          </a:r>
        </a:p>
      </dgm:t>
    </dgm:pt>
    <dgm:pt modelId="{3FA7E338-504B-4FCB-915F-68F542F7D151}" type="parTrans" cxnId="{F96F9160-E9BE-439E-9286-0C2C62F16A3A}">
      <dgm:prSet/>
      <dgm:spPr/>
      <dgm:t>
        <a:bodyPr/>
        <a:lstStyle/>
        <a:p>
          <a:endParaRPr lang="en-US"/>
        </a:p>
      </dgm:t>
    </dgm:pt>
    <dgm:pt modelId="{AE19B5AB-A0D4-44B7-93EB-ADF689AA662E}" type="sibTrans" cxnId="{F96F9160-E9BE-439E-9286-0C2C62F16A3A}">
      <dgm:prSet/>
      <dgm:spPr/>
      <dgm:t>
        <a:bodyPr/>
        <a:lstStyle/>
        <a:p>
          <a:endParaRPr lang="en-US"/>
        </a:p>
      </dgm:t>
    </dgm:pt>
    <dgm:pt modelId="{4673B34B-F18C-40F9-A898-5A755A8DE570}">
      <dgm:prSet phldrT="[Text]"/>
      <dgm:spPr/>
      <dgm:t>
        <a:bodyPr/>
        <a:lstStyle/>
        <a:p>
          <a:r>
            <a:rPr lang="en-US" dirty="0"/>
            <a:t>Advisor gets results via email</a:t>
          </a:r>
        </a:p>
      </dgm:t>
    </dgm:pt>
    <dgm:pt modelId="{89C46DD0-C194-4C8F-B54A-FF232F1CB190}" type="parTrans" cxnId="{8752B37B-4AD8-4013-8D15-A9DE69AB440A}">
      <dgm:prSet/>
      <dgm:spPr/>
      <dgm:t>
        <a:bodyPr/>
        <a:lstStyle/>
        <a:p>
          <a:endParaRPr lang="en-US"/>
        </a:p>
      </dgm:t>
    </dgm:pt>
    <dgm:pt modelId="{7F115C1F-4F39-4094-8F6D-7AB912EA1775}" type="sibTrans" cxnId="{8752B37B-4AD8-4013-8D15-A9DE69AB440A}">
      <dgm:prSet/>
      <dgm:spPr/>
      <dgm:t>
        <a:bodyPr/>
        <a:lstStyle/>
        <a:p>
          <a:endParaRPr lang="en-US"/>
        </a:p>
      </dgm:t>
    </dgm:pt>
    <dgm:pt modelId="{CC3FBBD3-2624-4C0F-885E-1FCB702A6F47}">
      <dgm:prSet phldrT="[Text]"/>
      <dgm:spPr/>
      <dgm:t>
        <a:bodyPr/>
        <a:lstStyle/>
        <a:p>
          <a:r>
            <a:rPr lang="en-US" dirty="0"/>
            <a:t>Student and Advisor meet</a:t>
          </a:r>
        </a:p>
      </dgm:t>
    </dgm:pt>
    <dgm:pt modelId="{9E0DDE9E-539B-4AF5-A2C4-5A27B0E2D534}" type="parTrans" cxnId="{DEAC183A-CEDF-4660-8DDB-34F9CFFE7077}">
      <dgm:prSet/>
      <dgm:spPr/>
      <dgm:t>
        <a:bodyPr/>
        <a:lstStyle/>
        <a:p>
          <a:endParaRPr lang="en-US"/>
        </a:p>
      </dgm:t>
    </dgm:pt>
    <dgm:pt modelId="{ED36AEFB-7CCE-4409-8846-EDFFDC6D84CA}" type="sibTrans" cxnId="{DEAC183A-CEDF-4660-8DDB-34F9CFFE7077}">
      <dgm:prSet/>
      <dgm:spPr/>
      <dgm:t>
        <a:bodyPr/>
        <a:lstStyle/>
        <a:p>
          <a:endParaRPr lang="en-US"/>
        </a:p>
      </dgm:t>
    </dgm:pt>
    <dgm:pt modelId="{DE44CE44-0782-449E-93E8-B2BDE7491607}">
      <dgm:prSet phldrT="[Text]"/>
      <dgm:spPr/>
      <dgm:t>
        <a:bodyPr/>
        <a:lstStyle/>
        <a:p>
          <a:r>
            <a:rPr lang="en-US" dirty="0"/>
            <a:t>Student implements suggestions</a:t>
          </a:r>
        </a:p>
      </dgm:t>
    </dgm:pt>
    <dgm:pt modelId="{0B71F6D7-E182-4296-8327-C0675771CD4B}" type="parTrans" cxnId="{FB4D5F4E-9D53-4C18-9EF9-9401C824CF10}">
      <dgm:prSet/>
      <dgm:spPr/>
      <dgm:t>
        <a:bodyPr/>
        <a:lstStyle/>
        <a:p>
          <a:endParaRPr lang="en-US"/>
        </a:p>
      </dgm:t>
    </dgm:pt>
    <dgm:pt modelId="{E73F91B8-28EF-4BB9-92AC-F707B12C3CB5}" type="sibTrans" cxnId="{FB4D5F4E-9D53-4C18-9EF9-9401C824CF10}">
      <dgm:prSet/>
      <dgm:spPr/>
      <dgm:t>
        <a:bodyPr/>
        <a:lstStyle/>
        <a:p>
          <a:endParaRPr lang="en-US"/>
        </a:p>
      </dgm:t>
    </dgm:pt>
    <dgm:pt modelId="{A73BAEEA-B32F-49EC-850C-4F20384B06D8}">
      <dgm:prSet phldrT="[Text]"/>
      <dgm:spPr/>
      <dgm:t>
        <a:bodyPr/>
        <a:lstStyle/>
        <a:p>
          <a:r>
            <a:rPr lang="en-US" dirty="0"/>
            <a:t>Advisor checks in as necessary</a:t>
          </a:r>
        </a:p>
      </dgm:t>
    </dgm:pt>
    <dgm:pt modelId="{DF592753-792F-49FF-AE31-45E1B4FC8BB8}" type="parTrans" cxnId="{D7C54227-EF0A-477E-8DB0-4B1A5E3FD140}">
      <dgm:prSet/>
      <dgm:spPr/>
      <dgm:t>
        <a:bodyPr/>
        <a:lstStyle/>
        <a:p>
          <a:endParaRPr lang="en-US"/>
        </a:p>
      </dgm:t>
    </dgm:pt>
    <dgm:pt modelId="{0A4F42A0-2CD4-4A74-82C1-AE7D4274B116}" type="sibTrans" cxnId="{D7C54227-EF0A-477E-8DB0-4B1A5E3FD140}">
      <dgm:prSet/>
      <dgm:spPr/>
      <dgm:t>
        <a:bodyPr/>
        <a:lstStyle/>
        <a:p>
          <a:endParaRPr lang="en-US"/>
        </a:p>
      </dgm:t>
    </dgm:pt>
    <dgm:pt modelId="{710CDB35-F340-4A68-AD66-4DBFF281B881}">
      <dgm:prSet phldrT="[Text]"/>
      <dgm:spPr/>
      <dgm:t>
        <a:bodyPr/>
        <a:lstStyle/>
        <a:p>
          <a:r>
            <a:rPr lang="en-US" dirty="0"/>
            <a:t>Advisor provides SOSSI link</a:t>
          </a:r>
        </a:p>
      </dgm:t>
    </dgm:pt>
    <dgm:pt modelId="{3791AEAD-839C-49DA-86AE-AE4B7F488E7F}" type="parTrans" cxnId="{71B8A851-993D-49FC-8AC8-1990C4887282}">
      <dgm:prSet/>
      <dgm:spPr/>
      <dgm:t>
        <a:bodyPr/>
        <a:lstStyle/>
        <a:p>
          <a:endParaRPr lang="en-US"/>
        </a:p>
      </dgm:t>
    </dgm:pt>
    <dgm:pt modelId="{0034A8EE-780A-4BCD-A4F0-A1096D2FB5D1}" type="sibTrans" cxnId="{71B8A851-993D-49FC-8AC8-1990C4887282}">
      <dgm:prSet/>
      <dgm:spPr/>
      <dgm:t>
        <a:bodyPr/>
        <a:lstStyle/>
        <a:p>
          <a:endParaRPr lang="en-US"/>
        </a:p>
      </dgm:t>
    </dgm:pt>
    <dgm:pt modelId="{C77474C0-A69B-47C2-9D71-10BD78550844}" type="pres">
      <dgm:prSet presAssocID="{6C076EF5-E032-4FC2-9A85-9E34AF081DEE}" presName="CompostProcess" presStyleCnt="0">
        <dgm:presLayoutVars>
          <dgm:dir/>
          <dgm:resizeHandles val="exact"/>
        </dgm:presLayoutVars>
      </dgm:prSet>
      <dgm:spPr/>
    </dgm:pt>
    <dgm:pt modelId="{EA62C332-565D-4CDE-9917-66135BB8363F}" type="pres">
      <dgm:prSet presAssocID="{6C076EF5-E032-4FC2-9A85-9E34AF081DEE}" presName="arrow" presStyleLbl="bgShp" presStyleIdx="0" presStyleCnt="1"/>
      <dgm:spPr/>
    </dgm:pt>
    <dgm:pt modelId="{4178E7C0-8BC3-46A2-B8DA-B788458AAD16}" type="pres">
      <dgm:prSet presAssocID="{6C076EF5-E032-4FC2-9A85-9E34AF081DEE}" presName="linearProcess" presStyleCnt="0"/>
      <dgm:spPr/>
    </dgm:pt>
    <dgm:pt modelId="{B3202797-27EA-4367-A231-6BDF73D6AE2D}" type="pres">
      <dgm:prSet presAssocID="{710CDB35-F340-4A68-AD66-4DBFF281B881}" presName="textNode" presStyleLbl="node1" presStyleIdx="0" presStyleCnt="6">
        <dgm:presLayoutVars>
          <dgm:bulletEnabled val="1"/>
        </dgm:presLayoutVars>
      </dgm:prSet>
      <dgm:spPr/>
    </dgm:pt>
    <dgm:pt modelId="{4AEBCCF3-480F-4E5A-BFEF-942283DE6FE7}" type="pres">
      <dgm:prSet presAssocID="{0034A8EE-780A-4BCD-A4F0-A1096D2FB5D1}" presName="sibTrans" presStyleCnt="0"/>
      <dgm:spPr/>
    </dgm:pt>
    <dgm:pt modelId="{11463BB8-0363-4535-96C0-D6A7155CE62A}" type="pres">
      <dgm:prSet presAssocID="{C4D97EEE-98A0-4FC5-9233-8B2D18C04A4B}" presName="textNode" presStyleLbl="node1" presStyleIdx="1" presStyleCnt="6">
        <dgm:presLayoutVars>
          <dgm:bulletEnabled val="1"/>
        </dgm:presLayoutVars>
      </dgm:prSet>
      <dgm:spPr/>
    </dgm:pt>
    <dgm:pt modelId="{2834DFFE-7E65-4E34-B6F6-697283FEFAB2}" type="pres">
      <dgm:prSet presAssocID="{AE19B5AB-A0D4-44B7-93EB-ADF689AA662E}" presName="sibTrans" presStyleCnt="0"/>
      <dgm:spPr/>
    </dgm:pt>
    <dgm:pt modelId="{A8550115-363F-4A4F-9E89-0868E9DD7775}" type="pres">
      <dgm:prSet presAssocID="{4673B34B-F18C-40F9-A898-5A755A8DE570}" presName="textNode" presStyleLbl="node1" presStyleIdx="2" presStyleCnt="6">
        <dgm:presLayoutVars>
          <dgm:bulletEnabled val="1"/>
        </dgm:presLayoutVars>
      </dgm:prSet>
      <dgm:spPr/>
    </dgm:pt>
    <dgm:pt modelId="{D6A3D5FA-121B-4382-AC9A-D42A7BEF9009}" type="pres">
      <dgm:prSet presAssocID="{7F115C1F-4F39-4094-8F6D-7AB912EA1775}" presName="sibTrans" presStyleCnt="0"/>
      <dgm:spPr/>
    </dgm:pt>
    <dgm:pt modelId="{9C0DAA73-571F-48DF-9A14-0EB7EC30DD80}" type="pres">
      <dgm:prSet presAssocID="{CC3FBBD3-2624-4C0F-885E-1FCB702A6F47}" presName="textNode" presStyleLbl="node1" presStyleIdx="3" presStyleCnt="6">
        <dgm:presLayoutVars>
          <dgm:bulletEnabled val="1"/>
        </dgm:presLayoutVars>
      </dgm:prSet>
      <dgm:spPr/>
    </dgm:pt>
    <dgm:pt modelId="{5058FE1A-B0B0-40D1-9DD3-7EB7C580530F}" type="pres">
      <dgm:prSet presAssocID="{ED36AEFB-7CCE-4409-8846-EDFFDC6D84CA}" presName="sibTrans" presStyleCnt="0"/>
      <dgm:spPr/>
    </dgm:pt>
    <dgm:pt modelId="{6DC62844-D81C-47FF-B56A-3008EFDC7CF8}" type="pres">
      <dgm:prSet presAssocID="{DE44CE44-0782-449E-93E8-B2BDE7491607}" presName="textNode" presStyleLbl="node1" presStyleIdx="4" presStyleCnt="6">
        <dgm:presLayoutVars>
          <dgm:bulletEnabled val="1"/>
        </dgm:presLayoutVars>
      </dgm:prSet>
      <dgm:spPr/>
    </dgm:pt>
    <dgm:pt modelId="{F742964C-5AF7-40FB-B048-35EBD8E15C84}" type="pres">
      <dgm:prSet presAssocID="{E73F91B8-28EF-4BB9-92AC-F707B12C3CB5}" presName="sibTrans" presStyleCnt="0"/>
      <dgm:spPr/>
    </dgm:pt>
    <dgm:pt modelId="{4B00111B-6E12-49CF-A1FB-4E91DE6C3639}" type="pres">
      <dgm:prSet presAssocID="{A73BAEEA-B32F-49EC-850C-4F20384B06D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D7C54227-EF0A-477E-8DB0-4B1A5E3FD140}" srcId="{6C076EF5-E032-4FC2-9A85-9E34AF081DEE}" destId="{A73BAEEA-B32F-49EC-850C-4F20384B06D8}" srcOrd="5" destOrd="0" parTransId="{DF592753-792F-49FF-AE31-45E1B4FC8BB8}" sibTransId="{0A4F42A0-2CD4-4A74-82C1-AE7D4274B116}"/>
    <dgm:cxn modelId="{DEAC183A-CEDF-4660-8DDB-34F9CFFE7077}" srcId="{6C076EF5-E032-4FC2-9A85-9E34AF081DEE}" destId="{CC3FBBD3-2624-4C0F-885E-1FCB702A6F47}" srcOrd="3" destOrd="0" parTransId="{9E0DDE9E-539B-4AF5-A2C4-5A27B0E2D534}" sibTransId="{ED36AEFB-7CCE-4409-8846-EDFFDC6D84CA}"/>
    <dgm:cxn modelId="{0D515A5C-451C-4CCA-9FDD-28E3336356FA}" type="presOf" srcId="{A73BAEEA-B32F-49EC-850C-4F20384B06D8}" destId="{4B00111B-6E12-49CF-A1FB-4E91DE6C3639}" srcOrd="0" destOrd="0" presId="urn:microsoft.com/office/officeart/2005/8/layout/hProcess9"/>
    <dgm:cxn modelId="{F96F9160-E9BE-439E-9286-0C2C62F16A3A}" srcId="{6C076EF5-E032-4FC2-9A85-9E34AF081DEE}" destId="{C4D97EEE-98A0-4FC5-9233-8B2D18C04A4B}" srcOrd="1" destOrd="0" parTransId="{3FA7E338-504B-4FCB-915F-68F542F7D151}" sibTransId="{AE19B5AB-A0D4-44B7-93EB-ADF689AA662E}"/>
    <dgm:cxn modelId="{FB4D5F4E-9D53-4C18-9EF9-9401C824CF10}" srcId="{6C076EF5-E032-4FC2-9A85-9E34AF081DEE}" destId="{DE44CE44-0782-449E-93E8-B2BDE7491607}" srcOrd="4" destOrd="0" parTransId="{0B71F6D7-E182-4296-8327-C0675771CD4B}" sibTransId="{E73F91B8-28EF-4BB9-92AC-F707B12C3CB5}"/>
    <dgm:cxn modelId="{71B8A851-993D-49FC-8AC8-1990C4887282}" srcId="{6C076EF5-E032-4FC2-9A85-9E34AF081DEE}" destId="{710CDB35-F340-4A68-AD66-4DBFF281B881}" srcOrd="0" destOrd="0" parTransId="{3791AEAD-839C-49DA-86AE-AE4B7F488E7F}" sibTransId="{0034A8EE-780A-4BCD-A4F0-A1096D2FB5D1}"/>
    <dgm:cxn modelId="{8752B37B-4AD8-4013-8D15-A9DE69AB440A}" srcId="{6C076EF5-E032-4FC2-9A85-9E34AF081DEE}" destId="{4673B34B-F18C-40F9-A898-5A755A8DE570}" srcOrd="2" destOrd="0" parTransId="{89C46DD0-C194-4C8F-B54A-FF232F1CB190}" sibTransId="{7F115C1F-4F39-4094-8F6D-7AB912EA1775}"/>
    <dgm:cxn modelId="{00BAB3D1-AE9E-4F87-B23E-894A64813A24}" type="presOf" srcId="{CC3FBBD3-2624-4C0F-885E-1FCB702A6F47}" destId="{9C0DAA73-571F-48DF-9A14-0EB7EC30DD80}" srcOrd="0" destOrd="0" presId="urn:microsoft.com/office/officeart/2005/8/layout/hProcess9"/>
    <dgm:cxn modelId="{9BADE6D6-7F92-4E9A-85FC-20724746BB59}" type="presOf" srcId="{DE44CE44-0782-449E-93E8-B2BDE7491607}" destId="{6DC62844-D81C-47FF-B56A-3008EFDC7CF8}" srcOrd="0" destOrd="0" presId="urn:microsoft.com/office/officeart/2005/8/layout/hProcess9"/>
    <dgm:cxn modelId="{B225C6D8-DE67-4D89-B2CD-0AD16C162F9A}" type="presOf" srcId="{6C076EF5-E032-4FC2-9A85-9E34AF081DEE}" destId="{C77474C0-A69B-47C2-9D71-10BD78550844}" srcOrd="0" destOrd="0" presId="urn:microsoft.com/office/officeart/2005/8/layout/hProcess9"/>
    <dgm:cxn modelId="{A18A06EC-AF14-46C8-9C73-FBDB51758B97}" type="presOf" srcId="{710CDB35-F340-4A68-AD66-4DBFF281B881}" destId="{B3202797-27EA-4367-A231-6BDF73D6AE2D}" srcOrd="0" destOrd="0" presId="urn:microsoft.com/office/officeart/2005/8/layout/hProcess9"/>
    <dgm:cxn modelId="{031606EE-7811-4D01-8ABD-EAA5B8D360F6}" type="presOf" srcId="{C4D97EEE-98A0-4FC5-9233-8B2D18C04A4B}" destId="{11463BB8-0363-4535-96C0-D6A7155CE62A}" srcOrd="0" destOrd="0" presId="urn:microsoft.com/office/officeart/2005/8/layout/hProcess9"/>
    <dgm:cxn modelId="{6002BBF2-83EA-4162-BA0B-8282E691DA84}" type="presOf" srcId="{4673B34B-F18C-40F9-A898-5A755A8DE570}" destId="{A8550115-363F-4A4F-9E89-0868E9DD7775}" srcOrd="0" destOrd="0" presId="urn:microsoft.com/office/officeart/2005/8/layout/hProcess9"/>
    <dgm:cxn modelId="{A618F58F-52EC-430D-A233-CACCC7F783F1}" type="presParOf" srcId="{C77474C0-A69B-47C2-9D71-10BD78550844}" destId="{EA62C332-565D-4CDE-9917-66135BB8363F}" srcOrd="0" destOrd="0" presId="urn:microsoft.com/office/officeart/2005/8/layout/hProcess9"/>
    <dgm:cxn modelId="{A49873BE-D3F4-4CE0-8EB8-EF0B212A8612}" type="presParOf" srcId="{C77474C0-A69B-47C2-9D71-10BD78550844}" destId="{4178E7C0-8BC3-46A2-B8DA-B788458AAD16}" srcOrd="1" destOrd="0" presId="urn:microsoft.com/office/officeart/2005/8/layout/hProcess9"/>
    <dgm:cxn modelId="{4A5BF37D-BAF2-4DDC-96E2-04F449912698}" type="presParOf" srcId="{4178E7C0-8BC3-46A2-B8DA-B788458AAD16}" destId="{B3202797-27EA-4367-A231-6BDF73D6AE2D}" srcOrd="0" destOrd="0" presId="urn:microsoft.com/office/officeart/2005/8/layout/hProcess9"/>
    <dgm:cxn modelId="{6289E79A-D086-4751-9240-88D1540E8BE7}" type="presParOf" srcId="{4178E7C0-8BC3-46A2-B8DA-B788458AAD16}" destId="{4AEBCCF3-480F-4E5A-BFEF-942283DE6FE7}" srcOrd="1" destOrd="0" presId="urn:microsoft.com/office/officeart/2005/8/layout/hProcess9"/>
    <dgm:cxn modelId="{9F02B14F-99D2-46B7-9436-DD125FA4C876}" type="presParOf" srcId="{4178E7C0-8BC3-46A2-B8DA-B788458AAD16}" destId="{11463BB8-0363-4535-96C0-D6A7155CE62A}" srcOrd="2" destOrd="0" presId="urn:microsoft.com/office/officeart/2005/8/layout/hProcess9"/>
    <dgm:cxn modelId="{01321334-5235-4F94-910A-AA205A5E5CE8}" type="presParOf" srcId="{4178E7C0-8BC3-46A2-B8DA-B788458AAD16}" destId="{2834DFFE-7E65-4E34-B6F6-697283FEFAB2}" srcOrd="3" destOrd="0" presId="urn:microsoft.com/office/officeart/2005/8/layout/hProcess9"/>
    <dgm:cxn modelId="{32B44DF4-390C-44DD-912D-100F7C3146BF}" type="presParOf" srcId="{4178E7C0-8BC3-46A2-B8DA-B788458AAD16}" destId="{A8550115-363F-4A4F-9E89-0868E9DD7775}" srcOrd="4" destOrd="0" presId="urn:microsoft.com/office/officeart/2005/8/layout/hProcess9"/>
    <dgm:cxn modelId="{0B945EB5-56FB-4D04-A828-A19A29BF61CC}" type="presParOf" srcId="{4178E7C0-8BC3-46A2-B8DA-B788458AAD16}" destId="{D6A3D5FA-121B-4382-AC9A-D42A7BEF9009}" srcOrd="5" destOrd="0" presId="urn:microsoft.com/office/officeart/2005/8/layout/hProcess9"/>
    <dgm:cxn modelId="{EF436334-61C4-4CA7-9BDD-C6F44681384E}" type="presParOf" srcId="{4178E7C0-8BC3-46A2-B8DA-B788458AAD16}" destId="{9C0DAA73-571F-48DF-9A14-0EB7EC30DD80}" srcOrd="6" destOrd="0" presId="urn:microsoft.com/office/officeart/2005/8/layout/hProcess9"/>
    <dgm:cxn modelId="{B84927B2-B55A-4B2A-A5A6-98B582826DA5}" type="presParOf" srcId="{4178E7C0-8BC3-46A2-B8DA-B788458AAD16}" destId="{5058FE1A-B0B0-40D1-9DD3-7EB7C580530F}" srcOrd="7" destOrd="0" presId="urn:microsoft.com/office/officeart/2005/8/layout/hProcess9"/>
    <dgm:cxn modelId="{4536EAF0-D7AC-4379-B08D-65D3446BB8B4}" type="presParOf" srcId="{4178E7C0-8BC3-46A2-B8DA-B788458AAD16}" destId="{6DC62844-D81C-47FF-B56A-3008EFDC7CF8}" srcOrd="8" destOrd="0" presId="urn:microsoft.com/office/officeart/2005/8/layout/hProcess9"/>
    <dgm:cxn modelId="{91BF80F2-3DF4-40F7-8EA9-D61C9EDFA2D4}" type="presParOf" srcId="{4178E7C0-8BC3-46A2-B8DA-B788458AAD16}" destId="{F742964C-5AF7-40FB-B048-35EBD8E15C84}" srcOrd="9" destOrd="0" presId="urn:microsoft.com/office/officeart/2005/8/layout/hProcess9"/>
    <dgm:cxn modelId="{BA246E47-8009-413E-8D37-BEFFBD50EA94}" type="presParOf" srcId="{4178E7C0-8BC3-46A2-B8DA-B788458AAD16}" destId="{4B00111B-6E12-49CF-A1FB-4E91DE6C36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C332-565D-4CDE-9917-66135BB8363F}">
      <dsp:nvSpPr>
        <dsp:cNvPr id="0" name=""/>
        <dsp:cNvSpPr/>
      </dsp:nvSpPr>
      <dsp:spPr>
        <a:xfrm>
          <a:off x="787025" y="0"/>
          <a:ext cx="8919616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02797-27EA-4367-A231-6BDF73D6AE2D}">
      <dsp:nvSpPr>
        <dsp:cNvPr id="0" name=""/>
        <dsp:cNvSpPr/>
      </dsp:nvSpPr>
      <dsp:spPr>
        <a:xfrm>
          <a:off x="2882" y="1625600"/>
          <a:ext cx="167806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Advisor provides SOSSI link</a:t>
          </a:r>
        </a:p>
      </dsp:txBody>
      <dsp:txXfrm>
        <a:off x="84798" y="1707516"/>
        <a:ext cx="1514232" cy="2003634"/>
      </dsp:txXfrm>
    </dsp:sp>
    <dsp:sp modelId="{11463BB8-0363-4535-96C0-D6A7155CE62A}">
      <dsp:nvSpPr>
        <dsp:cNvPr id="0" name=""/>
        <dsp:cNvSpPr/>
      </dsp:nvSpPr>
      <dsp:spPr>
        <a:xfrm>
          <a:off x="1764849" y="1625600"/>
          <a:ext cx="167806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 completes the SOSSI</a:t>
          </a:r>
        </a:p>
      </dsp:txBody>
      <dsp:txXfrm>
        <a:off x="1846765" y="1707516"/>
        <a:ext cx="1514232" cy="2003634"/>
      </dsp:txXfrm>
    </dsp:sp>
    <dsp:sp modelId="{A8550115-363F-4A4F-9E89-0868E9DD7775}">
      <dsp:nvSpPr>
        <dsp:cNvPr id="0" name=""/>
        <dsp:cNvSpPr/>
      </dsp:nvSpPr>
      <dsp:spPr>
        <a:xfrm>
          <a:off x="3526817" y="1625600"/>
          <a:ext cx="167806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Advisor gets results via email</a:t>
          </a:r>
        </a:p>
      </dsp:txBody>
      <dsp:txXfrm>
        <a:off x="3608733" y="1707516"/>
        <a:ext cx="1514232" cy="2003634"/>
      </dsp:txXfrm>
    </dsp:sp>
    <dsp:sp modelId="{9C0DAA73-571F-48DF-9A14-0EB7EC30DD80}">
      <dsp:nvSpPr>
        <dsp:cNvPr id="0" name=""/>
        <dsp:cNvSpPr/>
      </dsp:nvSpPr>
      <dsp:spPr>
        <a:xfrm>
          <a:off x="5288785" y="1625600"/>
          <a:ext cx="167806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 and Advisor meet</a:t>
          </a:r>
        </a:p>
      </dsp:txBody>
      <dsp:txXfrm>
        <a:off x="5370701" y="1707516"/>
        <a:ext cx="1514232" cy="2003634"/>
      </dsp:txXfrm>
    </dsp:sp>
    <dsp:sp modelId="{6DC62844-D81C-47FF-B56A-3008EFDC7CF8}">
      <dsp:nvSpPr>
        <dsp:cNvPr id="0" name=""/>
        <dsp:cNvSpPr/>
      </dsp:nvSpPr>
      <dsp:spPr>
        <a:xfrm>
          <a:off x="7050752" y="1625600"/>
          <a:ext cx="167806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 implements suggestions</a:t>
          </a:r>
        </a:p>
      </dsp:txBody>
      <dsp:txXfrm>
        <a:off x="7132668" y="1707516"/>
        <a:ext cx="1514232" cy="2003634"/>
      </dsp:txXfrm>
    </dsp:sp>
    <dsp:sp modelId="{4B00111B-6E12-49CF-A1FB-4E91DE6C3639}">
      <dsp:nvSpPr>
        <dsp:cNvPr id="0" name=""/>
        <dsp:cNvSpPr/>
      </dsp:nvSpPr>
      <dsp:spPr>
        <a:xfrm>
          <a:off x="8812720" y="1625600"/>
          <a:ext cx="167806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Advisor checks in as necessary</a:t>
          </a:r>
        </a:p>
      </dsp:txBody>
      <dsp:txXfrm>
        <a:off x="8894636" y="1707516"/>
        <a:ext cx="1514232" cy="200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38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04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45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00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56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15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18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74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47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21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24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07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75CC2C25-C188-E34B-A6CC-00DF0760EA47}"/>
              </a:ext>
            </a:extLst>
          </p:cNvPr>
          <p:cNvSpPr/>
          <p:nvPr/>
        </p:nvSpPr>
        <p:spPr>
          <a:xfrm>
            <a:off x="-8092" y="719667"/>
            <a:ext cx="6675929" cy="5198536"/>
          </a:xfrm>
          <a:custGeom>
            <a:avLst/>
            <a:gdLst>
              <a:gd name="connsiteX0" fmla="*/ 8092 w 6675929"/>
              <a:gd name="connsiteY0" fmla="*/ 0 h 5834358"/>
              <a:gd name="connsiteX1" fmla="*/ 6675929 w 6675929"/>
              <a:gd name="connsiteY1" fmla="*/ 0 h 5834358"/>
              <a:gd name="connsiteX2" fmla="*/ 5227455 w 6675929"/>
              <a:gd name="connsiteY2" fmla="*/ 5826266 h 5834358"/>
              <a:gd name="connsiteX3" fmla="*/ 0 w 6675929"/>
              <a:gd name="connsiteY3" fmla="*/ 5834358 h 5834358"/>
              <a:gd name="connsiteX4" fmla="*/ 8092 w 6675929"/>
              <a:gd name="connsiteY4" fmla="*/ 0 h 58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29" h="5834358">
                <a:moveTo>
                  <a:pt x="8092" y="0"/>
                </a:moveTo>
                <a:lnTo>
                  <a:pt x="6675929" y="0"/>
                </a:lnTo>
                <a:lnTo>
                  <a:pt x="5227455" y="5826266"/>
                </a:lnTo>
                <a:lnTo>
                  <a:pt x="0" y="5834358"/>
                </a:lnTo>
                <a:cubicBezTo>
                  <a:pt x="2697" y="3889572"/>
                  <a:pt x="5395" y="1944786"/>
                  <a:pt x="809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A17AF73-588F-7346-91FD-D2C5EF675938}"/>
              </a:ext>
            </a:extLst>
          </p:cNvPr>
          <p:cNvSpPr/>
          <p:nvPr/>
        </p:nvSpPr>
        <p:spPr>
          <a:xfrm rot="10800000">
            <a:off x="5089885" y="711575"/>
            <a:ext cx="7102109" cy="5198536"/>
          </a:xfrm>
          <a:custGeom>
            <a:avLst/>
            <a:gdLst>
              <a:gd name="connsiteX0" fmla="*/ 8092 w 6675929"/>
              <a:gd name="connsiteY0" fmla="*/ 0 h 5834358"/>
              <a:gd name="connsiteX1" fmla="*/ 6675929 w 6675929"/>
              <a:gd name="connsiteY1" fmla="*/ 0 h 5834358"/>
              <a:gd name="connsiteX2" fmla="*/ 5227455 w 6675929"/>
              <a:gd name="connsiteY2" fmla="*/ 5826266 h 5834358"/>
              <a:gd name="connsiteX3" fmla="*/ 0 w 6675929"/>
              <a:gd name="connsiteY3" fmla="*/ 5834358 h 5834358"/>
              <a:gd name="connsiteX4" fmla="*/ 8092 w 6675929"/>
              <a:gd name="connsiteY4" fmla="*/ 0 h 58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29" h="5834358">
                <a:moveTo>
                  <a:pt x="8092" y="0"/>
                </a:moveTo>
                <a:lnTo>
                  <a:pt x="6675929" y="0"/>
                </a:lnTo>
                <a:lnTo>
                  <a:pt x="5227455" y="5826266"/>
                </a:lnTo>
                <a:lnTo>
                  <a:pt x="0" y="5834358"/>
                </a:lnTo>
                <a:cubicBezTo>
                  <a:pt x="2697" y="3889572"/>
                  <a:pt x="5395" y="1944786"/>
                  <a:pt x="80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2E97DB-FF04-AE4B-A369-83B53C474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74"/>
          <a:stretch/>
        </p:blipFill>
        <p:spPr>
          <a:xfrm>
            <a:off x="2764115" y="2191192"/>
            <a:ext cx="2416435" cy="23159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7D03A4-BF2F-6343-84AE-6EA0F8D2FCED}"/>
              </a:ext>
            </a:extLst>
          </p:cNvPr>
          <p:cNvSpPr txBox="1"/>
          <p:nvPr/>
        </p:nvSpPr>
        <p:spPr>
          <a:xfrm>
            <a:off x="6291161" y="4046822"/>
            <a:ext cx="50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Forte, Kristyn Muller, &amp; Jessica Murray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95BE8294-87F3-3440-974D-79F5637DB39C}"/>
              </a:ext>
            </a:extLst>
          </p:cNvPr>
          <p:cNvSpPr>
            <a:spLocks/>
          </p:cNvSpPr>
          <p:nvPr/>
        </p:nvSpPr>
        <p:spPr bwMode="auto">
          <a:xfrm>
            <a:off x="5461001" y="1594864"/>
            <a:ext cx="651017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5400" b="1" spc="113" dirty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SUNY Online Student Success Inventory (SOSSI)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1E5844-28C8-6D48-9078-702664BD7110}"/>
              </a:ext>
            </a:extLst>
          </p:cNvPr>
          <p:cNvGrpSpPr/>
          <p:nvPr/>
        </p:nvGrpSpPr>
        <p:grpSpPr>
          <a:xfrm>
            <a:off x="6898397" y="6122115"/>
            <a:ext cx="4950335" cy="499791"/>
            <a:chOff x="6898397" y="6122115"/>
            <a:chExt cx="4950335" cy="4997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512081-0BBA-744C-8082-AEB7034936B7}"/>
                </a:ext>
              </a:extLst>
            </p:cNvPr>
            <p:cNvSpPr txBox="1"/>
            <p:nvPr/>
          </p:nvSpPr>
          <p:spPr>
            <a:xfrm>
              <a:off x="6898397" y="6181194"/>
              <a:ext cx="20715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3D16D1-F580-8E4A-BBD6-BE88A5A8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6233" y="6122116"/>
              <a:ext cx="487683" cy="49181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AC953F-A666-5441-934B-BED37B8D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9674" y="6122115"/>
              <a:ext cx="487684" cy="49181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B396ED4-1497-BC41-AE85-396D5687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4654" y="6122115"/>
              <a:ext cx="487683" cy="491816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1D1DB2-4B21-4945-8D79-126203222688}"/>
                </a:ext>
              </a:extLst>
            </p:cNvPr>
            <p:cNvCxnSpPr/>
            <p:nvPr/>
          </p:nvCxnSpPr>
          <p:spPr>
            <a:xfrm>
              <a:off x="9107520" y="6122115"/>
              <a:ext cx="0" cy="491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4FEC7D7-95BA-F94F-9858-4AF67294E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59511" y="6128540"/>
              <a:ext cx="489221" cy="493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6707870"/>
              </p:ext>
            </p:extLst>
          </p:nvPr>
        </p:nvGraphicFramePr>
        <p:xfrm>
          <a:off x="822032" y="780751"/>
          <a:ext cx="104936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3359869" y="0"/>
            <a:ext cx="8828989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What does the process look like?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8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93069" y="0"/>
            <a:ext cx="8509191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SOSSI Guidebook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984" t="16476" r="20000" b="18381"/>
          <a:stretch/>
        </p:blipFill>
        <p:spPr>
          <a:xfrm>
            <a:off x="212428" y="1324969"/>
            <a:ext cx="6002355" cy="3346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016" t="30680" r="23413" b="8476"/>
          <a:stretch/>
        </p:blipFill>
        <p:spPr>
          <a:xfrm>
            <a:off x="5035628" y="3863537"/>
            <a:ext cx="5766632" cy="29806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0080" t="18508" r="2619" b="20285"/>
          <a:stretch/>
        </p:blipFill>
        <p:spPr>
          <a:xfrm>
            <a:off x="6562442" y="1072906"/>
            <a:ext cx="5306619" cy="26495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827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69" y="0"/>
            <a:ext cx="8509191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Plans for the Future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9600" y="1612899"/>
            <a:ext cx="10985500" cy="43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Create messaging/resources for students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Expand resources to include campus-specific suggestions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Guidebook revisions as necessary</a:t>
            </a:r>
          </a:p>
          <a:p>
            <a:r>
              <a:rPr lang="en-US" sz="2400" dirty="0">
                <a:solidFill>
                  <a:schemeClr val="tx1"/>
                </a:solidFill>
              </a:rPr>
              <a:t>IRB approval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Can the SOSSI make predictions about academic achievement?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Improve distribution/usage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Timing of SOSSI completion by students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Initial contact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Follow-up </a:t>
            </a:r>
          </a:p>
        </p:txBody>
      </p:sp>
    </p:spTree>
    <p:extLst>
      <p:ext uri="{BB962C8B-B14F-4D97-AF65-F5344CB8AC3E}">
        <p14:creationId xmlns:p14="http://schemas.microsoft.com/office/powerpoint/2010/main" val="216806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"/>
          <p:cNvSpPr/>
          <p:nvPr/>
        </p:nvSpPr>
        <p:spPr>
          <a:xfrm>
            <a:off x="-8092" y="719667"/>
            <a:ext cx="6675929" cy="5198536"/>
          </a:xfrm>
          <a:custGeom>
            <a:avLst/>
            <a:gdLst/>
            <a:ahLst/>
            <a:cxnLst/>
            <a:rect l="l" t="t" r="r" b="b"/>
            <a:pathLst>
              <a:path w="6675929" h="5834358" extrusionOk="0">
                <a:moveTo>
                  <a:pt x="8092" y="0"/>
                </a:moveTo>
                <a:lnTo>
                  <a:pt x="6675929" y="0"/>
                </a:lnTo>
                <a:lnTo>
                  <a:pt x="5227455" y="5826266"/>
                </a:lnTo>
                <a:lnTo>
                  <a:pt x="0" y="5834358"/>
                </a:lnTo>
                <a:cubicBezTo>
                  <a:pt x="2697" y="3889572"/>
                  <a:pt x="5395" y="1944786"/>
                  <a:pt x="809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7"/>
          <p:cNvSpPr/>
          <p:nvPr/>
        </p:nvSpPr>
        <p:spPr>
          <a:xfrm rot="10800000">
            <a:off x="5089885" y="711575"/>
            <a:ext cx="7102109" cy="5198536"/>
          </a:xfrm>
          <a:custGeom>
            <a:avLst/>
            <a:gdLst/>
            <a:ahLst/>
            <a:cxnLst/>
            <a:rect l="l" t="t" r="r" b="b"/>
            <a:pathLst>
              <a:path w="6675929" h="5834358" extrusionOk="0">
                <a:moveTo>
                  <a:pt x="8092" y="0"/>
                </a:moveTo>
                <a:lnTo>
                  <a:pt x="6675929" y="0"/>
                </a:lnTo>
                <a:lnTo>
                  <a:pt x="5227455" y="5826266"/>
                </a:lnTo>
                <a:lnTo>
                  <a:pt x="0" y="5834358"/>
                </a:lnTo>
                <a:cubicBezTo>
                  <a:pt x="2697" y="3889572"/>
                  <a:pt x="5395" y="1944786"/>
                  <a:pt x="8092" y="0"/>
                </a:cubicBez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17"/>
          <p:cNvPicPr preferRelativeResize="0"/>
          <p:nvPr/>
        </p:nvPicPr>
        <p:blipFill rotWithShape="1">
          <a:blip r:embed="rId3">
            <a:alphaModFix/>
          </a:blip>
          <a:srcRect r="49274"/>
          <a:stretch/>
        </p:blipFill>
        <p:spPr>
          <a:xfrm>
            <a:off x="2764115" y="2191192"/>
            <a:ext cx="2416435" cy="231592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7"/>
          <p:cNvSpPr txBox="1"/>
          <p:nvPr/>
        </p:nvSpPr>
        <p:spPr>
          <a:xfrm>
            <a:off x="6686766" y="923027"/>
            <a:ext cx="550522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Michele Forte, PhD, LMSW</a:t>
            </a:r>
          </a:p>
          <a:p>
            <a:pPr algn="r"/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michele.forte@suny.edu </a:t>
            </a:r>
          </a:p>
          <a:p>
            <a:pPr lvl="0" algn="r"/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SUNY Student Supports</a:t>
            </a:r>
          </a:p>
          <a:p>
            <a:pPr lvl="0" algn="r"/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Associate Professor Human Services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Kristyn Muller, Ph.D.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kristyn.muller@suny.edu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 Analyst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Jessica Murray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jessica.murray@suny.edu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Graduate Student Assistant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251834" y="4612863"/>
            <a:ext cx="4941096" cy="116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48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  <a:endParaRPr sz="68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6890446" y="6138017"/>
            <a:ext cx="4950335" cy="499791"/>
            <a:chOff x="6898397" y="6122115"/>
            <a:chExt cx="4950335" cy="499791"/>
          </a:xfrm>
        </p:grpSpPr>
        <p:sp>
          <p:nvSpPr>
            <p:cNvPr id="474" name="Google Shape;474;p17"/>
            <p:cNvSpPr txBox="1"/>
            <p:nvPr/>
          </p:nvSpPr>
          <p:spPr>
            <a:xfrm>
              <a:off x="6898397" y="6181194"/>
              <a:ext cx="2071579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www.suny.edu</a:t>
              </a:r>
              <a:endParaRPr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5" name="Google Shape;47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96233" y="6122116"/>
              <a:ext cx="487683" cy="491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89674" y="6122115"/>
              <a:ext cx="487684" cy="491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684654" y="6122115"/>
              <a:ext cx="487683" cy="4918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8" name="Google Shape;478;p17"/>
            <p:cNvCxnSpPr/>
            <p:nvPr/>
          </p:nvCxnSpPr>
          <p:spPr>
            <a:xfrm>
              <a:off x="9107520" y="6122115"/>
              <a:ext cx="0" cy="49181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79" name="Google Shape;479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59511" y="6128540"/>
              <a:ext cx="489221" cy="4933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279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70" y="0"/>
            <a:ext cx="7587530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SOSSI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6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Project Objectives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9600" y="1612899"/>
            <a:ext cx="10985500" cy="4348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a valid and reliable open-source online readiness assessment of which all SUNY campuses could utilize. Leveraging research interests and expertise across multiple campuses, this project will replace the current vendor solution with a homegrown readiness tool.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recommendations for campus practices and pedagogical interventions.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Analyze the effectiveness of the procedures used to promote the assessment tool to students and the intervention strategies used by campuses.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systems for ongoing continuous improvement and maintenance of the platform.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9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59359" y="0"/>
            <a:ext cx="423524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6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Team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965201" y="2530610"/>
            <a:ext cx="4285546" cy="135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Michele Forte, Open SUNY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tx1"/>
                </a:solidFill>
              </a:rPr>
              <a:t>Kristyn Muller, Open SUNY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Jessica Murray, Graduate Student Assistant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6096000" y="1580517"/>
            <a:ext cx="3911600" cy="486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="1" u="sng" dirty="0">
                <a:solidFill>
                  <a:schemeClr val="tx1"/>
                </a:solidFill>
              </a:rPr>
              <a:t>Participating Campuses: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</a:rPr>
              <a:t>University at Albany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Alfred State 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SUNY Broome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Buffalo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SUNY Canton</a:t>
            </a:r>
          </a:p>
          <a:p>
            <a:pPr mar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SUNY Corning</a:t>
            </a:r>
          </a:p>
          <a:p>
            <a:pPr marL="0" lv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SUNY Fredonia</a:t>
            </a:r>
          </a:p>
          <a:p>
            <a:pPr marL="0" lv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Finger Lakes Community College</a:t>
            </a:r>
          </a:p>
          <a:p>
            <a:pPr marL="0" lvl="0" indent="0" algn="ctr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Niagara County Community College</a:t>
            </a:r>
          </a:p>
          <a:p>
            <a:pPr marL="0" lvl="0" indent="0" algn="ctr">
              <a:buNone/>
              <a:defRPr/>
            </a:pPr>
            <a:r>
              <a:rPr lang="en-US" sz="1800" baseline="0" dirty="0">
                <a:solidFill>
                  <a:schemeClr val="tx1"/>
                </a:solidFill>
              </a:rPr>
              <a:t>SUNY Online Campuses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aseline="0" dirty="0">
                <a:solidFill>
                  <a:schemeClr val="tx1"/>
                </a:solidFill>
              </a:rPr>
              <a:t>SUNY</a:t>
            </a:r>
            <a:r>
              <a:rPr lang="en-US" sz="1800" dirty="0">
                <a:solidFill>
                  <a:schemeClr val="tx1"/>
                </a:solidFill>
              </a:rPr>
              <a:t> Oswego</a:t>
            </a:r>
          </a:p>
        </p:txBody>
      </p:sp>
    </p:spTree>
    <p:extLst>
      <p:ext uri="{BB962C8B-B14F-4D97-AF65-F5344CB8AC3E}">
        <p14:creationId xmlns:p14="http://schemas.microsoft.com/office/powerpoint/2010/main" val="221829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59359" y="0"/>
            <a:ext cx="423524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6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977900" y="1613744"/>
            <a:ext cx="1061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Aug. – Dec. 2018: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project team, review current assessments and relevant research, identify constructs</a:t>
            </a:r>
          </a:p>
          <a:p>
            <a:r>
              <a:rPr lang="en-US" sz="2000" b="1" dirty="0"/>
              <a:t>Jan. – Mar. 2019: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create/compile our inventory items</a:t>
            </a:r>
          </a:p>
          <a:p>
            <a:r>
              <a:rPr lang="en-US" sz="2000" b="1" dirty="0"/>
              <a:t>April – May 2019: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start working with Qualtrics, begin validity testing, create a plan for pilot testing</a:t>
            </a:r>
          </a:p>
          <a:p>
            <a:r>
              <a:rPr lang="en-US" sz="2000" b="1" dirty="0"/>
              <a:t>June – Aug. 2019: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begin pilot testing with basic messaging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 suggested protocol for campuses to follow for using the tool</a:t>
            </a:r>
          </a:p>
          <a:p>
            <a:r>
              <a:rPr lang="en-US" sz="2000" b="1" dirty="0"/>
              <a:t>Sep. – Dec. 2019: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make adjustments to questions/scoring based on pilot data, fine-tune messaging</a:t>
            </a:r>
          </a:p>
          <a:p>
            <a:r>
              <a:rPr lang="en-US" sz="2000" b="1" dirty="0"/>
              <a:t>Jan. 2020: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pilot with more precise messaging/scoring in place</a:t>
            </a:r>
          </a:p>
        </p:txBody>
      </p:sp>
    </p:spTree>
    <p:extLst>
      <p:ext uri="{BB962C8B-B14F-4D97-AF65-F5344CB8AC3E}">
        <p14:creationId xmlns:p14="http://schemas.microsoft.com/office/powerpoint/2010/main" val="134066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70" y="0"/>
            <a:ext cx="7587530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SOSSI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6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Framework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89000" y="1612900"/>
            <a:ext cx="4203700" cy="293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Attitudes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Self-Efficacy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Mindset</a:t>
            </a:r>
          </a:p>
          <a:p>
            <a:r>
              <a:rPr lang="en-US" dirty="0">
                <a:solidFill>
                  <a:schemeClr val="tx1"/>
                </a:solidFill>
              </a:rPr>
              <a:t>Behaviors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Academic Skills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Self-Regulated Learning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Grit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6375400" y="1609091"/>
            <a:ext cx="5092700" cy="272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Learning Environment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Tech Access/Literacy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 Restraints</a:t>
            </a:r>
          </a:p>
          <a:p>
            <a:r>
              <a:rPr lang="en-US" dirty="0">
                <a:solidFill>
                  <a:schemeClr val="tx1"/>
                </a:solidFill>
              </a:rPr>
              <a:t>Learning Goals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Why are they enrolling?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do they want to achieve?</a:t>
            </a:r>
          </a:p>
        </p:txBody>
      </p:sp>
    </p:spTree>
    <p:extLst>
      <p:ext uri="{BB962C8B-B14F-4D97-AF65-F5344CB8AC3E}">
        <p14:creationId xmlns:p14="http://schemas.microsoft.com/office/powerpoint/2010/main" val="27834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70" y="0"/>
            <a:ext cx="7587530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SOSSI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68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/>
              <a:t>Goals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990600" y="1612900"/>
            <a:ext cx="9771050" cy="293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Designed to: </a:t>
            </a:r>
          </a:p>
          <a:p>
            <a:r>
              <a:rPr lang="en-US" dirty="0">
                <a:solidFill>
                  <a:schemeClr val="tx1"/>
                </a:solidFill>
              </a:rPr>
              <a:t>Identify student strengths and weaknesses for online learning </a:t>
            </a:r>
          </a:p>
          <a:p>
            <a:r>
              <a:rPr lang="en-US" dirty="0">
                <a:solidFill>
                  <a:schemeClr val="tx1"/>
                </a:solidFill>
              </a:rPr>
              <a:t>Provide feedback and recommendations to students</a:t>
            </a:r>
          </a:p>
          <a:p>
            <a:r>
              <a:rPr lang="en-US" dirty="0">
                <a:solidFill>
                  <a:schemeClr val="tx1"/>
                </a:solidFill>
              </a:rPr>
              <a:t>Provide insight into student readiness for advisors, mentors, etc.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70" y="0"/>
            <a:ext cx="7587530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Learning Attitudes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9600" y="1612899"/>
            <a:ext cx="10985500" cy="43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u="sng" dirty="0">
                <a:solidFill>
                  <a:schemeClr val="tx1"/>
                </a:solidFill>
              </a:rPr>
              <a:t>Self-Efficacy in Online Environments </a:t>
            </a:r>
            <a:r>
              <a:rPr lang="en-US" dirty="0">
                <a:solidFill>
                  <a:schemeClr val="tx1"/>
                </a:solidFill>
              </a:rPr>
              <a:t>- personal judgments of one’s ability to organize and execute courses of action to achieve goals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How confident are you that you could create a plan to complete the given assignments in an online course? (Not at all Confident – Very Confident)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u="sng" dirty="0">
                <a:solidFill>
                  <a:schemeClr val="tx1"/>
                </a:solidFill>
              </a:rPr>
              <a:t>Mindset</a:t>
            </a:r>
            <a:r>
              <a:rPr lang="en-US" dirty="0">
                <a:solidFill>
                  <a:schemeClr val="tx1"/>
                </a:solidFill>
              </a:rPr>
              <a:t> - beliefs about one’s personal ability to improve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How confident are you that you could adapt your habits to meet course expectations in an online course? (Not at all Confident – Very Confident)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8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70" y="0"/>
            <a:ext cx="7587530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Learning Behaviors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9600" y="1612899"/>
            <a:ext cx="10985500" cy="4550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chemeClr val="tx1"/>
                </a:solidFill>
              </a:rPr>
              <a:t>Self-Regulated Learning </a:t>
            </a:r>
            <a:r>
              <a:rPr lang="en-US" sz="2400" dirty="0">
                <a:solidFill>
                  <a:schemeClr val="tx1"/>
                </a:solidFill>
              </a:rPr>
              <a:t>- self-directed process by which learners transform their mental abilities into academic skills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 will be structured and consistent about when, where, and for how long I work on my online course. (Strongly Disagree to Strongly Agree)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</a:rPr>
              <a:t>Grit</a:t>
            </a:r>
            <a:r>
              <a:rPr lang="en-US" sz="2400" dirty="0">
                <a:solidFill>
                  <a:schemeClr val="tx1"/>
                </a:solidFill>
              </a:rPr>
              <a:t> - a combination of passion and perseverance for a singularly important goal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 ask others for help when I don’t understand something. (Strongly Disagree to Strongly Agree)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</a:rPr>
              <a:t>Reading and Writing </a:t>
            </a:r>
            <a:r>
              <a:rPr lang="en-US" sz="2400" dirty="0">
                <a:solidFill>
                  <a:schemeClr val="tx1"/>
                </a:solidFill>
              </a:rPr>
              <a:t>– two main methods of communication that are strong predictors of achievement in online courses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When I read, I highlight, underline, write in the margins of texts, or take notes to help me make sense of what I am reading. (Strongly Disagree to Strongly Agree)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 outline, create drafts, and make revisions when I write something that other people will see. </a:t>
            </a:r>
            <a:r>
              <a:rPr lang="en-US" sz="2100" dirty="0">
                <a:solidFill>
                  <a:schemeClr val="tx1"/>
                </a:solidFill>
              </a:rPr>
              <a:t>(Strongly Disagree to Strongly Agree)</a:t>
            </a:r>
          </a:p>
          <a:p>
            <a:pPr lvl="1"/>
            <a:endParaRPr lang="en-US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1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78" y="273553"/>
            <a:ext cx="2096528" cy="10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08" name="Google Shape;108;p2"/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/>
              <a:ahLst/>
              <a:cxnLst/>
              <a:rect l="l" t="t" r="r" b="b"/>
              <a:pathLst>
                <a:path w="6259398" h="725864" extrusionOk="0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p2"/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www.suny.edu</a:t>
                </a:r>
                <a:endParaRPr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6" name="Google Shape;116;p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869" y="0"/>
            <a:ext cx="8509191" cy="161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Learning Environment and Goals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9600" y="1612899"/>
            <a:ext cx="10985500" cy="455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chemeClr val="tx1"/>
                </a:solidFill>
              </a:rPr>
              <a:t>Home/work/school demands </a:t>
            </a:r>
            <a:r>
              <a:rPr lang="en-US" sz="2400" dirty="0">
                <a:solidFill>
                  <a:schemeClr val="tx1"/>
                </a:solidFill>
              </a:rPr>
              <a:t>- time restraints resulting from academic and non-academic responsibilities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Are you a caregiver for another person? For example, do you have children or elderly family members that you care for? (Yes/No)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Educational goals and expectations </a:t>
            </a:r>
            <a:r>
              <a:rPr lang="en-US" sz="2400" dirty="0">
                <a:solidFill>
                  <a:schemeClr val="tx1"/>
                </a:solidFill>
              </a:rPr>
              <a:t>- degree/certificate being pursued and reasons for enrolling in online courses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 believe online courses are less time-consuming. (Strongly Disagree to Strongly Agree)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Tech Access/Literacy </a:t>
            </a:r>
            <a:r>
              <a:rPr lang="en-US" sz="2400" dirty="0">
                <a:solidFill>
                  <a:schemeClr val="tx1"/>
                </a:solidFill>
              </a:rPr>
              <a:t>- availability of internet and computers, knowledge of software and ability to learn new platforms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 feel confident that I can learn and use software for online learning. (Strongly Disagree to Strongly Agree)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 have access to a desktop/laptop to complete schoolwork. (Strongly Disagree to Strongly Agree)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514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Widescreen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Schillinger, David</dc:creator>
  <cp:lastModifiedBy>Michele Forte</cp:lastModifiedBy>
  <cp:revision>97</cp:revision>
  <dcterms:created xsi:type="dcterms:W3CDTF">2019-03-12T13:30:08Z</dcterms:created>
  <dcterms:modified xsi:type="dcterms:W3CDTF">2019-10-27T22:48:18Z</dcterms:modified>
</cp:coreProperties>
</file>