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8" r:id="rId9"/>
    <p:sldId id="269" r:id="rId10"/>
    <p:sldId id="262" r:id="rId11"/>
    <p:sldId id="270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71168" autoAdjust="0"/>
  </p:normalViewPr>
  <p:slideViewPr>
    <p:cSldViewPr snapToGrid="0">
      <p:cViewPr>
        <p:scale>
          <a:sx n="75" d="100"/>
          <a:sy n="75" d="100"/>
        </p:scale>
        <p:origin x="1344" y="300"/>
      </p:cViewPr>
      <p:guideLst/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EFFB8-06D8-4616-BB18-0F3AF8204D3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DA146-9C92-4E56-B238-FF2B0AC845EA}">
      <dgm:prSet phldrT="[Text]"/>
      <dgm:spPr/>
      <dgm:t>
        <a:bodyPr/>
        <a:lstStyle/>
        <a:p>
          <a:r>
            <a:rPr lang="en-US" dirty="0" smtClean="0"/>
            <a:t>Our Table</a:t>
          </a:r>
          <a:endParaRPr lang="en-US" dirty="0"/>
        </a:p>
      </dgm:t>
    </dgm:pt>
    <dgm:pt modelId="{27C98151-51F7-48AA-9E38-A3F54D22AD26}" type="parTrans" cxnId="{48C37C6F-B0E5-4B88-B04E-FBE5E69203B8}">
      <dgm:prSet/>
      <dgm:spPr/>
      <dgm:t>
        <a:bodyPr/>
        <a:lstStyle/>
        <a:p>
          <a:endParaRPr lang="en-US"/>
        </a:p>
      </dgm:t>
    </dgm:pt>
    <dgm:pt modelId="{E329D190-0624-488A-86D8-1F0884EC6481}" type="sibTrans" cxnId="{48C37C6F-B0E5-4B88-B04E-FBE5E69203B8}">
      <dgm:prSet/>
      <dgm:spPr/>
      <dgm:t>
        <a:bodyPr/>
        <a:lstStyle/>
        <a:p>
          <a:endParaRPr lang="en-US"/>
        </a:p>
      </dgm:t>
    </dgm:pt>
    <dgm:pt modelId="{80934628-B916-402A-A6B7-CFCCD6D74A51}">
      <dgm:prSet phldrT="[Text]"/>
      <dgm:spPr/>
      <dgm:t>
        <a:bodyPr/>
        <a:lstStyle/>
        <a:p>
          <a:r>
            <a:rPr lang="en-US" dirty="0" smtClean="0"/>
            <a:t>Registrar</a:t>
          </a:r>
          <a:endParaRPr lang="en-US" dirty="0"/>
        </a:p>
      </dgm:t>
    </dgm:pt>
    <dgm:pt modelId="{80DDB97F-4A6A-480A-A1E9-22C89DAD0352}" type="parTrans" cxnId="{781BF23F-5F1B-48A3-88F5-AB7E9426CA0C}">
      <dgm:prSet/>
      <dgm:spPr/>
      <dgm:t>
        <a:bodyPr/>
        <a:lstStyle/>
        <a:p>
          <a:endParaRPr lang="en-US"/>
        </a:p>
      </dgm:t>
    </dgm:pt>
    <dgm:pt modelId="{8F17B448-69CE-4E89-B595-0BB1DB98DFCB}" type="sibTrans" cxnId="{781BF23F-5F1B-48A3-88F5-AB7E9426CA0C}">
      <dgm:prSet/>
      <dgm:spPr/>
      <dgm:t>
        <a:bodyPr/>
        <a:lstStyle/>
        <a:p>
          <a:endParaRPr lang="en-US"/>
        </a:p>
      </dgm:t>
    </dgm:pt>
    <dgm:pt modelId="{62E0BAFA-A63F-44D9-8939-FD5B85F43405}">
      <dgm:prSet phldrT="[Text]"/>
      <dgm:spPr/>
      <dgm:t>
        <a:bodyPr/>
        <a:lstStyle/>
        <a:p>
          <a:r>
            <a:rPr lang="en-US" dirty="0" smtClean="0"/>
            <a:t>Financial Aid</a:t>
          </a:r>
          <a:endParaRPr lang="en-US" dirty="0"/>
        </a:p>
      </dgm:t>
    </dgm:pt>
    <dgm:pt modelId="{80AA029A-08F0-4736-AE9C-D8DF88D6B269}" type="parTrans" cxnId="{72A4C0BD-5FCB-4334-87A2-9AF4FD8EA0C1}">
      <dgm:prSet/>
      <dgm:spPr/>
      <dgm:t>
        <a:bodyPr/>
        <a:lstStyle/>
        <a:p>
          <a:endParaRPr lang="en-US"/>
        </a:p>
      </dgm:t>
    </dgm:pt>
    <dgm:pt modelId="{2872DBC6-32DA-49D9-822C-E567DC1C451F}" type="sibTrans" cxnId="{72A4C0BD-5FCB-4334-87A2-9AF4FD8EA0C1}">
      <dgm:prSet/>
      <dgm:spPr/>
      <dgm:t>
        <a:bodyPr/>
        <a:lstStyle/>
        <a:p>
          <a:endParaRPr lang="en-US"/>
        </a:p>
      </dgm:t>
    </dgm:pt>
    <dgm:pt modelId="{7EE3367C-D960-4529-ABA2-7D509618AF57}">
      <dgm:prSet phldrT="[Text]"/>
      <dgm:spPr/>
      <dgm:t>
        <a:bodyPr/>
        <a:lstStyle/>
        <a:p>
          <a:r>
            <a:rPr lang="en-US" dirty="0" smtClean="0"/>
            <a:t>Student Accounts</a:t>
          </a:r>
          <a:endParaRPr lang="en-US" dirty="0"/>
        </a:p>
      </dgm:t>
    </dgm:pt>
    <dgm:pt modelId="{43402E62-AF28-4CCC-A2BF-E0F5AA9877CF}" type="parTrans" cxnId="{94DDEE03-BD40-4594-80AA-6EF38864C548}">
      <dgm:prSet/>
      <dgm:spPr/>
      <dgm:t>
        <a:bodyPr/>
        <a:lstStyle/>
        <a:p>
          <a:endParaRPr lang="en-US"/>
        </a:p>
      </dgm:t>
    </dgm:pt>
    <dgm:pt modelId="{32316873-EAA9-4033-8D81-023EFC0FDDAE}" type="sibTrans" cxnId="{94DDEE03-BD40-4594-80AA-6EF38864C548}">
      <dgm:prSet/>
      <dgm:spPr/>
      <dgm:t>
        <a:bodyPr/>
        <a:lstStyle/>
        <a:p>
          <a:endParaRPr lang="en-US"/>
        </a:p>
      </dgm:t>
    </dgm:pt>
    <dgm:pt modelId="{F81FF623-3A7A-4C58-AF8D-221A4B07B637}">
      <dgm:prSet phldrT="[Text]"/>
      <dgm:spPr/>
      <dgm:t>
        <a:bodyPr/>
        <a:lstStyle/>
        <a:p>
          <a:r>
            <a:rPr lang="en-US" dirty="0" smtClean="0"/>
            <a:t>Academic Advising</a:t>
          </a:r>
          <a:endParaRPr lang="en-US" dirty="0"/>
        </a:p>
      </dgm:t>
    </dgm:pt>
    <dgm:pt modelId="{E88E961F-80DF-43C9-9057-86CC75EF551C}" type="parTrans" cxnId="{F68C1FDA-F24C-4BD5-A9BD-882C5354E540}">
      <dgm:prSet/>
      <dgm:spPr/>
      <dgm:t>
        <a:bodyPr/>
        <a:lstStyle/>
        <a:p>
          <a:endParaRPr lang="en-US"/>
        </a:p>
      </dgm:t>
    </dgm:pt>
    <dgm:pt modelId="{7E61440D-AD85-4CA9-B4A1-15AF4907A8D6}" type="sibTrans" cxnId="{F68C1FDA-F24C-4BD5-A9BD-882C5354E540}">
      <dgm:prSet/>
      <dgm:spPr/>
      <dgm:t>
        <a:bodyPr/>
        <a:lstStyle/>
        <a:p>
          <a:endParaRPr lang="en-US"/>
        </a:p>
      </dgm:t>
    </dgm:pt>
    <dgm:pt modelId="{9858D91B-AA33-4635-B376-77351E4A9B1D}">
      <dgm:prSet phldrT="[Text]"/>
      <dgm:spPr/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049FF51C-2E83-45EE-B996-BEA8C78C7ACE}" type="parTrans" cxnId="{B4458AD1-926D-41CF-86AD-A93EFB655886}">
      <dgm:prSet/>
      <dgm:spPr/>
      <dgm:t>
        <a:bodyPr/>
        <a:lstStyle/>
        <a:p>
          <a:endParaRPr lang="en-US"/>
        </a:p>
      </dgm:t>
    </dgm:pt>
    <dgm:pt modelId="{7F15726C-8712-4820-8698-4E743C8C80EB}" type="sibTrans" cxnId="{B4458AD1-926D-41CF-86AD-A93EFB655886}">
      <dgm:prSet/>
      <dgm:spPr/>
      <dgm:t>
        <a:bodyPr/>
        <a:lstStyle/>
        <a:p>
          <a:endParaRPr lang="en-US"/>
        </a:p>
      </dgm:t>
    </dgm:pt>
    <dgm:pt modelId="{B6DBC0A1-53AC-4ED5-AF25-B2888A4EB184}" type="pres">
      <dgm:prSet presAssocID="{2B7EFFB8-06D8-4616-BB18-0F3AF8204D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C97BBB-8D5B-4E1A-8650-89B2033AC295}" type="pres">
      <dgm:prSet presAssocID="{1E3DA146-9C92-4E56-B238-FF2B0AC845EA}" presName="centerShape" presStyleLbl="node0" presStyleIdx="0" presStyleCnt="1"/>
      <dgm:spPr/>
    </dgm:pt>
    <dgm:pt modelId="{B53EDF7F-07D8-40D1-BE1D-2EB06907A9B0}" type="pres">
      <dgm:prSet presAssocID="{80934628-B916-402A-A6B7-CFCCD6D74A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D6BE6-EE9F-4CAB-8F92-1A0E8A02B350}" type="pres">
      <dgm:prSet presAssocID="{80934628-B916-402A-A6B7-CFCCD6D74A51}" presName="dummy" presStyleCnt="0"/>
      <dgm:spPr/>
    </dgm:pt>
    <dgm:pt modelId="{18C19330-C023-4D76-A95E-39E467184821}" type="pres">
      <dgm:prSet presAssocID="{8F17B448-69CE-4E89-B595-0BB1DB98DFCB}" presName="sibTrans" presStyleLbl="sibTrans2D1" presStyleIdx="0" presStyleCnt="5"/>
      <dgm:spPr/>
    </dgm:pt>
    <dgm:pt modelId="{2EEB28E3-2954-40BD-A830-42DCDB6C5007}" type="pres">
      <dgm:prSet presAssocID="{62E0BAFA-A63F-44D9-8939-FD5B85F434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8518E-3AB9-4B4B-A183-2DBC1F49AFE2}" type="pres">
      <dgm:prSet presAssocID="{62E0BAFA-A63F-44D9-8939-FD5B85F43405}" presName="dummy" presStyleCnt="0"/>
      <dgm:spPr/>
    </dgm:pt>
    <dgm:pt modelId="{676BCD41-E4E9-4A86-A9CC-6F8C86BEADA6}" type="pres">
      <dgm:prSet presAssocID="{2872DBC6-32DA-49D9-822C-E567DC1C451F}" presName="sibTrans" presStyleLbl="sibTrans2D1" presStyleIdx="1" presStyleCnt="5"/>
      <dgm:spPr/>
    </dgm:pt>
    <dgm:pt modelId="{FAB08728-EDD7-44E7-9941-5FF04661EB48}" type="pres">
      <dgm:prSet presAssocID="{7EE3367C-D960-4529-ABA2-7D509618AF57}" presName="node" presStyleLbl="node1" presStyleIdx="2" presStyleCnt="5">
        <dgm:presLayoutVars>
          <dgm:bulletEnabled val="1"/>
        </dgm:presLayoutVars>
      </dgm:prSet>
      <dgm:spPr/>
    </dgm:pt>
    <dgm:pt modelId="{9AC3F9FA-1AE9-4CEB-9C08-95EAFB2848E7}" type="pres">
      <dgm:prSet presAssocID="{7EE3367C-D960-4529-ABA2-7D509618AF57}" presName="dummy" presStyleCnt="0"/>
      <dgm:spPr/>
    </dgm:pt>
    <dgm:pt modelId="{8EC77A51-E574-4822-AA4C-A046C0467A01}" type="pres">
      <dgm:prSet presAssocID="{32316873-EAA9-4033-8D81-023EFC0FDDAE}" presName="sibTrans" presStyleLbl="sibTrans2D1" presStyleIdx="2" presStyleCnt="5"/>
      <dgm:spPr/>
    </dgm:pt>
    <dgm:pt modelId="{79C00449-E3D1-4C79-BCCB-556E3920E864}" type="pres">
      <dgm:prSet presAssocID="{F81FF623-3A7A-4C58-AF8D-221A4B07B637}" presName="node" presStyleLbl="node1" presStyleIdx="3" presStyleCnt="5">
        <dgm:presLayoutVars>
          <dgm:bulletEnabled val="1"/>
        </dgm:presLayoutVars>
      </dgm:prSet>
      <dgm:spPr/>
    </dgm:pt>
    <dgm:pt modelId="{8C706155-FD7D-4A09-A2A2-7AE8DCC41EA2}" type="pres">
      <dgm:prSet presAssocID="{F81FF623-3A7A-4C58-AF8D-221A4B07B637}" presName="dummy" presStyleCnt="0"/>
      <dgm:spPr/>
    </dgm:pt>
    <dgm:pt modelId="{8B6831FB-F87F-46F4-A256-7B32896D2B73}" type="pres">
      <dgm:prSet presAssocID="{7E61440D-AD85-4CA9-B4A1-15AF4907A8D6}" presName="sibTrans" presStyleLbl="sibTrans2D1" presStyleIdx="3" presStyleCnt="5"/>
      <dgm:spPr/>
    </dgm:pt>
    <dgm:pt modelId="{5BE15718-9DBF-4137-9FD9-BD7303905266}" type="pres">
      <dgm:prSet presAssocID="{9858D91B-AA33-4635-B376-77351E4A9B1D}" presName="node" presStyleLbl="node1" presStyleIdx="4" presStyleCnt="5">
        <dgm:presLayoutVars>
          <dgm:bulletEnabled val="1"/>
        </dgm:presLayoutVars>
      </dgm:prSet>
      <dgm:spPr/>
    </dgm:pt>
    <dgm:pt modelId="{D6F40965-7CFB-4079-8653-CB2D261B607D}" type="pres">
      <dgm:prSet presAssocID="{9858D91B-AA33-4635-B376-77351E4A9B1D}" presName="dummy" presStyleCnt="0"/>
      <dgm:spPr/>
    </dgm:pt>
    <dgm:pt modelId="{E152C5B5-A3CC-42F7-93D3-97A3F65A47B9}" type="pres">
      <dgm:prSet presAssocID="{7F15726C-8712-4820-8698-4E743C8C80EB}" presName="sibTrans" presStyleLbl="sibTrans2D1" presStyleIdx="4" presStyleCnt="5"/>
      <dgm:spPr/>
    </dgm:pt>
  </dgm:ptLst>
  <dgm:cxnLst>
    <dgm:cxn modelId="{94DDEE03-BD40-4594-80AA-6EF38864C548}" srcId="{1E3DA146-9C92-4E56-B238-FF2B0AC845EA}" destId="{7EE3367C-D960-4529-ABA2-7D509618AF57}" srcOrd="2" destOrd="0" parTransId="{43402E62-AF28-4CCC-A2BF-E0F5AA9877CF}" sibTransId="{32316873-EAA9-4033-8D81-023EFC0FDDAE}"/>
    <dgm:cxn modelId="{39265E3F-D281-4B1F-BCD7-C40F4A51348C}" type="presOf" srcId="{F81FF623-3A7A-4C58-AF8D-221A4B07B637}" destId="{79C00449-E3D1-4C79-BCCB-556E3920E864}" srcOrd="0" destOrd="0" presId="urn:microsoft.com/office/officeart/2005/8/layout/radial6"/>
    <dgm:cxn modelId="{6155C972-528D-45BD-81A4-571BBC0ED9F0}" type="presOf" srcId="{2872DBC6-32DA-49D9-822C-E567DC1C451F}" destId="{676BCD41-E4E9-4A86-A9CC-6F8C86BEADA6}" srcOrd="0" destOrd="0" presId="urn:microsoft.com/office/officeart/2005/8/layout/radial6"/>
    <dgm:cxn modelId="{74DFFEA5-4C92-4DFE-80CB-3C4832E82708}" type="presOf" srcId="{7F15726C-8712-4820-8698-4E743C8C80EB}" destId="{E152C5B5-A3CC-42F7-93D3-97A3F65A47B9}" srcOrd="0" destOrd="0" presId="urn:microsoft.com/office/officeart/2005/8/layout/radial6"/>
    <dgm:cxn modelId="{B019FAE2-95B4-4C68-8BB1-7928E0AA616B}" type="presOf" srcId="{32316873-EAA9-4033-8D81-023EFC0FDDAE}" destId="{8EC77A51-E574-4822-AA4C-A046C0467A01}" srcOrd="0" destOrd="0" presId="urn:microsoft.com/office/officeart/2005/8/layout/radial6"/>
    <dgm:cxn modelId="{E0353DCF-4DAF-4E8E-95DA-E2EB00B0F09D}" type="presOf" srcId="{80934628-B916-402A-A6B7-CFCCD6D74A51}" destId="{B53EDF7F-07D8-40D1-BE1D-2EB06907A9B0}" srcOrd="0" destOrd="0" presId="urn:microsoft.com/office/officeart/2005/8/layout/radial6"/>
    <dgm:cxn modelId="{52373552-0064-434D-968E-7CAA5B410955}" type="presOf" srcId="{7E61440D-AD85-4CA9-B4A1-15AF4907A8D6}" destId="{8B6831FB-F87F-46F4-A256-7B32896D2B73}" srcOrd="0" destOrd="0" presId="urn:microsoft.com/office/officeart/2005/8/layout/radial6"/>
    <dgm:cxn modelId="{B4458AD1-926D-41CF-86AD-A93EFB655886}" srcId="{1E3DA146-9C92-4E56-B238-FF2B0AC845EA}" destId="{9858D91B-AA33-4635-B376-77351E4A9B1D}" srcOrd="4" destOrd="0" parTransId="{049FF51C-2E83-45EE-B996-BEA8C78C7ACE}" sibTransId="{7F15726C-8712-4820-8698-4E743C8C80EB}"/>
    <dgm:cxn modelId="{781BF23F-5F1B-48A3-88F5-AB7E9426CA0C}" srcId="{1E3DA146-9C92-4E56-B238-FF2B0AC845EA}" destId="{80934628-B916-402A-A6B7-CFCCD6D74A51}" srcOrd="0" destOrd="0" parTransId="{80DDB97F-4A6A-480A-A1E9-22C89DAD0352}" sibTransId="{8F17B448-69CE-4E89-B595-0BB1DB98DFCB}"/>
    <dgm:cxn modelId="{72A4C0BD-5FCB-4334-87A2-9AF4FD8EA0C1}" srcId="{1E3DA146-9C92-4E56-B238-FF2B0AC845EA}" destId="{62E0BAFA-A63F-44D9-8939-FD5B85F43405}" srcOrd="1" destOrd="0" parTransId="{80AA029A-08F0-4736-AE9C-D8DF88D6B269}" sibTransId="{2872DBC6-32DA-49D9-822C-E567DC1C451F}"/>
    <dgm:cxn modelId="{3D711209-37A2-44C3-8D1C-9DB1810FDBC7}" type="presOf" srcId="{7EE3367C-D960-4529-ABA2-7D509618AF57}" destId="{FAB08728-EDD7-44E7-9941-5FF04661EB48}" srcOrd="0" destOrd="0" presId="urn:microsoft.com/office/officeart/2005/8/layout/radial6"/>
    <dgm:cxn modelId="{48C37C6F-B0E5-4B88-B04E-FBE5E69203B8}" srcId="{2B7EFFB8-06D8-4616-BB18-0F3AF8204D3A}" destId="{1E3DA146-9C92-4E56-B238-FF2B0AC845EA}" srcOrd="0" destOrd="0" parTransId="{27C98151-51F7-48AA-9E38-A3F54D22AD26}" sibTransId="{E329D190-0624-488A-86D8-1F0884EC6481}"/>
    <dgm:cxn modelId="{BB6F985A-13F2-4A93-A3C5-034C86F68684}" type="presOf" srcId="{62E0BAFA-A63F-44D9-8939-FD5B85F43405}" destId="{2EEB28E3-2954-40BD-A830-42DCDB6C5007}" srcOrd="0" destOrd="0" presId="urn:microsoft.com/office/officeart/2005/8/layout/radial6"/>
    <dgm:cxn modelId="{B45BBC66-8646-4B4D-937D-C0B5060A6FDF}" type="presOf" srcId="{1E3DA146-9C92-4E56-B238-FF2B0AC845EA}" destId="{23C97BBB-8D5B-4E1A-8650-89B2033AC295}" srcOrd="0" destOrd="0" presId="urn:microsoft.com/office/officeart/2005/8/layout/radial6"/>
    <dgm:cxn modelId="{4C85FCDD-0ADD-430C-A5A7-7D5642652237}" type="presOf" srcId="{9858D91B-AA33-4635-B376-77351E4A9B1D}" destId="{5BE15718-9DBF-4137-9FD9-BD7303905266}" srcOrd="0" destOrd="0" presId="urn:microsoft.com/office/officeart/2005/8/layout/radial6"/>
    <dgm:cxn modelId="{5CF4A4CC-60FA-4B22-BC98-C36D8CC18F70}" type="presOf" srcId="{2B7EFFB8-06D8-4616-BB18-0F3AF8204D3A}" destId="{B6DBC0A1-53AC-4ED5-AF25-B2888A4EB184}" srcOrd="0" destOrd="0" presId="urn:microsoft.com/office/officeart/2005/8/layout/radial6"/>
    <dgm:cxn modelId="{F68C1FDA-F24C-4BD5-A9BD-882C5354E540}" srcId="{1E3DA146-9C92-4E56-B238-FF2B0AC845EA}" destId="{F81FF623-3A7A-4C58-AF8D-221A4B07B637}" srcOrd="3" destOrd="0" parTransId="{E88E961F-80DF-43C9-9057-86CC75EF551C}" sibTransId="{7E61440D-AD85-4CA9-B4A1-15AF4907A8D6}"/>
    <dgm:cxn modelId="{8B0EFCDF-9A0A-4448-87D9-FF9252131D37}" type="presOf" srcId="{8F17B448-69CE-4E89-B595-0BB1DB98DFCB}" destId="{18C19330-C023-4D76-A95E-39E467184821}" srcOrd="0" destOrd="0" presId="urn:microsoft.com/office/officeart/2005/8/layout/radial6"/>
    <dgm:cxn modelId="{A9E317DF-0544-49E5-B5BC-30695AAC47D2}" type="presParOf" srcId="{B6DBC0A1-53AC-4ED5-AF25-B2888A4EB184}" destId="{23C97BBB-8D5B-4E1A-8650-89B2033AC295}" srcOrd="0" destOrd="0" presId="urn:microsoft.com/office/officeart/2005/8/layout/radial6"/>
    <dgm:cxn modelId="{A42DF633-8CE9-4B31-AEC0-3C07F4B68906}" type="presParOf" srcId="{B6DBC0A1-53AC-4ED5-AF25-B2888A4EB184}" destId="{B53EDF7F-07D8-40D1-BE1D-2EB06907A9B0}" srcOrd="1" destOrd="0" presId="urn:microsoft.com/office/officeart/2005/8/layout/radial6"/>
    <dgm:cxn modelId="{69AE0FC0-4F97-4BC4-AC21-C1DB22EEC3CC}" type="presParOf" srcId="{B6DBC0A1-53AC-4ED5-AF25-B2888A4EB184}" destId="{6ACD6BE6-EE9F-4CAB-8F92-1A0E8A02B350}" srcOrd="2" destOrd="0" presId="urn:microsoft.com/office/officeart/2005/8/layout/radial6"/>
    <dgm:cxn modelId="{ED462EF1-6CE4-4DA7-8E98-958CC3B38F01}" type="presParOf" srcId="{B6DBC0A1-53AC-4ED5-AF25-B2888A4EB184}" destId="{18C19330-C023-4D76-A95E-39E467184821}" srcOrd="3" destOrd="0" presId="urn:microsoft.com/office/officeart/2005/8/layout/radial6"/>
    <dgm:cxn modelId="{4844A12C-2A8C-4CAF-9387-7D2B8139CD23}" type="presParOf" srcId="{B6DBC0A1-53AC-4ED5-AF25-B2888A4EB184}" destId="{2EEB28E3-2954-40BD-A830-42DCDB6C5007}" srcOrd="4" destOrd="0" presId="urn:microsoft.com/office/officeart/2005/8/layout/radial6"/>
    <dgm:cxn modelId="{50B5BBC9-4D4F-4EC1-A527-D9152F6A4C78}" type="presParOf" srcId="{B6DBC0A1-53AC-4ED5-AF25-B2888A4EB184}" destId="{2D78518E-3AB9-4B4B-A183-2DBC1F49AFE2}" srcOrd="5" destOrd="0" presId="urn:microsoft.com/office/officeart/2005/8/layout/radial6"/>
    <dgm:cxn modelId="{11195820-CCC9-41AA-96A6-6BD2172AD76A}" type="presParOf" srcId="{B6DBC0A1-53AC-4ED5-AF25-B2888A4EB184}" destId="{676BCD41-E4E9-4A86-A9CC-6F8C86BEADA6}" srcOrd="6" destOrd="0" presId="urn:microsoft.com/office/officeart/2005/8/layout/radial6"/>
    <dgm:cxn modelId="{C8857D18-4D74-47CE-B92F-F80C1DF74338}" type="presParOf" srcId="{B6DBC0A1-53AC-4ED5-AF25-B2888A4EB184}" destId="{FAB08728-EDD7-44E7-9941-5FF04661EB48}" srcOrd="7" destOrd="0" presId="urn:microsoft.com/office/officeart/2005/8/layout/radial6"/>
    <dgm:cxn modelId="{5058BBC5-858B-4443-9F4E-536A56EC2D2A}" type="presParOf" srcId="{B6DBC0A1-53AC-4ED5-AF25-B2888A4EB184}" destId="{9AC3F9FA-1AE9-4CEB-9C08-95EAFB2848E7}" srcOrd="8" destOrd="0" presId="urn:microsoft.com/office/officeart/2005/8/layout/radial6"/>
    <dgm:cxn modelId="{0627483B-4C68-4FA4-897F-6915F435C986}" type="presParOf" srcId="{B6DBC0A1-53AC-4ED5-AF25-B2888A4EB184}" destId="{8EC77A51-E574-4822-AA4C-A046C0467A01}" srcOrd="9" destOrd="0" presId="urn:microsoft.com/office/officeart/2005/8/layout/radial6"/>
    <dgm:cxn modelId="{8AD98CC4-5B41-40C9-B9ED-6D1929C79E7C}" type="presParOf" srcId="{B6DBC0A1-53AC-4ED5-AF25-B2888A4EB184}" destId="{79C00449-E3D1-4C79-BCCB-556E3920E864}" srcOrd="10" destOrd="0" presId="urn:microsoft.com/office/officeart/2005/8/layout/radial6"/>
    <dgm:cxn modelId="{278AF167-95ED-4A1E-9699-780E87DCE742}" type="presParOf" srcId="{B6DBC0A1-53AC-4ED5-AF25-B2888A4EB184}" destId="{8C706155-FD7D-4A09-A2A2-7AE8DCC41EA2}" srcOrd="11" destOrd="0" presId="urn:microsoft.com/office/officeart/2005/8/layout/radial6"/>
    <dgm:cxn modelId="{C4460694-48E7-406C-8ED0-5D697462E629}" type="presParOf" srcId="{B6DBC0A1-53AC-4ED5-AF25-B2888A4EB184}" destId="{8B6831FB-F87F-46F4-A256-7B32896D2B73}" srcOrd="12" destOrd="0" presId="urn:microsoft.com/office/officeart/2005/8/layout/radial6"/>
    <dgm:cxn modelId="{CD136404-44C0-4C04-A6B3-C34B3E898F55}" type="presParOf" srcId="{B6DBC0A1-53AC-4ED5-AF25-B2888A4EB184}" destId="{5BE15718-9DBF-4137-9FD9-BD7303905266}" srcOrd="13" destOrd="0" presId="urn:microsoft.com/office/officeart/2005/8/layout/radial6"/>
    <dgm:cxn modelId="{49436B44-0C0B-46B7-8924-B4AADF7899EA}" type="presParOf" srcId="{B6DBC0A1-53AC-4ED5-AF25-B2888A4EB184}" destId="{D6F40965-7CFB-4079-8653-CB2D261B607D}" srcOrd="14" destOrd="0" presId="urn:microsoft.com/office/officeart/2005/8/layout/radial6"/>
    <dgm:cxn modelId="{653F60AC-9F26-4F50-A8AC-9A4365481EE4}" type="presParOf" srcId="{B6DBC0A1-53AC-4ED5-AF25-B2888A4EB184}" destId="{E152C5B5-A3CC-42F7-93D3-97A3F65A47B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2C5B5-A3CC-42F7-93D3-97A3F65A47B9}">
      <dsp:nvSpPr>
        <dsp:cNvPr id="0" name=""/>
        <dsp:cNvSpPr/>
      </dsp:nvSpPr>
      <dsp:spPr>
        <a:xfrm>
          <a:off x="3425174" y="543792"/>
          <a:ext cx="3626957" cy="362695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31FB-F87F-46F4-A256-7B32896D2B73}">
      <dsp:nvSpPr>
        <dsp:cNvPr id="0" name=""/>
        <dsp:cNvSpPr/>
      </dsp:nvSpPr>
      <dsp:spPr>
        <a:xfrm>
          <a:off x="3425174" y="543792"/>
          <a:ext cx="3626957" cy="362695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77A51-E574-4822-AA4C-A046C0467A01}">
      <dsp:nvSpPr>
        <dsp:cNvPr id="0" name=""/>
        <dsp:cNvSpPr/>
      </dsp:nvSpPr>
      <dsp:spPr>
        <a:xfrm>
          <a:off x="3425174" y="543792"/>
          <a:ext cx="3626957" cy="362695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BCD41-E4E9-4A86-A9CC-6F8C86BEADA6}">
      <dsp:nvSpPr>
        <dsp:cNvPr id="0" name=""/>
        <dsp:cNvSpPr/>
      </dsp:nvSpPr>
      <dsp:spPr>
        <a:xfrm>
          <a:off x="3425174" y="543792"/>
          <a:ext cx="3626957" cy="362695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19330-C023-4D76-A95E-39E467184821}">
      <dsp:nvSpPr>
        <dsp:cNvPr id="0" name=""/>
        <dsp:cNvSpPr/>
      </dsp:nvSpPr>
      <dsp:spPr>
        <a:xfrm>
          <a:off x="3425174" y="543792"/>
          <a:ext cx="3626957" cy="362695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97BBB-8D5B-4E1A-8650-89B2033AC295}">
      <dsp:nvSpPr>
        <dsp:cNvPr id="0" name=""/>
        <dsp:cNvSpPr/>
      </dsp:nvSpPr>
      <dsp:spPr>
        <a:xfrm>
          <a:off x="4403487" y="1522105"/>
          <a:ext cx="1670332" cy="1670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Our Table</a:t>
          </a:r>
          <a:endParaRPr lang="en-US" sz="3800" kern="1200" dirty="0"/>
        </a:p>
      </dsp:txBody>
      <dsp:txXfrm>
        <a:off x="4648101" y="1766719"/>
        <a:ext cx="1181104" cy="1181104"/>
      </dsp:txXfrm>
    </dsp:sp>
    <dsp:sp modelId="{B53EDF7F-07D8-40D1-BE1D-2EB06907A9B0}">
      <dsp:nvSpPr>
        <dsp:cNvPr id="0" name=""/>
        <dsp:cNvSpPr/>
      </dsp:nvSpPr>
      <dsp:spPr>
        <a:xfrm>
          <a:off x="4654037" y="1268"/>
          <a:ext cx="1169232" cy="116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Registrar</a:t>
          </a:r>
          <a:endParaRPr lang="en-US" sz="1500" kern="1200" dirty="0"/>
        </a:p>
      </dsp:txBody>
      <dsp:txXfrm>
        <a:off x="4825267" y="172498"/>
        <a:ext cx="826772" cy="826772"/>
      </dsp:txXfrm>
    </dsp:sp>
    <dsp:sp modelId="{2EEB28E3-2954-40BD-A830-42DCDB6C5007}">
      <dsp:nvSpPr>
        <dsp:cNvPr id="0" name=""/>
        <dsp:cNvSpPr/>
      </dsp:nvSpPr>
      <dsp:spPr>
        <a:xfrm>
          <a:off x="6338725" y="1225266"/>
          <a:ext cx="1169232" cy="116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Aid</a:t>
          </a:r>
          <a:endParaRPr lang="en-US" sz="1500" kern="1200" dirty="0"/>
        </a:p>
      </dsp:txBody>
      <dsp:txXfrm>
        <a:off x="6509955" y="1396496"/>
        <a:ext cx="826772" cy="826772"/>
      </dsp:txXfrm>
    </dsp:sp>
    <dsp:sp modelId="{FAB08728-EDD7-44E7-9941-5FF04661EB48}">
      <dsp:nvSpPr>
        <dsp:cNvPr id="0" name=""/>
        <dsp:cNvSpPr/>
      </dsp:nvSpPr>
      <dsp:spPr>
        <a:xfrm>
          <a:off x="5695232" y="3205737"/>
          <a:ext cx="1169232" cy="116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Accounts</a:t>
          </a:r>
          <a:endParaRPr lang="en-US" sz="1500" kern="1200" dirty="0"/>
        </a:p>
      </dsp:txBody>
      <dsp:txXfrm>
        <a:off x="5866462" y="3376967"/>
        <a:ext cx="826772" cy="826772"/>
      </dsp:txXfrm>
    </dsp:sp>
    <dsp:sp modelId="{79C00449-E3D1-4C79-BCCB-556E3920E864}">
      <dsp:nvSpPr>
        <dsp:cNvPr id="0" name=""/>
        <dsp:cNvSpPr/>
      </dsp:nvSpPr>
      <dsp:spPr>
        <a:xfrm>
          <a:off x="3612842" y="3205737"/>
          <a:ext cx="1169232" cy="116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Academic Advising</a:t>
          </a:r>
          <a:endParaRPr lang="en-US" sz="1500" kern="1200" dirty="0"/>
        </a:p>
      </dsp:txBody>
      <dsp:txXfrm>
        <a:off x="3784072" y="3376967"/>
        <a:ext cx="826772" cy="826772"/>
      </dsp:txXfrm>
    </dsp:sp>
    <dsp:sp modelId="{5BE15718-9DBF-4137-9FD9-BD7303905266}">
      <dsp:nvSpPr>
        <dsp:cNvPr id="0" name=""/>
        <dsp:cNvSpPr/>
      </dsp:nvSpPr>
      <dsp:spPr>
        <a:xfrm>
          <a:off x="2969348" y="1225266"/>
          <a:ext cx="1169232" cy="116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</a:t>
          </a:r>
          <a:endParaRPr lang="en-US" sz="1500" kern="1200" dirty="0"/>
        </a:p>
      </dsp:txBody>
      <dsp:txXfrm>
        <a:off x="3140578" y="1396496"/>
        <a:ext cx="826772" cy="82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19A7-6C5A-46B2-9679-336ECCCAFDE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7CE4-7369-4963-A119-309539EA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4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appointed committee</a:t>
            </a:r>
          </a:p>
          <a:p>
            <a:r>
              <a:rPr lang="en-US" dirty="0" smtClean="0"/>
              <a:t>Meet weekly</a:t>
            </a:r>
          </a:p>
          <a:p>
            <a:r>
              <a:rPr lang="en-US" dirty="0" smtClean="0"/>
              <a:t>Started because we kept calling each other….too time consuming</a:t>
            </a:r>
          </a:p>
          <a:p>
            <a:r>
              <a:rPr lang="en-US" dirty="0" smtClean="0"/>
              <a:t>Needed a point</a:t>
            </a:r>
            <a:r>
              <a:rPr lang="en-US" baseline="0" dirty="0" smtClean="0"/>
              <a:t> of contact for students to eliminate the Fredonia Fit program of running around campus</a:t>
            </a:r>
          </a:p>
          <a:p>
            <a:r>
              <a:rPr lang="en-US" baseline="0" dirty="0" smtClean="0"/>
              <a:t>_Academic Advising Services is the advertised point of contact with this team supporting questions, problems, and managing data and communication—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Functions like a students of concern group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Benchmarks…are spring</a:t>
            </a:r>
            <a:r>
              <a:rPr lang="en-US" baseline="0" dirty="0" smtClean="0"/>
              <a:t> starts enrolled in enough credits in the fall-they are on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7CE4-7369-4963-A119-309539EA51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7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6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9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5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FBDA3-7ED4-44A0-B174-9510AE8B5C1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A6D059-12B7-426F-814A-8FC4856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Excelsior Scholarship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81" y="0"/>
            <a:ext cx="10018713" cy="1134035"/>
          </a:xfrm>
        </p:spPr>
        <p:txBody>
          <a:bodyPr/>
          <a:lstStyle/>
          <a:p>
            <a:r>
              <a:rPr lang="en-US" dirty="0" smtClean="0"/>
              <a:t>Summer Coursework Google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0706" y="1012521"/>
            <a:ext cx="5307105" cy="5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99565"/>
          </a:xfrm>
        </p:spPr>
        <p:txBody>
          <a:bodyPr/>
          <a:lstStyle/>
          <a:p>
            <a:r>
              <a:rPr lang="en-US" dirty="0" smtClean="0"/>
              <a:t>Our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09483"/>
            <a:ext cx="10018713" cy="3881718"/>
          </a:xfrm>
        </p:spPr>
        <p:txBody>
          <a:bodyPr/>
          <a:lstStyle/>
          <a:p>
            <a:r>
              <a:rPr lang="en-US" dirty="0" smtClean="0"/>
              <a:t>Fall 2018,8  students schedules were dropped</a:t>
            </a:r>
          </a:p>
          <a:p>
            <a:pPr lvl="1"/>
            <a:r>
              <a:rPr lang="en-US" dirty="0" smtClean="0"/>
              <a:t>717 students receiving or eligible for Excelsior</a:t>
            </a:r>
          </a:p>
          <a:p>
            <a:r>
              <a:rPr lang="en-US" dirty="0" smtClean="0"/>
              <a:t>Fall 2019, Zero student schedules were dropped</a:t>
            </a:r>
          </a:p>
          <a:p>
            <a:pPr lvl="1"/>
            <a:r>
              <a:rPr lang="en-US" dirty="0" smtClean="0"/>
              <a:t>1031 students receiving or eligible for Excelsior</a:t>
            </a:r>
          </a:p>
          <a:p>
            <a:r>
              <a:rPr lang="en-US" dirty="0" smtClean="0"/>
              <a:t>Accurate information and consistent messaging</a:t>
            </a:r>
          </a:p>
          <a:p>
            <a:pPr lvl="1"/>
            <a:r>
              <a:rPr lang="en-US" dirty="0" smtClean="0"/>
              <a:t>Many student services are AWARE and Equipped to have conversations regarding Excelsior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working well on your campus?</a:t>
            </a:r>
            <a:endParaRPr lang="en-US" dirty="0"/>
          </a:p>
        </p:txBody>
      </p:sp>
      <p:pic>
        <p:nvPicPr>
          <p:cNvPr id="2054" name="Picture 6" descr="Image result for congratulations ch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77211"/>
            <a:ext cx="4646893" cy="34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challenges are you facing on our campus?</a:t>
            </a:r>
            <a:endParaRPr lang="en-US" dirty="0"/>
          </a:p>
        </p:txBody>
      </p:sp>
      <p:pic>
        <p:nvPicPr>
          <p:cNvPr id="3076" name="Picture 4" descr="Image result for chall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51" y="2438399"/>
            <a:ext cx="7356849" cy="34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0" y="2716439"/>
            <a:ext cx="3435699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" name="Picture 2" descr="Image result for gr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0" y="847345"/>
            <a:ext cx="5310118" cy="50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Image result for frust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2" y="3028487"/>
            <a:ext cx="5292835" cy="35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frust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5" y="138064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3352" y="2156819"/>
            <a:ext cx="6090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does Excelsior make you FEEL?</a:t>
            </a:r>
            <a:endParaRPr lang="en-US" sz="4000" dirty="0"/>
          </a:p>
        </p:txBody>
      </p:sp>
      <p:pic>
        <p:nvPicPr>
          <p:cNvPr id="8204" name="Picture 12" descr="Image result for frust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9" y="0"/>
            <a:ext cx="4075688" cy="38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frustrated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291" y="4215876"/>
            <a:ext cx="39433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frustrat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3" y="538256"/>
            <a:ext cx="3973454" cy="39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frustrat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75" y="1378302"/>
            <a:ext cx="4871698" cy="27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73" y="0"/>
            <a:ext cx="10018713" cy="1752599"/>
          </a:xfrm>
        </p:spPr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83527"/>
            <a:ext cx="10018713" cy="4407673"/>
          </a:xfrm>
        </p:spPr>
        <p:txBody>
          <a:bodyPr/>
          <a:lstStyle/>
          <a:p>
            <a:r>
              <a:rPr lang="en-US" dirty="0" smtClean="0"/>
              <a:t>Additional Aid for students, reducing reliance on federal student loans</a:t>
            </a:r>
          </a:p>
          <a:p>
            <a:r>
              <a:rPr lang="en-US" dirty="0" smtClean="0"/>
              <a:t>Holds student accountable in hopes to increase graduation rates</a:t>
            </a:r>
          </a:p>
          <a:p>
            <a:r>
              <a:rPr lang="en-US" dirty="0" smtClean="0"/>
              <a:t>Only have to apply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041" y="1"/>
            <a:ext cx="10018713" cy="806824"/>
          </a:xfrm>
        </p:spPr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4257"/>
            <a:ext cx="10018713" cy="5593743"/>
          </a:xfrm>
        </p:spPr>
        <p:txBody>
          <a:bodyPr/>
          <a:lstStyle/>
          <a:p>
            <a:r>
              <a:rPr lang="en-US" dirty="0" smtClean="0"/>
              <a:t>Tuition ONLY</a:t>
            </a:r>
          </a:p>
          <a:p>
            <a:r>
              <a:rPr lang="en-US" dirty="0" smtClean="0"/>
              <a:t>Tracking is a NIGHTMERE</a:t>
            </a:r>
          </a:p>
          <a:p>
            <a:r>
              <a:rPr lang="en-US" dirty="0" smtClean="0"/>
              <a:t>Only aid that students lose retroactively </a:t>
            </a:r>
          </a:p>
          <a:p>
            <a:r>
              <a:rPr lang="en-US" dirty="0" smtClean="0"/>
              <a:t>Rules change</a:t>
            </a:r>
          </a:p>
          <a:p>
            <a:r>
              <a:rPr lang="en-US" dirty="0" smtClean="0"/>
              <a:t>Communication is challenging</a:t>
            </a:r>
          </a:p>
          <a:p>
            <a:r>
              <a:rPr lang="en-US" dirty="0" smtClean="0"/>
              <a:t>A lot of work for a scholarship that could disappear</a:t>
            </a:r>
          </a:p>
          <a:p>
            <a:r>
              <a:rPr lang="en-US" dirty="0" smtClean="0"/>
              <a:t>Does not cover remedial classes</a:t>
            </a:r>
          </a:p>
          <a:p>
            <a:r>
              <a:rPr lang="en-US" dirty="0" smtClean="0"/>
              <a:t>Who is responsible at the campus for the 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Fredonia managed the CHAOS</a:t>
            </a:r>
            <a:endParaRPr lang="en-US" dirty="0"/>
          </a:p>
        </p:txBody>
      </p:sp>
      <p:pic>
        <p:nvPicPr>
          <p:cNvPr id="1026" name="Picture 2" descr="Image result for cha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91" y="2690854"/>
            <a:ext cx="64521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824" y="304137"/>
            <a:ext cx="10018713" cy="602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at the TABLE?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52921"/>
              </p:ext>
            </p:extLst>
          </p:nvPr>
        </p:nvGraphicFramePr>
        <p:xfrm>
          <a:off x="1025718" y="1383527"/>
          <a:ext cx="10477307" cy="440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6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064" y="273425"/>
            <a:ext cx="10018713" cy="739588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71601"/>
            <a:ext cx="10018713" cy="4419600"/>
          </a:xfrm>
        </p:spPr>
        <p:txBody>
          <a:bodyPr anchor="t"/>
          <a:lstStyle/>
          <a:p>
            <a:r>
              <a:rPr lang="en-US" dirty="0" smtClean="0"/>
              <a:t>September</a:t>
            </a:r>
          </a:p>
          <a:p>
            <a:pPr lvl="1"/>
            <a:r>
              <a:rPr lang="en-US" dirty="0" smtClean="0"/>
              <a:t>Review Spring Starts for Benchmarks</a:t>
            </a:r>
          </a:p>
          <a:p>
            <a:r>
              <a:rPr lang="en-US" dirty="0" smtClean="0"/>
              <a:t>October</a:t>
            </a:r>
          </a:p>
          <a:p>
            <a:pPr lvl="1"/>
            <a:r>
              <a:rPr lang="en-US" dirty="0" smtClean="0"/>
              <a:t>Invite student to Excelsior General Campus Meetings</a:t>
            </a:r>
          </a:p>
          <a:p>
            <a:pPr lvl="1"/>
            <a:r>
              <a:rPr lang="en-US" dirty="0" smtClean="0"/>
              <a:t>Email students FAQ list</a:t>
            </a:r>
          </a:p>
          <a:p>
            <a:pPr lvl="1"/>
            <a:r>
              <a:rPr lang="en-US" dirty="0" smtClean="0"/>
              <a:t>Send Advising Sheets to Departments</a:t>
            </a:r>
          </a:p>
          <a:p>
            <a:r>
              <a:rPr lang="en-US" dirty="0" smtClean="0"/>
              <a:t>January</a:t>
            </a:r>
          </a:p>
          <a:p>
            <a:pPr lvl="1"/>
            <a:r>
              <a:rPr lang="en-US" dirty="0" smtClean="0"/>
              <a:t>Review Eligibility for Spring Starts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86871"/>
            <a:ext cx="10018713" cy="550432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February</a:t>
            </a:r>
          </a:p>
          <a:p>
            <a:pPr lvl="1"/>
            <a:r>
              <a:rPr lang="en-US" dirty="0" smtClean="0"/>
              <a:t>For Fall Starts 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their </a:t>
            </a:r>
            <a:r>
              <a:rPr lang="en-US" dirty="0" err="1"/>
              <a:t>Eval</a:t>
            </a:r>
            <a:r>
              <a:rPr lang="en-US" dirty="0"/>
              <a:t> Year Credits or Benchmark Credits will not meet requirement</a:t>
            </a:r>
          </a:p>
          <a:p>
            <a:pPr lvl="3" fontAlgn="base"/>
            <a:r>
              <a:rPr lang="en-US" dirty="0"/>
              <a:t>Outreach to suggest Summer Coursework</a:t>
            </a:r>
          </a:p>
          <a:p>
            <a:pPr lvl="3" fontAlgn="base"/>
            <a:r>
              <a:rPr lang="en-US" dirty="0"/>
              <a:t>Short Credit Hours:  Subject Line Excelsior Update and </a:t>
            </a:r>
            <a:r>
              <a:rPr lang="en-US" dirty="0" smtClean="0"/>
              <a:t>Eligibility Email</a:t>
            </a:r>
          </a:p>
          <a:p>
            <a:pPr fontAlgn="base"/>
            <a:r>
              <a:rPr lang="en-US" dirty="0" smtClean="0"/>
              <a:t>March</a:t>
            </a:r>
          </a:p>
          <a:p>
            <a:pPr lvl="1" fontAlgn="base"/>
            <a:r>
              <a:rPr lang="en-US" dirty="0" smtClean="0"/>
              <a:t>Email invite to Excelsior General Meeting</a:t>
            </a:r>
          </a:p>
          <a:p>
            <a:pPr lvl="1" fontAlgn="base"/>
            <a:r>
              <a:rPr lang="en-US" dirty="0" smtClean="0"/>
              <a:t>Contact students who are repeating course work</a:t>
            </a:r>
          </a:p>
          <a:p>
            <a:pPr lvl="1" fontAlgn="base"/>
            <a:r>
              <a:rPr lang="en-US" dirty="0" smtClean="0"/>
              <a:t>Send individual Advising Sheets to Departments</a:t>
            </a:r>
          </a:p>
          <a:p>
            <a:pPr fontAlgn="base"/>
            <a:r>
              <a:rPr lang="en-US" dirty="0" smtClean="0"/>
              <a:t>May/June</a:t>
            </a:r>
          </a:p>
          <a:p>
            <a:pPr lvl="1" fontAlgn="base"/>
            <a:r>
              <a:rPr lang="en-US" dirty="0" smtClean="0"/>
              <a:t>Identify Summer Credits in Progress (Google Form)</a:t>
            </a:r>
          </a:p>
          <a:p>
            <a:pPr lvl="1" fontAlgn="base"/>
            <a:r>
              <a:rPr lang="en-US" dirty="0" smtClean="0"/>
              <a:t>Outreach verification of credits in progress</a:t>
            </a:r>
          </a:p>
          <a:p>
            <a:pPr lvl="1" fontAlgn="base"/>
            <a:r>
              <a:rPr lang="en-US" dirty="0" smtClean="0"/>
              <a:t>Contact students who are registered for Part Time</a:t>
            </a:r>
          </a:p>
          <a:p>
            <a:pPr fontAlgn="base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604" y="510990"/>
            <a:ext cx="10018713" cy="5791200"/>
          </a:xfrm>
        </p:spPr>
        <p:txBody>
          <a:bodyPr anchor="t"/>
          <a:lstStyle/>
          <a:p>
            <a:r>
              <a:rPr lang="en-US" dirty="0" smtClean="0"/>
              <a:t>June</a:t>
            </a:r>
          </a:p>
          <a:p>
            <a:pPr lvl="1"/>
            <a:r>
              <a:rPr lang="en-US" dirty="0" smtClean="0"/>
              <a:t>Phone calls to students who are registered for Fall but in jeopardy of losing excelsior (excluding those that responded to the Summer Registration Google Form)</a:t>
            </a:r>
          </a:p>
          <a:p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Letter mailed from Student Account with options flyer</a:t>
            </a:r>
          </a:p>
          <a:p>
            <a:r>
              <a:rPr lang="en-US" dirty="0" smtClean="0"/>
              <a:t>August</a:t>
            </a:r>
          </a:p>
          <a:p>
            <a:pPr lvl="1"/>
            <a:r>
              <a:rPr lang="en-US" dirty="0" smtClean="0"/>
              <a:t>Phone </a:t>
            </a:r>
            <a:r>
              <a:rPr lang="en-US" dirty="0"/>
              <a:t>calls to students who indicated they were enrolled in Summer Coursework-we need </a:t>
            </a:r>
            <a:r>
              <a:rPr lang="en-US" dirty="0" smtClean="0"/>
              <a:t>verification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/>
              <a:t>phone call to students who still have a balance and are registered for classes-last chance before schedule is dropped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2807</TotalTime>
  <Words>388</Words>
  <Application>Microsoft Office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Parallax</vt:lpstr>
      <vt:lpstr>Excelsior Scholarship </vt:lpstr>
      <vt:lpstr>PowerPoint Presentation</vt:lpstr>
      <vt:lpstr>The Benefits</vt:lpstr>
      <vt:lpstr>The Challenges</vt:lpstr>
      <vt:lpstr>How Fredonia managed the CHAOS</vt:lpstr>
      <vt:lpstr>Who is at the TABLE?</vt:lpstr>
      <vt:lpstr>Timeline</vt:lpstr>
      <vt:lpstr>PowerPoint Presentation</vt:lpstr>
      <vt:lpstr>PowerPoint Presentation</vt:lpstr>
      <vt:lpstr>Summer Coursework Google Form</vt:lpstr>
      <vt:lpstr>Our Successes</vt:lpstr>
      <vt:lpstr>What is working well on your campus?</vt:lpstr>
      <vt:lpstr>What challenges are you facing on our campus?</vt:lpstr>
      <vt:lpstr>Questions?</vt:lpstr>
    </vt:vector>
  </TitlesOfParts>
  <Company>State University of New York at Fredonia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Excelsior Scholarhsip</dc:title>
  <dc:creator>Fredonia</dc:creator>
  <cp:lastModifiedBy>Fredonia</cp:lastModifiedBy>
  <cp:revision>14</cp:revision>
  <dcterms:created xsi:type="dcterms:W3CDTF">2019-10-24T16:24:18Z</dcterms:created>
  <dcterms:modified xsi:type="dcterms:W3CDTF">2019-10-26T15:11:33Z</dcterms:modified>
</cp:coreProperties>
</file>