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0409" autoAdjust="0"/>
  </p:normalViewPr>
  <p:slideViewPr>
    <p:cSldViewPr snapToGrid="0">
      <p:cViewPr varScale="1">
        <p:scale>
          <a:sx n="86" d="100"/>
          <a:sy n="86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A15E-7B09-4D72-BF51-781BDBF074C5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D852-C54C-40A3-9199-27D249796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Deeper learning - Student can watch the video as many times as they need to</a:t>
            </a:r>
          </a:p>
          <a:p>
            <a:endParaRPr lang="en-US" dirty="0"/>
          </a:p>
          <a:p>
            <a:r>
              <a:rPr lang="en-US" dirty="0"/>
              <a:t>+ good for providing a variety of formats (UDL)</a:t>
            </a:r>
          </a:p>
          <a:p>
            <a:r>
              <a:rPr lang="en-US" dirty="0"/>
              <a:t>+ good for student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5D852-C54C-40A3-9199-27D249796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than 6 minutes &lt;= focused, narrow topic</a:t>
            </a:r>
          </a:p>
          <a:p>
            <a:r>
              <a:rPr lang="en-US" dirty="0"/>
              <a:t>If longer than 9 minutes, not clicked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5D852-C54C-40A3-9199-27D249796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students work while they watch: Have questions or some sort of assignment to complete while they watch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I don’t like it, but research suggests it.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5D852-C54C-40A3-9199-27D249796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405" y="6356350"/>
            <a:ext cx="49083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SUNY CPD Online Teaching: Technology &amp; Educational Resources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68" y="212952"/>
            <a:ext cx="1726748" cy="1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448925" y="268288"/>
            <a:ext cx="1571625" cy="2084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7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40DC-E9E9-4E26-A5AD-01C9FD8AC14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F044-97A2-48DD-AC9F-A9701BB76C2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086C-1C94-4D20-9FEF-506AB74A99D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r.educause.edu/articles/2014/4/what-makes-an-online-instructional-video-compell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aeng.org.uk/publications/other/using-digital-video-reporti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Title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88" y="936459"/>
            <a:ext cx="5204178" cy="190740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How to, When, and When not to Record Video for your Courses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275" y="5093660"/>
            <a:ext cx="4986789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Tonka Jokelova, Ph.D. (SUNY Canton)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&amp;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Jason Hy (SUNY Oswego)</a:t>
            </a:r>
          </a:p>
        </p:txBody>
      </p:sp>
    </p:spTree>
    <p:extLst>
      <p:ext uri="{BB962C8B-B14F-4D97-AF65-F5344CB8AC3E}">
        <p14:creationId xmlns:p14="http://schemas.microsoft.com/office/powerpoint/2010/main" val="26154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forget audio-only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+ transcript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6" descr="microphone">
            <a:extLst>
              <a:ext uri="{FF2B5EF4-FFF2-40B4-BE49-F238E27FC236}">
                <a16:creationId xmlns:a16="http://schemas.microsoft.com/office/drawing/2014/main" id="{C2932541-AC42-4D23-AA3E-635E702F0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638800" cy="41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394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+ accurate and synchronous closed captions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64363" y="2035305"/>
            <a:ext cx="10515600" cy="1325563"/>
          </a:xfrm>
        </p:spPr>
        <p:txBody>
          <a:bodyPr/>
          <a:lstStyle/>
          <a:p>
            <a:r>
              <a:rPr lang="en-US" dirty="0"/>
              <a:t>Prepare for your video shoot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9EA57B-727A-4E75-AFAD-CF5DDD9F8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86575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82204" y="8232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Lighting tips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windows behind you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F9320960-6FD9-4C6E-9D27-EE13F0CAB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4026795" y="1825625"/>
            <a:ext cx="3071609" cy="43513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0FBD-F6A9-4E88-9913-90833D07FB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natural light to your advantage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52D2931C-CD38-4F2A-8D00-F4848EFD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4037936" y="1588688"/>
            <a:ext cx="3238681" cy="45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use your computer monitor as your light source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83216DA-F44E-4CF1-8CCF-CAFA4C55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r="3767"/>
          <a:stretch/>
        </p:blipFill>
        <p:spPr>
          <a:xfrm>
            <a:off x="3323547" y="1739900"/>
            <a:ext cx="462142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room lights to your advantage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F2C5B791-8449-48D4-9A0F-E2E2DF272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97"/>
          <a:stretch/>
        </p:blipFill>
        <p:spPr>
          <a:xfrm>
            <a:off x="2732904" y="1825625"/>
            <a:ext cx="603009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7DAEE90-06D9-4935-A993-7894A347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6" y="86085"/>
            <a:ext cx="8481527" cy="6685829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30894" y="26757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Height of camera / framing</a:t>
            </a:r>
          </a:p>
        </p:txBody>
      </p:sp>
    </p:spTree>
    <p:extLst>
      <p:ext uri="{BB962C8B-B14F-4D97-AF65-F5344CB8AC3E}">
        <p14:creationId xmlns:p14="http://schemas.microsoft.com/office/powerpoint/2010/main" val="138250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Try to have your camera at eye level.  </a:t>
            </a:r>
            <a:br>
              <a:rPr lang="en-US" dirty="0"/>
            </a:br>
            <a:r>
              <a:rPr lang="en-US" dirty="0"/>
              <a:t>Avoid the “up the nose” shot.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E1567AAA-268F-48E9-9F0A-58FE651D3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3935299" y="1739900"/>
            <a:ext cx="32271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What?</a:t>
            </a:r>
          </a:p>
          <a:p>
            <a:r>
              <a:rPr lang="en-US" dirty="0"/>
              <a:t>When?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How not to?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894" y="365125"/>
            <a:ext cx="10989906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Raise the height of your computer, to be more at eye level.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12B382D-385A-4525-8817-BBAD66354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136" r="2" b="134"/>
          <a:stretch/>
        </p:blipFill>
        <p:spPr>
          <a:xfrm>
            <a:off x="2802924" y="1604963"/>
            <a:ext cx="64337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2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aware how close/far you are from the camera.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714D91D7-698B-47E9-97EE-B9023268C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5631" r="3057" b="10402"/>
          <a:stretch/>
        </p:blipFill>
        <p:spPr>
          <a:xfrm>
            <a:off x="2640227" y="1825625"/>
            <a:ext cx="7578811" cy="38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possible, use a headset.  This will dramatically improve the quality of the audio of your recording.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8BE9718A-5ADF-472A-A0EC-AD30FA2D8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-2683" r="6957" b="-14568"/>
          <a:stretch/>
        </p:blipFill>
        <p:spPr>
          <a:xfrm>
            <a:off x="6450226" y="1359243"/>
            <a:ext cx="5165125" cy="50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Wardrobe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 aware what you are wearing while on camera.  Try to avoid stripes, sheer or patterns.  Bathrobes are not recommended. 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4D90603-8818-46D2-A442-FF77C75EE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t="91" r="440" b="1261"/>
          <a:stretch/>
        </p:blipFill>
        <p:spPr>
          <a:xfrm>
            <a:off x="6005540" y="1690688"/>
            <a:ext cx="5996870" cy="35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Wardrobe … again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suggestion is white clothing.  This will provide excellent color and light exposure for you.  Solid colors are also excellent choices.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943B5A7-818E-498F-8274-BEFF108B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870"/>
          <a:stretch/>
        </p:blipFill>
        <p:spPr>
          <a:xfrm>
            <a:off x="6351373" y="1371600"/>
            <a:ext cx="47861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additional tips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230148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editing your own video:</a:t>
            </a:r>
          </a:p>
          <a:p>
            <a:pPr lvl="1"/>
            <a:r>
              <a:rPr lang="en-US" dirty="0" err="1"/>
              <a:t>Imovie</a:t>
            </a:r>
            <a:endParaRPr lang="en-US" dirty="0"/>
          </a:p>
          <a:p>
            <a:pPr lvl="1"/>
            <a:r>
              <a:rPr lang="en-US" dirty="0"/>
              <a:t>Moviemaker</a:t>
            </a:r>
          </a:p>
          <a:p>
            <a:pPr lvl="1"/>
            <a:r>
              <a:rPr lang="en-US" dirty="0"/>
              <a:t>Avoid jump cuts if possible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230148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using scripts:</a:t>
            </a:r>
          </a:p>
          <a:p>
            <a:pPr lvl="1"/>
            <a:r>
              <a:rPr lang="en-US" dirty="0"/>
              <a:t>Practice, practice, and … practice</a:t>
            </a:r>
          </a:p>
          <a:p>
            <a:pPr lvl="1"/>
            <a:r>
              <a:rPr lang="en-US" dirty="0"/>
              <a:t>If you’re dissatisfied, do it again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6AF028-43EF-4A95-AF62-8BA3CCC5164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28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Guo, P. J., Kim, J., &amp; Rubin, R. (2014). How video production affects student engagement: An empirical study of MOOC videos. Proceedings from Association for Computing Machinery: </a:t>
            </a:r>
            <a:r>
              <a:rPr lang="en-US" i="1" dirty="0"/>
              <a:t>Learning @ scale. </a:t>
            </a:r>
            <a:r>
              <a:rPr lang="en-US" dirty="0"/>
              <a:t>New York, NY: ACM</a:t>
            </a:r>
          </a:p>
          <a:p>
            <a:r>
              <a:rPr lang="en-US" dirty="0"/>
              <a:t>Hibbert, M. (2014). What Makes an Online Instructional Video Compelling? Retrieved from </a:t>
            </a:r>
            <a:r>
              <a:rPr lang="en-US" dirty="0">
                <a:hlinkClick r:id="rId3"/>
              </a:rPr>
              <a:t>http://er.educause.edu/articles/2014/4/what-makes-an-online-instructional-video-compelling</a:t>
            </a:r>
            <a:r>
              <a:rPr lang="en-US" dirty="0"/>
              <a:t> </a:t>
            </a:r>
          </a:p>
          <a:p>
            <a:r>
              <a:rPr lang="en-US" dirty="0" err="1"/>
              <a:t>Willmot</a:t>
            </a:r>
            <a:r>
              <a:rPr lang="en-US" dirty="0"/>
              <a:t>, P., Bramhall, M., &amp; Radley, K. (2012). Using digital video reporting to inspire and engage students. The Royal Academy of Engineering. Retrieved from </a:t>
            </a:r>
            <a:r>
              <a:rPr lang="en-US" dirty="0">
                <a:hlinkClick r:id="rId4"/>
              </a:rPr>
              <a:t>https://www.raeng.org.uk/publications/other/using-digital-video-reporting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0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Closing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465741"/>
            <a:ext cx="6344357" cy="15643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 recordings and other resources, please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189061"/>
            <a:ext cx="5757334" cy="10941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www.suny.edu/OTTER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Pedagogical benefits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Deeper learning</a:t>
            </a:r>
          </a:p>
          <a:p>
            <a:pPr lvl="1"/>
            <a:r>
              <a:rPr lang="en-US" dirty="0"/>
              <a:t>Enhanced learning experience</a:t>
            </a:r>
          </a:p>
          <a:p>
            <a:pPr lvl="1"/>
            <a:r>
              <a:rPr lang="en-US" dirty="0"/>
              <a:t>Learner autonomy</a:t>
            </a:r>
          </a:p>
          <a:p>
            <a:pPr lvl="1"/>
            <a:r>
              <a:rPr lang="en-US" dirty="0"/>
              <a:t>Motivating and inspiring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800" dirty="0"/>
              <a:t> (Wilmott et al. 2012)</a:t>
            </a:r>
          </a:p>
          <a:p>
            <a:endParaRPr lang="en-US" dirty="0"/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9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a video?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6" descr="hands with a yarn">
            <a:extLst>
              <a:ext uri="{FF2B5EF4-FFF2-40B4-BE49-F238E27FC236}">
                <a16:creationId xmlns:a16="http://schemas.microsoft.com/office/drawing/2014/main" id="{55C44D71-5FF4-4112-898F-01740E3D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217"/>
            <a:ext cx="7696200" cy="5122783"/>
          </a:xfrm>
          <a:prstGeom prst="rect">
            <a:avLst/>
          </a:prstGeom>
        </p:spPr>
      </p:pic>
      <p:sp>
        <p:nvSpPr>
          <p:cNvPr id="8" name="Rectangle: Rounded Corners 7" descr="decorative shape">
            <a:extLst>
              <a:ext uri="{FF2B5EF4-FFF2-40B4-BE49-F238E27FC236}">
                <a16:creationId xmlns:a16="http://schemas.microsoft.com/office/drawing/2014/main" id="{D273658B-3C00-47D7-A29D-7845AA027682}"/>
              </a:ext>
            </a:extLst>
          </p:cNvPr>
          <p:cNvSpPr/>
          <p:nvPr/>
        </p:nvSpPr>
        <p:spPr>
          <a:xfrm>
            <a:off x="6477000" y="1905000"/>
            <a:ext cx="5410200" cy="419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102BB0-0CF5-41AD-9D7C-97DCAD4F6DC0}"/>
              </a:ext>
            </a:extLst>
          </p:cNvPr>
          <p:cNvSpPr txBox="1">
            <a:spLocks/>
          </p:cNvSpPr>
          <p:nvPr/>
        </p:nvSpPr>
        <p:spPr>
          <a:xfrm>
            <a:off x="6629400" y="2133600"/>
            <a:ext cx="52578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Visual content</a:t>
            </a:r>
          </a:p>
          <a:p>
            <a:r>
              <a:rPr lang="en-US" dirty="0"/>
              <a:t>Additional information</a:t>
            </a:r>
          </a:p>
          <a:p>
            <a:r>
              <a:rPr lang="en-US" dirty="0"/>
              <a:t>Real life situations</a:t>
            </a:r>
          </a:p>
          <a:p>
            <a:pPr lvl="1"/>
            <a:r>
              <a:rPr lang="en-US" dirty="0"/>
              <a:t>Just in time examples</a:t>
            </a:r>
          </a:p>
          <a:p>
            <a:r>
              <a:rPr lang="en-US" dirty="0"/>
              <a:t>Demonstrations</a:t>
            </a:r>
          </a:p>
          <a:p>
            <a:pPr lvl="1"/>
            <a:r>
              <a:rPr lang="en-US" dirty="0"/>
              <a:t>Screencast</a:t>
            </a:r>
          </a:p>
          <a:p>
            <a:pPr lvl="1"/>
            <a:r>
              <a:rPr lang="en-US" dirty="0"/>
              <a:t>Hands-on</a:t>
            </a:r>
          </a:p>
          <a:p>
            <a:r>
              <a:rPr lang="en-US" dirty="0"/>
              <a:t>Assignment instructions</a:t>
            </a:r>
          </a:p>
          <a:p>
            <a:r>
              <a:rPr lang="en-US" dirty="0"/>
              <a:t>Interview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311900"/>
            <a:ext cx="4247444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</p:spTree>
    <p:extLst>
      <p:ext uri="{BB962C8B-B14F-4D97-AF65-F5344CB8AC3E}">
        <p14:creationId xmlns:p14="http://schemas.microsoft.com/office/powerpoint/2010/main" val="23735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280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repeat what is in the book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pPr marL="0" indent="0">
              <a:buNone/>
            </a:pPr>
            <a:r>
              <a:rPr lang="en-US" dirty="0"/>
              <a:t>what is already conveyed somewhere else</a:t>
            </a:r>
          </a:p>
          <a:p>
            <a:endParaRPr lang="en-US" dirty="0"/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DDB5B8-9D2D-44F2-8B69-31F89DC5DB3F}"/>
              </a:ext>
            </a:extLst>
          </p:cNvPr>
          <p:cNvSpPr txBox="1">
            <a:spLocks/>
          </p:cNvSpPr>
          <p:nvPr/>
        </p:nvSpPr>
        <p:spPr>
          <a:xfrm>
            <a:off x="838200" y="1597442"/>
            <a:ext cx="109728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Level of engagement: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a typeface="ＭＳ Ｐゴシック" pitchFamily="43" charset="-128"/>
              </a:rPr>
              <a:t>Yes!</a:t>
            </a:r>
            <a:r>
              <a:rPr lang="en-US" dirty="0">
                <a:ea typeface="ＭＳ Ｐゴシック" pitchFamily="43" charset="-128"/>
              </a:rPr>
              <a:t> shorter videos</a:t>
            </a:r>
            <a:br>
              <a:rPr lang="en-US" dirty="0">
                <a:ea typeface="ＭＳ Ｐゴシック" pitchFamily="43" charset="-128"/>
              </a:rPr>
            </a:br>
            <a:endParaRPr lang="en-US" dirty="0">
              <a:ea typeface="ＭＳ Ｐゴシック" pitchFamily="43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a typeface="ＭＳ Ｐゴシック" pitchFamily="43" charset="-128"/>
              </a:rPr>
              <a:t>Yes! </a:t>
            </a:r>
            <a:r>
              <a:rPr lang="en-US" dirty="0">
                <a:ea typeface="ＭＳ Ｐゴシック" pitchFamily="43" charset="-128"/>
              </a:rPr>
              <a:t>informal talking-head </a:t>
            </a:r>
            <a:br>
              <a:rPr lang="en-US" dirty="0">
                <a:ea typeface="ＭＳ Ｐゴシック" pitchFamily="43" charset="-128"/>
              </a:rPr>
            </a:br>
            <a:endParaRPr lang="en-US" dirty="0">
              <a:ea typeface="ＭＳ Ｐゴシック" pitchFamily="43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a typeface="ＭＳ Ｐゴシック" pitchFamily="43" charset="-128"/>
              </a:rPr>
              <a:t>Yes! </a:t>
            </a:r>
            <a:r>
              <a:rPr lang="en-US" dirty="0">
                <a:ea typeface="ＭＳ Ｐゴシック" pitchFamily="43" charset="-128"/>
              </a:rPr>
              <a:t>Khan-style tablet drawings </a:t>
            </a:r>
            <a:br>
              <a:rPr lang="en-US" dirty="0">
                <a:ea typeface="ＭＳ Ｐゴシック" pitchFamily="43" charset="-128"/>
              </a:rPr>
            </a:br>
            <a:endParaRPr lang="en-US" dirty="0">
              <a:ea typeface="ＭＳ Ｐゴシック" pitchFamily="43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00"/>
                </a:solidFill>
                <a:ea typeface="ＭＳ Ｐゴシック" pitchFamily="43" charset="-128"/>
                <a:sym typeface="Wingdings 2" panose="05020102010507070707" pitchFamily="18" charset="2"/>
              </a:rPr>
              <a:t>Eh! </a:t>
            </a:r>
            <a:r>
              <a:rPr lang="en-US" dirty="0">
                <a:ea typeface="ＭＳ Ｐゴシック" pitchFamily="43" charset="-128"/>
              </a:rPr>
              <a:t>(even high-quality) pre-recorded classroom lectures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(Guo, Kim, &amp; Rubin, 2014)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8" name="Picture 7" descr="hand drawing a graph">
            <a:extLst>
              <a:ext uri="{FF2B5EF4-FFF2-40B4-BE49-F238E27FC236}">
                <a16:creationId xmlns:a16="http://schemas.microsoft.com/office/drawing/2014/main" id="{916AE980-BB99-4156-BC36-1C83BE769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8" y="1066800"/>
            <a:ext cx="4296692" cy="29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grpSp>
        <p:nvGrpSpPr>
          <p:cNvPr id="33" name="Group 32" descr="ideal video length is 6 mins. Over 9 mins, videos don't even get clicked">
            <a:extLst>
              <a:ext uri="{FF2B5EF4-FFF2-40B4-BE49-F238E27FC236}">
                <a16:creationId xmlns:a16="http://schemas.microsoft.com/office/drawing/2014/main" id="{48C70D61-DDD7-44A7-9B52-903828A9E8F5}"/>
              </a:ext>
            </a:extLst>
          </p:cNvPr>
          <p:cNvGrpSpPr/>
          <p:nvPr/>
        </p:nvGrpSpPr>
        <p:grpSpPr>
          <a:xfrm>
            <a:off x="189590" y="1825625"/>
            <a:ext cx="11794257" cy="3530803"/>
            <a:chOff x="3444536" y="2858025"/>
            <a:chExt cx="8282866" cy="247961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D95C15D-B38A-4D2F-BA26-5B0950B73523}"/>
                </a:ext>
              </a:extLst>
            </p:cNvPr>
            <p:cNvCxnSpPr>
              <a:cxnSpLocks/>
            </p:cNvCxnSpPr>
            <p:nvPr/>
          </p:nvCxnSpPr>
          <p:spPr>
            <a:xfrm>
              <a:off x="3444536" y="4536490"/>
              <a:ext cx="8282866" cy="28466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26A50-ED24-4A3F-90E7-146D36F65FAE}"/>
                </a:ext>
              </a:extLst>
            </p:cNvPr>
            <p:cNvSpPr txBox="1"/>
            <p:nvPr/>
          </p:nvSpPr>
          <p:spPr>
            <a:xfrm>
              <a:off x="6029925" y="4968304"/>
              <a:ext cx="127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 min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09C7BB-C0F2-4CF3-B80A-B104C6EB3191}"/>
                </a:ext>
              </a:extLst>
            </p:cNvPr>
            <p:cNvCxnSpPr>
              <a:cxnSpLocks/>
            </p:cNvCxnSpPr>
            <p:nvPr/>
          </p:nvCxnSpPr>
          <p:spPr>
            <a:xfrm>
              <a:off x="6267635" y="4116196"/>
              <a:ext cx="0" cy="869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BCDD4F-334F-4315-9425-AFC56C80FD2F}"/>
                </a:ext>
              </a:extLst>
            </p:cNvPr>
            <p:cNvSpPr txBox="1"/>
            <p:nvPr/>
          </p:nvSpPr>
          <p:spPr>
            <a:xfrm>
              <a:off x="8588434" y="4935833"/>
              <a:ext cx="127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 min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A37D4DC-2AE1-4B16-8F5A-6498565D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711" y="2895755"/>
              <a:ext cx="2207799" cy="14730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342CEFF-3850-4520-8C75-2102980B6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678" y="2858025"/>
              <a:ext cx="2207800" cy="147301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21669E-BD23-48BC-AE4D-24519D735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015" y="2859304"/>
              <a:ext cx="2205881" cy="1471737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CD3B8C-021C-4642-BAB6-BCD260CF4FC3}"/>
                </a:ext>
              </a:extLst>
            </p:cNvPr>
            <p:cNvCxnSpPr>
              <a:cxnSpLocks/>
            </p:cNvCxnSpPr>
            <p:nvPr/>
          </p:nvCxnSpPr>
          <p:spPr>
            <a:xfrm>
              <a:off x="8790373" y="4101963"/>
              <a:ext cx="0" cy="869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94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presence /  student engagement</a:t>
            </a:r>
          </a:p>
        </p:txBody>
      </p:sp>
      <p:pic>
        <p:nvPicPr>
          <p:cNvPr id="3" name="Content Placeholder 2" descr="mother and daughter having fun together">
            <a:extLst>
              <a:ext uri="{FF2B5EF4-FFF2-40B4-BE49-F238E27FC236}">
                <a16:creationId xmlns:a16="http://schemas.microsoft.com/office/drawing/2014/main" id="{4119E3A4-AEF2-43C0-BD90-2E485F6326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90" y="1344858"/>
            <a:ext cx="7927910" cy="52770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582489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Informal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Personal</a:t>
            </a:r>
          </a:p>
          <a:p>
            <a:r>
              <a:rPr lang="en-US" dirty="0"/>
              <a:t>Humorous</a:t>
            </a:r>
          </a:p>
          <a:p>
            <a:endParaRPr lang="en-US" dirty="0"/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+ Assignment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60976" cy="4351338"/>
          </a:xfrm>
        </p:spPr>
        <p:txBody>
          <a:bodyPr/>
          <a:lstStyle/>
          <a:p>
            <a:r>
              <a:rPr lang="en-US" dirty="0"/>
              <a:t>= most views (Hibbert, 2014)</a:t>
            </a:r>
          </a:p>
          <a:p>
            <a:endParaRPr lang="en-US" dirty="0"/>
          </a:p>
          <a:p>
            <a:r>
              <a:rPr lang="en-US" dirty="0"/>
              <a:t>? Make students work while they watch ?</a:t>
            </a:r>
          </a:p>
        </p:txBody>
      </p:sp>
      <p:pic>
        <p:nvPicPr>
          <p:cNvPr id="13" name="Picture 12" descr="SUNY CPD Online teaching: Technology &amp; educational resources institue logo with picture of an otter&#10;" title="OTTER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885</Words>
  <Application>Microsoft Office PowerPoint</Application>
  <PresentationFormat>Widescreen</PresentationFormat>
  <Paragraphs>130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Wingdings 2</vt:lpstr>
      <vt:lpstr>Office Theme</vt:lpstr>
      <vt:lpstr>Custom Design</vt:lpstr>
      <vt:lpstr>1_Custom Design</vt:lpstr>
      <vt:lpstr>How to, When, and When not to Record Video for your Courses </vt:lpstr>
      <vt:lpstr>Overview</vt:lpstr>
      <vt:lpstr>Pedagogical benefits</vt:lpstr>
      <vt:lpstr>What can be a video?</vt:lpstr>
      <vt:lpstr>Don’t</vt:lpstr>
      <vt:lpstr>How?</vt:lpstr>
      <vt:lpstr>Length</vt:lpstr>
      <vt:lpstr>Instructor presence /  student engagement</vt:lpstr>
      <vt:lpstr>Video + Assignment</vt:lpstr>
      <vt:lpstr>Do not forget audio-only</vt:lpstr>
      <vt:lpstr>Video</vt:lpstr>
      <vt:lpstr>Prepare for your video shoot</vt:lpstr>
      <vt:lpstr>Lighting tips </vt:lpstr>
      <vt:lpstr>Avoid windows behind you  </vt:lpstr>
      <vt:lpstr>Use natural light to your advantage</vt:lpstr>
      <vt:lpstr>Never use your computer monitor as your light source</vt:lpstr>
      <vt:lpstr>Use your room lights to your advantage</vt:lpstr>
      <vt:lpstr>Height of camera / framing</vt:lpstr>
      <vt:lpstr>Try to have your camera at eye level.   Avoid the “up the nose” shot.</vt:lpstr>
      <vt:lpstr>Raise the height of your computer, to be more at eye level. </vt:lpstr>
      <vt:lpstr>Be aware how close/far you are from the camera. </vt:lpstr>
      <vt:lpstr>Audio</vt:lpstr>
      <vt:lpstr>Wardrobe</vt:lpstr>
      <vt:lpstr>Wardrobe … again</vt:lpstr>
      <vt:lpstr>A few additional tips</vt:lpstr>
      <vt:lpstr>Resources</vt:lpstr>
      <vt:lpstr>For recordings and other resources, please visit: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Heron, Jamie</dc:creator>
  <cp:lastModifiedBy>Jokelova, Tonka</cp:lastModifiedBy>
  <cp:revision>19</cp:revision>
  <dcterms:created xsi:type="dcterms:W3CDTF">2021-05-18T20:02:57Z</dcterms:created>
  <dcterms:modified xsi:type="dcterms:W3CDTF">2021-06-02T20:22:08Z</dcterms:modified>
</cp:coreProperties>
</file>