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1" r:id="rId3"/>
    <p:sldId id="272" r:id="rId4"/>
    <p:sldId id="273" r:id="rId5"/>
    <p:sldId id="280" r:id="rId6"/>
    <p:sldId id="281" r:id="rId7"/>
    <p:sldId id="282" r:id="rId8"/>
    <p:sldId id="284" r:id="rId9"/>
    <p:sldId id="260" r:id="rId10"/>
    <p:sldId id="286" r:id="rId11"/>
    <p:sldId id="285" r:id="rId12"/>
    <p:sldId id="275" r:id="rId13"/>
    <p:sldId id="276" r:id="rId14"/>
    <p:sldId id="269" r:id="rId15"/>
    <p:sldId id="277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2" autoAdjust="0"/>
    <p:restoredTop sz="81092" autoAdjust="0"/>
  </p:normalViewPr>
  <p:slideViewPr>
    <p:cSldViewPr snapToGrid="0" snapToObjects="1">
      <p:cViewPr varScale="1">
        <p:scale>
          <a:sx n="60" d="100"/>
          <a:sy n="60" d="100"/>
        </p:scale>
        <p:origin x="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</a:t>
            </a:r>
            <a:r>
              <a:rPr lang="en-US" baseline="0"/>
              <a:t> of Students Receiving Alerts (Flags)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'Student Flags'!$A$4:$A$7</c:f>
              <c:strCache>
                <c:ptCount val="3"/>
                <c:pt idx="0">
                  <c:v>Fall 2015</c:v>
                </c:pt>
                <c:pt idx="1">
                  <c:v>Fall 2016</c:v>
                </c:pt>
                <c:pt idx="2">
                  <c:v>Fall 2017</c:v>
                </c:pt>
              </c:strCache>
            </c:strRef>
          </c:cat>
          <c:val>
            <c:numRef>
              <c:f>'Student Flags'!$B$4:$B$7</c:f>
              <c:numCache>
                <c:formatCode>#,##0</c:formatCode>
                <c:ptCount val="3"/>
                <c:pt idx="0">
                  <c:v>1066</c:v>
                </c:pt>
                <c:pt idx="1">
                  <c:v>1222</c:v>
                </c:pt>
                <c:pt idx="2">
                  <c:v>1495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30-4A62-B669-C244C454322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1268800"/>
        <c:axId val="91269360"/>
      </c:barChart>
      <c:catAx>
        <c:axId val="9126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269360"/>
        <c:crosses val="autoZero"/>
        <c:auto val="1"/>
        <c:lblAlgn val="ctr"/>
        <c:lblOffset val="100"/>
        <c:noMultiLvlLbl val="0"/>
      </c:catAx>
      <c:valAx>
        <c:axId val="91269360"/>
        <c:scaling>
          <c:orientation val="minMax"/>
          <c:min val="5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26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Percent</a:t>
            </a:r>
            <a:r>
              <a:rPr lang="en-US" baseline="0"/>
              <a:t> of Teaching Faculty Using Early Alert/Starfish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'Faculty Usage'!$A$3:$A$6</c:f>
              <c:strCache>
                <c:ptCount val="4"/>
                <c:pt idx="0">
                  <c:v>Fall 2015</c:v>
                </c:pt>
                <c:pt idx="1">
                  <c:v>Fall 2016</c:v>
                </c:pt>
                <c:pt idx="2">
                  <c:v>Fall 2017</c:v>
                </c:pt>
                <c:pt idx="3">
                  <c:v>Fall 2018</c:v>
                </c:pt>
              </c:strCache>
            </c:strRef>
          </c:cat>
          <c:val>
            <c:numRef>
              <c:f>'Faculty Usage'!$G$3:$G$6</c:f>
              <c:numCache>
                <c:formatCode>0.0%</c:formatCode>
                <c:ptCount val="4"/>
                <c:pt idx="0">
                  <c:v>0.42735042735042733</c:v>
                </c:pt>
                <c:pt idx="1">
                  <c:v>0.34237995824634654</c:v>
                </c:pt>
                <c:pt idx="2">
                  <c:v>0.35744680851063831</c:v>
                </c:pt>
                <c:pt idx="3">
                  <c:v>0.49187935034802782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43-408B-BC7A-4121DD3E90D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36172112"/>
        <c:axId val="136172672"/>
      </c:barChart>
      <c:catAx>
        <c:axId val="13617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172672"/>
        <c:crosses val="autoZero"/>
        <c:auto val="1"/>
        <c:lblAlgn val="ctr"/>
        <c:lblOffset val="100"/>
        <c:noMultiLvlLbl val="0"/>
      </c:catAx>
      <c:valAx>
        <c:axId val="136172672"/>
        <c:scaling>
          <c:orientation val="minMax"/>
          <c:min val="0.30000000000000004"/>
        </c:scaling>
        <c:delete val="0"/>
        <c:axPos val="l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17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Course Success Rates</a:t>
            </a:r>
          </a:p>
          <a:p>
            <a:pPr>
              <a:defRPr/>
            </a:pPr>
            <a:r>
              <a:rPr lang="en-US"/>
              <a:t>(Grade of C or Higher)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'All Flags'!$AD$8:$AD$12</c:f>
              <c:strCache>
                <c:ptCount val="3"/>
                <c:pt idx="0">
                  <c:v>Fall 15</c:v>
                </c:pt>
                <c:pt idx="1">
                  <c:v>Fall 16</c:v>
                </c:pt>
                <c:pt idx="2">
                  <c:v>Fall 17</c:v>
                </c:pt>
              </c:strCache>
            </c:strRef>
          </c:cat>
          <c:val>
            <c:numRef>
              <c:f>'All Flags'!$AE$8:$AE$12</c:f>
              <c:numCache>
                <c:formatCode>0%</c:formatCode>
                <c:ptCount val="3"/>
                <c:pt idx="0">
                  <c:v>0.23698523698523699</c:v>
                </c:pt>
                <c:pt idx="1">
                  <c:v>0.29933333333333334</c:v>
                </c:pt>
                <c:pt idx="2">
                  <c:v>0.43520518358531318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C4-41CA-82EC-2175EEEF47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36174352"/>
        <c:axId val="136174912"/>
      </c:barChart>
      <c:catAx>
        <c:axId val="136174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174912"/>
        <c:crosses val="autoZero"/>
        <c:auto val="1"/>
        <c:lblAlgn val="ctr"/>
        <c:lblOffset val="100"/>
        <c:noMultiLvlLbl val="0"/>
      </c:catAx>
      <c:valAx>
        <c:axId val="13617491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17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tx1">
          <a:lumMod val="65000"/>
          <a:lumOff val="3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Course Failure Rates</a:t>
            </a:r>
          </a:p>
          <a:p>
            <a:pPr>
              <a:defRPr/>
            </a:pPr>
            <a:r>
              <a:rPr lang="en-US"/>
              <a:t>(Grade of F)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'All Flags'!$AD$8:$AD$12</c:f>
              <c:strCache>
                <c:ptCount val="3"/>
                <c:pt idx="0">
                  <c:v>Fall 15</c:v>
                </c:pt>
                <c:pt idx="1">
                  <c:v>Fall 16</c:v>
                </c:pt>
                <c:pt idx="2">
                  <c:v>Fall 17</c:v>
                </c:pt>
              </c:strCache>
            </c:strRef>
          </c:cat>
          <c:val>
            <c:numRef>
              <c:f>'All Flags'!$AF$8:$AF$12</c:f>
              <c:numCache>
                <c:formatCode>0%</c:formatCode>
                <c:ptCount val="3"/>
                <c:pt idx="0">
                  <c:v>0.28438228438228436</c:v>
                </c:pt>
                <c:pt idx="1">
                  <c:v>0.24399999999999999</c:v>
                </c:pt>
                <c:pt idx="2">
                  <c:v>0.19492440604751621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6D-49E6-B49D-CEE64CE53B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36177712"/>
        <c:axId val="136177152"/>
      </c:barChart>
      <c:catAx>
        <c:axId val="136177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177152"/>
        <c:crosses val="autoZero"/>
        <c:auto val="1"/>
        <c:lblAlgn val="ctr"/>
        <c:lblOffset val="100"/>
        <c:noMultiLvlLbl val="0"/>
      </c:catAx>
      <c:valAx>
        <c:axId val="136177152"/>
        <c:scaling>
          <c:orientation val="minMax"/>
          <c:max val="0.35000000000000003"/>
          <c:min val="0.1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17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tx1">
          <a:lumMod val="65000"/>
          <a:lumOff val="3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Course Withdrawal Rates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'All Flags'!$AD$8:$AD$12</c:f>
              <c:strCache>
                <c:ptCount val="3"/>
                <c:pt idx="0">
                  <c:v>Fall 15</c:v>
                </c:pt>
                <c:pt idx="1">
                  <c:v>Fall 16</c:v>
                </c:pt>
                <c:pt idx="2">
                  <c:v>Fall 17</c:v>
                </c:pt>
              </c:strCache>
            </c:strRef>
          </c:cat>
          <c:val>
            <c:numRef>
              <c:f>'All Flags'!$AG$8:$AG$12</c:f>
              <c:numCache>
                <c:formatCode>0%</c:formatCode>
                <c:ptCount val="3"/>
                <c:pt idx="0">
                  <c:v>0.351981351981352</c:v>
                </c:pt>
                <c:pt idx="1">
                  <c:v>0.33666666666666667</c:v>
                </c:pt>
                <c:pt idx="2">
                  <c:v>0.26457883369330454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41-4E8E-A6E1-DAE61E1728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36578080"/>
        <c:axId val="136578640"/>
      </c:barChart>
      <c:catAx>
        <c:axId val="136578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578640"/>
        <c:crosses val="autoZero"/>
        <c:auto val="1"/>
        <c:lblAlgn val="ctr"/>
        <c:lblOffset val="100"/>
        <c:noMultiLvlLbl val="0"/>
      </c:catAx>
      <c:valAx>
        <c:axId val="13657864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57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tx1">
          <a:lumMod val="65000"/>
          <a:lumOff val="3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First Time FT Fall:Fall Retention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'First Time FT'!$C$39:$E$39</c:f>
              <c:strCache>
                <c:ptCount val="1"/>
                <c:pt idx="0">
                  <c:v>All First time, FT Students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'First Time FT'!$B$41:$B$43</c:f>
              <c:strCache>
                <c:ptCount val="3"/>
                <c:pt idx="0">
                  <c:v>Fall 2015</c:v>
                </c:pt>
                <c:pt idx="1">
                  <c:v>Fall 2016</c:v>
                </c:pt>
                <c:pt idx="2">
                  <c:v>Fall 2017*</c:v>
                </c:pt>
              </c:strCache>
            </c:strRef>
          </c:cat>
          <c:val>
            <c:numRef>
              <c:f>'First Time FT'!$E$41:$E$43</c:f>
              <c:numCache>
                <c:formatCode>0.0%</c:formatCode>
                <c:ptCount val="3"/>
                <c:pt idx="0">
                  <c:v>0.52052117263843645</c:v>
                </c:pt>
                <c:pt idx="1">
                  <c:v>0.50116822429906538</c:v>
                </c:pt>
                <c:pt idx="2">
                  <c:v>0.44932630345635616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BF-429F-A085-921731288987}"/>
            </c:ext>
          </c:extLst>
        </c:ser>
        <c:ser>
          <c:idx val="1"/>
          <c:order val="1"/>
          <c:tx>
            <c:strRef>
              <c:f>'First Time FT'!$F$39:$H$39</c:f>
              <c:strCache>
                <c:ptCount val="1"/>
                <c:pt idx="0">
                  <c:v>Students Tracked in Starfish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'First Time FT'!$B$41:$B$43</c:f>
              <c:strCache>
                <c:ptCount val="3"/>
                <c:pt idx="0">
                  <c:v>Fall 2015</c:v>
                </c:pt>
                <c:pt idx="1">
                  <c:v>Fall 2016</c:v>
                </c:pt>
                <c:pt idx="2">
                  <c:v>Fall 2017*</c:v>
                </c:pt>
              </c:strCache>
            </c:strRef>
          </c:cat>
          <c:val>
            <c:numRef>
              <c:f>'First Time FT'!$H$41:$H$43</c:f>
              <c:numCache>
                <c:formatCode>0.0%</c:formatCode>
                <c:ptCount val="3"/>
                <c:pt idx="0">
                  <c:v>0.58732394366197183</c:v>
                </c:pt>
                <c:pt idx="1">
                  <c:v>0.56153846153846154</c:v>
                </c:pt>
                <c:pt idx="2">
                  <c:v>0.54038179148311305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7BF-429F-A085-921731288987}"/>
            </c:ext>
          </c:extLst>
        </c:ser>
        <c:ser>
          <c:idx val="2"/>
          <c:order val="2"/>
          <c:tx>
            <c:strRef>
              <c:f>'First Time FT'!$I$39:$K$39</c:f>
              <c:strCache>
                <c:ptCount val="1"/>
                <c:pt idx="0">
                  <c:v>Students Not Tracked in Starfish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'First Time FT'!$B$41:$B$43</c:f>
              <c:strCache>
                <c:ptCount val="3"/>
                <c:pt idx="0">
                  <c:v>Fall 2015</c:v>
                </c:pt>
                <c:pt idx="1">
                  <c:v>Fall 2016</c:v>
                </c:pt>
                <c:pt idx="2">
                  <c:v>Fall 2017*</c:v>
                </c:pt>
              </c:strCache>
            </c:strRef>
          </c:cat>
          <c:val>
            <c:numRef>
              <c:f>'First Time FT'!$K$41:$K$43</c:f>
              <c:numCache>
                <c:formatCode>0.0%</c:formatCode>
                <c:ptCount val="3"/>
                <c:pt idx="0">
                  <c:v>0.46303030303030301</c:v>
                </c:pt>
                <c:pt idx="1">
                  <c:v>0.46421845574387949</c:v>
                </c:pt>
                <c:pt idx="2">
                  <c:v>0.3888888888888889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7BF-429F-A085-9217312889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6582000"/>
        <c:axId val="136582560"/>
      </c:barChart>
      <c:catAx>
        <c:axId val="13658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582560"/>
        <c:crosses val="autoZero"/>
        <c:auto val="1"/>
        <c:lblAlgn val="ctr"/>
        <c:lblOffset val="100"/>
        <c:noMultiLvlLbl val="0"/>
      </c:catAx>
      <c:valAx>
        <c:axId val="136582560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58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 w="15875">
      <a:solidFill>
        <a:schemeClr val="tx1">
          <a:lumMod val="65000"/>
          <a:lumOff val="3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66A4A-6FDA-4500-93F9-9240F0605B32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B71A-80A3-45E5-81CF-FBE2BE33A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94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FD600A-3B41-4B96-9BD7-57C3D20E6C45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DFA479-D7EC-4BDE-A357-14BED9EA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56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FA479-D7EC-4BDE-A357-14BED9EA0E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47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FA479-D7EC-4BDE-A357-14BED9EA0E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70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FA479-D7EC-4BDE-A357-14BED9EA0E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45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FA479-D7EC-4BDE-A357-14BED9EA0E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2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34530"/>
            <a:ext cx="7772400" cy="1470025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rgbClr val="E0A01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0305"/>
            <a:ext cx="6400800" cy="1146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0"/>
            <a:ext cx="1886852" cy="365125"/>
          </a:xfrm>
        </p:spPr>
        <p:txBody>
          <a:bodyPr/>
          <a:lstStyle/>
          <a:p>
            <a:fld id="{B35E37CA-F943-434D-84FA-430BF36BA08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8704" y="6356350"/>
            <a:ext cx="1918095" cy="365125"/>
          </a:xfrm>
        </p:spPr>
        <p:txBody>
          <a:bodyPr/>
          <a:lstStyle/>
          <a:p>
            <a:fld id="{B36227D5-B8D8-0446-B37B-71CD7F01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2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7CA-F943-434D-84FA-430BF36BA08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27D5-B8D8-0446-B37B-71CD7F01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272"/>
            <a:ext cx="2057400" cy="47082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272"/>
            <a:ext cx="6019800" cy="47082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7CA-F943-434D-84FA-430BF36BA08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27D5-B8D8-0446-B37B-71CD7F01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0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4242"/>
            <a:ext cx="8229600" cy="1022319"/>
          </a:xfrm>
          <a:solidFill>
            <a:srgbClr val="000000"/>
          </a:solidFill>
        </p:spPr>
        <p:txBody>
          <a:bodyPr>
            <a:normAutofit/>
          </a:bodyPr>
          <a:lstStyle>
            <a:lvl1pPr>
              <a:defRPr sz="4000">
                <a:solidFill>
                  <a:srgbClr val="E0A01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906"/>
            <a:ext cx="8229600" cy="32559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13873" cy="365125"/>
          </a:xfrm>
        </p:spPr>
        <p:txBody>
          <a:bodyPr/>
          <a:lstStyle/>
          <a:p>
            <a:fld id="{B35E37CA-F943-434D-84FA-430BF36BA08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8970" y="6356350"/>
            <a:ext cx="1897830" cy="365125"/>
          </a:xfrm>
        </p:spPr>
        <p:txBody>
          <a:bodyPr/>
          <a:lstStyle/>
          <a:p>
            <a:fld id="{B36227D5-B8D8-0446-B37B-71CD7F01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4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261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259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7CA-F943-434D-84FA-430BF36BA08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27D5-B8D8-0446-B37B-71CD7F01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9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0997"/>
            <a:ext cx="8229600" cy="8804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3316"/>
            <a:ext cx="4038600" cy="33437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3316"/>
            <a:ext cx="4038600" cy="33437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7CA-F943-434D-84FA-430BF36BA08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27D5-B8D8-0446-B37B-71CD7F01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8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0997"/>
            <a:ext cx="8229600" cy="9007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42786"/>
            <a:ext cx="4040188" cy="4658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8650"/>
            <a:ext cx="4040188" cy="29926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42786"/>
            <a:ext cx="4041775" cy="4658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8650"/>
            <a:ext cx="4041775" cy="29926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7CA-F943-434D-84FA-430BF36BA08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27D5-B8D8-0446-B37B-71CD7F01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8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7CA-F943-434D-84FA-430BF36BA08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27D5-B8D8-0446-B37B-71CD7F01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3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7CA-F943-434D-84FA-430BF36BA08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27D5-B8D8-0446-B37B-71CD7F01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6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067"/>
            <a:ext cx="3008313" cy="9149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70067"/>
            <a:ext cx="5111750" cy="43907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85035"/>
            <a:ext cx="3008313" cy="36986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7CA-F943-434D-84FA-430BF36BA08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27D5-B8D8-0446-B37B-71CD7F01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2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4801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03843"/>
            <a:ext cx="5486400" cy="34711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1475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7CA-F943-434D-84FA-430BF36BA08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27D5-B8D8-0446-B37B-71CD7F01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9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0997"/>
            <a:ext cx="8229600" cy="1029074"/>
          </a:xfrm>
          <a:prstGeom prst="rect">
            <a:avLst/>
          </a:prstGeom>
          <a:solidFill>
            <a:srgbClr val="00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1926"/>
            <a:ext cx="8229600" cy="3222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00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E37CA-F943-434D-84FA-430BF36BA08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5460" y="6356350"/>
            <a:ext cx="1911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27D5-B8D8-0446-B37B-71CD7F01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2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E0A01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04" y="1934530"/>
            <a:ext cx="7656095" cy="1470025"/>
          </a:xfrm>
        </p:spPr>
        <p:txBody>
          <a:bodyPr/>
          <a:lstStyle/>
          <a:p>
            <a:r>
              <a:rPr lang="en-US" dirty="0" smtClean="0"/>
              <a:t>Measuring the Effectiveness </a:t>
            </a:r>
            <a:br>
              <a:rPr lang="en-US" dirty="0" smtClean="0"/>
            </a:br>
            <a:r>
              <a:rPr lang="en-US" dirty="0" smtClean="0"/>
              <a:t>of Starfish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CIT,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4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Success with Starfish</a:t>
            </a:r>
            <a:r>
              <a:rPr lang="en-US" dirty="0"/>
              <a:t/>
            </a:r>
            <a:br>
              <a:rPr lang="en-US" dirty="0"/>
            </a:br>
            <a:r>
              <a:rPr lang="en-US" sz="3100" b="1" u="sng" dirty="0"/>
              <a:t>Impact on Student Success – </a:t>
            </a:r>
            <a:r>
              <a:rPr lang="en-US" sz="3100" b="1" u="sng" dirty="0" smtClean="0"/>
              <a:t>Course Outcomes</a:t>
            </a:r>
            <a:endParaRPr lang="en-US" sz="31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485697"/>
              </p:ext>
            </p:extLst>
          </p:nvPr>
        </p:nvGraphicFramePr>
        <p:xfrm>
          <a:off x="1261068" y="2351315"/>
          <a:ext cx="6360607" cy="2628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0570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3530"/>
            <a:ext cx="8229600" cy="104303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Success with </a:t>
            </a:r>
            <a:r>
              <a:rPr lang="en-US" b="1" dirty="0"/>
              <a:t>Starfish</a:t>
            </a:r>
            <a:r>
              <a:rPr lang="en-US" dirty="0"/>
              <a:t/>
            </a:r>
            <a:br>
              <a:rPr lang="en-US" dirty="0"/>
            </a:br>
            <a:r>
              <a:rPr lang="en-US" sz="3100" b="1" u="sng" dirty="0"/>
              <a:t>Impact on Student Success – Retention (Fall to Fall</a:t>
            </a:r>
            <a:r>
              <a:rPr lang="en-US" sz="3100" b="1" u="sng" dirty="0" smtClean="0"/>
              <a:t>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u="sng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048339"/>
              </p:ext>
            </p:extLst>
          </p:nvPr>
        </p:nvGraphicFramePr>
        <p:xfrm>
          <a:off x="542610" y="1831445"/>
          <a:ext cx="7983415" cy="376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9542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SUNY Broome evaluate the data?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“Milestone” data provided by Hobsons yearly</a:t>
            </a:r>
          </a:p>
          <a:p>
            <a:r>
              <a:rPr lang="en-US" dirty="0" smtClean="0"/>
              <a:t>Review Starfish activity each semester</a:t>
            </a:r>
          </a:p>
          <a:p>
            <a:r>
              <a:rPr lang="en-US" dirty="0" smtClean="0"/>
              <a:t>“Marry” Starfish activity with student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58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SUNY Broome use the data to move forward?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data longitudinally</a:t>
            </a:r>
          </a:p>
          <a:p>
            <a:r>
              <a:rPr lang="en-US" dirty="0" smtClean="0"/>
              <a:t>Watch for trends</a:t>
            </a:r>
          </a:p>
          <a:p>
            <a:r>
              <a:rPr lang="en-US" dirty="0" smtClean="0"/>
              <a:t>Compare with other Starfish schools</a:t>
            </a:r>
          </a:p>
          <a:p>
            <a:r>
              <a:rPr lang="en-US" dirty="0" smtClean="0"/>
              <a:t>Feedback from stakeholders</a:t>
            </a:r>
          </a:p>
          <a:p>
            <a:r>
              <a:rPr lang="en-US" dirty="0" smtClean="0"/>
              <a:t>Plan and implement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41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2018-19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Expanded use of Starfish among</a:t>
            </a:r>
          </a:p>
          <a:p>
            <a:pPr lvl="1"/>
            <a:r>
              <a:rPr lang="en-US" dirty="0"/>
              <a:t>Students</a:t>
            </a:r>
          </a:p>
          <a:p>
            <a:pPr lvl="1"/>
            <a:r>
              <a:rPr lang="en-US" dirty="0"/>
              <a:t>Faculty</a:t>
            </a:r>
          </a:p>
          <a:p>
            <a:pPr lvl="1"/>
            <a:r>
              <a:rPr lang="en-US" dirty="0"/>
              <a:t>Staff</a:t>
            </a:r>
          </a:p>
          <a:p>
            <a:r>
              <a:rPr lang="en-US" dirty="0" smtClean="0"/>
              <a:t>Increased retention among students influenced by Starfish</a:t>
            </a:r>
          </a:p>
        </p:txBody>
      </p:sp>
    </p:spTree>
    <p:extLst>
      <p:ext uri="{BB962C8B-B14F-4D97-AF65-F5344CB8AC3E}">
        <p14:creationId xmlns:p14="http://schemas.microsoft.com/office/powerpoint/2010/main" val="3494147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your campuses measuring the effectiveness of student success initiatives?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99458" y="1919235"/>
            <a:ext cx="224723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0" b="1" cap="none" spc="0" dirty="0" smtClean="0">
                <a:ln/>
                <a:solidFill>
                  <a:srgbClr val="E0A01E"/>
                </a:solidFill>
                <a:effectLst/>
              </a:rPr>
              <a:t>?</a:t>
            </a:r>
            <a:endParaRPr lang="en-US" sz="20000" b="1" cap="none" spc="0" dirty="0">
              <a:ln/>
              <a:solidFill>
                <a:srgbClr val="E0A01E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20600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in the room?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Your presenter:</a:t>
            </a:r>
          </a:p>
          <a:p>
            <a:r>
              <a:rPr lang="en-US" dirty="0" smtClean="0"/>
              <a:t>Michelle Beatty, MS</a:t>
            </a:r>
          </a:p>
          <a:p>
            <a:pPr marL="0" indent="0">
              <a:buNone/>
            </a:pPr>
            <a:r>
              <a:rPr lang="en-US" dirty="0" smtClean="0"/>
              <a:t>Starfish Coordinator</a:t>
            </a:r>
          </a:p>
          <a:p>
            <a:pPr marL="0" indent="0">
              <a:buNone/>
            </a:pPr>
            <a:r>
              <a:rPr lang="en-US" i="1" dirty="0" smtClean="0"/>
              <a:t>             SUNY </a:t>
            </a:r>
            <a:r>
              <a:rPr lang="en-US" i="1" dirty="0" smtClean="0"/>
              <a:t>Broome </a:t>
            </a:r>
          </a:p>
          <a:p>
            <a:pPr marL="0" indent="0">
              <a:buNone/>
            </a:pPr>
            <a:r>
              <a:rPr lang="en-US" i="1" dirty="0" smtClean="0"/>
              <a:t>             Community College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Tell </a:t>
            </a:r>
            <a:r>
              <a:rPr lang="en-US" dirty="0" smtClean="0"/>
              <a:t>us a little about your </a:t>
            </a:r>
            <a:r>
              <a:rPr lang="en-US" dirty="0" smtClean="0"/>
              <a:t>role, institution and familiarity with Starfish.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06" y="3310796"/>
            <a:ext cx="1000651" cy="97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SUNY Broome get here?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2012 first Early Alert (home grown) initiative through Perkins funding</a:t>
            </a:r>
          </a:p>
          <a:p>
            <a:r>
              <a:rPr lang="en-US" dirty="0" smtClean="0"/>
              <a:t>2014 began implementation of Starfish</a:t>
            </a:r>
          </a:p>
          <a:p>
            <a:r>
              <a:rPr lang="en-US" dirty="0" smtClean="0"/>
              <a:t>Fall 2015 phased roll-out began</a:t>
            </a:r>
          </a:p>
          <a:p>
            <a:r>
              <a:rPr lang="en-US" dirty="0" smtClean="0"/>
              <a:t>Currently working on optimization and expansion of the System and those who use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0997"/>
            <a:ext cx="8229600" cy="109794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Success with </a:t>
            </a:r>
            <a:r>
              <a:rPr lang="en-US" b="1" dirty="0"/>
              <a:t>Starfish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What did SUNY Broome evaluate?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48847"/>
            <a:ext cx="4038600" cy="33437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Tool</a:t>
            </a:r>
          </a:p>
          <a:p>
            <a:r>
              <a:rPr lang="en-US" dirty="0" smtClean="0"/>
              <a:t>Progress Survey Completion</a:t>
            </a:r>
          </a:p>
          <a:p>
            <a:r>
              <a:rPr lang="en-US" dirty="0" smtClean="0"/>
              <a:t># Alerts Created</a:t>
            </a:r>
          </a:p>
          <a:p>
            <a:r>
              <a:rPr lang="en-US" dirty="0" smtClean="0"/>
              <a:t># Students Alerted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44089"/>
            <a:ext cx="4038600" cy="33437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Impact on Student Outcomes</a:t>
            </a:r>
          </a:p>
          <a:p>
            <a:r>
              <a:rPr lang="en-US" dirty="0" smtClean="0"/>
              <a:t>Faculty Adoption</a:t>
            </a:r>
          </a:p>
          <a:p>
            <a:r>
              <a:rPr lang="en-US" dirty="0" smtClean="0"/>
              <a:t>Course Success </a:t>
            </a:r>
            <a:r>
              <a:rPr lang="en-US" sz="1800" dirty="0" smtClean="0"/>
              <a:t>(C or better, Failures, Withdrawals)</a:t>
            </a:r>
          </a:p>
          <a:p>
            <a:r>
              <a:rPr lang="en-US" dirty="0"/>
              <a:t>Retention (Fall to Fall)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464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Success with </a:t>
            </a:r>
            <a:r>
              <a:rPr lang="en-US" b="1" dirty="0"/>
              <a:t>Starfish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What did SUNY Broome evaluate?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Tool</a:t>
            </a:r>
          </a:p>
          <a:p>
            <a:pPr marL="0" indent="0" algn="ctr">
              <a:buNone/>
            </a:pPr>
            <a:r>
              <a:rPr lang="en-US" dirty="0" smtClean="0"/>
              <a:t>Progress Survey Completion</a:t>
            </a:r>
          </a:p>
          <a:p>
            <a:r>
              <a:rPr lang="en-US" dirty="0" smtClean="0"/>
              <a:t>2016-17 = 12%</a:t>
            </a:r>
          </a:p>
          <a:p>
            <a:r>
              <a:rPr lang="en-US" dirty="0" smtClean="0"/>
              <a:t>2017-18 = 17%</a:t>
            </a:r>
          </a:p>
          <a:p>
            <a:pPr marL="0" indent="0" algn="ctr">
              <a:buNone/>
            </a:pPr>
            <a:r>
              <a:rPr lang="en-US" sz="2400" dirty="0" smtClean="0"/>
              <a:t>(Average among Starfish schools ~ 40%)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8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Success with </a:t>
            </a:r>
            <a:r>
              <a:rPr lang="en-US" b="1" dirty="0"/>
              <a:t>Starfish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What did SUNY Broome evaluate?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Tool - </a:t>
            </a:r>
            <a:r>
              <a:rPr lang="en-US" dirty="0" smtClean="0"/>
              <a:t># Alerts Created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48" y="2371411"/>
            <a:ext cx="6373166" cy="2837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31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Success with </a:t>
            </a:r>
            <a:r>
              <a:rPr lang="en-US" b="1" dirty="0"/>
              <a:t>Starfish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What did SUNY Broome evaluate?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Tool - </a:t>
            </a:r>
            <a:r>
              <a:rPr lang="en-US" dirty="0" smtClean="0"/>
              <a:t># Students Alerted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52594693"/>
              </p:ext>
            </p:extLst>
          </p:nvPr>
        </p:nvGraphicFramePr>
        <p:xfrm>
          <a:off x="2312586" y="2537209"/>
          <a:ext cx="4369568" cy="2833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32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Success with </a:t>
            </a:r>
            <a:r>
              <a:rPr lang="en-US" b="1" dirty="0"/>
              <a:t>Starfish</a:t>
            </a:r>
            <a:r>
              <a:rPr lang="en-US" dirty="0"/>
              <a:t/>
            </a:r>
            <a:br>
              <a:rPr lang="en-US" dirty="0"/>
            </a:br>
            <a:r>
              <a:rPr lang="en-US" sz="3600" b="1" u="sng" dirty="0" smtClean="0"/>
              <a:t>Impact on Student Success – Faculty Adoption</a:t>
            </a:r>
            <a:endParaRPr lang="en-US" sz="3600" b="1" u="sng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3015797"/>
              </p:ext>
            </p:extLst>
          </p:nvPr>
        </p:nvGraphicFramePr>
        <p:xfrm>
          <a:off x="989762" y="1848895"/>
          <a:ext cx="7174523" cy="3311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440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062463"/>
              </p:ext>
            </p:extLst>
          </p:nvPr>
        </p:nvGraphicFramePr>
        <p:xfrm>
          <a:off x="602902" y="2196401"/>
          <a:ext cx="3924300" cy="325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Success with Starfish</a:t>
            </a:r>
            <a:r>
              <a:rPr lang="en-US" dirty="0"/>
              <a:t/>
            </a:r>
            <a:br>
              <a:rPr lang="en-US" dirty="0"/>
            </a:br>
            <a:r>
              <a:rPr lang="en-US" sz="3100" b="1" u="sng" dirty="0"/>
              <a:t>Impact on Student Success – </a:t>
            </a:r>
            <a:r>
              <a:rPr lang="en-US" sz="3100" b="1" u="sng" dirty="0" smtClean="0"/>
              <a:t>Course Outcomes</a:t>
            </a:r>
            <a:endParaRPr lang="en-US" sz="31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62155135"/>
              </p:ext>
            </p:extLst>
          </p:nvPr>
        </p:nvGraphicFramePr>
        <p:xfrm>
          <a:off x="4809811" y="2196402"/>
          <a:ext cx="3838575" cy="325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95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oo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Broome2.thmx</Template>
  <TotalTime>8314</TotalTime>
  <Words>305</Words>
  <Application>Microsoft Office PowerPoint</Application>
  <PresentationFormat>On-screen Show (4:3)</PresentationFormat>
  <Paragraphs>69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Broome2</vt:lpstr>
      <vt:lpstr>Measuring the Effectiveness  of Starfish</vt:lpstr>
      <vt:lpstr>Who’s in the room?</vt:lpstr>
      <vt:lpstr>How did SUNY Broome get here?</vt:lpstr>
      <vt:lpstr>Success with Starfish What did SUNY Broome evaluate?</vt:lpstr>
      <vt:lpstr>Success with Starfish What did SUNY Broome evaluate?</vt:lpstr>
      <vt:lpstr>Success with Starfish What did SUNY Broome evaluate?</vt:lpstr>
      <vt:lpstr>Success with Starfish What did SUNY Broome evaluate?</vt:lpstr>
      <vt:lpstr>Success with Starfish Impact on Student Success – Faculty Adoption</vt:lpstr>
      <vt:lpstr>Success with Starfish Impact on Student Success – Course Outcomes</vt:lpstr>
      <vt:lpstr>Success with Starfish Impact on Student Success – Course Outcomes</vt:lpstr>
      <vt:lpstr>Success with Starfish Impact on Student Success – Retention (Fall to Fall)</vt:lpstr>
      <vt:lpstr>How did SUNY Broome evaluate the data?</vt:lpstr>
      <vt:lpstr>How did SUNY Broome use the data to move forward?</vt:lpstr>
      <vt:lpstr>Goals for 2018-19</vt:lpstr>
      <vt:lpstr>How are your campuses measuring the effectiveness of student success initiatives?</vt:lpstr>
    </vt:vector>
  </TitlesOfParts>
  <Company>SUNY Broome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Ciara</dc:creator>
  <cp:lastModifiedBy>Beatty, Michelle R</cp:lastModifiedBy>
  <cp:revision>47</cp:revision>
  <dcterms:created xsi:type="dcterms:W3CDTF">2014-03-11T15:23:04Z</dcterms:created>
  <dcterms:modified xsi:type="dcterms:W3CDTF">2019-05-28T15:31:37Z</dcterms:modified>
</cp:coreProperties>
</file>