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31"/>
  </p:notesMasterIdLst>
  <p:sldIdLst>
    <p:sldId id="256" r:id="rId2"/>
    <p:sldId id="259" r:id="rId3"/>
    <p:sldId id="257" r:id="rId4"/>
    <p:sldId id="258" r:id="rId5"/>
    <p:sldId id="271" r:id="rId6"/>
    <p:sldId id="261" r:id="rId7"/>
    <p:sldId id="279" r:id="rId8"/>
    <p:sldId id="260" r:id="rId9"/>
    <p:sldId id="263" r:id="rId10"/>
    <p:sldId id="264" r:id="rId11"/>
    <p:sldId id="265" r:id="rId12"/>
    <p:sldId id="266" r:id="rId13"/>
    <p:sldId id="272" r:id="rId14"/>
    <p:sldId id="274" r:id="rId15"/>
    <p:sldId id="273" r:id="rId16"/>
    <p:sldId id="275" r:id="rId17"/>
    <p:sldId id="276" r:id="rId18"/>
    <p:sldId id="277" r:id="rId19"/>
    <p:sldId id="278" r:id="rId20"/>
    <p:sldId id="280" r:id="rId21"/>
    <p:sldId id="281" r:id="rId22"/>
    <p:sldId id="282" r:id="rId23"/>
    <p:sldId id="283" r:id="rId24"/>
    <p:sldId id="284" r:id="rId25"/>
    <p:sldId id="287" r:id="rId26"/>
    <p:sldId id="285" r:id="rId27"/>
    <p:sldId id="289" r:id="rId28"/>
    <p:sldId id="286" r:id="rId29"/>
    <p:sldId id="290"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5C4E53-F4F9-7968-C6DF-4D02C25262D5}" v="42" dt="2020-06-02T20:47:55.8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73360" autoAdjust="0"/>
  </p:normalViewPr>
  <p:slideViewPr>
    <p:cSldViewPr snapToGrid="0">
      <p:cViewPr varScale="1">
        <p:scale>
          <a:sx n="45" d="100"/>
          <a:sy n="45" d="100"/>
        </p:scale>
        <p:origin x="90" y="54"/>
      </p:cViewPr>
      <p:guideLst/>
    </p:cSldViewPr>
  </p:slideViewPr>
  <p:outlineViewPr>
    <p:cViewPr>
      <p:scale>
        <a:sx n="33" d="100"/>
        <a:sy n="33" d="100"/>
      </p:scale>
      <p:origin x="0" y="-54828"/>
    </p:cViewPr>
  </p:outlineViewPr>
  <p:notesTextViewPr>
    <p:cViewPr>
      <p:scale>
        <a:sx n="1" d="1"/>
        <a:sy n="1" d="1"/>
      </p:scale>
      <p:origin x="0" y="0"/>
    </p:cViewPr>
  </p:notesTextViewPr>
  <p:notesViewPr>
    <p:cSldViewPr snapToGrid="0">
      <p:cViewPr>
        <p:scale>
          <a:sx n="66" d="100"/>
          <a:sy n="66" d="100"/>
        </p:scale>
        <p:origin x="86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DA8EDF-3685-4B11-AE97-8790D247D863}" type="doc">
      <dgm:prSet loTypeId="urn:microsoft.com/office/officeart/2016/7/layout/VerticalSolidActionList" loCatId="List" qsTypeId="urn:microsoft.com/office/officeart/2005/8/quickstyle/simple1" qsCatId="simple" csTypeId="urn:microsoft.com/office/officeart/2005/8/colors/colorful1" csCatId="colorful" phldr="1"/>
      <dgm:spPr/>
      <dgm:t>
        <a:bodyPr/>
        <a:lstStyle/>
        <a:p>
          <a:endParaRPr lang="en-US"/>
        </a:p>
      </dgm:t>
    </dgm:pt>
    <dgm:pt modelId="{05B9CC65-C010-42EC-A15C-3A9E2F55C1DA}">
      <dgm:prSet/>
      <dgm:spPr>
        <a:solidFill>
          <a:schemeClr val="tx2"/>
        </a:solidFill>
      </dgm:spPr>
      <dgm:t>
        <a:bodyPr/>
        <a:lstStyle/>
        <a:p>
          <a:r>
            <a:rPr lang="en-US" dirty="0"/>
            <a:t>Describe</a:t>
          </a:r>
        </a:p>
      </dgm:t>
      <dgm:extLst>
        <a:ext uri="{E40237B7-FDA0-4F09-8148-C483321AD2D9}">
          <dgm14:cNvPr xmlns:dgm14="http://schemas.microsoft.com/office/drawing/2010/diagram" id="0" name="" descr="Describe&#10;"/>
        </a:ext>
      </dgm:extLst>
    </dgm:pt>
    <dgm:pt modelId="{88D97B3F-8210-4034-9E59-1F853D180998}" type="parTrans" cxnId="{68172FFF-8E57-4E09-8D15-474DFFDCDE7E}">
      <dgm:prSet/>
      <dgm:spPr/>
      <dgm:t>
        <a:bodyPr/>
        <a:lstStyle/>
        <a:p>
          <a:endParaRPr lang="en-US"/>
        </a:p>
      </dgm:t>
    </dgm:pt>
    <dgm:pt modelId="{D6FA49FD-BDAB-4644-9CB1-0458F88C475E}" type="sibTrans" cxnId="{68172FFF-8E57-4E09-8D15-474DFFDCDE7E}">
      <dgm:prSet/>
      <dgm:spPr/>
      <dgm:t>
        <a:bodyPr/>
        <a:lstStyle/>
        <a:p>
          <a:endParaRPr lang="en-US"/>
        </a:p>
      </dgm:t>
    </dgm:pt>
    <dgm:pt modelId="{C81AB4E1-5288-42CE-9065-FC9F14DBFE84}">
      <dgm:prSet/>
      <dgm:spPr>
        <a:solidFill>
          <a:schemeClr val="tx2">
            <a:lumMod val="20000"/>
            <a:lumOff val="80000"/>
            <a:alpha val="90000"/>
          </a:schemeClr>
        </a:solidFill>
      </dgm:spPr>
      <dgm:t>
        <a:bodyPr/>
        <a:lstStyle/>
        <a:p>
          <a:r>
            <a:rPr lang="en-US" dirty="0"/>
            <a:t>Describe the process and importance of reviewing the laboratory course prior to converting to a virtual or alternative lab delivery.</a:t>
          </a:r>
        </a:p>
      </dgm:t>
      <dgm:extLst>
        <a:ext uri="{E40237B7-FDA0-4F09-8148-C483321AD2D9}">
          <dgm14:cNvPr xmlns:dgm14="http://schemas.microsoft.com/office/drawing/2010/diagram" id="0" name="" descr="Describe the process and important of reviewing the laboratory course prior to converting to a virtual or alternative lab delivery.&#10;"/>
        </a:ext>
      </dgm:extLst>
    </dgm:pt>
    <dgm:pt modelId="{BC6B206F-765E-4A55-8AD2-A8F9AFC8A37C}" type="parTrans" cxnId="{7B3E44B6-13B4-4A4C-86BA-65B6D57FCCB1}">
      <dgm:prSet/>
      <dgm:spPr/>
      <dgm:t>
        <a:bodyPr/>
        <a:lstStyle/>
        <a:p>
          <a:endParaRPr lang="en-US"/>
        </a:p>
      </dgm:t>
    </dgm:pt>
    <dgm:pt modelId="{7D514294-16B5-4E68-B070-4710149BE92C}" type="sibTrans" cxnId="{7B3E44B6-13B4-4A4C-86BA-65B6D57FCCB1}">
      <dgm:prSet/>
      <dgm:spPr/>
      <dgm:t>
        <a:bodyPr/>
        <a:lstStyle/>
        <a:p>
          <a:endParaRPr lang="en-US"/>
        </a:p>
      </dgm:t>
    </dgm:pt>
    <dgm:pt modelId="{85ED2DFA-C371-459E-A394-9A5298D1F5A0}">
      <dgm:prSet/>
      <dgm:spPr/>
      <dgm:t>
        <a:bodyPr/>
        <a:lstStyle/>
        <a:p>
          <a:r>
            <a:rPr lang="en-US" dirty="0"/>
            <a:t>Articulate</a:t>
          </a:r>
        </a:p>
      </dgm:t>
      <dgm:extLst>
        <a:ext uri="{E40237B7-FDA0-4F09-8148-C483321AD2D9}">
          <dgm14:cNvPr xmlns:dgm14="http://schemas.microsoft.com/office/drawing/2010/diagram" id="0" name="" descr="Articulate&#10;"/>
        </a:ext>
      </dgm:extLst>
    </dgm:pt>
    <dgm:pt modelId="{BBEBFAB5-CA65-4585-8904-AA3DAEE1FE3A}" type="parTrans" cxnId="{2586FCAF-C159-498E-A017-DB35BB0F13E3}">
      <dgm:prSet/>
      <dgm:spPr/>
      <dgm:t>
        <a:bodyPr/>
        <a:lstStyle/>
        <a:p>
          <a:endParaRPr lang="en-US"/>
        </a:p>
      </dgm:t>
    </dgm:pt>
    <dgm:pt modelId="{A1B5D134-BA15-4EC0-9D72-F0DF38FB4182}" type="sibTrans" cxnId="{2586FCAF-C159-498E-A017-DB35BB0F13E3}">
      <dgm:prSet/>
      <dgm:spPr/>
      <dgm:t>
        <a:bodyPr/>
        <a:lstStyle/>
        <a:p>
          <a:endParaRPr lang="en-US"/>
        </a:p>
      </dgm:t>
    </dgm:pt>
    <dgm:pt modelId="{48874FD7-1945-41FD-8D15-3259ACBF5BEF}">
      <dgm:prSet/>
      <dgm:spPr/>
      <dgm:t>
        <a:bodyPr/>
        <a:lstStyle/>
        <a:p>
          <a:r>
            <a:rPr lang="en-US" dirty="0"/>
            <a:t>Articulate important considerations in selecting materials for virtual &amp; alternative labs</a:t>
          </a:r>
        </a:p>
      </dgm:t>
      <dgm:extLst>
        <a:ext uri="{E40237B7-FDA0-4F09-8148-C483321AD2D9}">
          <dgm14:cNvPr xmlns:dgm14="http://schemas.microsoft.com/office/drawing/2010/diagram" id="0" name="" descr="Articulate important considerations in selecting materials for virtual &amp; alternative labs&#10;"/>
        </a:ext>
      </dgm:extLst>
    </dgm:pt>
    <dgm:pt modelId="{AEDC2B1E-A034-4C40-BF5E-4A372920B1CA}" type="parTrans" cxnId="{F0E0B803-99E9-46E0-80B9-AB25464EADFA}">
      <dgm:prSet/>
      <dgm:spPr/>
      <dgm:t>
        <a:bodyPr/>
        <a:lstStyle/>
        <a:p>
          <a:endParaRPr lang="en-US"/>
        </a:p>
      </dgm:t>
    </dgm:pt>
    <dgm:pt modelId="{B893DE20-7700-40A5-B365-18A20D68130B}" type="sibTrans" cxnId="{F0E0B803-99E9-46E0-80B9-AB25464EADFA}">
      <dgm:prSet/>
      <dgm:spPr/>
      <dgm:t>
        <a:bodyPr/>
        <a:lstStyle/>
        <a:p>
          <a:endParaRPr lang="en-US"/>
        </a:p>
      </dgm:t>
    </dgm:pt>
    <dgm:pt modelId="{3F3F71F6-F382-4EBA-8197-740025B32DF0}">
      <dgm:prSet/>
      <dgm:spPr/>
      <dgm:t>
        <a:bodyPr/>
        <a:lstStyle/>
        <a:p>
          <a:r>
            <a:rPr lang="en-US" dirty="0"/>
            <a:t>Describe</a:t>
          </a:r>
        </a:p>
      </dgm:t>
      <dgm:extLst>
        <a:ext uri="{E40237B7-FDA0-4F09-8148-C483321AD2D9}">
          <dgm14:cNvPr xmlns:dgm14="http://schemas.microsoft.com/office/drawing/2010/diagram" id="0" name="" descr="Describe&#10;"/>
        </a:ext>
      </dgm:extLst>
    </dgm:pt>
    <dgm:pt modelId="{21D9724E-B1D8-4577-B09D-A0900ED9D297}" type="parTrans" cxnId="{627E508A-38AE-40CB-8FD0-4BBF34B70EB7}">
      <dgm:prSet/>
      <dgm:spPr/>
      <dgm:t>
        <a:bodyPr/>
        <a:lstStyle/>
        <a:p>
          <a:endParaRPr lang="en-US"/>
        </a:p>
      </dgm:t>
    </dgm:pt>
    <dgm:pt modelId="{D75549BE-6DEF-464E-880D-606F6F2B7FE5}" type="sibTrans" cxnId="{627E508A-38AE-40CB-8FD0-4BBF34B70EB7}">
      <dgm:prSet/>
      <dgm:spPr/>
      <dgm:t>
        <a:bodyPr/>
        <a:lstStyle/>
        <a:p>
          <a:endParaRPr lang="en-US"/>
        </a:p>
      </dgm:t>
    </dgm:pt>
    <dgm:pt modelId="{47E51F31-BDB4-4199-A8EF-76B3DEA2F74D}">
      <dgm:prSet/>
      <dgm:spPr/>
      <dgm:t>
        <a:bodyPr/>
        <a:lstStyle/>
        <a:p>
          <a:r>
            <a:rPr lang="en-US" dirty="0"/>
            <a:t>Describe four sources of materials for virtual &amp; alternative labs and list pros and cons of each.</a:t>
          </a:r>
        </a:p>
      </dgm:t>
      <dgm:extLst>
        <a:ext uri="{E40237B7-FDA0-4F09-8148-C483321AD2D9}">
          <dgm14:cNvPr xmlns:dgm14="http://schemas.microsoft.com/office/drawing/2010/diagram" id="0" name="" descr="Describe four sources of materials for virtual &amp; alternative labs and list pros and cons of each.&#10;"/>
        </a:ext>
      </dgm:extLst>
    </dgm:pt>
    <dgm:pt modelId="{023751FA-B4DA-42EB-AB95-14FF7CC13DC3}" type="parTrans" cxnId="{A681A1B9-DBB6-4903-A1A0-9CC0F20B0E6B}">
      <dgm:prSet/>
      <dgm:spPr/>
      <dgm:t>
        <a:bodyPr/>
        <a:lstStyle/>
        <a:p>
          <a:endParaRPr lang="en-US"/>
        </a:p>
      </dgm:t>
    </dgm:pt>
    <dgm:pt modelId="{8B405A83-B34E-4549-9D78-301A96F9F646}" type="sibTrans" cxnId="{A681A1B9-DBB6-4903-A1A0-9CC0F20B0E6B}">
      <dgm:prSet/>
      <dgm:spPr/>
      <dgm:t>
        <a:bodyPr/>
        <a:lstStyle/>
        <a:p>
          <a:endParaRPr lang="en-US"/>
        </a:p>
      </dgm:t>
    </dgm:pt>
    <dgm:pt modelId="{BF0C28A7-7479-496C-9D1F-83F0D7B844CB}" type="pres">
      <dgm:prSet presAssocID="{A6DA8EDF-3685-4B11-AE97-8790D247D863}" presName="Name0" presStyleCnt="0">
        <dgm:presLayoutVars>
          <dgm:dir/>
          <dgm:animLvl val="lvl"/>
          <dgm:resizeHandles val="exact"/>
        </dgm:presLayoutVars>
      </dgm:prSet>
      <dgm:spPr/>
    </dgm:pt>
    <dgm:pt modelId="{478DD7D2-5C83-4561-B334-7238C09FE0B8}" type="pres">
      <dgm:prSet presAssocID="{05B9CC65-C010-42EC-A15C-3A9E2F55C1DA}" presName="linNode" presStyleCnt="0"/>
      <dgm:spPr/>
    </dgm:pt>
    <dgm:pt modelId="{F8D89F39-FAB3-4BD9-87D8-81A56FEDE77D}" type="pres">
      <dgm:prSet presAssocID="{05B9CC65-C010-42EC-A15C-3A9E2F55C1DA}" presName="parentText" presStyleLbl="alignNode1" presStyleIdx="0" presStyleCnt="3">
        <dgm:presLayoutVars>
          <dgm:chMax val="1"/>
          <dgm:bulletEnabled/>
        </dgm:presLayoutVars>
      </dgm:prSet>
      <dgm:spPr/>
    </dgm:pt>
    <dgm:pt modelId="{C70ED41C-80F6-479C-B55C-A71FAE3E1958}" type="pres">
      <dgm:prSet presAssocID="{05B9CC65-C010-42EC-A15C-3A9E2F55C1DA}" presName="descendantText" presStyleLbl="alignAccFollowNode1" presStyleIdx="0" presStyleCnt="3">
        <dgm:presLayoutVars>
          <dgm:bulletEnabled/>
        </dgm:presLayoutVars>
      </dgm:prSet>
      <dgm:spPr/>
    </dgm:pt>
    <dgm:pt modelId="{D2117421-911B-4E99-AE0D-FE1A54AAFCFD}" type="pres">
      <dgm:prSet presAssocID="{D6FA49FD-BDAB-4644-9CB1-0458F88C475E}" presName="sp" presStyleCnt="0"/>
      <dgm:spPr/>
    </dgm:pt>
    <dgm:pt modelId="{87A380FB-BEA9-4653-9F97-CD4AD44282C4}" type="pres">
      <dgm:prSet presAssocID="{85ED2DFA-C371-459E-A394-9A5298D1F5A0}" presName="linNode" presStyleCnt="0"/>
      <dgm:spPr/>
    </dgm:pt>
    <dgm:pt modelId="{53225BEF-1FFD-4A59-BE50-2BF4E58A3769}" type="pres">
      <dgm:prSet presAssocID="{85ED2DFA-C371-459E-A394-9A5298D1F5A0}" presName="parentText" presStyleLbl="alignNode1" presStyleIdx="1" presStyleCnt="3">
        <dgm:presLayoutVars>
          <dgm:chMax val="1"/>
          <dgm:bulletEnabled/>
        </dgm:presLayoutVars>
      </dgm:prSet>
      <dgm:spPr/>
    </dgm:pt>
    <dgm:pt modelId="{E0DA1920-A535-4E57-9CE6-388320DC208F}" type="pres">
      <dgm:prSet presAssocID="{85ED2DFA-C371-459E-A394-9A5298D1F5A0}" presName="descendantText" presStyleLbl="alignAccFollowNode1" presStyleIdx="1" presStyleCnt="3">
        <dgm:presLayoutVars>
          <dgm:bulletEnabled/>
        </dgm:presLayoutVars>
      </dgm:prSet>
      <dgm:spPr/>
    </dgm:pt>
    <dgm:pt modelId="{D0CCEF0F-9108-4650-8046-815845D01818}" type="pres">
      <dgm:prSet presAssocID="{A1B5D134-BA15-4EC0-9D72-F0DF38FB4182}" presName="sp" presStyleCnt="0"/>
      <dgm:spPr/>
    </dgm:pt>
    <dgm:pt modelId="{E9CA9DB4-1F01-42E9-855E-200460FEC0C8}" type="pres">
      <dgm:prSet presAssocID="{3F3F71F6-F382-4EBA-8197-740025B32DF0}" presName="linNode" presStyleCnt="0"/>
      <dgm:spPr/>
    </dgm:pt>
    <dgm:pt modelId="{B4A7CB22-2413-4112-886C-830F2A48E8DD}" type="pres">
      <dgm:prSet presAssocID="{3F3F71F6-F382-4EBA-8197-740025B32DF0}" presName="parentText" presStyleLbl="alignNode1" presStyleIdx="2" presStyleCnt="3">
        <dgm:presLayoutVars>
          <dgm:chMax val="1"/>
          <dgm:bulletEnabled/>
        </dgm:presLayoutVars>
      </dgm:prSet>
      <dgm:spPr/>
    </dgm:pt>
    <dgm:pt modelId="{081F0F91-5083-412F-80AF-300EA3E9E649}" type="pres">
      <dgm:prSet presAssocID="{3F3F71F6-F382-4EBA-8197-740025B32DF0}" presName="descendantText" presStyleLbl="alignAccFollowNode1" presStyleIdx="2" presStyleCnt="3">
        <dgm:presLayoutVars>
          <dgm:bulletEnabled/>
        </dgm:presLayoutVars>
      </dgm:prSet>
      <dgm:spPr/>
    </dgm:pt>
  </dgm:ptLst>
  <dgm:cxnLst>
    <dgm:cxn modelId="{F0E0B803-99E9-46E0-80B9-AB25464EADFA}" srcId="{85ED2DFA-C371-459E-A394-9A5298D1F5A0}" destId="{48874FD7-1945-41FD-8D15-3259ACBF5BEF}" srcOrd="0" destOrd="0" parTransId="{AEDC2B1E-A034-4C40-BF5E-4A372920B1CA}" sibTransId="{B893DE20-7700-40A5-B365-18A20D68130B}"/>
    <dgm:cxn modelId="{98EC6020-0DAD-418A-839C-A83F1B5C535B}" type="presOf" srcId="{48874FD7-1945-41FD-8D15-3259ACBF5BEF}" destId="{E0DA1920-A535-4E57-9CE6-388320DC208F}" srcOrd="0" destOrd="0" presId="urn:microsoft.com/office/officeart/2016/7/layout/VerticalSolidActionList"/>
    <dgm:cxn modelId="{4E7A5375-B1EF-45B6-9D18-E0EC1E762F6B}" type="presOf" srcId="{05B9CC65-C010-42EC-A15C-3A9E2F55C1DA}" destId="{F8D89F39-FAB3-4BD9-87D8-81A56FEDE77D}" srcOrd="0" destOrd="0" presId="urn:microsoft.com/office/officeart/2016/7/layout/VerticalSolidActionList"/>
    <dgm:cxn modelId="{627E508A-38AE-40CB-8FD0-4BBF34B70EB7}" srcId="{A6DA8EDF-3685-4B11-AE97-8790D247D863}" destId="{3F3F71F6-F382-4EBA-8197-740025B32DF0}" srcOrd="2" destOrd="0" parTransId="{21D9724E-B1D8-4577-B09D-A0900ED9D297}" sibTransId="{D75549BE-6DEF-464E-880D-606F6F2B7FE5}"/>
    <dgm:cxn modelId="{D8743CAA-A309-4C8E-A3A5-CD1F69EC714C}" type="presOf" srcId="{47E51F31-BDB4-4199-A8EF-76B3DEA2F74D}" destId="{081F0F91-5083-412F-80AF-300EA3E9E649}" srcOrd="0" destOrd="0" presId="urn:microsoft.com/office/officeart/2016/7/layout/VerticalSolidActionList"/>
    <dgm:cxn modelId="{2586FCAF-C159-498E-A017-DB35BB0F13E3}" srcId="{A6DA8EDF-3685-4B11-AE97-8790D247D863}" destId="{85ED2DFA-C371-459E-A394-9A5298D1F5A0}" srcOrd="1" destOrd="0" parTransId="{BBEBFAB5-CA65-4585-8904-AA3DAEE1FE3A}" sibTransId="{A1B5D134-BA15-4EC0-9D72-F0DF38FB4182}"/>
    <dgm:cxn modelId="{7B3E44B6-13B4-4A4C-86BA-65B6D57FCCB1}" srcId="{05B9CC65-C010-42EC-A15C-3A9E2F55C1DA}" destId="{C81AB4E1-5288-42CE-9065-FC9F14DBFE84}" srcOrd="0" destOrd="0" parTransId="{BC6B206F-765E-4A55-8AD2-A8F9AFC8A37C}" sibTransId="{7D514294-16B5-4E68-B070-4710149BE92C}"/>
    <dgm:cxn modelId="{A681A1B9-DBB6-4903-A1A0-9CC0F20B0E6B}" srcId="{3F3F71F6-F382-4EBA-8197-740025B32DF0}" destId="{47E51F31-BDB4-4199-A8EF-76B3DEA2F74D}" srcOrd="0" destOrd="0" parTransId="{023751FA-B4DA-42EB-AB95-14FF7CC13DC3}" sibTransId="{8B405A83-B34E-4549-9D78-301A96F9F646}"/>
    <dgm:cxn modelId="{81C3C3C7-E012-4E22-8A94-242E7A2EDC5F}" type="presOf" srcId="{85ED2DFA-C371-459E-A394-9A5298D1F5A0}" destId="{53225BEF-1FFD-4A59-BE50-2BF4E58A3769}" srcOrd="0" destOrd="0" presId="urn:microsoft.com/office/officeart/2016/7/layout/VerticalSolidActionList"/>
    <dgm:cxn modelId="{669109E1-AFDE-4056-B9F1-280572FDE4E7}" type="presOf" srcId="{A6DA8EDF-3685-4B11-AE97-8790D247D863}" destId="{BF0C28A7-7479-496C-9D1F-83F0D7B844CB}" srcOrd="0" destOrd="0" presId="urn:microsoft.com/office/officeart/2016/7/layout/VerticalSolidActionList"/>
    <dgm:cxn modelId="{E0FE74E4-E0F7-43A4-B488-B4342C0701AF}" type="presOf" srcId="{3F3F71F6-F382-4EBA-8197-740025B32DF0}" destId="{B4A7CB22-2413-4112-886C-830F2A48E8DD}" srcOrd="0" destOrd="0" presId="urn:microsoft.com/office/officeart/2016/7/layout/VerticalSolidActionList"/>
    <dgm:cxn modelId="{7FBD7DE5-A104-4F83-AFFD-1219DEA82B17}" type="presOf" srcId="{C81AB4E1-5288-42CE-9065-FC9F14DBFE84}" destId="{C70ED41C-80F6-479C-B55C-A71FAE3E1958}" srcOrd="0" destOrd="0" presId="urn:microsoft.com/office/officeart/2016/7/layout/VerticalSolidActionList"/>
    <dgm:cxn modelId="{68172FFF-8E57-4E09-8D15-474DFFDCDE7E}" srcId="{A6DA8EDF-3685-4B11-AE97-8790D247D863}" destId="{05B9CC65-C010-42EC-A15C-3A9E2F55C1DA}" srcOrd="0" destOrd="0" parTransId="{88D97B3F-8210-4034-9E59-1F853D180998}" sibTransId="{D6FA49FD-BDAB-4644-9CB1-0458F88C475E}"/>
    <dgm:cxn modelId="{67BDD91A-5EF2-402B-B08D-674BE87F4910}" type="presParOf" srcId="{BF0C28A7-7479-496C-9D1F-83F0D7B844CB}" destId="{478DD7D2-5C83-4561-B334-7238C09FE0B8}" srcOrd="0" destOrd="0" presId="urn:microsoft.com/office/officeart/2016/7/layout/VerticalSolidActionList"/>
    <dgm:cxn modelId="{71A94309-0703-4E20-9923-E316C8A3DC22}" type="presParOf" srcId="{478DD7D2-5C83-4561-B334-7238C09FE0B8}" destId="{F8D89F39-FAB3-4BD9-87D8-81A56FEDE77D}" srcOrd="0" destOrd="0" presId="urn:microsoft.com/office/officeart/2016/7/layout/VerticalSolidActionList"/>
    <dgm:cxn modelId="{57B3E607-D9C8-4D71-910E-8A267E0355FF}" type="presParOf" srcId="{478DD7D2-5C83-4561-B334-7238C09FE0B8}" destId="{C70ED41C-80F6-479C-B55C-A71FAE3E1958}" srcOrd="1" destOrd="0" presId="urn:microsoft.com/office/officeart/2016/7/layout/VerticalSolidActionList"/>
    <dgm:cxn modelId="{20335BC6-37CE-489F-AC78-C6909A38D53D}" type="presParOf" srcId="{BF0C28A7-7479-496C-9D1F-83F0D7B844CB}" destId="{D2117421-911B-4E99-AE0D-FE1A54AAFCFD}" srcOrd="1" destOrd="0" presId="urn:microsoft.com/office/officeart/2016/7/layout/VerticalSolidActionList"/>
    <dgm:cxn modelId="{F87A256E-144F-474A-8329-A8A53A7CBAB8}" type="presParOf" srcId="{BF0C28A7-7479-496C-9D1F-83F0D7B844CB}" destId="{87A380FB-BEA9-4653-9F97-CD4AD44282C4}" srcOrd="2" destOrd="0" presId="urn:microsoft.com/office/officeart/2016/7/layout/VerticalSolidActionList"/>
    <dgm:cxn modelId="{DE34F957-7A5C-4BAC-8EB8-DCD8AED2172E}" type="presParOf" srcId="{87A380FB-BEA9-4653-9F97-CD4AD44282C4}" destId="{53225BEF-1FFD-4A59-BE50-2BF4E58A3769}" srcOrd="0" destOrd="0" presId="urn:microsoft.com/office/officeart/2016/7/layout/VerticalSolidActionList"/>
    <dgm:cxn modelId="{43ADA2E7-1D3E-4C3F-8625-7A63BD91EC15}" type="presParOf" srcId="{87A380FB-BEA9-4653-9F97-CD4AD44282C4}" destId="{E0DA1920-A535-4E57-9CE6-388320DC208F}" srcOrd="1" destOrd="0" presId="urn:microsoft.com/office/officeart/2016/7/layout/VerticalSolidActionList"/>
    <dgm:cxn modelId="{17BC35F3-E299-4566-ABCB-5CE7BCC6BA43}" type="presParOf" srcId="{BF0C28A7-7479-496C-9D1F-83F0D7B844CB}" destId="{D0CCEF0F-9108-4650-8046-815845D01818}" srcOrd="3" destOrd="0" presId="urn:microsoft.com/office/officeart/2016/7/layout/VerticalSolidActionList"/>
    <dgm:cxn modelId="{11D32869-ABCC-468B-8395-7D1F21CDAF15}" type="presParOf" srcId="{BF0C28A7-7479-496C-9D1F-83F0D7B844CB}" destId="{E9CA9DB4-1F01-42E9-855E-200460FEC0C8}" srcOrd="4" destOrd="0" presId="urn:microsoft.com/office/officeart/2016/7/layout/VerticalSolidActionList"/>
    <dgm:cxn modelId="{F64C4CE4-F1EE-4A23-BA21-30DF192E7922}" type="presParOf" srcId="{E9CA9DB4-1F01-42E9-855E-200460FEC0C8}" destId="{B4A7CB22-2413-4112-886C-830F2A48E8DD}" srcOrd="0" destOrd="0" presId="urn:microsoft.com/office/officeart/2016/7/layout/VerticalSolidActionList"/>
    <dgm:cxn modelId="{5BE572DC-EC7C-482C-A5B7-779DFB747F91}" type="presParOf" srcId="{E9CA9DB4-1F01-42E9-855E-200460FEC0C8}" destId="{081F0F91-5083-412F-80AF-300EA3E9E649}"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8B8982-4C82-4F5C-9B8E-00626C80DE34}"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E53A21EF-F77D-46E5-ACB8-C019BC695484}">
      <dgm:prSet/>
      <dgm:spPr/>
      <dgm:t>
        <a:bodyPr/>
        <a:lstStyle/>
        <a:p>
          <a:r>
            <a:rPr lang="en-US" dirty="0"/>
            <a:t>I promise I will:</a:t>
          </a:r>
        </a:p>
      </dgm:t>
    </dgm:pt>
    <dgm:pt modelId="{705D850C-0672-4D4C-9A2B-998F95B0A94F}" type="parTrans" cxnId="{F2D50D3C-0994-46CD-92BB-51D953B7802D}">
      <dgm:prSet/>
      <dgm:spPr/>
      <dgm:t>
        <a:bodyPr/>
        <a:lstStyle/>
        <a:p>
          <a:endParaRPr lang="en-US"/>
        </a:p>
      </dgm:t>
    </dgm:pt>
    <dgm:pt modelId="{7383F4F6-5325-41FA-B827-C531B4297B88}" type="sibTrans" cxnId="{F2D50D3C-0994-46CD-92BB-51D953B7802D}">
      <dgm:prSet/>
      <dgm:spPr/>
      <dgm:t>
        <a:bodyPr/>
        <a:lstStyle/>
        <a:p>
          <a:endParaRPr lang="en-US"/>
        </a:p>
      </dgm:t>
    </dgm:pt>
    <dgm:pt modelId="{4A109C0A-8908-4C28-B577-4FB7ECDEEB11}">
      <dgm:prSet/>
      <dgm:spPr/>
      <dgm:t>
        <a:bodyPr/>
        <a:lstStyle/>
        <a:p>
          <a:r>
            <a:rPr lang="en-US" dirty="0"/>
            <a:t>Not utter the words “the new norm” </a:t>
          </a:r>
        </a:p>
      </dgm:t>
    </dgm:pt>
    <dgm:pt modelId="{0D506E8A-E953-400A-9D38-21B8FBB20DF7}" type="parTrans" cxnId="{3832B9C4-D1A3-437D-8866-1554F75B124F}">
      <dgm:prSet/>
      <dgm:spPr/>
      <dgm:t>
        <a:bodyPr/>
        <a:lstStyle/>
        <a:p>
          <a:endParaRPr lang="en-US"/>
        </a:p>
      </dgm:t>
    </dgm:pt>
    <dgm:pt modelId="{A50F2574-09F0-46B5-9216-69296F86FAE1}" type="sibTrans" cxnId="{3832B9C4-D1A3-437D-8866-1554F75B124F}">
      <dgm:prSet/>
      <dgm:spPr/>
      <dgm:t>
        <a:bodyPr/>
        <a:lstStyle/>
        <a:p>
          <a:endParaRPr lang="en-US"/>
        </a:p>
      </dgm:t>
    </dgm:pt>
    <dgm:pt modelId="{4E13A53B-2705-4B55-9D1A-EE0693780189}">
      <dgm:prSet/>
      <dgm:spPr/>
      <dgm:t>
        <a:bodyPr/>
        <a:lstStyle/>
        <a:p>
          <a:r>
            <a:rPr lang="en-US"/>
            <a:t>You promise you will:</a:t>
          </a:r>
        </a:p>
      </dgm:t>
    </dgm:pt>
    <dgm:pt modelId="{98929F97-A5CC-425D-A403-E05A27A9AACD}" type="parTrans" cxnId="{482D3EC6-0C8E-46B3-A685-D58942B5200B}">
      <dgm:prSet/>
      <dgm:spPr/>
      <dgm:t>
        <a:bodyPr/>
        <a:lstStyle/>
        <a:p>
          <a:endParaRPr lang="en-US"/>
        </a:p>
      </dgm:t>
    </dgm:pt>
    <dgm:pt modelId="{B53DA9E2-16DB-4759-AA62-7B663B63E700}" type="sibTrans" cxnId="{482D3EC6-0C8E-46B3-A685-D58942B5200B}">
      <dgm:prSet/>
      <dgm:spPr/>
      <dgm:t>
        <a:bodyPr/>
        <a:lstStyle/>
        <a:p>
          <a:endParaRPr lang="en-US"/>
        </a:p>
      </dgm:t>
    </dgm:pt>
    <dgm:pt modelId="{A2587A4A-3861-4506-A93C-B1A4850D9199}">
      <dgm:prSet/>
      <dgm:spPr/>
      <dgm:t>
        <a:bodyPr/>
        <a:lstStyle/>
        <a:p>
          <a:r>
            <a:rPr lang="en-US" dirty="0"/>
            <a:t>Banish words “we’ve always done it that way”</a:t>
          </a:r>
        </a:p>
      </dgm:t>
    </dgm:pt>
    <dgm:pt modelId="{928FCC79-C5E2-4974-8A5C-1294126F998F}" type="parTrans" cxnId="{5A291823-CB45-4E05-BB94-EA83D008E118}">
      <dgm:prSet/>
      <dgm:spPr/>
      <dgm:t>
        <a:bodyPr/>
        <a:lstStyle/>
        <a:p>
          <a:endParaRPr lang="en-US"/>
        </a:p>
      </dgm:t>
    </dgm:pt>
    <dgm:pt modelId="{685C399F-9A6F-4ED7-9BE0-B12B0A7722BD}" type="sibTrans" cxnId="{5A291823-CB45-4E05-BB94-EA83D008E118}">
      <dgm:prSet/>
      <dgm:spPr/>
      <dgm:t>
        <a:bodyPr/>
        <a:lstStyle/>
        <a:p>
          <a:endParaRPr lang="en-US"/>
        </a:p>
      </dgm:t>
    </dgm:pt>
    <dgm:pt modelId="{A31D39E5-5754-4BF7-B168-E759BF423EBC}">
      <dgm:prSet/>
      <dgm:spPr/>
      <dgm:t>
        <a:bodyPr/>
        <a:lstStyle/>
        <a:p>
          <a:r>
            <a:rPr lang="en-US" dirty="0"/>
            <a:t>Eliminate the phrase, “I can’t”</a:t>
          </a:r>
        </a:p>
      </dgm:t>
    </dgm:pt>
    <dgm:pt modelId="{2FEC2F45-6183-4470-963F-BCB8D815A15C}" type="parTrans" cxnId="{DB178C79-D64C-4AD9-8566-9FB9B506E381}">
      <dgm:prSet/>
      <dgm:spPr/>
      <dgm:t>
        <a:bodyPr/>
        <a:lstStyle/>
        <a:p>
          <a:endParaRPr lang="en-US"/>
        </a:p>
      </dgm:t>
    </dgm:pt>
    <dgm:pt modelId="{8CE9EB80-E865-4402-8798-2BA414B14D2B}" type="sibTrans" cxnId="{DB178C79-D64C-4AD9-8566-9FB9B506E381}">
      <dgm:prSet/>
      <dgm:spPr/>
      <dgm:t>
        <a:bodyPr/>
        <a:lstStyle/>
        <a:p>
          <a:endParaRPr lang="en-US"/>
        </a:p>
      </dgm:t>
    </dgm:pt>
    <dgm:pt modelId="{B884EEAB-2B31-40BA-926F-B2A4F4DB7615}">
      <dgm:prSet/>
      <dgm:spPr/>
      <dgm:t>
        <a:bodyPr/>
        <a:lstStyle/>
        <a:p>
          <a:r>
            <a:rPr lang="en-US" dirty="0"/>
            <a:t>Provide realistic expectations</a:t>
          </a:r>
        </a:p>
      </dgm:t>
    </dgm:pt>
    <dgm:pt modelId="{2DFE6406-25AB-4C23-BD7D-D6D8640753F4}" type="sibTrans" cxnId="{981A9FB9-5523-4AF6-AF1D-B4ED68031C0E}">
      <dgm:prSet/>
      <dgm:spPr/>
      <dgm:t>
        <a:bodyPr/>
        <a:lstStyle/>
        <a:p>
          <a:endParaRPr lang="en-US"/>
        </a:p>
      </dgm:t>
    </dgm:pt>
    <dgm:pt modelId="{8ECB6312-937E-49E3-9AF6-5AC56EF92FB7}" type="parTrans" cxnId="{981A9FB9-5523-4AF6-AF1D-B4ED68031C0E}">
      <dgm:prSet/>
      <dgm:spPr/>
      <dgm:t>
        <a:bodyPr/>
        <a:lstStyle/>
        <a:p>
          <a:endParaRPr lang="en-US"/>
        </a:p>
      </dgm:t>
    </dgm:pt>
    <dgm:pt modelId="{A59A0532-8483-4D73-8FEE-49FE79B2F610}" type="pres">
      <dgm:prSet presAssocID="{188B8982-4C82-4F5C-9B8E-00626C80DE34}" presName="linear" presStyleCnt="0">
        <dgm:presLayoutVars>
          <dgm:dir/>
          <dgm:animLvl val="lvl"/>
          <dgm:resizeHandles val="exact"/>
        </dgm:presLayoutVars>
      </dgm:prSet>
      <dgm:spPr/>
    </dgm:pt>
    <dgm:pt modelId="{7859C31A-DDD6-4727-95BF-67977194D4E9}" type="pres">
      <dgm:prSet presAssocID="{E53A21EF-F77D-46E5-ACB8-C019BC695484}" presName="parentLin" presStyleCnt="0"/>
      <dgm:spPr/>
    </dgm:pt>
    <dgm:pt modelId="{433CBB6B-62B8-48CE-A983-F2C9C4750B6D}" type="pres">
      <dgm:prSet presAssocID="{E53A21EF-F77D-46E5-ACB8-C019BC695484}" presName="parentLeftMargin" presStyleLbl="node1" presStyleIdx="0" presStyleCnt="2"/>
      <dgm:spPr/>
    </dgm:pt>
    <dgm:pt modelId="{2854C99A-8E4D-4170-AEAF-B0C922361714}" type="pres">
      <dgm:prSet presAssocID="{E53A21EF-F77D-46E5-ACB8-C019BC695484}" presName="parentText" presStyleLbl="node1" presStyleIdx="0" presStyleCnt="2">
        <dgm:presLayoutVars>
          <dgm:chMax val="0"/>
          <dgm:bulletEnabled val="1"/>
        </dgm:presLayoutVars>
      </dgm:prSet>
      <dgm:spPr/>
    </dgm:pt>
    <dgm:pt modelId="{6B49D475-50E6-4ADA-8DA9-85763022C60B}" type="pres">
      <dgm:prSet presAssocID="{E53A21EF-F77D-46E5-ACB8-C019BC695484}" presName="negativeSpace" presStyleCnt="0"/>
      <dgm:spPr/>
    </dgm:pt>
    <dgm:pt modelId="{8F0804FF-DEE0-43DA-98B6-307693377B0B}" type="pres">
      <dgm:prSet presAssocID="{E53A21EF-F77D-46E5-ACB8-C019BC695484}" presName="childText" presStyleLbl="conFgAcc1" presStyleIdx="0" presStyleCnt="2">
        <dgm:presLayoutVars>
          <dgm:bulletEnabled val="1"/>
        </dgm:presLayoutVars>
      </dgm:prSet>
      <dgm:spPr/>
    </dgm:pt>
    <dgm:pt modelId="{DD9F2FAD-B81F-4B09-92B6-4B7CB272AD11}" type="pres">
      <dgm:prSet presAssocID="{7383F4F6-5325-41FA-B827-C531B4297B88}" presName="spaceBetweenRectangles" presStyleCnt="0"/>
      <dgm:spPr/>
    </dgm:pt>
    <dgm:pt modelId="{8270F44F-C6C3-4BBD-A44E-60BFABD94017}" type="pres">
      <dgm:prSet presAssocID="{4E13A53B-2705-4B55-9D1A-EE0693780189}" presName="parentLin" presStyleCnt="0"/>
      <dgm:spPr/>
    </dgm:pt>
    <dgm:pt modelId="{57EC81D5-2066-4EDB-8FC4-F41630425450}" type="pres">
      <dgm:prSet presAssocID="{4E13A53B-2705-4B55-9D1A-EE0693780189}" presName="parentLeftMargin" presStyleLbl="node1" presStyleIdx="0" presStyleCnt="2"/>
      <dgm:spPr/>
    </dgm:pt>
    <dgm:pt modelId="{A9549F8D-7E4B-4065-A5D2-4D2AEEB63F1D}" type="pres">
      <dgm:prSet presAssocID="{4E13A53B-2705-4B55-9D1A-EE0693780189}" presName="parentText" presStyleLbl="node1" presStyleIdx="1" presStyleCnt="2">
        <dgm:presLayoutVars>
          <dgm:chMax val="0"/>
          <dgm:bulletEnabled val="1"/>
        </dgm:presLayoutVars>
      </dgm:prSet>
      <dgm:spPr/>
    </dgm:pt>
    <dgm:pt modelId="{664CED49-7B54-4A91-A35A-C0CD8FF42766}" type="pres">
      <dgm:prSet presAssocID="{4E13A53B-2705-4B55-9D1A-EE0693780189}" presName="negativeSpace" presStyleCnt="0"/>
      <dgm:spPr/>
    </dgm:pt>
    <dgm:pt modelId="{67A97F5A-CF5E-489E-8DFA-9147E1FABCB9}" type="pres">
      <dgm:prSet presAssocID="{4E13A53B-2705-4B55-9D1A-EE0693780189}" presName="childText" presStyleLbl="conFgAcc1" presStyleIdx="1" presStyleCnt="2">
        <dgm:presLayoutVars>
          <dgm:bulletEnabled val="1"/>
        </dgm:presLayoutVars>
      </dgm:prSet>
      <dgm:spPr/>
    </dgm:pt>
  </dgm:ptLst>
  <dgm:cxnLst>
    <dgm:cxn modelId="{EC66980D-063B-4A71-BF25-8B2EE9EF2861}" type="presOf" srcId="{A31D39E5-5754-4BF7-B168-E759BF423EBC}" destId="{67A97F5A-CF5E-489E-8DFA-9147E1FABCB9}" srcOrd="0" destOrd="1" presId="urn:microsoft.com/office/officeart/2005/8/layout/list1"/>
    <dgm:cxn modelId="{5A291823-CB45-4E05-BB94-EA83D008E118}" srcId="{4E13A53B-2705-4B55-9D1A-EE0693780189}" destId="{A2587A4A-3861-4506-A93C-B1A4850D9199}" srcOrd="0" destOrd="0" parTransId="{928FCC79-C5E2-4974-8A5C-1294126F998F}" sibTransId="{685C399F-9A6F-4ED7-9BE0-B12B0A7722BD}"/>
    <dgm:cxn modelId="{1903C62F-B884-443B-BE71-71652D00B317}" type="presOf" srcId="{E53A21EF-F77D-46E5-ACB8-C019BC695484}" destId="{2854C99A-8E4D-4170-AEAF-B0C922361714}" srcOrd="1" destOrd="0" presId="urn:microsoft.com/office/officeart/2005/8/layout/list1"/>
    <dgm:cxn modelId="{F2D50D3C-0994-46CD-92BB-51D953B7802D}" srcId="{188B8982-4C82-4F5C-9B8E-00626C80DE34}" destId="{E53A21EF-F77D-46E5-ACB8-C019BC695484}" srcOrd="0" destOrd="0" parTransId="{705D850C-0672-4D4C-9A2B-998F95B0A94F}" sibTransId="{7383F4F6-5325-41FA-B827-C531B4297B88}"/>
    <dgm:cxn modelId="{862C323D-07AE-4CF9-A127-7ADEDC359327}" type="presOf" srcId="{4E13A53B-2705-4B55-9D1A-EE0693780189}" destId="{A9549F8D-7E4B-4065-A5D2-4D2AEEB63F1D}" srcOrd="1" destOrd="0" presId="urn:microsoft.com/office/officeart/2005/8/layout/list1"/>
    <dgm:cxn modelId="{B0D8066E-56E7-4B8E-B8CD-1304835B5430}" type="presOf" srcId="{188B8982-4C82-4F5C-9B8E-00626C80DE34}" destId="{A59A0532-8483-4D73-8FEE-49FE79B2F610}" srcOrd="0" destOrd="0" presId="urn:microsoft.com/office/officeart/2005/8/layout/list1"/>
    <dgm:cxn modelId="{1A44716E-0F1F-4B64-B479-9D8F108BF612}" type="presOf" srcId="{E53A21EF-F77D-46E5-ACB8-C019BC695484}" destId="{433CBB6B-62B8-48CE-A983-F2C9C4750B6D}" srcOrd="0" destOrd="0" presId="urn:microsoft.com/office/officeart/2005/8/layout/list1"/>
    <dgm:cxn modelId="{15AFB652-67B2-41EC-AF11-5E346C8E2347}" type="presOf" srcId="{4E13A53B-2705-4B55-9D1A-EE0693780189}" destId="{57EC81D5-2066-4EDB-8FC4-F41630425450}" srcOrd="0" destOrd="0" presId="urn:microsoft.com/office/officeart/2005/8/layout/list1"/>
    <dgm:cxn modelId="{278E5C57-D3C1-433D-96C1-949B809967B7}" type="presOf" srcId="{A2587A4A-3861-4506-A93C-B1A4850D9199}" destId="{67A97F5A-CF5E-489E-8DFA-9147E1FABCB9}" srcOrd="0" destOrd="0" presId="urn:microsoft.com/office/officeart/2005/8/layout/list1"/>
    <dgm:cxn modelId="{DB178C79-D64C-4AD9-8566-9FB9B506E381}" srcId="{4E13A53B-2705-4B55-9D1A-EE0693780189}" destId="{A31D39E5-5754-4BF7-B168-E759BF423EBC}" srcOrd="1" destOrd="0" parTransId="{2FEC2F45-6183-4470-963F-BCB8D815A15C}" sibTransId="{8CE9EB80-E865-4402-8798-2BA414B14D2B}"/>
    <dgm:cxn modelId="{44CFE37B-80D9-4E6D-8E91-93557E7F77E6}" type="presOf" srcId="{B884EEAB-2B31-40BA-926F-B2A4F4DB7615}" destId="{8F0804FF-DEE0-43DA-98B6-307693377B0B}" srcOrd="0" destOrd="1" presId="urn:microsoft.com/office/officeart/2005/8/layout/list1"/>
    <dgm:cxn modelId="{91EDF084-6B57-4A98-98B3-FCDC35A907CC}" type="presOf" srcId="{4A109C0A-8908-4C28-B577-4FB7ECDEEB11}" destId="{8F0804FF-DEE0-43DA-98B6-307693377B0B}" srcOrd="0" destOrd="0" presId="urn:microsoft.com/office/officeart/2005/8/layout/list1"/>
    <dgm:cxn modelId="{981A9FB9-5523-4AF6-AF1D-B4ED68031C0E}" srcId="{E53A21EF-F77D-46E5-ACB8-C019BC695484}" destId="{B884EEAB-2B31-40BA-926F-B2A4F4DB7615}" srcOrd="1" destOrd="0" parTransId="{8ECB6312-937E-49E3-9AF6-5AC56EF92FB7}" sibTransId="{2DFE6406-25AB-4C23-BD7D-D6D8640753F4}"/>
    <dgm:cxn modelId="{3832B9C4-D1A3-437D-8866-1554F75B124F}" srcId="{E53A21EF-F77D-46E5-ACB8-C019BC695484}" destId="{4A109C0A-8908-4C28-B577-4FB7ECDEEB11}" srcOrd="0" destOrd="0" parTransId="{0D506E8A-E953-400A-9D38-21B8FBB20DF7}" sibTransId="{A50F2574-09F0-46B5-9216-69296F86FAE1}"/>
    <dgm:cxn modelId="{482D3EC6-0C8E-46B3-A685-D58942B5200B}" srcId="{188B8982-4C82-4F5C-9B8E-00626C80DE34}" destId="{4E13A53B-2705-4B55-9D1A-EE0693780189}" srcOrd="1" destOrd="0" parTransId="{98929F97-A5CC-425D-A403-E05A27A9AACD}" sibTransId="{B53DA9E2-16DB-4759-AA62-7B663B63E700}"/>
    <dgm:cxn modelId="{4E1E0E03-B7D9-4054-A97A-7CA274404BD9}" type="presParOf" srcId="{A59A0532-8483-4D73-8FEE-49FE79B2F610}" destId="{7859C31A-DDD6-4727-95BF-67977194D4E9}" srcOrd="0" destOrd="0" presId="urn:microsoft.com/office/officeart/2005/8/layout/list1"/>
    <dgm:cxn modelId="{97EFC023-22ED-40CE-AB51-6F4B9DCFFF01}" type="presParOf" srcId="{7859C31A-DDD6-4727-95BF-67977194D4E9}" destId="{433CBB6B-62B8-48CE-A983-F2C9C4750B6D}" srcOrd="0" destOrd="0" presId="urn:microsoft.com/office/officeart/2005/8/layout/list1"/>
    <dgm:cxn modelId="{986C219B-C014-4248-A513-9B8E5954B928}" type="presParOf" srcId="{7859C31A-DDD6-4727-95BF-67977194D4E9}" destId="{2854C99A-8E4D-4170-AEAF-B0C922361714}" srcOrd="1" destOrd="0" presId="urn:microsoft.com/office/officeart/2005/8/layout/list1"/>
    <dgm:cxn modelId="{866D9846-F762-4734-8DBA-9A4BA43C71DC}" type="presParOf" srcId="{A59A0532-8483-4D73-8FEE-49FE79B2F610}" destId="{6B49D475-50E6-4ADA-8DA9-85763022C60B}" srcOrd="1" destOrd="0" presId="urn:microsoft.com/office/officeart/2005/8/layout/list1"/>
    <dgm:cxn modelId="{8BA959DA-B19C-434B-AE51-8328EC7BD72F}" type="presParOf" srcId="{A59A0532-8483-4D73-8FEE-49FE79B2F610}" destId="{8F0804FF-DEE0-43DA-98B6-307693377B0B}" srcOrd="2" destOrd="0" presId="urn:microsoft.com/office/officeart/2005/8/layout/list1"/>
    <dgm:cxn modelId="{0987C14E-0A9C-4B44-8736-9FF5D5CD2091}" type="presParOf" srcId="{A59A0532-8483-4D73-8FEE-49FE79B2F610}" destId="{DD9F2FAD-B81F-4B09-92B6-4B7CB272AD11}" srcOrd="3" destOrd="0" presId="urn:microsoft.com/office/officeart/2005/8/layout/list1"/>
    <dgm:cxn modelId="{CB4B1352-F582-4E97-B058-90FE89BCF26D}" type="presParOf" srcId="{A59A0532-8483-4D73-8FEE-49FE79B2F610}" destId="{8270F44F-C6C3-4BBD-A44E-60BFABD94017}" srcOrd="4" destOrd="0" presId="urn:microsoft.com/office/officeart/2005/8/layout/list1"/>
    <dgm:cxn modelId="{16474F37-701E-4FD8-ACFA-DCA8A4C1AFFA}" type="presParOf" srcId="{8270F44F-C6C3-4BBD-A44E-60BFABD94017}" destId="{57EC81D5-2066-4EDB-8FC4-F41630425450}" srcOrd="0" destOrd="0" presId="urn:microsoft.com/office/officeart/2005/8/layout/list1"/>
    <dgm:cxn modelId="{8E3A6E5D-193F-44A6-90B9-538608413C6A}" type="presParOf" srcId="{8270F44F-C6C3-4BBD-A44E-60BFABD94017}" destId="{A9549F8D-7E4B-4065-A5D2-4D2AEEB63F1D}" srcOrd="1" destOrd="0" presId="urn:microsoft.com/office/officeart/2005/8/layout/list1"/>
    <dgm:cxn modelId="{30F66560-E301-4FBF-93F1-1BA995940526}" type="presParOf" srcId="{A59A0532-8483-4D73-8FEE-49FE79B2F610}" destId="{664CED49-7B54-4A91-A35A-C0CD8FF42766}" srcOrd="5" destOrd="0" presId="urn:microsoft.com/office/officeart/2005/8/layout/list1"/>
    <dgm:cxn modelId="{A0FA6213-0A8F-4140-9117-4F52BA560844}" type="presParOf" srcId="{A59A0532-8483-4D73-8FEE-49FE79B2F610}" destId="{67A97F5A-CF5E-489E-8DFA-9147E1FABCB9}"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FBE50E-D6C0-4D50-B60D-62ACF5D22750}"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97ABDBE6-1F17-49FA-8B6D-0649DEFB359C}">
      <dgm:prSet/>
      <dgm:spPr/>
      <dgm:t>
        <a:bodyPr/>
        <a:lstStyle/>
        <a:p>
          <a:r>
            <a:rPr lang="en-US"/>
            <a:t>Who does the course serve?</a:t>
          </a:r>
        </a:p>
      </dgm:t>
    </dgm:pt>
    <dgm:pt modelId="{48BA6D12-14BC-4021-915B-F5AC5DDC5F14}" type="parTrans" cxnId="{F60E3B27-EC68-48F2-A555-8E655D0102C0}">
      <dgm:prSet/>
      <dgm:spPr/>
      <dgm:t>
        <a:bodyPr/>
        <a:lstStyle/>
        <a:p>
          <a:endParaRPr lang="en-US"/>
        </a:p>
      </dgm:t>
    </dgm:pt>
    <dgm:pt modelId="{D6A3D583-F12E-4849-A9F7-5C8CC60704F4}" type="sibTrans" cxnId="{F60E3B27-EC68-48F2-A555-8E655D0102C0}">
      <dgm:prSet/>
      <dgm:spPr/>
      <dgm:t>
        <a:bodyPr/>
        <a:lstStyle/>
        <a:p>
          <a:endParaRPr lang="en-US"/>
        </a:p>
      </dgm:t>
    </dgm:pt>
    <dgm:pt modelId="{4D45E927-119C-4085-9A83-135545AD0B2F}">
      <dgm:prSet/>
      <dgm:spPr/>
      <dgm:t>
        <a:bodyPr/>
        <a:lstStyle/>
        <a:p>
          <a:r>
            <a:rPr lang="en-US"/>
            <a:t>What student populations are typically enrolled?</a:t>
          </a:r>
        </a:p>
      </dgm:t>
    </dgm:pt>
    <dgm:pt modelId="{7DD60C97-02B6-46A9-957A-A9FC0F2887EF}" type="parTrans" cxnId="{92DFB53A-A843-4EE5-A792-9D47D8252662}">
      <dgm:prSet/>
      <dgm:spPr/>
      <dgm:t>
        <a:bodyPr/>
        <a:lstStyle/>
        <a:p>
          <a:endParaRPr lang="en-US"/>
        </a:p>
      </dgm:t>
    </dgm:pt>
    <dgm:pt modelId="{DF3A5EC0-EADC-4A6F-9284-0769CCC1400B}" type="sibTrans" cxnId="{92DFB53A-A843-4EE5-A792-9D47D8252662}">
      <dgm:prSet/>
      <dgm:spPr/>
      <dgm:t>
        <a:bodyPr/>
        <a:lstStyle/>
        <a:p>
          <a:endParaRPr lang="en-US"/>
        </a:p>
      </dgm:t>
    </dgm:pt>
    <dgm:pt modelId="{2AF50C8A-334D-4C93-8790-7AF156147D32}">
      <dgm:prSet/>
      <dgm:spPr/>
      <dgm:t>
        <a:bodyPr/>
        <a:lstStyle/>
        <a:p>
          <a:r>
            <a:rPr lang="en-US"/>
            <a:t>What are the course outcomes?</a:t>
          </a:r>
        </a:p>
      </dgm:t>
    </dgm:pt>
    <dgm:pt modelId="{73559BA7-6526-46D3-AD3E-2B26260E515F}" type="parTrans" cxnId="{47BA5FFD-A603-43EF-8134-5238A380E1A9}">
      <dgm:prSet/>
      <dgm:spPr/>
      <dgm:t>
        <a:bodyPr/>
        <a:lstStyle/>
        <a:p>
          <a:endParaRPr lang="en-US"/>
        </a:p>
      </dgm:t>
    </dgm:pt>
    <dgm:pt modelId="{F5B4F674-3E79-4F77-A744-6A55C23627A6}" type="sibTrans" cxnId="{47BA5FFD-A603-43EF-8134-5238A380E1A9}">
      <dgm:prSet/>
      <dgm:spPr/>
      <dgm:t>
        <a:bodyPr/>
        <a:lstStyle/>
        <a:p>
          <a:endParaRPr lang="en-US"/>
        </a:p>
      </dgm:t>
    </dgm:pt>
    <dgm:pt modelId="{208049CE-8AC6-483E-934B-703286D98DA6}" type="pres">
      <dgm:prSet presAssocID="{D3FBE50E-D6C0-4D50-B60D-62ACF5D22750}" presName="vert0" presStyleCnt="0">
        <dgm:presLayoutVars>
          <dgm:dir/>
          <dgm:animOne val="branch"/>
          <dgm:animLvl val="lvl"/>
        </dgm:presLayoutVars>
      </dgm:prSet>
      <dgm:spPr/>
    </dgm:pt>
    <dgm:pt modelId="{FC143C8D-32BF-4DB5-AB3F-928EF9D38443}" type="pres">
      <dgm:prSet presAssocID="{97ABDBE6-1F17-49FA-8B6D-0649DEFB359C}" presName="thickLine" presStyleLbl="alignNode1" presStyleIdx="0" presStyleCnt="3"/>
      <dgm:spPr/>
    </dgm:pt>
    <dgm:pt modelId="{8E7EF4F1-EFC8-4F88-B656-9E6508EA680C}" type="pres">
      <dgm:prSet presAssocID="{97ABDBE6-1F17-49FA-8B6D-0649DEFB359C}" presName="horz1" presStyleCnt="0"/>
      <dgm:spPr/>
    </dgm:pt>
    <dgm:pt modelId="{12E76DE2-2484-4659-9579-D6450352609F}" type="pres">
      <dgm:prSet presAssocID="{97ABDBE6-1F17-49FA-8B6D-0649DEFB359C}" presName="tx1" presStyleLbl="revTx" presStyleIdx="0" presStyleCnt="3"/>
      <dgm:spPr/>
    </dgm:pt>
    <dgm:pt modelId="{4043D4C2-F268-4ADB-9CB7-1A277C788BD3}" type="pres">
      <dgm:prSet presAssocID="{97ABDBE6-1F17-49FA-8B6D-0649DEFB359C}" presName="vert1" presStyleCnt="0"/>
      <dgm:spPr/>
    </dgm:pt>
    <dgm:pt modelId="{C871F4AB-91BB-4160-BF8C-D5ED358D3DE8}" type="pres">
      <dgm:prSet presAssocID="{4D45E927-119C-4085-9A83-135545AD0B2F}" presName="thickLine" presStyleLbl="alignNode1" presStyleIdx="1" presStyleCnt="3"/>
      <dgm:spPr/>
    </dgm:pt>
    <dgm:pt modelId="{45F8BD44-9964-48AE-BBD4-99C0A49E50BE}" type="pres">
      <dgm:prSet presAssocID="{4D45E927-119C-4085-9A83-135545AD0B2F}" presName="horz1" presStyleCnt="0"/>
      <dgm:spPr/>
    </dgm:pt>
    <dgm:pt modelId="{F6930BFC-6B98-462B-AFD8-14B566EAA070}" type="pres">
      <dgm:prSet presAssocID="{4D45E927-119C-4085-9A83-135545AD0B2F}" presName="tx1" presStyleLbl="revTx" presStyleIdx="1" presStyleCnt="3"/>
      <dgm:spPr/>
    </dgm:pt>
    <dgm:pt modelId="{8429C38B-2E2A-4AEB-9C37-6C0B2E439989}" type="pres">
      <dgm:prSet presAssocID="{4D45E927-119C-4085-9A83-135545AD0B2F}" presName="vert1" presStyleCnt="0"/>
      <dgm:spPr/>
    </dgm:pt>
    <dgm:pt modelId="{C7537F0D-5A7F-48A4-B4FC-E7987E15FF64}" type="pres">
      <dgm:prSet presAssocID="{2AF50C8A-334D-4C93-8790-7AF156147D32}" presName="thickLine" presStyleLbl="alignNode1" presStyleIdx="2" presStyleCnt="3"/>
      <dgm:spPr/>
    </dgm:pt>
    <dgm:pt modelId="{7CD823C7-5329-47C3-9A5B-B665FBAA00B7}" type="pres">
      <dgm:prSet presAssocID="{2AF50C8A-334D-4C93-8790-7AF156147D32}" presName="horz1" presStyleCnt="0"/>
      <dgm:spPr/>
    </dgm:pt>
    <dgm:pt modelId="{52D0F808-D61C-4C49-81AD-9363969EA140}" type="pres">
      <dgm:prSet presAssocID="{2AF50C8A-334D-4C93-8790-7AF156147D32}" presName="tx1" presStyleLbl="revTx" presStyleIdx="2" presStyleCnt="3"/>
      <dgm:spPr/>
    </dgm:pt>
    <dgm:pt modelId="{524D0691-A31E-449D-99B4-C2B7E287F200}" type="pres">
      <dgm:prSet presAssocID="{2AF50C8A-334D-4C93-8790-7AF156147D32}" presName="vert1" presStyleCnt="0"/>
      <dgm:spPr/>
    </dgm:pt>
  </dgm:ptLst>
  <dgm:cxnLst>
    <dgm:cxn modelId="{BE77A603-7F4E-486E-9576-EBBC86E867A0}" type="presOf" srcId="{4D45E927-119C-4085-9A83-135545AD0B2F}" destId="{F6930BFC-6B98-462B-AFD8-14B566EAA070}" srcOrd="0" destOrd="0" presId="urn:microsoft.com/office/officeart/2008/layout/LinedList"/>
    <dgm:cxn modelId="{E8179205-1363-4EC7-BFD9-B0F4BD9E9FED}" type="presOf" srcId="{2AF50C8A-334D-4C93-8790-7AF156147D32}" destId="{52D0F808-D61C-4C49-81AD-9363969EA140}" srcOrd="0" destOrd="0" presId="urn:microsoft.com/office/officeart/2008/layout/LinedList"/>
    <dgm:cxn modelId="{F60E3B27-EC68-48F2-A555-8E655D0102C0}" srcId="{D3FBE50E-D6C0-4D50-B60D-62ACF5D22750}" destId="{97ABDBE6-1F17-49FA-8B6D-0649DEFB359C}" srcOrd="0" destOrd="0" parTransId="{48BA6D12-14BC-4021-915B-F5AC5DDC5F14}" sibTransId="{D6A3D583-F12E-4849-A9F7-5C8CC60704F4}"/>
    <dgm:cxn modelId="{92DFB53A-A843-4EE5-A792-9D47D8252662}" srcId="{D3FBE50E-D6C0-4D50-B60D-62ACF5D22750}" destId="{4D45E927-119C-4085-9A83-135545AD0B2F}" srcOrd="1" destOrd="0" parTransId="{7DD60C97-02B6-46A9-957A-A9FC0F2887EF}" sibTransId="{DF3A5EC0-EADC-4A6F-9284-0769CCC1400B}"/>
    <dgm:cxn modelId="{C79E1F78-C6B6-4100-8F80-DBD41F2A078E}" type="presOf" srcId="{D3FBE50E-D6C0-4D50-B60D-62ACF5D22750}" destId="{208049CE-8AC6-483E-934B-703286D98DA6}" srcOrd="0" destOrd="0" presId="urn:microsoft.com/office/officeart/2008/layout/LinedList"/>
    <dgm:cxn modelId="{4BAE58E8-F9D9-4711-B226-6B73BC19981A}" type="presOf" srcId="{97ABDBE6-1F17-49FA-8B6D-0649DEFB359C}" destId="{12E76DE2-2484-4659-9579-D6450352609F}" srcOrd="0" destOrd="0" presId="urn:microsoft.com/office/officeart/2008/layout/LinedList"/>
    <dgm:cxn modelId="{47BA5FFD-A603-43EF-8134-5238A380E1A9}" srcId="{D3FBE50E-D6C0-4D50-B60D-62ACF5D22750}" destId="{2AF50C8A-334D-4C93-8790-7AF156147D32}" srcOrd="2" destOrd="0" parTransId="{73559BA7-6526-46D3-AD3E-2B26260E515F}" sibTransId="{F5B4F674-3E79-4F77-A744-6A55C23627A6}"/>
    <dgm:cxn modelId="{D626DA8E-1153-4394-8574-ED31CB7CC38E}" type="presParOf" srcId="{208049CE-8AC6-483E-934B-703286D98DA6}" destId="{FC143C8D-32BF-4DB5-AB3F-928EF9D38443}" srcOrd="0" destOrd="0" presId="urn:microsoft.com/office/officeart/2008/layout/LinedList"/>
    <dgm:cxn modelId="{1FF4380E-37FC-48F2-B26C-839CFC2D73FA}" type="presParOf" srcId="{208049CE-8AC6-483E-934B-703286D98DA6}" destId="{8E7EF4F1-EFC8-4F88-B656-9E6508EA680C}" srcOrd="1" destOrd="0" presId="urn:microsoft.com/office/officeart/2008/layout/LinedList"/>
    <dgm:cxn modelId="{C7E55120-887A-4A41-9166-DF12854B550A}" type="presParOf" srcId="{8E7EF4F1-EFC8-4F88-B656-9E6508EA680C}" destId="{12E76DE2-2484-4659-9579-D6450352609F}" srcOrd="0" destOrd="0" presId="urn:microsoft.com/office/officeart/2008/layout/LinedList"/>
    <dgm:cxn modelId="{D43C3B0B-530F-40DB-ADBF-1534D68EB3D8}" type="presParOf" srcId="{8E7EF4F1-EFC8-4F88-B656-9E6508EA680C}" destId="{4043D4C2-F268-4ADB-9CB7-1A277C788BD3}" srcOrd="1" destOrd="0" presId="urn:microsoft.com/office/officeart/2008/layout/LinedList"/>
    <dgm:cxn modelId="{685A178C-E114-4DC5-BD83-394F441A6306}" type="presParOf" srcId="{208049CE-8AC6-483E-934B-703286D98DA6}" destId="{C871F4AB-91BB-4160-BF8C-D5ED358D3DE8}" srcOrd="2" destOrd="0" presId="urn:microsoft.com/office/officeart/2008/layout/LinedList"/>
    <dgm:cxn modelId="{49B0F97A-FF15-4B76-A019-365EDE3D4DD4}" type="presParOf" srcId="{208049CE-8AC6-483E-934B-703286D98DA6}" destId="{45F8BD44-9964-48AE-BBD4-99C0A49E50BE}" srcOrd="3" destOrd="0" presId="urn:microsoft.com/office/officeart/2008/layout/LinedList"/>
    <dgm:cxn modelId="{A6041BBF-F660-49ED-85C8-D590AA38C95E}" type="presParOf" srcId="{45F8BD44-9964-48AE-BBD4-99C0A49E50BE}" destId="{F6930BFC-6B98-462B-AFD8-14B566EAA070}" srcOrd="0" destOrd="0" presId="urn:microsoft.com/office/officeart/2008/layout/LinedList"/>
    <dgm:cxn modelId="{BC0A1F7D-9BBF-48F3-ABCD-256B17F7CA34}" type="presParOf" srcId="{45F8BD44-9964-48AE-BBD4-99C0A49E50BE}" destId="{8429C38B-2E2A-4AEB-9C37-6C0B2E439989}" srcOrd="1" destOrd="0" presId="urn:microsoft.com/office/officeart/2008/layout/LinedList"/>
    <dgm:cxn modelId="{D3128030-C8A3-464E-B341-6BF4DC03B2F7}" type="presParOf" srcId="{208049CE-8AC6-483E-934B-703286D98DA6}" destId="{C7537F0D-5A7F-48A4-B4FC-E7987E15FF64}" srcOrd="4" destOrd="0" presId="urn:microsoft.com/office/officeart/2008/layout/LinedList"/>
    <dgm:cxn modelId="{44772731-0654-4599-B113-EFB4C7503B0E}" type="presParOf" srcId="{208049CE-8AC6-483E-934B-703286D98DA6}" destId="{7CD823C7-5329-47C3-9A5B-B665FBAA00B7}" srcOrd="5" destOrd="0" presId="urn:microsoft.com/office/officeart/2008/layout/LinedList"/>
    <dgm:cxn modelId="{01560F30-2191-47B3-A863-B158621018B6}" type="presParOf" srcId="{7CD823C7-5329-47C3-9A5B-B665FBAA00B7}" destId="{52D0F808-D61C-4C49-81AD-9363969EA140}" srcOrd="0" destOrd="0" presId="urn:microsoft.com/office/officeart/2008/layout/LinedList"/>
    <dgm:cxn modelId="{546FDD5E-0A5F-4DA0-BBCE-A36A7E559814}" type="presParOf" srcId="{7CD823C7-5329-47C3-9A5B-B665FBAA00B7}" destId="{524D0691-A31E-449D-99B4-C2B7E287F20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6327FA-139F-4048-9528-5F93F90CCB2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DCE7E61-1E58-492C-85B0-5742474D333B}">
      <dgm:prSet/>
      <dgm:spPr/>
      <dgm:t>
        <a:bodyPr/>
        <a:lstStyle/>
        <a:p>
          <a:r>
            <a:rPr lang="en-US"/>
            <a:t>Traditional</a:t>
          </a:r>
        </a:p>
      </dgm:t>
    </dgm:pt>
    <dgm:pt modelId="{8975E6F1-DC6A-4B19-85DF-38D6D06DB99A}" type="parTrans" cxnId="{32E555BC-2DC4-470E-9BE2-6E50579B7A35}">
      <dgm:prSet/>
      <dgm:spPr/>
      <dgm:t>
        <a:bodyPr/>
        <a:lstStyle/>
        <a:p>
          <a:endParaRPr lang="en-US"/>
        </a:p>
      </dgm:t>
    </dgm:pt>
    <dgm:pt modelId="{EBC66898-F7CA-4EB3-851A-8EF2FED3C42E}" type="sibTrans" cxnId="{32E555BC-2DC4-470E-9BE2-6E50579B7A35}">
      <dgm:prSet/>
      <dgm:spPr/>
      <dgm:t>
        <a:bodyPr/>
        <a:lstStyle/>
        <a:p>
          <a:endParaRPr lang="en-US"/>
        </a:p>
      </dgm:t>
    </dgm:pt>
    <dgm:pt modelId="{1F9291C0-05E7-4536-8BAC-05C480193565}">
      <dgm:prSet/>
      <dgm:spPr/>
      <dgm:t>
        <a:bodyPr/>
        <a:lstStyle/>
        <a:p>
          <a:r>
            <a:rPr lang="en-US"/>
            <a:t>Adult-learner</a:t>
          </a:r>
        </a:p>
      </dgm:t>
    </dgm:pt>
    <dgm:pt modelId="{85C64F62-FE10-41A4-8B01-A6DFBD662DFE}" type="parTrans" cxnId="{903604E2-574F-40A7-8FB6-EAB37E95F854}">
      <dgm:prSet/>
      <dgm:spPr/>
      <dgm:t>
        <a:bodyPr/>
        <a:lstStyle/>
        <a:p>
          <a:endParaRPr lang="en-US"/>
        </a:p>
      </dgm:t>
    </dgm:pt>
    <dgm:pt modelId="{422A5107-FDBC-4E6F-8D62-34E73FCD4C5C}" type="sibTrans" cxnId="{903604E2-574F-40A7-8FB6-EAB37E95F854}">
      <dgm:prSet/>
      <dgm:spPr/>
      <dgm:t>
        <a:bodyPr/>
        <a:lstStyle/>
        <a:p>
          <a:endParaRPr lang="en-US"/>
        </a:p>
      </dgm:t>
    </dgm:pt>
    <dgm:pt modelId="{D699E675-D724-432E-99F4-166A448F9731}">
      <dgm:prSet/>
      <dgm:spPr/>
      <dgm:t>
        <a:bodyPr/>
        <a:lstStyle/>
        <a:p>
          <a:r>
            <a:rPr lang="en-US"/>
            <a:t>Major </a:t>
          </a:r>
        </a:p>
      </dgm:t>
    </dgm:pt>
    <dgm:pt modelId="{493C7EE5-40B9-4BE6-8EA6-A88BF94C0E50}" type="parTrans" cxnId="{F25153E5-FE93-45E3-BE12-849EABDAD220}">
      <dgm:prSet/>
      <dgm:spPr/>
      <dgm:t>
        <a:bodyPr/>
        <a:lstStyle/>
        <a:p>
          <a:endParaRPr lang="en-US"/>
        </a:p>
      </dgm:t>
    </dgm:pt>
    <dgm:pt modelId="{FDE93787-3ADD-40BA-912A-2547410C04C7}" type="sibTrans" cxnId="{F25153E5-FE93-45E3-BE12-849EABDAD220}">
      <dgm:prSet/>
      <dgm:spPr/>
      <dgm:t>
        <a:bodyPr/>
        <a:lstStyle/>
        <a:p>
          <a:endParaRPr lang="en-US"/>
        </a:p>
      </dgm:t>
    </dgm:pt>
    <dgm:pt modelId="{8F4FB5CB-14EC-4784-A270-CF90BA59785E}">
      <dgm:prSet/>
      <dgm:spPr/>
      <dgm:t>
        <a:bodyPr/>
        <a:lstStyle/>
        <a:p>
          <a:r>
            <a:rPr lang="en-US"/>
            <a:t>Non-major</a:t>
          </a:r>
        </a:p>
      </dgm:t>
    </dgm:pt>
    <dgm:pt modelId="{A380A0CA-AD4F-4882-9168-87BB1BEF842E}" type="parTrans" cxnId="{4F44C9D0-8769-4294-85E9-A6BF194C1E5E}">
      <dgm:prSet/>
      <dgm:spPr/>
      <dgm:t>
        <a:bodyPr/>
        <a:lstStyle/>
        <a:p>
          <a:endParaRPr lang="en-US"/>
        </a:p>
      </dgm:t>
    </dgm:pt>
    <dgm:pt modelId="{6BF4B0C8-7625-442C-A5AA-135A2B6A3A78}" type="sibTrans" cxnId="{4F44C9D0-8769-4294-85E9-A6BF194C1E5E}">
      <dgm:prSet/>
      <dgm:spPr/>
      <dgm:t>
        <a:bodyPr/>
        <a:lstStyle/>
        <a:p>
          <a:endParaRPr lang="en-US"/>
        </a:p>
      </dgm:t>
    </dgm:pt>
    <dgm:pt modelId="{CB1BD770-2732-4F60-A950-D310CC70D6FC}">
      <dgm:prSet/>
      <dgm:spPr/>
      <dgm:t>
        <a:bodyPr/>
        <a:lstStyle/>
        <a:p>
          <a:r>
            <a:rPr lang="en-US"/>
            <a:t>Non-native speaker</a:t>
          </a:r>
        </a:p>
      </dgm:t>
    </dgm:pt>
    <dgm:pt modelId="{0686BD44-D671-473C-B6A7-FA02C31299ED}" type="parTrans" cxnId="{AE5FEDF8-CEA5-481D-9A5E-B1DB86E8902E}">
      <dgm:prSet/>
      <dgm:spPr/>
      <dgm:t>
        <a:bodyPr/>
        <a:lstStyle/>
        <a:p>
          <a:endParaRPr lang="en-US"/>
        </a:p>
      </dgm:t>
    </dgm:pt>
    <dgm:pt modelId="{43BF991B-A8DD-4AF5-AD79-F6AB6964B642}" type="sibTrans" cxnId="{AE5FEDF8-CEA5-481D-9A5E-B1DB86E8902E}">
      <dgm:prSet/>
      <dgm:spPr/>
      <dgm:t>
        <a:bodyPr/>
        <a:lstStyle/>
        <a:p>
          <a:endParaRPr lang="en-US"/>
        </a:p>
      </dgm:t>
    </dgm:pt>
    <dgm:pt modelId="{200CCACD-5D53-4B44-BD4A-1CE4691C244C}">
      <dgm:prSet/>
      <dgm:spPr/>
      <dgm:t>
        <a:bodyPr/>
        <a:lstStyle/>
        <a:p>
          <a:r>
            <a:rPr lang="en-US"/>
            <a:t>Non-matriculated</a:t>
          </a:r>
        </a:p>
      </dgm:t>
    </dgm:pt>
    <dgm:pt modelId="{EBABC0E3-BF3E-49D1-B59B-D9434C86A389}" type="parTrans" cxnId="{98D139ED-B15B-4DC3-B862-40538D955BFA}">
      <dgm:prSet/>
      <dgm:spPr/>
      <dgm:t>
        <a:bodyPr/>
        <a:lstStyle/>
        <a:p>
          <a:endParaRPr lang="en-US"/>
        </a:p>
      </dgm:t>
    </dgm:pt>
    <dgm:pt modelId="{38688B6E-E8D7-415D-8BBA-ADF150CAF600}" type="sibTrans" cxnId="{98D139ED-B15B-4DC3-B862-40538D955BFA}">
      <dgm:prSet/>
      <dgm:spPr/>
      <dgm:t>
        <a:bodyPr/>
        <a:lstStyle/>
        <a:p>
          <a:endParaRPr lang="en-US"/>
        </a:p>
      </dgm:t>
    </dgm:pt>
    <dgm:pt modelId="{633950F4-486B-42A6-9E7F-923A97512810}">
      <dgm:prSet/>
      <dgm:spPr/>
      <dgm:t>
        <a:bodyPr/>
        <a:lstStyle/>
        <a:p>
          <a:r>
            <a:rPr lang="en-US"/>
            <a:t>Seeking entrance to undergraduate program</a:t>
          </a:r>
        </a:p>
      </dgm:t>
    </dgm:pt>
    <dgm:pt modelId="{E235EBC1-0762-467C-828C-89BE5EE0DCD1}" type="parTrans" cxnId="{6AF9EB4B-B186-4E96-B4A6-6B376384C64C}">
      <dgm:prSet/>
      <dgm:spPr/>
      <dgm:t>
        <a:bodyPr/>
        <a:lstStyle/>
        <a:p>
          <a:endParaRPr lang="en-US"/>
        </a:p>
      </dgm:t>
    </dgm:pt>
    <dgm:pt modelId="{ECD8BD11-83C0-4C22-84FA-D4D670EE2E44}" type="sibTrans" cxnId="{6AF9EB4B-B186-4E96-B4A6-6B376384C64C}">
      <dgm:prSet/>
      <dgm:spPr/>
      <dgm:t>
        <a:bodyPr/>
        <a:lstStyle/>
        <a:p>
          <a:endParaRPr lang="en-US"/>
        </a:p>
      </dgm:t>
    </dgm:pt>
    <dgm:pt modelId="{4E0D39CF-9DF0-43CF-A6C9-9ADDA004B183}">
      <dgm:prSet/>
      <dgm:spPr/>
      <dgm:t>
        <a:bodyPr/>
        <a:lstStyle/>
        <a:p>
          <a:r>
            <a:rPr lang="en-US"/>
            <a:t>Seeking entrance to graduate program</a:t>
          </a:r>
        </a:p>
      </dgm:t>
    </dgm:pt>
    <dgm:pt modelId="{FB4DBA4D-2A5B-41B7-9E0A-A0366AA0E06B}" type="parTrans" cxnId="{A5EAFD27-5EA4-464C-8DE9-8DB10BD891CE}">
      <dgm:prSet/>
      <dgm:spPr/>
      <dgm:t>
        <a:bodyPr/>
        <a:lstStyle/>
        <a:p>
          <a:endParaRPr lang="en-US"/>
        </a:p>
      </dgm:t>
    </dgm:pt>
    <dgm:pt modelId="{F7061F5F-2B7E-48FB-94C3-9180D55842BA}" type="sibTrans" cxnId="{A5EAFD27-5EA4-464C-8DE9-8DB10BD891CE}">
      <dgm:prSet/>
      <dgm:spPr/>
      <dgm:t>
        <a:bodyPr/>
        <a:lstStyle/>
        <a:p>
          <a:endParaRPr lang="en-US"/>
        </a:p>
      </dgm:t>
    </dgm:pt>
    <dgm:pt modelId="{C06C60CA-5901-43B4-AECD-82BA41E908EE}" type="pres">
      <dgm:prSet presAssocID="{4F6327FA-139F-4048-9528-5F93F90CCB2A}" presName="linear" presStyleCnt="0">
        <dgm:presLayoutVars>
          <dgm:animLvl val="lvl"/>
          <dgm:resizeHandles val="exact"/>
        </dgm:presLayoutVars>
      </dgm:prSet>
      <dgm:spPr/>
    </dgm:pt>
    <dgm:pt modelId="{745EE7C8-9F4B-4D15-B344-62FFF2700030}" type="pres">
      <dgm:prSet presAssocID="{5DCE7E61-1E58-492C-85B0-5742474D333B}" presName="parentText" presStyleLbl="node1" presStyleIdx="0" presStyleCnt="8">
        <dgm:presLayoutVars>
          <dgm:chMax val="0"/>
          <dgm:bulletEnabled val="1"/>
        </dgm:presLayoutVars>
      </dgm:prSet>
      <dgm:spPr/>
    </dgm:pt>
    <dgm:pt modelId="{712417A5-2964-4AEC-B7A4-294CF9867A3D}" type="pres">
      <dgm:prSet presAssocID="{EBC66898-F7CA-4EB3-851A-8EF2FED3C42E}" presName="spacer" presStyleCnt="0"/>
      <dgm:spPr/>
    </dgm:pt>
    <dgm:pt modelId="{D5DCA353-8DE5-405E-AF63-4B76AD4FA4E3}" type="pres">
      <dgm:prSet presAssocID="{1F9291C0-05E7-4536-8BAC-05C480193565}" presName="parentText" presStyleLbl="node1" presStyleIdx="1" presStyleCnt="8" custLinFactY="1608" custLinFactNeighborY="100000">
        <dgm:presLayoutVars>
          <dgm:chMax val="0"/>
          <dgm:bulletEnabled val="1"/>
        </dgm:presLayoutVars>
      </dgm:prSet>
      <dgm:spPr/>
    </dgm:pt>
    <dgm:pt modelId="{5041A80E-AB81-4DE1-A981-F19856341D74}" type="pres">
      <dgm:prSet presAssocID="{422A5107-FDBC-4E6F-8D62-34E73FCD4C5C}" presName="spacer" presStyleCnt="0"/>
      <dgm:spPr/>
    </dgm:pt>
    <dgm:pt modelId="{61D91BE8-07BA-4931-9E29-1183C88E4A8D}" type="pres">
      <dgm:prSet presAssocID="{D699E675-D724-432E-99F4-166A448F9731}" presName="parentText" presStyleLbl="node1" presStyleIdx="2" presStyleCnt="8">
        <dgm:presLayoutVars>
          <dgm:chMax val="0"/>
          <dgm:bulletEnabled val="1"/>
        </dgm:presLayoutVars>
      </dgm:prSet>
      <dgm:spPr/>
    </dgm:pt>
    <dgm:pt modelId="{1A6967D3-7F5F-41E9-BB0A-72CB7AC55D59}" type="pres">
      <dgm:prSet presAssocID="{FDE93787-3ADD-40BA-912A-2547410C04C7}" presName="spacer" presStyleCnt="0"/>
      <dgm:spPr/>
    </dgm:pt>
    <dgm:pt modelId="{69E05837-3438-4A84-8996-3A7EEFBFE3B1}" type="pres">
      <dgm:prSet presAssocID="{8F4FB5CB-14EC-4784-A270-CF90BA59785E}" presName="parentText" presStyleLbl="node1" presStyleIdx="3" presStyleCnt="8">
        <dgm:presLayoutVars>
          <dgm:chMax val="0"/>
          <dgm:bulletEnabled val="1"/>
        </dgm:presLayoutVars>
      </dgm:prSet>
      <dgm:spPr/>
    </dgm:pt>
    <dgm:pt modelId="{DA24A792-3446-44FB-B4DE-E3CF6DC3BABD}" type="pres">
      <dgm:prSet presAssocID="{6BF4B0C8-7625-442C-A5AA-135A2B6A3A78}" presName="spacer" presStyleCnt="0"/>
      <dgm:spPr/>
    </dgm:pt>
    <dgm:pt modelId="{7E605310-A3B9-40C0-A199-F34F5EE089D2}" type="pres">
      <dgm:prSet presAssocID="{CB1BD770-2732-4F60-A950-D310CC70D6FC}" presName="parentText" presStyleLbl="node1" presStyleIdx="4" presStyleCnt="8">
        <dgm:presLayoutVars>
          <dgm:chMax val="0"/>
          <dgm:bulletEnabled val="1"/>
        </dgm:presLayoutVars>
      </dgm:prSet>
      <dgm:spPr/>
    </dgm:pt>
    <dgm:pt modelId="{FBDE48EF-B2C3-45E6-A18D-A194865E3FB2}" type="pres">
      <dgm:prSet presAssocID="{43BF991B-A8DD-4AF5-AD79-F6AB6964B642}" presName="spacer" presStyleCnt="0"/>
      <dgm:spPr/>
    </dgm:pt>
    <dgm:pt modelId="{68209F0D-D3C3-4C21-90E9-51E784068760}" type="pres">
      <dgm:prSet presAssocID="{200CCACD-5D53-4B44-BD4A-1CE4691C244C}" presName="parentText" presStyleLbl="node1" presStyleIdx="5" presStyleCnt="8">
        <dgm:presLayoutVars>
          <dgm:chMax val="0"/>
          <dgm:bulletEnabled val="1"/>
        </dgm:presLayoutVars>
      </dgm:prSet>
      <dgm:spPr/>
    </dgm:pt>
    <dgm:pt modelId="{F714F545-21B9-4112-9C9E-96AE8E56CAAE}" type="pres">
      <dgm:prSet presAssocID="{38688B6E-E8D7-415D-8BBA-ADF150CAF600}" presName="spacer" presStyleCnt="0"/>
      <dgm:spPr/>
    </dgm:pt>
    <dgm:pt modelId="{7262B76C-61A7-4793-8022-31B464957F70}" type="pres">
      <dgm:prSet presAssocID="{633950F4-486B-42A6-9E7F-923A97512810}" presName="parentText" presStyleLbl="node1" presStyleIdx="6" presStyleCnt="8">
        <dgm:presLayoutVars>
          <dgm:chMax val="0"/>
          <dgm:bulletEnabled val="1"/>
        </dgm:presLayoutVars>
      </dgm:prSet>
      <dgm:spPr/>
    </dgm:pt>
    <dgm:pt modelId="{5E956565-CAA9-4580-A4A0-4E4A11D732BD}" type="pres">
      <dgm:prSet presAssocID="{ECD8BD11-83C0-4C22-84FA-D4D670EE2E44}" presName="spacer" presStyleCnt="0"/>
      <dgm:spPr/>
    </dgm:pt>
    <dgm:pt modelId="{DE085333-F8A2-49C0-870D-EA981E360E19}" type="pres">
      <dgm:prSet presAssocID="{4E0D39CF-9DF0-43CF-A6C9-9ADDA004B183}" presName="parentText" presStyleLbl="node1" presStyleIdx="7" presStyleCnt="8">
        <dgm:presLayoutVars>
          <dgm:chMax val="0"/>
          <dgm:bulletEnabled val="1"/>
        </dgm:presLayoutVars>
      </dgm:prSet>
      <dgm:spPr/>
    </dgm:pt>
  </dgm:ptLst>
  <dgm:cxnLst>
    <dgm:cxn modelId="{A5EAFD27-5EA4-464C-8DE9-8DB10BD891CE}" srcId="{4F6327FA-139F-4048-9528-5F93F90CCB2A}" destId="{4E0D39CF-9DF0-43CF-A6C9-9ADDA004B183}" srcOrd="7" destOrd="0" parTransId="{FB4DBA4D-2A5B-41B7-9E0A-A0366AA0E06B}" sibTransId="{F7061F5F-2B7E-48FB-94C3-9180D55842BA}"/>
    <dgm:cxn modelId="{76379C4A-8DAD-47E7-AFDB-CAA66CA2D70A}" type="presOf" srcId="{200CCACD-5D53-4B44-BD4A-1CE4691C244C}" destId="{68209F0D-D3C3-4C21-90E9-51E784068760}" srcOrd="0" destOrd="0" presId="urn:microsoft.com/office/officeart/2005/8/layout/vList2"/>
    <dgm:cxn modelId="{6AF9EB4B-B186-4E96-B4A6-6B376384C64C}" srcId="{4F6327FA-139F-4048-9528-5F93F90CCB2A}" destId="{633950F4-486B-42A6-9E7F-923A97512810}" srcOrd="6" destOrd="0" parTransId="{E235EBC1-0762-467C-828C-89BE5EE0DCD1}" sibTransId="{ECD8BD11-83C0-4C22-84FA-D4D670EE2E44}"/>
    <dgm:cxn modelId="{044F466D-8A28-46B6-BF37-27194B81D9CB}" type="presOf" srcId="{4E0D39CF-9DF0-43CF-A6C9-9ADDA004B183}" destId="{DE085333-F8A2-49C0-870D-EA981E360E19}" srcOrd="0" destOrd="0" presId="urn:microsoft.com/office/officeart/2005/8/layout/vList2"/>
    <dgm:cxn modelId="{32FF9186-6FA5-4ABC-BFC6-33AB814FE797}" type="presOf" srcId="{5DCE7E61-1E58-492C-85B0-5742474D333B}" destId="{745EE7C8-9F4B-4D15-B344-62FFF2700030}" srcOrd="0" destOrd="0" presId="urn:microsoft.com/office/officeart/2005/8/layout/vList2"/>
    <dgm:cxn modelId="{A6714B90-4D7A-4D50-85E8-2BBBB83012F6}" type="presOf" srcId="{633950F4-486B-42A6-9E7F-923A97512810}" destId="{7262B76C-61A7-4793-8022-31B464957F70}" srcOrd="0" destOrd="0" presId="urn:microsoft.com/office/officeart/2005/8/layout/vList2"/>
    <dgm:cxn modelId="{9ABE4B94-093B-44CF-90CA-29827EE2D098}" type="presOf" srcId="{4F6327FA-139F-4048-9528-5F93F90CCB2A}" destId="{C06C60CA-5901-43B4-AECD-82BA41E908EE}" srcOrd="0" destOrd="0" presId="urn:microsoft.com/office/officeart/2005/8/layout/vList2"/>
    <dgm:cxn modelId="{64ECEF9F-11F9-4D6D-B9F8-31ACEFAEA322}" type="presOf" srcId="{1F9291C0-05E7-4536-8BAC-05C480193565}" destId="{D5DCA353-8DE5-405E-AF63-4B76AD4FA4E3}" srcOrd="0" destOrd="0" presId="urn:microsoft.com/office/officeart/2005/8/layout/vList2"/>
    <dgm:cxn modelId="{32E555BC-2DC4-470E-9BE2-6E50579B7A35}" srcId="{4F6327FA-139F-4048-9528-5F93F90CCB2A}" destId="{5DCE7E61-1E58-492C-85B0-5742474D333B}" srcOrd="0" destOrd="0" parTransId="{8975E6F1-DC6A-4B19-85DF-38D6D06DB99A}" sibTransId="{EBC66898-F7CA-4EB3-851A-8EF2FED3C42E}"/>
    <dgm:cxn modelId="{1022EFC3-E328-48DD-ACE4-9FD6FB87C475}" type="presOf" srcId="{8F4FB5CB-14EC-4784-A270-CF90BA59785E}" destId="{69E05837-3438-4A84-8996-3A7EEFBFE3B1}" srcOrd="0" destOrd="0" presId="urn:microsoft.com/office/officeart/2005/8/layout/vList2"/>
    <dgm:cxn modelId="{4F44C9D0-8769-4294-85E9-A6BF194C1E5E}" srcId="{4F6327FA-139F-4048-9528-5F93F90CCB2A}" destId="{8F4FB5CB-14EC-4784-A270-CF90BA59785E}" srcOrd="3" destOrd="0" parTransId="{A380A0CA-AD4F-4882-9168-87BB1BEF842E}" sibTransId="{6BF4B0C8-7625-442C-A5AA-135A2B6A3A78}"/>
    <dgm:cxn modelId="{DE4C5ADE-ED4D-4AFB-8DF1-E589C080088F}" type="presOf" srcId="{D699E675-D724-432E-99F4-166A448F9731}" destId="{61D91BE8-07BA-4931-9E29-1183C88E4A8D}" srcOrd="0" destOrd="0" presId="urn:microsoft.com/office/officeart/2005/8/layout/vList2"/>
    <dgm:cxn modelId="{903604E2-574F-40A7-8FB6-EAB37E95F854}" srcId="{4F6327FA-139F-4048-9528-5F93F90CCB2A}" destId="{1F9291C0-05E7-4536-8BAC-05C480193565}" srcOrd="1" destOrd="0" parTransId="{85C64F62-FE10-41A4-8B01-A6DFBD662DFE}" sibTransId="{422A5107-FDBC-4E6F-8D62-34E73FCD4C5C}"/>
    <dgm:cxn modelId="{F25153E5-FE93-45E3-BE12-849EABDAD220}" srcId="{4F6327FA-139F-4048-9528-5F93F90CCB2A}" destId="{D699E675-D724-432E-99F4-166A448F9731}" srcOrd="2" destOrd="0" parTransId="{493C7EE5-40B9-4BE6-8EA6-A88BF94C0E50}" sibTransId="{FDE93787-3ADD-40BA-912A-2547410C04C7}"/>
    <dgm:cxn modelId="{98D139ED-B15B-4DC3-B862-40538D955BFA}" srcId="{4F6327FA-139F-4048-9528-5F93F90CCB2A}" destId="{200CCACD-5D53-4B44-BD4A-1CE4691C244C}" srcOrd="5" destOrd="0" parTransId="{EBABC0E3-BF3E-49D1-B59B-D9434C86A389}" sibTransId="{38688B6E-E8D7-415D-8BBA-ADF150CAF600}"/>
    <dgm:cxn modelId="{BBE557F3-2DDC-4675-9B4C-B01FA3C6385C}" type="presOf" srcId="{CB1BD770-2732-4F60-A950-D310CC70D6FC}" destId="{7E605310-A3B9-40C0-A199-F34F5EE089D2}" srcOrd="0" destOrd="0" presId="urn:microsoft.com/office/officeart/2005/8/layout/vList2"/>
    <dgm:cxn modelId="{AE5FEDF8-CEA5-481D-9A5E-B1DB86E8902E}" srcId="{4F6327FA-139F-4048-9528-5F93F90CCB2A}" destId="{CB1BD770-2732-4F60-A950-D310CC70D6FC}" srcOrd="4" destOrd="0" parTransId="{0686BD44-D671-473C-B6A7-FA02C31299ED}" sibTransId="{43BF991B-A8DD-4AF5-AD79-F6AB6964B642}"/>
    <dgm:cxn modelId="{6940DA3E-3D67-462B-BA95-8D5036B9D985}" type="presParOf" srcId="{C06C60CA-5901-43B4-AECD-82BA41E908EE}" destId="{745EE7C8-9F4B-4D15-B344-62FFF2700030}" srcOrd="0" destOrd="0" presId="urn:microsoft.com/office/officeart/2005/8/layout/vList2"/>
    <dgm:cxn modelId="{568DC7A9-119E-42E5-8EA6-39003C18F6EB}" type="presParOf" srcId="{C06C60CA-5901-43B4-AECD-82BA41E908EE}" destId="{712417A5-2964-4AEC-B7A4-294CF9867A3D}" srcOrd="1" destOrd="0" presId="urn:microsoft.com/office/officeart/2005/8/layout/vList2"/>
    <dgm:cxn modelId="{EF6E0FCE-7B13-4D3D-A951-0783876303BE}" type="presParOf" srcId="{C06C60CA-5901-43B4-AECD-82BA41E908EE}" destId="{D5DCA353-8DE5-405E-AF63-4B76AD4FA4E3}" srcOrd="2" destOrd="0" presId="urn:microsoft.com/office/officeart/2005/8/layout/vList2"/>
    <dgm:cxn modelId="{5059E589-2604-475B-A28D-E02A1DB132D7}" type="presParOf" srcId="{C06C60CA-5901-43B4-AECD-82BA41E908EE}" destId="{5041A80E-AB81-4DE1-A981-F19856341D74}" srcOrd="3" destOrd="0" presId="urn:microsoft.com/office/officeart/2005/8/layout/vList2"/>
    <dgm:cxn modelId="{0FB13562-4E76-434A-B0C5-D413DD95A1D0}" type="presParOf" srcId="{C06C60CA-5901-43B4-AECD-82BA41E908EE}" destId="{61D91BE8-07BA-4931-9E29-1183C88E4A8D}" srcOrd="4" destOrd="0" presId="urn:microsoft.com/office/officeart/2005/8/layout/vList2"/>
    <dgm:cxn modelId="{9C911B48-BC10-4FFC-9570-F9ECCEAEDD0C}" type="presParOf" srcId="{C06C60CA-5901-43B4-AECD-82BA41E908EE}" destId="{1A6967D3-7F5F-41E9-BB0A-72CB7AC55D59}" srcOrd="5" destOrd="0" presId="urn:microsoft.com/office/officeart/2005/8/layout/vList2"/>
    <dgm:cxn modelId="{090DE2E3-E791-40DF-819A-5F9FF2781D84}" type="presParOf" srcId="{C06C60CA-5901-43B4-AECD-82BA41E908EE}" destId="{69E05837-3438-4A84-8996-3A7EEFBFE3B1}" srcOrd="6" destOrd="0" presId="urn:microsoft.com/office/officeart/2005/8/layout/vList2"/>
    <dgm:cxn modelId="{D2110F1C-024E-4F21-A674-61C29466C10E}" type="presParOf" srcId="{C06C60CA-5901-43B4-AECD-82BA41E908EE}" destId="{DA24A792-3446-44FB-B4DE-E3CF6DC3BABD}" srcOrd="7" destOrd="0" presId="urn:microsoft.com/office/officeart/2005/8/layout/vList2"/>
    <dgm:cxn modelId="{F1BDE4CF-0AAE-401B-BCE7-A9F17A42ECEB}" type="presParOf" srcId="{C06C60CA-5901-43B4-AECD-82BA41E908EE}" destId="{7E605310-A3B9-40C0-A199-F34F5EE089D2}" srcOrd="8" destOrd="0" presId="urn:microsoft.com/office/officeart/2005/8/layout/vList2"/>
    <dgm:cxn modelId="{6D6D2FD4-EABE-49D6-BA5B-E946DD00EC95}" type="presParOf" srcId="{C06C60CA-5901-43B4-AECD-82BA41E908EE}" destId="{FBDE48EF-B2C3-45E6-A18D-A194865E3FB2}" srcOrd="9" destOrd="0" presId="urn:microsoft.com/office/officeart/2005/8/layout/vList2"/>
    <dgm:cxn modelId="{CA118C90-9FBD-455F-B339-FF079E1D4CB1}" type="presParOf" srcId="{C06C60CA-5901-43B4-AECD-82BA41E908EE}" destId="{68209F0D-D3C3-4C21-90E9-51E784068760}" srcOrd="10" destOrd="0" presId="urn:microsoft.com/office/officeart/2005/8/layout/vList2"/>
    <dgm:cxn modelId="{C354342D-FC46-408B-9CE9-22D59FCAC7DC}" type="presParOf" srcId="{C06C60CA-5901-43B4-AECD-82BA41E908EE}" destId="{F714F545-21B9-4112-9C9E-96AE8E56CAAE}" srcOrd="11" destOrd="0" presId="urn:microsoft.com/office/officeart/2005/8/layout/vList2"/>
    <dgm:cxn modelId="{5812C3A9-8235-4EAA-B7C5-0A35F341B618}" type="presParOf" srcId="{C06C60CA-5901-43B4-AECD-82BA41E908EE}" destId="{7262B76C-61A7-4793-8022-31B464957F70}" srcOrd="12" destOrd="0" presId="urn:microsoft.com/office/officeart/2005/8/layout/vList2"/>
    <dgm:cxn modelId="{2EA2567B-80DD-481E-97A5-05E5A0A16DAB}" type="presParOf" srcId="{C06C60CA-5901-43B4-AECD-82BA41E908EE}" destId="{5E956565-CAA9-4580-A4A0-4E4A11D732BD}" srcOrd="13" destOrd="0" presId="urn:microsoft.com/office/officeart/2005/8/layout/vList2"/>
    <dgm:cxn modelId="{B7AA5606-AE2B-4BD5-90CD-38A9A0BD12C8}" type="presParOf" srcId="{C06C60CA-5901-43B4-AECD-82BA41E908EE}" destId="{DE085333-F8A2-49C0-870D-EA981E360E19}"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0FF268-E4AB-4AC5-918D-2DA297A1602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BF94AA4A-2CCD-4536-A84F-7B5F0AAEABEA}">
      <dgm:prSet/>
      <dgm:spPr/>
      <dgm:t>
        <a:bodyPr/>
        <a:lstStyle/>
        <a:p>
          <a:r>
            <a:rPr lang="en-US" dirty="0"/>
            <a:t>Turns off automatic pilot</a:t>
          </a:r>
        </a:p>
      </dgm:t>
    </dgm:pt>
    <dgm:pt modelId="{41875100-E09F-40A9-AC73-B6F8EB1B9745}" type="parTrans" cxnId="{4AB0FE31-63EC-4370-BAD2-A54FFF6DD76C}">
      <dgm:prSet/>
      <dgm:spPr/>
      <dgm:t>
        <a:bodyPr/>
        <a:lstStyle/>
        <a:p>
          <a:endParaRPr lang="en-US"/>
        </a:p>
      </dgm:t>
    </dgm:pt>
    <dgm:pt modelId="{11C035F1-276F-4135-A53F-5357A1D4E263}" type="sibTrans" cxnId="{4AB0FE31-63EC-4370-BAD2-A54FFF6DD76C}">
      <dgm:prSet/>
      <dgm:spPr/>
      <dgm:t>
        <a:bodyPr/>
        <a:lstStyle/>
        <a:p>
          <a:endParaRPr lang="en-US"/>
        </a:p>
      </dgm:t>
    </dgm:pt>
    <dgm:pt modelId="{FEA2D3FA-172F-4075-9265-E7463CBAA0D0}">
      <dgm:prSet/>
      <dgm:spPr/>
      <dgm:t>
        <a:bodyPr/>
        <a:lstStyle/>
        <a:p>
          <a:r>
            <a:rPr lang="en-US" dirty="0"/>
            <a:t>Helps make plan</a:t>
          </a:r>
        </a:p>
      </dgm:t>
    </dgm:pt>
    <dgm:pt modelId="{EA79FB0A-CD46-472B-9890-963219383ECD}" type="parTrans" cxnId="{893BE1A6-3C9A-4C0E-A5DD-BCDB14C58650}">
      <dgm:prSet/>
      <dgm:spPr/>
      <dgm:t>
        <a:bodyPr/>
        <a:lstStyle/>
        <a:p>
          <a:endParaRPr lang="en-US"/>
        </a:p>
      </dgm:t>
    </dgm:pt>
    <dgm:pt modelId="{75DF5ADD-592A-4795-8562-82FAF928E060}" type="sibTrans" cxnId="{893BE1A6-3C9A-4C0E-A5DD-BCDB14C58650}">
      <dgm:prSet/>
      <dgm:spPr/>
      <dgm:t>
        <a:bodyPr/>
        <a:lstStyle/>
        <a:p>
          <a:endParaRPr lang="en-US"/>
        </a:p>
      </dgm:t>
    </dgm:pt>
    <dgm:pt modelId="{26B590EE-A360-4111-8CFB-DE18B546243B}">
      <dgm:prSet/>
      <dgm:spPr/>
      <dgm:t>
        <a:bodyPr/>
        <a:lstStyle/>
        <a:p>
          <a:r>
            <a:rPr lang="en-US" dirty="0"/>
            <a:t>Helps if you have to throw the plan away</a:t>
          </a:r>
        </a:p>
      </dgm:t>
    </dgm:pt>
    <dgm:pt modelId="{17377CAD-0ED3-4373-A78C-AA6147D4337A}" type="parTrans" cxnId="{12F99FB8-221F-4CDF-B009-F6F7E026A482}">
      <dgm:prSet/>
      <dgm:spPr/>
      <dgm:t>
        <a:bodyPr/>
        <a:lstStyle/>
        <a:p>
          <a:endParaRPr lang="en-US"/>
        </a:p>
      </dgm:t>
    </dgm:pt>
    <dgm:pt modelId="{BB85A539-B5C4-49EC-BDED-BB8E582836E1}" type="sibTrans" cxnId="{12F99FB8-221F-4CDF-B009-F6F7E026A482}">
      <dgm:prSet/>
      <dgm:spPr/>
      <dgm:t>
        <a:bodyPr/>
        <a:lstStyle/>
        <a:p>
          <a:endParaRPr lang="en-US"/>
        </a:p>
      </dgm:t>
    </dgm:pt>
    <dgm:pt modelId="{7ED1C97A-44B5-4F7C-AA89-A2EEFE6500A6}" type="pres">
      <dgm:prSet presAssocID="{B70FF268-E4AB-4AC5-918D-2DA297A1602A}" presName="hierChild1" presStyleCnt="0">
        <dgm:presLayoutVars>
          <dgm:chPref val="1"/>
          <dgm:dir/>
          <dgm:animOne val="branch"/>
          <dgm:animLvl val="lvl"/>
          <dgm:resizeHandles/>
        </dgm:presLayoutVars>
      </dgm:prSet>
      <dgm:spPr/>
    </dgm:pt>
    <dgm:pt modelId="{D7129BD6-19E8-46BC-BBEB-6ACE82F2144C}" type="pres">
      <dgm:prSet presAssocID="{BF94AA4A-2CCD-4536-A84F-7B5F0AAEABEA}" presName="hierRoot1" presStyleCnt="0"/>
      <dgm:spPr/>
    </dgm:pt>
    <dgm:pt modelId="{B23ADA74-9BF0-4D51-8ADF-9C75BCC1CA23}" type="pres">
      <dgm:prSet presAssocID="{BF94AA4A-2CCD-4536-A84F-7B5F0AAEABEA}" presName="composite" presStyleCnt="0"/>
      <dgm:spPr/>
    </dgm:pt>
    <dgm:pt modelId="{D631AF87-DF96-48C8-91EC-B7ACA7272F70}" type="pres">
      <dgm:prSet presAssocID="{BF94AA4A-2CCD-4536-A84F-7B5F0AAEABEA}" presName="background" presStyleLbl="node0" presStyleIdx="0" presStyleCnt="3"/>
      <dgm:spPr/>
    </dgm:pt>
    <dgm:pt modelId="{D4FAD4F1-67DD-4ADE-93D3-24C18EE9D575}" type="pres">
      <dgm:prSet presAssocID="{BF94AA4A-2CCD-4536-A84F-7B5F0AAEABEA}" presName="text" presStyleLbl="fgAcc0" presStyleIdx="0" presStyleCnt="3">
        <dgm:presLayoutVars>
          <dgm:chPref val="3"/>
        </dgm:presLayoutVars>
      </dgm:prSet>
      <dgm:spPr/>
    </dgm:pt>
    <dgm:pt modelId="{99C09805-CEA1-4056-9ECF-276051237F64}" type="pres">
      <dgm:prSet presAssocID="{BF94AA4A-2CCD-4536-A84F-7B5F0AAEABEA}" presName="hierChild2" presStyleCnt="0"/>
      <dgm:spPr/>
    </dgm:pt>
    <dgm:pt modelId="{E5FD7EC1-B456-4D7E-BC61-7ED712B6773C}" type="pres">
      <dgm:prSet presAssocID="{FEA2D3FA-172F-4075-9265-E7463CBAA0D0}" presName="hierRoot1" presStyleCnt="0"/>
      <dgm:spPr/>
    </dgm:pt>
    <dgm:pt modelId="{AB766F27-1904-47AB-BD45-E4B2F4702446}" type="pres">
      <dgm:prSet presAssocID="{FEA2D3FA-172F-4075-9265-E7463CBAA0D0}" presName="composite" presStyleCnt="0"/>
      <dgm:spPr/>
    </dgm:pt>
    <dgm:pt modelId="{39F1C97B-8E0B-4189-9EFE-CAC7B4B56434}" type="pres">
      <dgm:prSet presAssocID="{FEA2D3FA-172F-4075-9265-E7463CBAA0D0}" presName="background" presStyleLbl="node0" presStyleIdx="1" presStyleCnt="3"/>
      <dgm:spPr/>
    </dgm:pt>
    <dgm:pt modelId="{73FD680E-3DA1-4FA3-A29F-87A6A22E9DE9}" type="pres">
      <dgm:prSet presAssocID="{FEA2D3FA-172F-4075-9265-E7463CBAA0D0}" presName="text" presStyleLbl="fgAcc0" presStyleIdx="1" presStyleCnt="3">
        <dgm:presLayoutVars>
          <dgm:chPref val="3"/>
        </dgm:presLayoutVars>
      </dgm:prSet>
      <dgm:spPr/>
    </dgm:pt>
    <dgm:pt modelId="{5D219F2D-62A0-4756-8FAC-6616E5913A8A}" type="pres">
      <dgm:prSet presAssocID="{FEA2D3FA-172F-4075-9265-E7463CBAA0D0}" presName="hierChild2" presStyleCnt="0"/>
      <dgm:spPr/>
    </dgm:pt>
    <dgm:pt modelId="{EF9EDE10-C3EA-41D0-96D6-49C7C8AA92D5}" type="pres">
      <dgm:prSet presAssocID="{26B590EE-A360-4111-8CFB-DE18B546243B}" presName="hierRoot1" presStyleCnt="0"/>
      <dgm:spPr/>
    </dgm:pt>
    <dgm:pt modelId="{E02031FF-01C3-4363-AE88-C11A2049317D}" type="pres">
      <dgm:prSet presAssocID="{26B590EE-A360-4111-8CFB-DE18B546243B}" presName="composite" presStyleCnt="0"/>
      <dgm:spPr/>
    </dgm:pt>
    <dgm:pt modelId="{16E40BDA-C7CA-4AF1-A7A3-B98964A7456E}" type="pres">
      <dgm:prSet presAssocID="{26B590EE-A360-4111-8CFB-DE18B546243B}" presName="background" presStyleLbl="node0" presStyleIdx="2" presStyleCnt="3"/>
      <dgm:spPr/>
    </dgm:pt>
    <dgm:pt modelId="{CFF6B0E3-4C6B-49B9-9449-674EC45FB9A9}" type="pres">
      <dgm:prSet presAssocID="{26B590EE-A360-4111-8CFB-DE18B546243B}" presName="text" presStyleLbl="fgAcc0" presStyleIdx="2" presStyleCnt="3">
        <dgm:presLayoutVars>
          <dgm:chPref val="3"/>
        </dgm:presLayoutVars>
      </dgm:prSet>
      <dgm:spPr/>
    </dgm:pt>
    <dgm:pt modelId="{42FEDEFF-5271-4581-AE8C-CD77C54F7B1B}" type="pres">
      <dgm:prSet presAssocID="{26B590EE-A360-4111-8CFB-DE18B546243B}" presName="hierChild2" presStyleCnt="0"/>
      <dgm:spPr/>
    </dgm:pt>
  </dgm:ptLst>
  <dgm:cxnLst>
    <dgm:cxn modelId="{D2A45C03-D54F-4BB9-B603-5C238B5D6DE8}" type="presOf" srcId="{FEA2D3FA-172F-4075-9265-E7463CBAA0D0}" destId="{73FD680E-3DA1-4FA3-A29F-87A6A22E9DE9}" srcOrd="0" destOrd="0" presId="urn:microsoft.com/office/officeart/2005/8/layout/hierarchy1"/>
    <dgm:cxn modelId="{7369D221-023F-4737-9969-58B68B9C479C}" type="presOf" srcId="{B70FF268-E4AB-4AC5-918D-2DA297A1602A}" destId="{7ED1C97A-44B5-4F7C-AA89-A2EEFE6500A6}" srcOrd="0" destOrd="0" presId="urn:microsoft.com/office/officeart/2005/8/layout/hierarchy1"/>
    <dgm:cxn modelId="{4AB0FE31-63EC-4370-BAD2-A54FFF6DD76C}" srcId="{B70FF268-E4AB-4AC5-918D-2DA297A1602A}" destId="{BF94AA4A-2CCD-4536-A84F-7B5F0AAEABEA}" srcOrd="0" destOrd="0" parTransId="{41875100-E09F-40A9-AC73-B6F8EB1B9745}" sibTransId="{11C035F1-276F-4135-A53F-5357A1D4E263}"/>
    <dgm:cxn modelId="{B8B6A26C-152F-44E2-8D4D-99EF531562A7}" type="presOf" srcId="{26B590EE-A360-4111-8CFB-DE18B546243B}" destId="{CFF6B0E3-4C6B-49B9-9449-674EC45FB9A9}" srcOrd="0" destOrd="0" presId="urn:microsoft.com/office/officeart/2005/8/layout/hierarchy1"/>
    <dgm:cxn modelId="{E7099B56-E3E0-42F8-AFB3-5DD3A12AB0A5}" type="presOf" srcId="{BF94AA4A-2CCD-4536-A84F-7B5F0AAEABEA}" destId="{D4FAD4F1-67DD-4ADE-93D3-24C18EE9D575}" srcOrd="0" destOrd="0" presId="urn:microsoft.com/office/officeart/2005/8/layout/hierarchy1"/>
    <dgm:cxn modelId="{893BE1A6-3C9A-4C0E-A5DD-BCDB14C58650}" srcId="{B70FF268-E4AB-4AC5-918D-2DA297A1602A}" destId="{FEA2D3FA-172F-4075-9265-E7463CBAA0D0}" srcOrd="1" destOrd="0" parTransId="{EA79FB0A-CD46-472B-9890-963219383ECD}" sibTransId="{75DF5ADD-592A-4795-8562-82FAF928E060}"/>
    <dgm:cxn modelId="{12F99FB8-221F-4CDF-B009-F6F7E026A482}" srcId="{B70FF268-E4AB-4AC5-918D-2DA297A1602A}" destId="{26B590EE-A360-4111-8CFB-DE18B546243B}" srcOrd="2" destOrd="0" parTransId="{17377CAD-0ED3-4373-A78C-AA6147D4337A}" sibTransId="{BB85A539-B5C4-49EC-BDED-BB8E582836E1}"/>
    <dgm:cxn modelId="{38B51D12-E995-4EA4-9233-A468CE21084D}" type="presParOf" srcId="{7ED1C97A-44B5-4F7C-AA89-A2EEFE6500A6}" destId="{D7129BD6-19E8-46BC-BBEB-6ACE82F2144C}" srcOrd="0" destOrd="0" presId="urn:microsoft.com/office/officeart/2005/8/layout/hierarchy1"/>
    <dgm:cxn modelId="{E324C646-D2EA-47E3-B262-18041345B4C0}" type="presParOf" srcId="{D7129BD6-19E8-46BC-BBEB-6ACE82F2144C}" destId="{B23ADA74-9BF0-4D51-8ADF-9C75BCC1CA23}" srcOrd="0" destOrd="0" presId="urn:microsoft.com/office/officeart/2005/8/layout/hierarchy1"/>
    <dgm:cxn modelId="{4410057F-CB6B-45ED-BCAD-A653502BD04C}" type="presParOf" srcId="{B23ADA74-9BF0-4D51-8ADF-9C75BCC1CA23}" destId="{D631AF87-DF96-48C8-91EC-B7ACA7272F70}" srcOrd="0" destOrd="0" presId="urn:microsoft.com/office/officeart/2005/8/layout/hierarchy1"/>
    <dgm:cxn modelId="{B69F7115-E82B-4E76-A571-0F9012917770}" type="presParOf" srcId="{B23ADA74-9BF0-4D51-8ADF-9C75BCC1CA23}" destId="{D4FAD4F1-67DD-4ADE-93D3-24C18EE9D575}" srcOrd="1" destOrd="0" presId="urn:microsoft.com/office/officeart/2005/8/layout/hierarchy1"/>
    <dgm:cxn modelId="{FE436DF0-31B9-4E60-9C46-529F7E29302C}" type="presParOf" srcId="{D7129BD6-19E8-46BC-BBEB-6ACE82F2144C}" destId="{99C09805-CEA1-4056-9ECF-276051237F64}" srcOrd="1" destOrd="0" presId="urn:microsoft.com/office/officeart/2005/8/layout/hierarchy1"/>
    <dgm:cxn modelId="{DB152401-2712-4415-805A-6AD8552B7972}" type="presParOf" srcId="{7ED1C97A-44B5-4F7C-AA89-A2EEFE6500A6}" destId="{E5FD7EC1-B456-4D7E-BC61-7ED712B6773C}" srcOrd="1" destOrd="0" presId="urn:microsoft.com/office/officeart/2005/8/layout/hierarchy1"/>
    <dgm:cxn modelId="{714D453A-2816-4D77-AB0E-16E7047B72EF}" type="presParOf" srcId="{E5FD7EC1-B456-4D7E-BC61-7ED712B6773C}" destId="{AB766F27-1904-47AB-BD45-E4B2F4702446}" srcOrd="0" destOrd="0" presId="urn:microsoft.com/office/officeart/2005/8/layout/hierarchy1"/>
    <dgm:cxn modelId="{0E5F6BCA-FEFF-41E7-8738-E1382F2FA6DA}" type="presParOf" srcId="{AB766F27-1904-47AB-BD45-E4B2F4702446}" destId="{39F1C97B-8E0B-4189-9EFE-CAC7B4B56434}" srcOrd="0" destOrd="0" presId="urn:microsoft.com/office/officeart/2005/8/layout/hierarchy1"/>
    <dgm:cxn modelId="{DEB760AA-3BC0-4BD2-87B1-2276E16C6E63}" type="presParOf" srcId="{AB766F27-1904-47AB-BD45-E4B2F4702446}" destId="{73FD680E-3DA1-4FA3-A29F-87A6A22E9DE9}" srcOrd="1" destOrd="0" presId="urn:microsoft.com/office/officeart/2005/8/layout/hierarchy1"/>
    <dgm:cxn modelId="{EA4BFAE4-0E8F-47A2-B58A-F09A6FB24B7F}" type="presParOf" srcId="{E5FD7EC1-B456-4D7E-BC61-7ED712B6773C}" destId="{5D219F2D-62A0-4756-8FAC-6616E5913A8A}" srcOrd="1" destOrd="0" presId="urn:microsoft.com/office/officeart/2005/8/layout/hierarchy1"/>
    <dgm:cxn modelId="{F023D0A6-31E4-4D8E-8292-5B2B273F212E}" type="presParOf" srcId="{7ED1C97A-44B5-4F7C-AA89-A2EEFE6500A6}" destId="{EF9EDE10-C3EA-41D0-96D6-49C7C8AA92D5}" srcOrd="2" destOrd="0" presId="urn:microsoft.com/office/officeart/2005/8/layout/hierarchy1"/>
    <dgm:cxn modelId="{B1872AFD-7459-4D46-88E9-32A6258A9B53}" type="presParOf" srcId="{EF9EDE10-C3EA-41D0-96D6-49C7C8AA92D5}" destId="{E02031FF-01C3-4363-AE88-C11A2049317D}" srcOrd="0" destOrd="0" presId="urn:microsoft.com/office/officeart/2005/8/layout/hierarchy1"/>
    <dgm:cxn modelId="{073C5291-6DC9-48C1-81DF-E6389ED512AF}" type="presParOf" srcId="{E02031FF-01C3-4363-AE88-C11A2049317D}" destId="{16E40BDA-C7CA-4AF1-A7A3-B98964A7456E}" srcOrd="0" destOrd="0" presId="urn:microsoft.com/office/officeart/2005/8/layout/hierarchy1"/>
    <dgm:cxn modelId="{84E2B1BC-3470-4F76-8A4B-A5FA12B594FA}" type="presParOf" srcId="{E02031FF-01C3-4363-AE88-C11A2049317D}" destId="{CFF6B0E3-4C6B-49B9-9449-674EC45FB9A9}" srcOrd="1" destOrd="0" presId="urn:microsoft.com/office/officeart/2005/8/layout/hierarchy1"/>
    <dgm:cxn modelId="{1F5B52B7-311F-48FC-B18B-EA692A74988D}" type="presParOf" srcId="{EF9EDE10-C3EA-41D0-96D6-49C7C8AA92D5}" destId="{42FEDEFF-5271-4581-AE8C-CD77C54F7B1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ED41C-80F6-479C-B55C-A71FAE3E1958}">
      <dsp:nvSpPr>
        <dsp:cNvPr id="0" name=""/>
        <dsp:cNvSpPr/>
      </dsp:nvSpPr>
      <dsp:spPr>
        <a:xfrm>
          <a:off x="1181236" y="1634"/>
          <a:ext cx="4724944" cy="1675464"/>
        </a:xfrm>
        <a:prstGeom prst="rect">
          <a:avLst/>
        </a:prstGeom>
        <a:solidFill>
          <a:schemeClr val="tx2">
            <a:lumMod val="20000"/>
            <a:lumOff val="80000"/>
            <a:alpha val="9000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677" tIns="425568" rIns="91677" bIns="425568" numCol="1" spcCol="1270" anchor="ctr" anchorCtr="0">
          <a:noAutofit/>
        </a:bodyPr>
        <a:lstStyle/>
        <a:p>
          <a:pPr marL="0" lvl="0" indent="0" algn="l" defTabSz="755650">
            <a:lnSpc>
              <a:spcPct val="90000"/>
            </a:lnSpc>
            <a:spcBef>
              <a:spcPct val="0"/>
            </a:spcBef>
            <a:spcAft>
              <a:spcPct val="35000"/>
            </a:spcAft>
            <a:buNone/>
          </a:pPr>
          <a:r>
            <a:rPr lang="en-US" sz="1700" kern="1200" dirty="0"/>
            <a:t>Describe the process and importance of reviewing the laboratory course prior to converting to a virtual or alternative lab delivery.</a:t>
          </a:r>
        </a:p>
      </dsp:txBody>
      <dsp:txXfrm>
        <a:off x="1181236" y="1634"/>
        <a:ext cx="4724944" cy="1675464"/>
      </dsp:txXfrm>
    </dsp:sp>
    <dsp:sp modelId="{F8D89F39-FAB3-4BD9-87D8-81A56FEDE77D}">
      <dsp:nvSpPr>
        <dsp:cNvPr id="0" name=""/>
        <dsp:cNvSpPr/>
      </dsp:nvSpPr>
      <dsp:spPr>
        <a:xfrm>
          <a:off x="0" y="1634"/>
          <a:ext cx="1181236" cy="1675464"/>
        </a:xfrm>
        <a:prstGeom prst="rect">
          <a:avLst/>
        </a:prstGeom>
        <a:solidFill>
          <a:schemeClr val="tx2"/>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507" tIns="165499" rIns="62507" bIns="165499" numCol="1" spcCol="1270" anchor="ctr" anchorCtr="0">
          <a:noAutofit/>
        </a:bodyPr>
        <a:lstStyle/>
        <a:p>
          <a:pPr marL="0" lvl="0" indent="0" algn="ctr" defTabSz="933450">
            <a:lnSpc>
              <a:spcPct val="90000"/>
            </a:lnSpc>
            <a:spcBef>
              <a:spcPct val="0"/>
            </a:spcBef>
            <a:spcAft>
              <a:spcPct val="35000"/>
            </a:spcAft>
            <a:buNone/>
          </a:pPr>
          <a:r>
            <a:rPr lang="en-US" sz="2100" kern="1200" dirty="0"/>
            <a:t>Describe</a:t>
          </a:r>
        </a:p>
      </dsp:txBody>
      <dsp:txXfrm>
        <a:off x="0" y="1634"/>
        <a:ext cx="1181236" cy="1675464"/>
      </dsp:txXfrm>
    </dsp:sp>
    <dsp:sp modelId="{E0DA1920-A535-4E57-9CE6-388320DC208F}">
      <dsp:nvSpPr>
        <dsp:cNvPr id="0" name=""/>
        <dsp:cNvSpPr/>
      </dsp:nvSpPr>
      <dsp:spPr>
        <a:xfrm>
          <a:off x="1181236" y="1777626"/>
          <a:ext cx="4724944" cy="1675464"/>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677" tIns="425568" rIns="91677" bIns="425568" numCol="1" spcCol="1270" anchor="ctr" anchorCtr="0">
          <a:noAutofit/>
        </a:bodyPr>
        <a:lstStyle/>
        <a:p>
          <a:pPr marL="0" lvl="0" indent="0" algn="l" defTabSz="755650">
            <a:lnSpc>
              <a:spcPct val="90000"/>
            </a:lnSpc>
            <a:spcBef>
              <a:spcPct val="0"/>
            </a:spcBef>
            <a:spcAft>
              <a:spcPct val="35000"/>
            </a:spcAft>
            <a:buNone/>
          </a:pPr>
          <a:r>
            <a:rPr lang="en-US" sz="1700" kern="1200" dirty="0"/>
            <a:t>Articulate important considerations in selecting materials for virtual &amp; alternative labs</a:t>
          </a:r>
        </a:p>
      </dsp:txBody>
      <dsp:txXfrm>
        <a:off x="1181236" y="1777626"/>
        <a:ext cx="4724944" cy="1675464"/>
      </dsp:txXfrm>
    </dsp:sp>
    <dsp:sp modelId="{53225BEF-1FFD-4A59-BE50-2BF4E58A3769}">
      <dsp:nvSpPr>
        <dsp:cNvPr id="0" name=""/>
        <dsp:cNvSpPr/>
      </dsp:nvSpPr>
      <dsp:spPr>
        <a:xfrm>
          <a:off x="0" y="1777626"/>
          <a:ext cx="1181236" cy="1675464"/>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507" tIns="165499" rIns="62507" bIns="165499" numCol="1" spcCol="1270" anchor="ctr" anchorCtr="0">
          <a:noAutofit/>
        </a:bodyPr>
        <a:lstStyle/>
        <a:p>
          <a:pPr marL="0" lvl="0" indent="0" algn="ctr" defTabSz="933450">
            <a:lnSpc>
              <a:spcPct val="90000"/>
            </a:lnSpc>
            <a:spcBef>
              <a:spcPct val="0"/>
            </a:spcBef>
            <a:spcAft>
              <a:spcPct val="35000"/>
            </a:spcAft>
            <a:buNone/>
          </a:pPr>
          <a:r>
            <a:rPr lang="en-US" sz="2100" kern="1200" dirty="0"/>
            <a:t>Articulate</a:t>
          </a:r>
        </a:p>
      </dsp:txBody>
      <dsp:txXfrm>
        <a:off x="0" y="1777626"/>
        <a:ext cx="1181236" cy="1675464"/>
      </dsp:txXfrm>
    </dsp:sp>
    <dsp:sp modelId="{081F0F91-5083-412F-80AF-300EA3E9E649}">
      <dsp:nvSpPr>
        <dsp:cNvPr id="0" name=""/>
        <dsp:cNvSpPr/>
      </dsp:nvSpPr>
      <dsp:spPr>
        <a:xfrm>
          <a:off x="1181236" y="3553619"/>
          <a:ext cx="4724944" cy="1675464"/>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677" tIns="425568" rIns="91677" bIns="425568" numCol="1" spcCol="1270" anchor="ctr" anchorCtr="0">
          <a:noAutofit/>
        </a:bodyPr>
        <a:lstStyle/>
        <a:p>
          <a:pPr marL="0" lvl="0" indent="0" algn="l" defTabSz="755650">
            <a:lnSpc>
              <a:spcPct val="90000"/>
            </a:lnSpc>
            <a:spcBef>
              <a:spcPct val="0"/>
            </a:spcBef>
            <a:spcAft>
              <a:spcPct val="35000"/>
            </a:spcAft>
            <a:buNone/>
          </a:pPr>
          <a:r>
            <a:rPr lang="en-US" sz="1700" kern="1200" dirty="0"/>
            <a:t>Describe four sources of materials for virtual &amp; alternative labs and list pros and cons of each.</a:t>
          </a:r>
        </a:p>
      </dsp:txBody>
      <dsp:txXfrm>
        <a:off x="1181236" y="3553619"/>
        <a:ext cx="4724944" cy="1675464"/>
      </dsp:txXfrm>
    </dsp:sp>
    <dsp:sp modelId="{B4A7CB22-2413-4112-886C-830F2A48E8DD}">
      <dsp:nvSpPr>
        <dsp:cNvPr id="0" name=""/>
        <dsp:cNvSpPr/>
      </dsp:nvSpPr>
      <dsp:spPr>
        <a:xfrm>
          <a:off x="0" y="3553619"/>
          <a:ext cx="1181236" cy="1675464"/>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507" tIns="165499" rIns="62507" bIns="165499" numCol="1" spcCol="1270" anchor="ctr" anchorCtr="0">
          <a:noAutofit/>
        </a:bodyPr>
        <a:lstStyle/>
        <a:p>
          <a:pPr marL="0" lvl="0" indent="0" algn="ctr" defTabSz="933450">
            <a:lnSpc>
              <a:spcPct val="90000"/>
            </a:lnSpc>
            <a:spcBef>
              <a:spcPct val="0"/>
            </a:spcBef>
            <a:spcAft>
              <a:spcPct val="35000"/>
            </a:spcAft>
            <a:buNone/>
          </a:pPr>
          <a:r>
            <a:rPr lang="en-US" sz="2100" kern="1200" dirty="0"/>
            <a:t>Describe</a:t>
          </a:r>
        </a:p>
      </dsp:txBody>
      <dsp:txXfrm>
        <a:off x="0" y="3553619"/>
        <a:ext cx="1181236" cy="16754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0804FF-DEE0-43DA-98B6-307693377B0B}">
      <dsp:nvSpPr>
        <dsp:cNvPr id="0" name=""/>
        <dsp:cNvSpPr/>
      </dsp:nvSpPr>
      <dsp:spPr>
        <a:xfrm>
          <a:off x="0" y="436008"/>
          <a:ext cx="5906181" cy="210105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8385" tIns="604012" rIns="458385" bIns="206248" numCol="1" spcCol="1270" anchor="t" anchorCtr="0">
          <a:noAutofit/>
        </a:bodyPr>
        <a:lstStyle/>
        <a:p>
          <a:pPr marL="285750" lvl="1" indent="-285750" algn="l" defTabSz="1289050">
            <a:lnSpc>
              <a:spcPct val="90000"/>
            </a:lnSpc>
            <a:spcBef>
              <a:spcPct val="0"/>
            </a:spcBef>
            <a:spcAft>
              <a:spcPct val="15000"/>
            </a:spcAft>
            <a:buChar char="•"/>
          </a:pPr>
          <a:r>
            <a:rPr lang="en-US" sz="2900" kern="1200" dirty="0"/>
            <a:t>Not utter the words “the new norm” </a:t>
          </a:r>
        </a:p>
        <a:p>
          <a:pPr marL="285750" lvl="1" indent="-285750" algn="l" defTabSz="1289050">
            <a:lnSpc>
              <a:spcPct val="90000"/>
            </a:lnSpc>
            <a:spcBef>
              <a:spcPct val="0"/>
            </a:spcBef>
            <a:spcAft>
              <a:spcPct val="15000"/>
            </a:spcAft>
            <a:buChar char="•"/>
          </a:pPr>
          <a:r>
            <a:rPr lang="en-US" sz="2900" kern="1200" dirty="0"/>
            <a:t>Provide realistic expectations</a:t>
          </a:r>
        </a:p>
      </dsp:txBody>
      <dsp:txXfrm>
        <a:off x="0" y="436008"/>
        <a:ext cx="5906181" cy="2101050"/>
      </dsp:txXfrm>
    </dsp:sp>
    <dsp:sp modelId="{2854C99A-8E4D-4170-AEAF-B0C922361714}">
      <dsp:nvSpPr>
        <dsp:cNvPr id="0" name=""/>
        <dsp:cNvSpPr/>
      </dsp:nvSpPr>
      <dsp:spPr>
        <a:xfrm>
          <a:off x="295309" y="7968"/>
          <a:ext cx="4134326" cy="8560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68" tIns="0" rIns="156268" bIns="0" numCol="1" spcCol="1270" anchor="ctr" anchorCtr="0">
          <a:noAutofit/>
        </a:bodyPr>
        <a:lstStyle/>
        <a:p>
          <a:pPr marL="0" lvl="0" indent="0" algn="l" defTabSz="1289050">
            <a:lnSpc>
              <a:spcPct val="90000"/>
            </a:lnSpc>
            <a:spcBef>
              <a:spcPct val="0"/>
            </a:spcBef>
            <a:spcAft>
              <a:spcPct val="35000"/>
            </a:spcAft>
            <a:buNone/>
          </a:pPr>
          <a:r>
            <a:rPr lang="en-US" sz="2900" kern="1200" dirty="0"/>
            <a:t>I promise I will:</a:t>
          </a:r>
        </a:p>
      </dsp:txBody>
      <dsp:txXfrm>
        <a:off x="337099" y="49758"/>
        <a:ext cx="4050746" cy="772500"/>
      </dsp:txXfrm>
    </dsp:sp>
    <dsp:sp modelId="{67A97F5A-CF5E-489E-8DFA-9147E1FABCB9}">
      <dsp:nvSpPr>
        <dsp:cNvPr id="0" name=""/>
        <dsp:cNvSpPr/>
      </dsp:nvSpPr>
      <dsp:spPr>
        <a:xfrm>
          <a:off x="0" y="3121699"/>
          <a:ext cx="5906181" cy="2101050"/>
        </a:xfrm>
        <a:prstGeom prst="rect">
          <a:avLst/>
        </a:prstGeom>
        <a:solidFill>
          <a:schemeClr val="lt1">
            <a:alpha val="90000"/>
            <a:hueOff val="0"/>
            <a:satOff val="0"/>
            <a:lumOff val="0"/>
            <a:alphaOff val="0"/>
          </a:schemeClr>
        </a:solidFill>
        <a:ln w="12700" cap="flat" cmpd="sng" algn="ctr">
          <a:solidFill>
            <a:schemeClr val="accent5">
              <a:hueOff val="-21323121"/>
              <a:satOff val="12119"/>
              <a:lumOff val="-100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8385" tIns="604012" rIns="458385" bIns="206248" numCol="1" spcCol="1270" anchor="t" anchorCtr="0">
          <a:noAutofit/>
        </a:bodyPr>
        <a:lstStyle/>
        <a:p>
          <a:pPr marL="285750" lvl="1" indent="-285750" algn="l" defTabSz="1289050">
            <a:lnSpc>
              <a:spcPct val="90000"/>
            </a:lnSpc>
            <a:spcBef>
              <a:spcPct val="0"/>
            </a:spcBef>
            <a:spcAft>
              <a:spcPct val="15000"/>
            </a:spcAft>
            <a:buChar char="•"/>
          </a:pPr>
          <a:r>
            <a:rPr lang="en-US" sz="2900" kern="1200" dirty="0"/>
            <a:t>Banish words “we’ve always done it that way”</a:t>
          </a:r>
        </a:p>
        <a:p>
          <a:pPr marL="285750" lvl="1" indent="-285750" algn="l" defTabSz="1289050">
            <a:lnSpc>
              <a:spcPct val="90000"/>
            </a:lnSpc>
            <a:spcBef>
              <a:spcPct val="0"/>
            </a:spcBef>
            <a:spcAft>
              <a:spcPct val="15000"/>
            </a:spcAft>
            <a:buChar char="•"/>
          </a:pPr>
          <a:r>
            <a:rPr lang="en-US" sz="2900" kern="1200" dirty="0"/>
            <a:t>Eliminate the phrase, “I can’t”</a:t>
          </a:r>
        </a:p>
      </dsp:txBody>
      <dsp:txXfrm>
        <a:off x="0" y="3121699"/>
        <a:ext cx="5906181" cy="2101050"/>
      </dsp:txXfrm>
    </dsp:sp>
    <dsp:sp modelId="{A9549F8D-7E4B-4065-A5D2-4D2AEEB63F1D}">
      <dsp:nvSpPr>
        <dsp:cNvPr id="0" name=""/>
        <dsp:cNvSpPr/>
      </dsp:nvSpPr>
      <dsp:spPr>
        <a:xfrm>
          <a:off x="295309" y="2693659"/>
          <a:ext cx="4134326" cy="856080"/>
        </a:xfrm>
        <a:prstGeom prst="roundRect">
          <a:avLst/>
        </a:prstGeom>
        <a:solidFill>
          <a:schemeClr val="accent5">
            <a:hueOff val="-21323121"/>
            <a:satOff val="12119"/>
            <a:lumOff val="-10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68" tIns="0" rIns="156268" bIns="0" numCol="1" spcCol="1270" anchor="ctr" anchorCtr="0">
          <a:noAutofit/>
        </a:bodyPr>
        <a:lstStyle/>
        <a:p>
          <a:pPr marL="0" lvl="0" indent="0" algn="l" defTabSz="1289050">
            <a:lnSpc>
              <a:spcPct val="90000"/>
            </a:lnSpc>
            <a:spcBef>
              <a:spcPct val="0"/>
            </a:spcBef>
            <a:spcAft>
              <a:spcPct val="35000"/>
            </a:spcAft>
            <a:buNone/>
          </a:pPr>
          <a:r>
            <a:rPr lang="en-US" sz="2900" kern="1200"/>
            <a:t>You promise you will:</a:t>
          </a:r>
        </a:p>
      </dsp:txBody>
      <dsp:txXfrm>
        <a:off x="337099" y="2735449"/>
        <a:ext cx="4050746" cy="772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143C8D-32BF-4DB5-AB3F-928EF9D38443}">
      <dsp:nvSpPr>
        <dsp:cNvPr id="0" name=""/>
        <dsp:cNvSpPr/>
      </dsp:nvSpPr>
      <dsp:spPr>
        <a:xfrm>
          <a:off x="0" y="2554"/>
          <a:ext cx="590618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6DE2-2484-4659-9579-D6450352609F}">
      <dsp:nvSpPr>
        <dsp:cNvPr id="0" name=""/>
        <dsp:cNvSpPr/>
      </dsp:nvSpPr>
      <dsp:spPr>
        <a:xfrm>
          <a:off x="0" y="2554"/>
          <a:ext cx="5906181" cy="1741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kern="1200"/>
            <a:t>Who does the course serve?</a:t>
          </a:r>
        </a:p>
      </dsp:txBody>
      <dsp:txXfrm>
        <a:off x="0" y="2554"/>
        <a:ext cx="5906181" cy="1741869"/>
      </dsp:txXfrm>
    </dsp:sp>
    <dsp:sp modelId="{C871F4AB-91BB-4160-BF8C-D5ED358D3DE8}">
      <dsp:nvSpPr>
        <dsp:cNvPr id="0" name=""/>
        <dsp:cNvSpPr/>
      </dsp:nvSpPr>
      <dsp:spPr>
        <a:xfrm>
          <a:off x="0" y="1744424"/>
          <a:ext cx="5906181" cy="0"/>
        </a:xfrm>
        <a:prstGeom prst="line">
          <a:avLst/>
        </a:prstGeom>
        <a:solidFill>
          <a:schemeClr val="accent2">
            <a:hueOff val="560596"/>
            <a:satOff val="-25182"/>
            <a:lumOff val="3334"/>
            <a:alphaOff val="0"/>
          </a:schemeClr>
        </a:solidFill>
        <a:ln w="12700" cap="flat" cmpd="sng" algn="ctr">
          <a:solidFill>
            <a:schemeClr val="accent2">
              <a:hueOff val="560596"/>
              <a:satOff val="-25182"/>
              <a:lumOff val="333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930BFC-6B98-462B-AFD8-14B566EAA070}">
      <dsp:nvSpPr>
        <dsp:cNvPr id="0" name=""/>
        <dsp:cNvSpPr/>
      </dsp:nvSpPr>
      <dsp:spPr>
        <a:xfrm>
          <a:off x="0" y="1744424"/>
          <a:ext cx="5906181" cy="1741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kern="1200"/>
            <a:t>What student populations are typically enrolled?</a:t>
          </a:r>
        </a:p>
      </dsp:txBody>
      <dsp:txXfrm>
        <a:off x="0" y="1744424"/>
        <a:ext cx="5906181" cy="1741869"/>
      </dsp:txXfrm>
    </dsp:sp>
    <dsp:sp modelId="{C7537F0D-5A7F-48A4-B4FC-E7987E15FF64}">
      <dsp:nvSpPr>
        <dsp:cNvPr id="0" name=""/>
        <dsp:cNvSpPr/>
      </dsp:nvSpPr>
      <dsp:spPr>
        <a:xfrm>
          <a:off x="0" y="3486293"/>
          <a:ext cx="5906181" cy="0"/>
        </a:xfrm>
        <a:prstGeom prst="line">
          <a:avLst/>
        </a:prstGeom>
        <a:solidFill>
          <a:schemeClr val="accent2">
            <a:hueOff val="1121191"/>
            <a:satOff val="-50365"/>
            <a:lumOff val="6667"/>
            <a:alphaOff val="0"/>
          </a:schemeClr>
        </a:solidFill>
        <a:ln w="12700" cap="flat" cmpd="sng" algn="ctr">
          <a:solidFill>
            <a:schemeClr val="accent2">
              <a:hueOff val="1121191"/>
              <a:satOff val="-50365"/>
              <a:lumOff val="666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D0F808-D61C-4C49-81AD-9363969EA140}">
      <dsp:nvSpPr>
        <dsp:cNvPr id="0" name=""/>
        <dsp:cNvSpPr/>
      </dsp:nvSpPr>
      <dsp:spPr>
        <a:xfrm>
          <a:off x="0" y="3486293"/>
          <a:ext cx="5906181" cy="1741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kern="1200"/>
            <a:t>What are the course outcomes?</a:t>
          </a:r>
        </a:p>
      </dsp:txBody>
      <dsp:txXfrm>
        <a:off x="0" y="3486293"/>
        <a:ext cx="5906181" cy="17418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5EE7C8-9F4B-4D15-B344-62FFF2700030}">
      <dsp:nvSpPr>
        <dsp:cNvPr id="0" name=""/>
        <dsp:cNvSpPr/>
      </dsp:nvSpPr>
      <dsp:spPr>
        <a:xfrm>
          <a:off x="0" y="21667"/>
          <a:ext cx="5668310" cy="4797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Traditional</a:t>
          </a:r>
        </a:p>
      </dsp:txBody>
      <dsp:txXfrm>
        <a:off x="23417" y="45084"/>
        <a:ext cx="5621476" cy="432866"/>
      </dsp:txXfrm>
    </dsp:sp>
    <dsp:sp modelId="{D5DCA353-8DE5-405E-AF63-4B76AD4FA4E3}">
      <dsp:nvSpPr>
        <dsp:cNvPr id="0" name=""/>
        <dsp:cNvSpPr/>
      </dsp:nvSpPr>
      <dsp:spPr>
        <a:xfrm>
          <a:off x="0" y="624281"/>
          <a:ext cx="5668310" cy="479700"/>
        </a:xfrm>
        <a:prstGeom prst="roundRect">
          <a:avLst/>
        </a:prstGeom>
        <a:solidFill>
          <a:schemeClr val="accent5">
            <a:hueOff val="-3046160"/>
            <a:satOff val="1731"/>
            <a:lumOff val="-142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Adult-learner</a:t>
          </a:r>
        </a:p>
      </dsp:txBody>
      <dsp:txXfrm>
        <a:off x="23417" y="647698"/>
        <a:ext cx="5621476" cy="432866"/>
      </dsp:txXfrm>
    </dsp:sp>
    <dsp:sp modelId="{61D91BE8-07BA-4931-9E29-1183C88E4A8D}">
      <dsp:nvSpPr>
        <dsp:cNvPr id="0" name=""/>
        <dsp:cNvSpPr/>
      </dsp:nvSpPr>
      <dsp:spPr>
        <a:xfrm>
          <a:off x="0" y="1096268"/>
          <a:ext cx="5668310" cy="479700"/>
        </a:xfrm>
        <a:prstGeom prst="roundRect">
          <a:avLst/>
        </a:prstGeom>
        <a:solidFill>
          <a:schemeClr val="accent5">
            <a:hueOff val="-6092320"/>
            <a:satOff val="3463"/>
            <a:lumOff val="-285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Major </a:t>
          </a:r>
        </a:p>
      </dsp:txBody>
      <dsp:txXfrm>
        <a:off x="23417" y="1119685"/>
        <a:ext cx="5621476" cy="432866"/>
      </dsp:txXfrm>
    </dsp:sp>
    <dsp:sp modelId="{69E05837-3438-4A84-8996-3A7EEFBFE3B1}">
      <dsp:nvSpPr>
        <dsp:cNvPr id="0" name=""/>
        <dsp:cNvSpPr/>
      </dsp:nvSpPr>
      <dsp:spPr>
        <a:xfrm>
          <a:off x="0" y="1633568"/>
          <a:ext cx="5668310" cy="479700"/>
        </a:xfrm>
        <a:prstGeom prst="roundRect">
          <a:avLst/>
        </a:prstGeom>
        <a:solidFill>
          <a:schemeClr val="accent5">
            <a:hueOff val="-9138481"/>
            <a:satOff val="5194"/>
            <a:lumOff val="-428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Non-major</a:t>
          </a:r>
        </a:p>
      </dsp:txBody>
      <dsp:txXfrm>
        <a:off x="23417" y="1656985"/>
        <a:ext cx="5621476" cy="432866"/>
      </dsp:txXfrm>
    </dsp:sp>
    <dsp:sp modelId="{7E605310-A3B9-40C0-A199-F34F5EE089D2}">
      <dsp:nvSpPr>
        <dsp:cNvPr id="0" name=""/>
        <dsp:cNvSpPr/>
      </dsp:nvSpPr>
      <dsp:spPr>
        <a:xfrm>
          <a:off x="0" y="2170868"/>
          <a:ext cx="5668310" cy="479700"/>
        </a:xfrm>
        <a:prstGeom prst="roundRect">
          <a:avLst/>
        </a:prstGeom>
        <a:solidFill>
          <a:schemeClr val="accent5">
            <a:hueOff val="-12184641"/>
            <a:satOff val="6925"/>
            <a:lumOff val="-571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Non-native speaker</a:t>
          </a:r>
        </a:p>
      </dsp:txBody>
      <dsp:txXfrm>
        <a:off x="23417" y="2194285"/>
        <a:ext cx="5621476" cy="432866"/>
      </dsp:txXfrm>
    </dsp:sp>
    <dsp:sp modelId="{68209F0D-D3C3-4C21-90E9-51E784068760}">
      <dsp:nvSpPr>
        <dsp:cNvPr id="0" name=""/>
        <dsp:cNvSpPr/>
      </dsp:nvSpPr>
      <dsp:spPr>
        <a:xfrm>
          <a:off x="0" y="2708168"/>
          <a:ext cx="5668310" cy="479700"/>
        </a:xfrm>
        <a:prstGeom prst="roundRect">
          <a:avLst/>
        </a:prstGeom>
        <a:solidFill>
          <a:schemeClr val="accent5">
            <a:hueOff val="-15230801"/>
            <a:satOff val="8656"/>
            <a:lumOff val="-714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Non-matriculated</a:t>
          </a:r>
        </a:p>
      </dsp:txBody>
      <dsp:txXfrm>
        <a:off x="23417" y="2731585"/>
        <a:ext cx="5621476" cy="432866"/>
      </dsp:txXfrm>
    </dsp:sp>
    <dsp:sp modelId="{7262B76C-61A7-4793-8022-31B464957F70}">
      <dsp:nvSpPr>
        <dsp:cNvPr id="0" name=""/>
        <dsp:cNvSpPr/>
      </dsp:nvSpPr>
      <dsp:spPr>
        <a:xfrm>
          <a:off x="0" y="3245468"/>
          <a:ext cx="5668310" cy="479700"/>
        </a:xfrm>
        <a:prstGeom prst="roundRect">
          <a:avLst/>
        </a:prstGeom>
        <a:solidFill>
          <a:schemeClr val="accent5">
            <a:hueOff val="-18276962"/>
            <a:satOff val="10388"/>
            <a:lumOff val="-857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Seeking entrance to undergraduate program</a:t>
          </a:r>
        </a:p>
      </dsp:txBody>
      <dsp:txXfrm>
        <a:off x="23417" y="3268885"/>
        <a:ext cx="5621476" cy="432866"/>
      </dsp:txXfrm>
    </dsp:sp>
    <dsp:sp modelId="{DE085333-F8A2-49C0-870D-EA981E360E19}">
      <dsp:nvSpPr>
        <dsp:cNvPr id="0" name=""/>
        <dsp:cNvSpPr/>
      </dsp:nvSpPr>
      <dsp:spPr>
        <a:xfrm>
          <a:off x="0" y="3782768"/>
          <a:ext cx="5668310" cy="479700"/>
        </a:xfrm>
        <a:prstGeom prst="roundRect">
          <a:avLst/>
        </a:prstGeom>
        <a:solidFill>
          <a:schemeClr val="accent5">
            <a:hueOff val="-21323121"/>
            <a:satOff val="12119"/>
            <a:lumOff val="-10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Seeking entrance to graduate program</a:t>
          </a:r>
        </a:p>
      </dsp:txBody>
      <dsp:txXfrm>
        <a:off x="23417" y="3806185"/>
        <a:ext cx="5621476" cy="4328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31AF87-DF96-48C8-91EC-B7ACA7272F70}">
      <dsp:nvSpPr>
        <dsp:cNvPr id="0" name=""/>
        <dsp:cNvSpPr/>
      </dsp:nvSpPr>
      <dsp:spPr>
        <a:xfrm>
          <a:off x="0" y="488937"/>
          <a:ext cx="2606909" cy="16553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FAD4F1-67DD-4ADE-93D3-24C18EE9D575}">
      <dsp:nvSpPr>
        <dsp:cNvPr id="0" name=""/>
        <dsp:cNvSpPr/>
      </dsp:nvSpPr>
      <dsp:spPr>
        <a:xfrm>
          <a:off x="289656" y="764111"/>
          <a:ext cx="2606909" cy="16553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Turns off automatic pilot</a:t>
          </a:r>
        </a:p>
      </dsp:txBody>
      <dsp:txXfrm>
        <a:off x="338141" y="812596"/>
        <a:ext cx="2509939" cy="1558417"/>
      </dsp:txXfrm>
    </dsp:sp>
    <dsp:sp modelId="{39F1C97B-8E0B-4189-9EFE-CAC7B4B56434}">
      <dsp:nvSpPr>
        <dsp:cNvPr id="0" name=""/>
        <dsp:cNvSpPr/>
      </dsp:nvSpPr>
      <dsp:spPr>
        <a:xfrm>
          <a:off x="3186222" y="488937"/>
          <a:ext cx="2606909" cy="16553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FD680E-3DA1-4FA3-A29F-87A6A22E9DE9}">
      <dsp:nvSpPr>
        <dsp:cNvPr id="0" name=""/>
        <dsp:cNvSpPr/>
      </dsp:nvSpPr>
      <dsp:spPr>
        <a:xfrm>
          <a:off x="3475879" y="764111"/>
          <a:ext cx="2606909" cy="16553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Helps make plan</a:t>
          </a:r>
        </a:p>
      </dsp:txBody>
      <dsp:txXfrm>
        <a:off x="3524364" y="812596"/>
        <a:ext cx="2509939" cy="1558417"/>
      </dsp:txXfrm>
    </dsp:sp>
    <dsp:sp modelId="{16E40BDA-C7CA-4AF1-A7A3-B98964A7456E}">
      <dsp:nvSpPr>
        <dsp:cNvPr id="0" name=""/>
        <dsp:cNvSpPr/>
      </dsp:nvSpPr>
      <dsp:spPr>
        <a:xfrm>
          <a:off x="6372445" y="488937"/>
          <a:ext cx="2606909" cy="16553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F6B0E3-4C6B-49B9-9449-674EC45FB9A9}">
      <dsp:nvSpPr>
        <dsp:cNvPr id="0" name=""/>
        <dsp:cNvSpPr/>
      </dsp:nvSpPr>
      <dsp:spPr>
        <a:xfrm>
          <a:off x="6662102" y="764111"/>
          <a:ext cx="2606909" cy="16553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Helps if you have to throw the plan away</a:t>
          </a:r>
        </a:p>
      </dsp:txBody>
      <dsp:txXfrm>
        <a:off x="6710587" y="812596"/>
        <a:ext cx="2509939" cy="1558417"/>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19E00F6-3B1E-42D9-829D-F2529043080A}" type="datetimeFigureOut">
              <a:rPr lang="en-US" smtClean="0"/>
              <a:t>6/26/2020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710E9A5-F3C7-45E5-9A02-ECE27BEFEA53}" type="slidenum">
              <a:rPr lang="en-US" smtClean="0"/>
              <a:t>‹#›</a:t>
            </a:fld>
            <a:endParaRPr lang="en-US"/>
          </a:p>
        </p:txBody>
      </p:sp>
    </p:spTree>
    <p:extLst>
      <p:ext uri="{BB962C8B-B14F-4D97-AF65-F5344CB8AC3E}">
        <p14:creationId xmlns:p14="http://schemas.microsoft.com/office/powerpoint/2010/main" val="2226314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10E9A5-F3C7-45E5-9A02-ECE27BEFEA53}" type="slidenum">
              <a:rPr lang="en-US" smtClean="0"/>
              <a:t>1</a:t>
            </a:fld>
            <a:endParaRPr lang="en-US"/>
          </a:p>
        </p:txBody>
      </p:sp>
    </p:spTree>
    <p:extLst>
      <p:ext uri="{BB962C8B-B14F-4D97-AF65-F5344CB8AC3E}">
        <p14:creationId xmlns:p14="http://schemas.microsoft.com/office/powerpoint/2010/main" val="1876844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Knowing the type of learner you have will help you understand their:</a:t>
            </a:r>
          </a:p>
          <a:p>
            <a:pPr marL="174708" indent="-174708">
              <a:buFont typeface="Arial" panose="020B0604020202020204" pitchFamily="34" charset="0"/>
              <a:buChar char="•"/>
            </a:pPr>
            <a:r>
              <a:rPr lang="en-US" dirty="0"/>
              <a:t>Comfort with technology</a:t>
            </a:r>
          </a:p>
          <a:p>
            <a:pPr marL="174708" indent="-174708">
              <a:buFont typeface="Arial" panose="020B0604020202020204" pitchFamily="34" charset="0"/>
              <a:buChar char="•"/>
            </a:pPr>
            <a:r>
              <a:rPr lang="en-US" dirty="0"/>
              <a:t>Access to technology</a:t>
            </a:r>
          </a:p>
          <a:p>
            <a:pPr marL="174708" indent="-174708">
              <a:buFont typeface="Arial" panose="020B0604020202020204" pitchFamily="34" charset="0"/>
              <a:buChar char="•"/>
            </a:pPr>
            <a:r>
              <a:rPr lang="en-US" dirty="0"/>
              <a:t>Willingness to seek help</a:t>
            </a:r>
          </a:p>
          <a:p>
            <a:pPr marL="174708" indent="-174708">
              <a:buFont typeface="Arial" panose="020B0604020202020204" pitchFamily="34" charset="0"/>
              <a:buChar char="•"/>
            </a:pPr>
            <a:r>
              <a:rPr lang="en-US" dirty="0"/>
              <a:t>Preferred method of help</a:t>
            </a:r>
          </a:p>
          <a:p>
            <a:pPr marL="174708" indent="-174708">
              <a:buFont typeface="Arial" panose="020B0604020202020204" pitchFamily="34" charset="0"/>
              <a:buChar char="•"/>
            </a:pPr>
            <a:r>
              <a:rPr lang="en-US" dirty="0"/>
              <a:t>Need for flexibility</a:t>
            </a:r>
          </a:p>
          <a:p>
            <a:pPr marL="174708" indent="-174708">
              <a:buFont typeface="Arial" panose="020B0604020202020204" pitchFamily="34" charset="0"/>
              <a:buChar char="•"/>
            </a:pPr>
            <a:r>
              <a:rPr lang="en-US" dirty="0"/>
              <a:t>Need for time to complete activities</a:t>
            </a:r>
          </a:p>
          <a:p>
            <a:pPr marL="174708" indent="-174708">
              <a:buFont typeface="Arial" panose="020B0604020202020204" pitchFamily="34" charset="0"/>
              <a:buChar char="•"/>
            </a:pPr>
            <a:r>
              <a:rPr lang="en-US" dirty="0"/>
              <a:t>Motivation</a:t>
            </a:r>
          </a:p>
          <a:p>
            <a:pPr marL="174708" indent="-174708">
              <a:buFont typeface="Arial" panose="020B0604020202020204" pitchFamily="34" charset="0"/>
              <a:buChar char="•"/>
            </a:pPr>
            <a:r>
              <a:rPr lang="en-US" dirty="0"/>
              <a:t>Desire  </a:t>
            </a:r>
          </a:p>
        </p:txBody>
      </p:sp>
      <p:sp>
        <p:nvSpPr>
          <p:cNvPr id="4" name="Slide Number Placeholder 3"/>
          <p:cNvSpPr>
            <a:spLocks noGrp="1"/>
          </p:cNvSpPr>
          <p:nvPr>
            <p:ph type="sldNum" sz="quarter" idx="5"/>
          </p:nvPr>
        </p:nvSpPr>
        <p:spPr/>
        <p:txBody>
          <a:bodyPr/>
          <a:lstStyle/>
          <a:p>
            <a:fld id="{9710E9A5-F3C7-45E5-9A02-ECE27BEFEA53}" type="slidenum">
              <a:rPr lang="en-US" smtClean="0"/>
              <a:t>10</a:t>
            </a:fld>
            <a:endParaRPr lang="en-US"/>
          </a:p>
        </p:txBody>
      </p:sp>
    </p:spTree>
    <p:extLst>
      <p:ext uri="{BB962C8B-B14F-4D97-AF65-F5344CB8AC3E}">
        <p14:creationId xmlns:p14="http://schemas.microsoft.com/office/powerpoint/2010/main" val="3026419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course outcomes will be related to the population that the course serves.  These are important to review and keep in mind because they are what we promise that the student will learn and they may be different from our own expectations of what is important.  Going back to my microbiology example.  </a:t>
            </a:r>
          </a:p>
          <a:p>
            <a:endParaRPr lang="en-US" dirty="0"/>
          </a:p>
          <a:p>
            <a:r>
              <a:rPr lang="en-US" dirty="0"/>
              <a:t>What are the verbs telling us?  The verbs will dictate the type and level of solution we may need to use.  “Perform” indicates that we probably need to find a solution where the students are doing something, a software or simulation where they manipulate “equipment”; “evaluate” means that they can be given results without the need of specialized software.  </a:t>
            </a:r>
          </a:p>
          <a:p>
            <a:endParaRPr lang="en-US" dirty="0"/>
          </a:p>
          <a:p>
            <a:r>
              <a:rPr lang="en-US" dirty="0"/>
              <a:t>After you’ve reviewed the verbs, look at the list of activities you typically complete in the course and consider the following:</a:t>
            </a:r>
          </a:p>
          <a:p>
            <a:pPr marL="174708" indent="-174708">
              <a:buFont typeface="Arial" panose="020B0604020202020204" pitchFamily="34" charset="0"/>
              <a:buChar char="•"/>
            </a:pPr>
            <a:r>
              <a:rPr lang="en-US" dirty="0"/>
              <a:t>How much overlap or redundancy is present in the activities?  Is the redundancy necessary? </a:t>
            </a:r>
          </a:p>
          <a:p>
            <a:pPr marL="174708" indent="-174708">
              <a:buFont typeface="Arial" panose="020B0604020202020204" pitchFamily="34" charset="0"/>
              <a:buChar char="•"/>
            </a:pPr>
            <a:r>
              <a:rPr lang="en-US" dirty="0"/>
              <a:t>Is your current order necessary?  Is it linked to a lecture or an independent lab; do the assignments build on each other throughout the course or are there distinct sections that can be rearranged out of necessity? </a:t>
            </a:r>
          </a:p>
          <a:p>
            <a:pPr marL="174708" indent="-174708">
              <a:buFont typeface="Arial" panose="020B0604020202020204" pitchFamily="34" charset="0"/>
              <a:buChar char="•"/>
            </a:pPr>
            <a:r>
              <a:rPr lang="en-US" dirty="0"/>
              <a:t>Prioritize the critical items that must be completed as close as possible to the physical lab experience (again, keeping the population you serve and the type of students you typically see in your classes in mind).</a:t>
            </a:r>
          </a:p>
        </p:txBody>
      </p:sp>
      <p:sp>
        <p:nvSpPr>
          <p:cNvPr id="4" name="Slide Number Placeholder 3"/>
          <p:cNvSpPr>
            <a:spLocks noGrp="1"/>
          </p:cNvSpPr>
          <p:nvPr>
            <p:ph type="sldNum" sz="quarter" idx="5"/>
          </p:nvPr>
        </p:nvSpPr>
        <p:spPr/>
        <p:txBody>
          <a:bodyPr/>
          <a:lstStyle/>
          <a:p>
            <a:fld id="{9710E9A5-F3C7-45E5-9A02-ECE27BEFEA53}" type="slidenum">
              <a:rPr lang="en-US" smtClean="0"/>
              <a:t>11</a:t>
            </a:fld>
            <a:endParaRPr lang="en-US"/>
          </a:p>
        </p:txBody>
      </p:sp>
    </p:spTree>
    <p:extLst>
      <p:ext uri="{BB962C8B-B14F-4D97-AF65-F5344CB8AC3E}">
        <p14:creationId xmlns:p14="http://schemas.microsoft.com/office/powerpoint/2010/main" val="2931502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students, if you understand the “why” behind the activity, you are more likely to engage in it.  </a:t>
            </a:r>
          </a:p>
          <a:p>
            <a:endParaRPr lang="en-US" dirty="0"/>
          </a:p>
          <a:p>
            <a:r>
              <a:rPr lang="en-US" dirty="0"/>
              <a:t>There are a few “whys” for engaging in this activity:</a:t>
            </a:r>
          </a:p>
          <a:p>
            <a:pPr marL="174708" indent="-174708">
              <a:buFont typeface="Arial" panose="020B0604020202020204" pitchFamily="34" charset="0"/>
              <a:buChar char="•"/>
            </a:pPr>
            <a:r>
              <a:rPr lang="en-US" dirty="0"/>
              <a:t>It removes the “automatic pilot” mentality; if you’ve been teaching the same course for a number of years we sometimes fall into the mentality that is the only way it can be done, completing the process gives you a fresh look at what you do</a:t>
            </a:r>
          </a:p>
          <a:p>
            <a:pPr marL="174708" indent="-174708">
              <a:buFont typeface="Arial" panose="020B0604020202020204" pitchFamily="34" charset="0"/>
              <a:buChar char="•"/>
            </a:pPr>
            <a:r>
              <a:rPr lang="en-US" dirty="0"/>
              <a:t>Before you start to look for materials you can begin to have a plan of how you might want to approach development of your online lab…likely the ideal scenario that you hope to achieve.</a:t>
            </a:r>
          </a:p>
          <a:p>
            <a:pPr marL="174708" indent="-174708">
              <a:buFont typeface="Arial" panose="020B0604020202020204" pitchFamily="34" charset="0"/>
              <a:buChar char="•"/>
            </a:pPr>
            <a:r>
              <a:rPr lang="en-US" dirty="0"/>
              <a:t>It also gives you a framework to piece together a solution when/if the ideal plan you had in your head needs to be thrown out the window.  </a:t>
            </a:r>
          </a:p>
          <a:p>
            <a:r>
              <a:rPr lang="en-US" dirty="0"/>
              <a:t>For those that have high volume introductory courses, like general chemistry and anatomy &amp; physiology, there may be lots of resources available to you, for those that are teaching more specialized courses, complete lab courses many not be available in the mode and cost you desire, so you may need to build it separately.  </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710E9A5-F3C7-45E5-9A02-ECE27BEFEA53}" type="slidenum">
              <a:rPr lang="en-US" smtClean="0"/>
              <a:t>12</a:t>
            </a:fld>
            <a:endParaRPr lang="en-US"/>
          </a:p>
        </p:txBody>
      </p:sp>
    </p:spTree>
    <p:extLst>
      <p:ext uri="{BB962C8B-B14F-4D97-AF65-F5344CB8AC3E}">
        <p14:creationId xmlns:p14="http://schemas.microsoft.com/office/powerpoint/2010/main" val="1061043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10E9A5-F3C7-45E5-9A02-ECE27BEFEA53}" type="slidenum">
              <a:rPr lang="en-US" smtClean="0"/>
              <a:t>13</a:t>
            </a:fld>
            <a:endParaRPr lang="en-US"/>
          </a:p>
        </p:txBody>
      </p:sp>
    </p:spTree>
    <p:extLst>
      <p:ext uri="{BB962C8B-B14F-4D97-AF65-F5344CB8AC3E}">
        <p14:creationId xmlns:p14="http://schemas.microsoft.com/office/powerpoint/2010/main" val="3643239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Sure, you could go it alone on this journey, but where is the fun in that?  </a:t>
            </a:r>
          </a:p>
          <a:p>
            <a:endParaRPr lang="en-US" dirty="0"/>
          </a:p>
          <a:p>
            <a:r>
              <a:rPr lang="en-US" dirty="0"/>
              <a:t>The easiest place to start is other instructors at your institution who teach the same course.  They may not be teaching in the same semester as you are, but chances are, they are in the same boat and will need to develop similar resources.  Many hands make light work.  </a:t>
            </a:r>
          </a:p>
          <a:p>
            <a:endParaRPr lang="en-US" dirty="0"/>
          </a:p>
          <a:p>
            <a:r>
              <a:rPr lang="en-US" dirty="0"/>
              <a:t>In cases of more specific lab courses, you may be the only person teaching that lab, but you might not be the only person with that knowledge and expertise, there may be others in your department willing to help out.  While you may not be looking for information on the same course, it might be in the same field, so you could be helping each other out.  </a:t>
            </a:r>
          </a:p>
          <a:p>
            <a:endParaRPr lang="en-US" dirty="0"/>
          </a:p>
          <a:p>
            <a:r>
              <a:rPr lang="en-US" dirty="0"/>
              <a:t>It also might be worthwhile to organize as part of your division (if it makes sense) as well; again, with lots of eyes out there looking for similar things it the net can be cast wider.</a:t>
            </a:r>
          </a:p>
          <a:p>
            <a:endParaRPr lang="en-US" dirty="0"/>
          </a:p>
          <a:p>
            <a:r>
              <a:rPr lang="en-US" dirty="0"/>
              <a:t>You could also look to your discipline.  There may be organizations or listservs out there to bounce ideas off from or see if others have used products that you are interested in; again, everyone is in the same boat and the work might be easier when there are more people to share ideas with.</a:t>
            </a:r>
          </a:p>
          <a:p>
            <a:endParaRPr lang="en-US" dirty="0"/>
          </a:p>
          <a:p>
            <a:r>
              <a:rPr lang="en-US" dirty="0"/>
              <a:t>There may also be opportunities for coordination among sectors (i.e. across community colleges, colleges, university centers, etc.) through your instructional designers and their communication avenues.  </a:t>
            </a:r>
          </a:p>
          <a:p>
            <a:endParaRPr lang="en-US" dirty="0"/>
          </a:p>
          <a:p>
            <a:r>
              <a:rPr lang="en-US" dirty="0"/>
              <a:t>Finally, there is the SUNY System to tap into.  In Workplace, there are pages designed as communities to specifically support faculty members called “Remote Teaching in the Disciplines,” with one specifically addressing STEM.  There is also information through the RTI Asynchronous materials, they will be developing discipline-specific modules that you can access (link at the end).</a:t>
            </a:r>
          </a:p>
          <a:p>
            <a:endParaRPr lang="en-US" dirty="0"/>
          </a:p>
          <a:p>
            <a:r>
              <a:rPr lang="en-US" dirty="0"/>
              <a:t>Find a way to communicate out or connect with individuals who are undergoing similar development; it’s a great way to have outside eyes look at what you’ve found and developed, bounce ideas off each other, and save time on development. </a:t>
            </a:r>
          </a:p>
          <a:p>
            <a:endParaRPr lang="en-US" dirty="0"/>
          </a:p>
          <a:p>
            <a:r>
              <a:rPr lang="en-US" dirty="0"/>
              <a:t>I would also advocate that you work closely with an instructional designer to make sure that what you find and have chosen is feasible.  </a:t>
            </a:r>
          </a:p>
        </p:txBody>
      </p:sp>
      <p:sp>
        <p:nvSpPr>
          <p:cNvPr id="4" name="Slide Number Placeholder 3"/>
          <p:cNvSpPr>
            <a:spLocks noGrp="1"/>
          </p:cNvSpPr>
          <p:nvPr>
            <p:ph type="sldNum" sz="quarter" idx="5"/>
          </p:nvPr>
        </p:nvSpPr>
        <p:spPr/>
        <p:txBody>
          <a:bodyPr/>
          <a:lstStyle/>
          <a:p>
            <a:fld id="{9710E9A5-F3C7-45E5-9A02-ECE27BEFEA53}" type="slidenum">
              <a:rPr lang="en-US" smtClean="0"/>
              <a:t>14</a:t>
            </a:fld>
            <a:endParaRPr lang="en-US"/>
          </a:p>
        </p:txBody>
      </p:sp>
    </p:spTree>
    <p:extLst>
      <p:ext uri="{BB962C8B-B14F-4D97-AF65-F5344CB8AC3E}">
        <p14:creationId xmlns:p14="http://schemas.microsoft.com/office/powerpoint/2010/main" val="3776083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biggest considerations faculty need to keep in mind when researching potential solutions is cost, what is the cost and how is it paid?  </a:t>
            </a:r>
          </a:p>
          <a:p>
            <a:r>
              <a:rPr lang="en-US" dirty="0"/>
              <a:t>When looking at what is the cost, is it an overall fee per student or do you have to pay per lab?  </a:t>
            </a:r>
          </a:p>
          <a:p>
            <a:pPr marL="174708" indent="-174708">
              <a:buFont typeface="Arial" panose="020B0604020202020204" pitchFamily="34" charset="0"/>
              <a:buChar char="•"/>
            </a:pPr>
            <a:r>
              <a:rPr lang="en-US" dirty="0"/>
              <a:t>This is why analyzing the labs you absolutely need prior to starting is important</a:t>
            </a:r>
          </a:p>
          <a:p>
            <a:pPr marL="174708" indent="-174708">
              <a:buFont typeface="Arial" panose="020B0604020202020204" pitchFamily="34" charset="0"/>
              <a:buChar char="•"/>
            </a:pPr>
            <a:r>
              <a:rPr lang="en-US" dirty="0"/>
              <a:t>If you are looking at kits, can you use a standard kit (typically can be purchased at a discount with bulk orders; don’t need minimum order number) or specialized (more expensive, may need to purchase a set amount regardless)?</a:t>
            </a:r>
          </a:p>
          <a:p>
            <a:pPr marL="174708" indent="-174708">
              <a:buFont typeface="Arial" panose="020B0604020202020204" pitchFamily="34" charset="0"/>
              <a:buChar char="•"/>
            </a:pPr>
            <a:r>
              <a:rPr lang="en-US" dirty="0"/>
              <a:t>Are there any additional cost that the students will need to incur?  Additional software/equipment/materials that the student needs to purchase?</a:t>
            </a:r>
          </a:p>
          <a:p>
            <a:r>
              <a:rPr lang="en-US" dirty="0"/>
              <a:t>How are the labs/fees paid for?</a:t>
            </a:r>
          </a:p>
          <a:p>
            <a:pPr marL="174708" indent="-174708">
              <a:buFont typeface="Arial" panose="020B0604020202020204" pitchFamily="34" charset="0"/>
              <a:buChar char="•"/>
            </a:pPr>
            <a:r>
              <a:rPr lang="en-US" dirty="0"/>
              <a:t>Is the institution required to pay?</a:t>
            </a:r>
          </a:p>
          <a:p>
            <a:pPr marL="640594" lvl="1" indent="-174708">
              <a:buFont typeface="Arial" panose="020B0604020202020204" pitchFamily="34" charset="0"/>
              <a:buChar char="•"/>
            </a:pPr>
            <a:r>
              <a:rPr lang="en-US" dirty="0"/>
              <a:t>How does that occur, in bulk based on usage at the end of the semester or up front?</a:t>
            </a:r>
          </a:p>
          <a:p>
            <a:pPr marL="640594" lvl="1" indent="-174708">
              <a:buFont typeface="Arial" panose="020B0604020202020204" pitchFamily="34" charset="0"/>
              <a:buChar char="•"/>
            </a:pPr>
            <a:r>
              <a:rPr lang="en-US" dirty="0"/>
              <a:t>Can the institution turnaround a fee collection quickly enough for adoption in the fall semester?</a:t>
            </a:r>
          </a:p>
          <a:p>
            <a:pPr marL="640594" lvl="1" indent="-174708">
              <a:buFont typeface="Arial" panose="020B0604020202020204" pitchFamily="34" charset="0"/>
              <a:buChar char="•"/>
            </a:pPr>
            <a:r>
              <a:rPr lang="en-US" dirty="0"/>
              <a:t>Is it enough to trigger procurement requirements and can those be processed fast enough?</a:t>
            </a:r>
          </a:p>
          <a:p>
            <a:pPr marL="174708" indent="-174708">
              <a:buFont typeface="Arial" panose="020B0604020202020204" pitchFamily="34" charset="0"/>
              <a:buChar char="•"/>
            </a:pPr>
            <a:r>
              <a:rPr lang="en-US" dirty="0"/>
              <a:t>Is the student required to pay?</a:t>
            </a:r>
          </a:p>
          <a:p>
            <a:pPr marL="640594" lvl="1" indent="-174708">
              <a:buFont typeface="Arial" panose="020B0604020202020204" pitchFamily="34" charset="0"/>
              <a:buChar char="•"/>
            </a:pPr>
            <a:r>
              <a:rPr lang="en-US" dirty="0"/>
              <a:t>Can it be purchased through the bookstore?</a:t>
            </a:r>
          </a:p>
          <a:p>
            <a:pPr marL="640594" lvl="1" indent="-174708">
              <a:buFont typeface="Arial" panose="020B0604020202020204" pitchFamily="34" charset="0"/>
              <a:buChar char="•"/>
            </a:pPr>
            <a:r>
              <a:rPr lang="en-US" dirty="0"/>
              <a:t>Will something other than credits cards be allowed for direct payment?</a:t>
            </a:r>
          </a:p>
          <a:p>
            <a:pPr marL="640594" lvl="1" indent="-174708">
              <a:buFont typeface="Arial" panose="020B0604020202020204" pitchFamily="34" charset="0"/>
              <a:buChar char="•"/>
            </a:pPr>
            <a:r>
              <a:rPr lang="en-US" dirty="0"/>
              <a:t>Can you wait to being use until financial aid funds are disbursed?</a:t>
            </a:r>
          </a:p>
          <a:p>
            <a:pPr marL="174708" indent="-174708">
              <a:buFont typeface="Arial" panose="020B0604020202020204" pitchFamily="34" charset="0"/>
              <a:buChar char="•"/>
            </a:pPr>
            <a:r>
              <a:rPr lang="en-US" dirty="0"/>
              <a:t>Is there a way to lower other costs associated with the course to facilitate purchase of labs?</a:t>
            </a:r>
          </a:p>
          <a:p>
            <a:pPr marL="640594" lvl="1" indent="-174708">
              <a:buFont typeface="Arial" panose="020B0604020202020204" pitchFamily="34" charset="0"/>
              <a:buChar char="•"/>
            </a:pPr>
            <a:r>
              <a:rPr lang="en-US" dirty="0"/>
              <a:t>Can you switch to an OER text?</a:t>
            </a:r>
          </a:p>
          <a:p>
            <a:r>
              <a:rPr lang="en-US" dirty="0"/>
              <a:t>Are there SUNY-wide or State-wide contracts in place that provide discounts?</a:t>
            </a:r>
          </a:p>
          <a:p>
            <a:pPr marL="174708" indent="-174708">
              <a:buFont typeface="Arial" panose="020B0604020202020204" pitchFamily="34" charset="0"/>
              <a:buChar char="•"/>
            </a:pPr>
            <a:r>
              <a:rPr lang="en-US" dirty="0"/>
              <a:t>Use the SUNY Contracts page to see what is available.</a:t>
            </a:r>
          </a:p>
          <a:p>
            <a:pPr marL="174708" indent="-174708">
              <a:buFont typeface="Arial" panose="020B0604020202020204" pitchFamily="34" charset="0"/>
              <a:buChar char="•"/>
            </a:pPr>
            <a:r>
              <a:rPr lang="en-US" dirty="0"/>
              <a:t>New contracts are announced through Workplace after they are negotiated.</a:t>
            </a:r>
          </a:p>
          <a:p>
            <a:r>
              <a:rPr lang="en-US" dirty="0"/>
              <a:t>When you find “free” resources available, are they really free?</a:t>
            </a:r>
          </a:p>
          <a:p>
            <a:pPr marL="174708" indent="-174708">
              <a:buFont typeface="Arial" panose="020B0604020202020204" pitchFamily="34" charset="0"/>
              <a:buChar char="•"/>
            </a:pPr>
            <a:r>
              <a:rPr lang="en-US" dirty="0"/>
              <a:t>How many times can the student use the resource for free?</a:t>
            </a:r>
          </a:p>
          <a:p>
            <a:pPr marL="174708" indent="-174708">
              <a:buFont typeface="Arial" panose="020B0604020202020204" pitchFamily="34" charset="0"/>
              <a:buChar char="•"/>
            </a:pPr>
            <a:r>
              <a:rPr lang="en-US" dirty="0"/>
              <a:t>How many different types of activities are available on the free service?</a:t>
            </a:r>
          </a:p>
          <a:p>
            <a:pPr marL="174708" indent="-174708">
              <a:buFont typeface="Arial" panose="020B0604020202020204" pitchFamily="34" charset="0"/>
              <a:buChar char="•"/>
            </a:pPr>
            <a:r>
              <a:rPr lang="en-US" dirty="0"/>
              <a:t>Are there any ‘add-ons’ that need to be purchased to make the product more effective for your lab?</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710E9A5-F3C7-45E5-9A02-ECE27BEFEA53}" type="slidenum">
              <a:rPr lang="en-US" smtClean="0"/>
              <a:t>15</a:t>
            </a:fld>
            <a:endParaRPr lang="en-US"/>
          </a:p>
        </p:txBody>
      </p:sp>
    </p:spTree>
    <p:extLst>
      <p:ext uri="{BB962C8B-B14F-4D97-AF65-F5344CB8AC3E}">
        <p14:creationId xmlns:p14="http://schemas.microsoft.com/office/powerpoint/2010/main" val="888864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important consideration is technology.   </a:t>
            </a:r>
          </a:p>
          <a:p>
            <a:r>
              <a:rPr lang="en-US" dirty="0"/>
              <a:t>What platform does it run on?</a:t>
            </a:r>
          </a:p>
          <a:p>
            <a:pPr marL="174708" indent="-174708">
              <a:buFont typeface="Arial" panose="020B0604020202020204" pitchFamily="34" charset="0"/>
              <a:buChar char="•"/>
            </a:pPr>
            <a:r>
              <a:rPr lang="en-US" dirty="0"/>
              <a:t>Is it something well-known that will be around for a while or will it suffer the same fate as flash?</a:t>
            </a:r>
          </a:p>
          <a:p>
            <a:pPr marL="174708" indent="-174708">
              <a:buFont typeface="Arial" panose="020B0604020202020204" pitchFamily="34" charset="0"/>
              <a:buChar char="•"/>
            </a:pPr>
            <a:r>
              <a:rPr lang="en-US" dirty="0"/>
              <a:t>Does it requires specific software, browser, downloaded applications?</a:t>
            </a:r>
          </a:p>
          <a:p>
            <a:r>
              <a:rPr lang="en-US" dirty="0"/>
              <a:t>Does it work and play well with others?</a:t>
            </a:r>
          </a:p>
          <a:p>
            <a:pPr marL="174708" indent="-174708">
              <a:buFont typeface="Arial" panose="020B0604020202020204" pitchFamily="34" charset="0"/>
              <a:buChar char="•"/>
            </a:pPr>
            <a:r>
              <a:rPr lang="en-US" dirty="0"/>
              <a:t>Does it function equally well on mobile devices, Macs, Chromebooks, whatever electronic device these crazy kids are using these days?</a:t>
            </a:r>
          </a:p>
          <a:p>
            <a:r>
              <a:rPr lang="en-US" dirty="0"/>
              <a:t>Is it stable?</a:t>
            </a:r>
          </a:p>
          <a:p>
            <a:pPr marL="174708" indent="-174708">
              <a:buFont typeface="Arial" panose="020B0604020202020204" pitchFamily="34" charset="0"/>
              <a:buChar char="•"/>
            </a:pPr>
            <a:r>
              <a:rPr lang="en-US" dirty="0"/>
              <a:t>Does it consistently run?</a:t>
            </a:r>
          </a:p>
          <a:p>
            <a:pPr marL="174708" indent="-174708">
              <a:buFont typeface="Arial" panose="020B0604020202020204" pitchFamily="34" charset="0"/>
              <a:buChar char="•"/>
            </a:pPr>
            <a:r>
              <a:rPr lang="en-US" dirty="0"/>
              <a:t>Is it updated to improve use and how frequent are the updates?</a:t>
            </a:r>
          </a:p>
          <a:p>
            <a:r>
              <a:rPr lang="en-US" dirty="0"/>
              <a:t>Is there any integration with your LMS?</a:t>
            </a:r>
          </a:p>
          <a:p>
            <a:pPr marL="174708" indent="-174708">
              <a:buFont typeface="Arial" panose="020B0604020202020204" pitchFamily="34" charset="0"/>
              <a:buChar char="•"/>
            </a:pPr>
            <a:r>
              <a:rPr lang="en-US" dirty="0"/>
              <a:t>If so, what is required?</a:t>
            </a:r>
          </a:p>
          <a:p>
            <a:pPr marL="174708" indent="-174708">
              <a:buFont typeface="Arial" panose="020B0604020202020204" pitchFamily="34" charset="0"/>
              <a:buChar char="•"/>
            </a:pPr>
            <a:r>
              <a:rPr lang="en-US" dirty="0"/>
              <a:t>If not, how can the students demonstrate work?  </a:t>
            </a:r>
          </a:p>
        </p:txBody>
      </p:sp>
      <p:sp>
        <p:nvSpPr>
          <p:cNvPr id="4" name="Slide Number Placeholder 3"/>
          <p:cNvSpPr>
            <a:spLocks noGrp="1"/>
          </p:cNvSpPr>
          <p:nvPr>
            <p:ph type="sldNum" sz="quarter" idx="5"/>
          </p:nvPr>
        </p:nvSpPr>
        <p:spPr/>
        <p:txBody>
          <a:bodyPr/>
          <a:lstStyle/>
          <a:p>
            <a:fld id="{9710E9A5-F3C7-45E5-9A02-ECE27BEFEA53}" type="slidenum">
              <a:rPr lang="en-US" smtClean="0"/>
              <a:t>16</a:t>
            </a:fld>
            <a:endParaRPr lang="en-US"/>
          </a:p>
        </p:txBody>
      </p:sp>
    </p:spTree>
    <p:extLst>
      <p:ext uri="{BB962C8B-B14F-4D97-AF65-F5344CB8AC3E}">
        <p14:creationId xmlns:p14="http://schemas.microsoft.com/office/powerpoint/2010/main" val="4153064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important consideration is support.   </a:t>
            </a:r>
          </a:p>
          <a:p>
            <a:r>
              <a:rPr lang="en-US" dirty="0"/>
              <a:t>Are instructions provided for faculty and students?</a:t>
            </a:r>
          </a:p>
          <a:p>
            <a:pPr marL="174708" indent="-174708">
              <a:buFont typeface="Arial" panose="020B0604020202020204" pitchFamily="34" charset="0"/>
              <a:buChar char="•"/>
            </a:pPr>
            <a:r>
              <a:rPr lang="en-US" dirty="0"/>
              <a:t>Can you read and understand them?  </a:t>
            </a:r>
          </a:p>
          <a:p>
            <a:pPr marL="174708" indent="-174708">
              <a:buFont typeface="Arial" panose="020B0604020202020204" pitchFamily="34" charset="0"/>
              <a:buChar char="•"/>
            </a:pPr>
            <a:r>
              <a:rPr lang="en-US" dirty="0"/>
              <a:t>Are they of quality?</a:t>
            </a:r>
          </a:p>
          <a:p>
            <a:pPr marL="174708" indent="-174708">
              <a:buFont typeface="Arial" panose="020B0604020202020204" pitchFamily="34" charset="0"/>
              <a:buChar char="•"/>
            </a:pPr>
            <a:r>
              <a:rPr lang="en-US" dirty="0"/>
              <a:t>Are they provided for all aspects of the product, or are they a ‘just get you started’ variety?</a:t>
            </a:r>
          </a:p>
          <a:p>
            <a:pPr marL="174708" indent="-174708">
              <a:buFont typeface="Arial" panose="020B0604020202020204" pitchFamily="34" charset="0"/>
              <a:buChar char="•"/>
            </a:pPr>
            <a:r>
              <a:rPr lang="en-US" dirty="0"/>
              <a:t>Are there FAQ?</a:t>
            </a:r>
          </a:p>
          <a:p>
            <a:r>
              <a:rPr lang="en-US" dirty="0"/>
              <a:t>How are the instructions provided?</a:t>
            </a:r>
          </a:p>
          <a:p>
            <a:pPr marL="174708" indent="-174708">
              <a:buFont typeface="Arial" panose="020B0604020202020204" pitchFamily="34" charset="0"/>
              <a:buChar char="•"/>
            </a:pPr>
            <a:r>
              <a:rPr lang="en-US" dirty="0"/>
              <a:t>Is it something you can integrate into the LMS?</a:t>
            </a:r>
          </a:p>
          <a:p>
            <a:pPr marL="174708" indent="-174708">
              <a:buFont typeface="Arial" panose="020B0604020202020204" pitchFamily="34" charset="0"/>
              <a:buChar char="•"/>
            </a:pPr>
            <a:r>
              <a:rPr lang="en-US" dirty="0"/>
              <a:t>Are they a list of written instructions, do they include videos, screenshots?</a:t>
            </a:r>
          </a:p>
          <a:p>
            <a:pPr marL="174708" indent="-174708">
              <a:buFont typeface="Arial" panose="020B0604020202020204" pitchFamily="34" charset="0"/>
              <a:buChar char="•"/>
            </a:pPr>
            <a:r>
              <a:rPr lang="en-US" dirty="0"/>
              <a:t>Can you modify them to improve them?</a:t>
            </a:r>
          </a:p>
          <a:p>
            <a:r>
              <a:rPr lang="en-US" dirty="0"/>
              <a:t>Is there a help desk, chat, or other form of technical support?</a:t>
            </a:r>
          </a:p>
          <a:p>
            <a:pPr marL="174708" indent="-174708">
              <a:buFont typeface="Arial" panose="020B0604020202020204" pitchFamily="34" charset="0"/>
              <a:buChar char="•"/>
            </a:pPr>
            <a:r>
              <a:rPr lang="en-US" dirty="0"/>
              <a:t>What are the hours?</a:t>
            </a:r>
          </a:p>
          <a:p>
            <a:pPr marL="174708" indent="-174708">
              <a:buFont typeface="Arial" panose="020B0604020202020204" pitchFamily="34" charset="0"/>
              <a:buChar char="•"/>
            </a:pPr>
            <a:r>
              <a:rPr lang="en-US" dirty="0"/>
              <a:t>How can students get ahold of support?</a:t>
            </a:r>
          </a:p>
          <a:p>
            <a:pPr marL="174708" indent="-174708">
              <a:buFont typeface="Arial" panose="020B0604020202020204" pitchFamily="34" charset="0"/>
              <a:buChar char="•"/>
            </a:pPr>
            <a:r>
              <a:rPr lang="en-US" dirty="0"/>
              <a:t>Is the information easy to find?</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710E9A5-F3C7-45E5-9A02-ECE27BEFEA53}" type="slidenum">
              <a:rPr lang="en-US" smtClean="0"/>
              <a:t>17</a:t>
            </a:fld>
            <a:endParaRPr lang="en-US"/>
          </a:p>
        </p:txBody>
      </p:sp>
    </p:spTree>
    <p:extLst>
      <p:ext uri="{BB962C8B-B14F-4D97-AF65-F5344CB8AC3E}">
        <p14:creationId xmlns:p14="http://schemas.microsoft.com/office/powerpoint/2010/main" val="2001923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important consideration is accessibility.   </a:t>
            </a:r>
          </a:p>
          <a:p>
            <a:pPr marL="174708" indent="-174708">
              <a:buFont typeface="Arial" panose="020B0604020202020204" pitchFamily="34" charset="0"/>
              <a:buChar char="•"/>
            </a:pPr>
            <a:r>
              <a:rPr lang="en-US" dirty="0"/>
              <a:t>Is the content ADA compliant?</a:t>
            </a:r>
          </a:p>
          <a:p>
            <a:pPr marL="174708" indent="-174708">
              <a:buFont typeface="Arial" panose="020B0604020202020204" pitchFamily="34" charset="0"/>
              <a:buChar char="•"/>
            </a:pPr>
            <a:r>
              <a:rPr lang="en-US" dirty="0"/>
              <a:t>Is there a timeline for making the content compliant?</a:t>
            </a:r>
          </a:p>
          <a:p>
            <a:pPr marL="174708" indent="-174708">
              <a:buFont typeface="Arial" panose="020B0604020202020204" pitchFamily="34" charset="0"/>
              <a:buChar char="•"/>
            </a:pPr>
            <a:r>
              <a:rPr lang="en-US" dirty="0"/>
              <a:t>Are accommodations reasonable for the activity?</a:t>
            </a:r>
          </a:p>
          <a:p>
            <a:pPr marL="640594" lvl="1" indent="-174708">
              <a:buFont typeface="Arial" panose="020B0604020202020204" pitchFamily="34" charset="0"/>
              <a:buChar char="•"/>
            </a:pPr>
            <a:r>
              <a:rPr lang="en-US" dirty="0"/>
              <a:t>For example, if we are simulating a test performed in a hospital and it is based on Blue/Green differentiation, and the person is color blind, I can’t alter the test to have it read another way.  The program will need to take these issues into consideration and choose together how to handle them.</a:t>
            </a:r>
          </a:p>
        </p:txBody>
      </p:sp>
      <p:sp>
        <p:nvSpPr>
          <p:cNvPr id="4" name="Slide Number Placeholder 3"/>
          <p:cNvSpPr>
            <a:spLocks noGrp="1"/>
          </p:cNvSpPr>
          <p:nvPr>
            <p:ph type="sldNum" sz="quarter" idx="5"/>
          </p:nvPr>
        </p:nvSpPr>
        <p:spPr/>
        <p:txBody>
          <a:bodyPr/>
          <a:lstStyle/>
          <a:p>
            <a:fld id="{9710E9A5-F3C7-45E5-9A02-ECE27BEFEA53}" type="slidenum">
              <a:rPr lang="en-US" smtClean="0"/>
              <a:t>18</a:t>
            </a:fld>
            <a:endParaRPr lang="en-US"/>
          </a:p>
        </p:txBody>
      </p:sp>
    </p:spTree>
    <p:extLst>
      <p:ext uri="{BB962C8B-B14F-4D97-AF65-F5344CB8AC3E}">
        <p14:creationId xmlns:p14="http://schemas.microsoft.com/office/powerpoint/2010/main" val="150233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the last important consideration is faculty development – what is required of you to use this as part or all of your laboratory experience?</a:t>
            </a:r>
          </a:p>
          <a:p>
            <a:r>
              <a:rPr lang="en-US" dirty="0"/>
              <a:t>How much time will it take you to:</a:t>
            </a:r>
          </a:p>
          <a:p>
            <a:pPr marL="174708" indent="-174708">
              <a:buFont typeface="Arial" panose="020B0604020202020204" pitchFamily="34" charset="0"/>
              <a:buChar char="•"/>
            </a:pPr>
            <a:r>
              <a:rPr lang="en-US" dirty="0"/>
              <a:t>Learn the labs?</a:t>
            </a:r>
          </a:p>
          <a:p>
            <a:pPr marL="640594" lvl="1" indent="-174708">
              <a:buFont typeface="Arial" panose="020B0604020202020204" pitchFamily="34" charset="0"/>
              <a:buChar char="•"/>
            </a:pPr>
            <a:r>
              <a:rPr lang="en-US" dirty="0"/>
              <a:t>It is important for instructors to go through the experience themselves, so they best know how to tell the students what to expect, ensure that the activity meets the appropriate outcomes, make sure the program works as intended, test the instructions, develop appropriate lab instructions and accompanying documentation, among other reasons.  </a:t>
            </a:r>
          </a:p>
          <a:p>
            <a:pPr marL="174708" indent="-174708">
              <a:buFont typeface="Arial" panose="020B0604020202020204" pitchFamily="34" charset="0"/>
              <a:buChar char="•"/>
            </a:pPr>
            <a:r>
              <a:rPr lang="en-US" dirty="0"/>
              <a:t>Set up the labs?  </a:t>
            </a:r>
          </a:p>
          <a:p>
            <a:pPr marL="640594" lvl="1" indent="-174708">
              <a:buFont typeface="Arial" panose="020B0604020202020204" pitchFamily="34" charset="0"/>
              <a:buChar char="•"/>
            </a:pPr>
            <a:r>
              <a:rPr lang="en-US" dirty="0"/>
              <a:t>Is it a drop-n-go kind of thing, or do you need to develop parameters, design scenarios, set up teams/lab groups?  </a:t>
            </a:r>
          </a:p>
          <a:p>
            <a:pPr marL="640594" lvl="1" indent="-174708">
              <a:buFont typeface="Arial" panose="020B0604020202020204" pitchFamily="34" charset="0"/>
              <a:buChar char="•"/>
            </a:pPr>
            <a:r>
              <a:rPr lang="en-US" dirty="0"/>
              <a:t>How often do you have to do that?  </a:t>
            </a:r>
          </a:p>
          <a:p>
            <a:pPr marL="640594" lvl="1" indent="-174708">
              <a:buFont typeface="Arial" panose="020B0604020202020204" pitchFamily="34" charset="0"/>
              <a:buChar char="•"/>
            </a:pPr>
            <a:r>
              <a:rPr lang="en-US" dirty="0"/>
              <a:t>Can it be done ahead of time or is it something that must be set up in real time?</a:t>
            </a:r>
          </a:p>
          <a:p>
            <a:pPr marL="174708" indent="-174708">
              <a:buFont typeface="Arial" panose="020B0604020202020204" pitchFamily="34" charset="0"/>
              <a:buChar char="•"/>
            </a:pPr>
            <a:r>
              <a:rPr lang="en-US" dirty="0"/>
              <a:t>Grade the labs?</a:t>
            </a:r>
          </a:p>
          <a:p>
            <a:pPr marL="640594" lvl="1" indent="-174708">
              <a:buFont typeface="Arial" panose="020B0604020202020204" pitchFamily="34" charset="0"/>
              <a:buChar char="•"/>
            </a:pPr>
            <a:r>
              <a:rPr lang="en-US" dirty="0"/>
              <a:t>Is there an instructor view that allows you to easily see and interpret what the student has done?</a:t>
            </a:r>
          </a:p>
          <a:p>
            <a:pPr marL="640594" lvl="1" indent="-174708">
              <a:buFont typeface="Arial" panose="020B0604020202020204" pitchFamily="34" charset="0"/>
              <a:buChar char="•"/>
            </a:pPr>
            <a:r>
              <a:rPr lang="en-US" dirty="0"/>
              <a:t>Can it tie into your gradebook?  </a:t>
            </a:r>
          </a:p>
          <a:p>
            <a:pPr marL="640594" lvl="1" indent="-174708">
              <a:buFont typeface="Arial" panose="020B0604020202020204" pitchFamily="34" charset="0"/>
              <a:buChar char="•"/>
            </a:pPr>
            <a:r>
              <a:rPr lang="en-US" dirty="0"/>
              <a:t>Where are the completed labs stored?</a:t>
            </a:r>
          </a:p>
          <a:p>
            <a:pPr marL="640594" lvl="1" indent="-174708">
              <a:buFont typeface="Arial" panose="020B0604020202020204" pitchFamily="34" charset="0"/>
              <a:buChar char="•"/>
            </a:pPr>
            <a:r>
              <a:rPr lang="en-US" dirty="0"/>
              <a:t>Is something produced at the end of the lab that eases grading or do you need to enter every student instance to grade the results?</a:t>
            </a:r>
          </a:p>
          <a:p>
            <a:pPr marL="640594" lvl="1" indent="-174708">
              <a:buFont typeface="Arial" panose="020B0604020202020204" pitchFamily="34" charset="0"/>
              <a:buChar char="•"/>
            </a:pPr>
            <a:r>
              <a:rPr lang="en-US" dirty="0"/>
              <a:t>Are there time constraints on how long the results are stored?</a:t>
            </a:r>
          </a:p>
          <a:p>
            <a:pPr marL="640594" lvl="1" indent="-174708" defTabSz="931774">
              <a:buFont typeface="Arial" panose="020B0604020202020204" pitchFamily="34" charset="0"/>
              <a:buChar char="•"/>
              <a:defRPr/>
            </a:pPr>
            <a:r>
              <a:rPr lang="en-US" dirty="0"/>
              <a:t>How will you actually grade the labs? It’s important to develop a rubric, etc. which is another layer on what is produced that will be graded.  Sometimes it is tricky.  Complete vs. incomplete or graded on specific components/correctness.</a:t>
            </a:r>
          </a:p>
          <a:p>
            <a:pPr marL="174708" indent="-174708">
              <a:buFont typeface="Arial" panose="020B0604020202020204" pitchFamily="34" charset="0"/>
              <a:buChar char="•"/>
            </a:pPr>
            <a:r>
              <a:rPr lang="en-US" dirty="0"/>
              <a:t>Redesigning your existing course around the labs?</a:t>
            </a:r>
          </a:p>
          <a:p>
            <a:pPr marL="640594" lvl="1" indent="-174708">
              <a:buFont typeface="Arial" panose="020B0604020202020204" pitchFamily="34" charset="0"/>
              <a:buChar char="•"/>
            </a:pPr>
            <a:r>
              <a:rPr lang="en-US" dirty="0"/>
              <a:t>Do you have to completely change how your course is structured, graded, designed?</a:t>
            </a:r>
          </a:p>
          <a:p>
            <a:pPr marL="640594" lvl="1" indent="-174708">
              <a:buFont typeface="Arial" panose="020B0604020202020204" pitchFamily="34" charset="0"/>
              <a:buChar char="•"/>
            </a:pPr>
            <a:r>
              <a:rPr lang="en-US" dirty="0"/>
              <a:t>Will you need to spend a great deal of time setting up </a:t>
            </a:r>
            <a:r>
              <a:rPr lang="en-US" dirty="0" err="1"/>
              <a:t>dropboxes</a:t>
            </a:r>
            <a:r>
              <a:rPr lang="en-US" dirty="0"/>
              <a:t>, designing lab templates, redesigning gradebooks, etc.?</a:t>
            </a:r>
          </a:p>
          <a:p>
            <a:pPr marL="174708" indent="-174708">
              <a:buFont typeface="Arial" panose="020B0604020202020204" pitchFamily="34" charset="0"/>
              <a:buChar char="•"/>
            </a:pPr>
            <a:r>
              <a:rPr lang="en-US" dirty="0"/>
              <a:t>Support your students during the experience?</a:t>
            </a:r>
          </a:p>
          <a:p>
            <a:pPr marL="640594" lvl="1" indent="-174708">
              <a:buFont typeface="Arial" panose="020B0604020202020204" pitchFamily="34" charset="0"/>
              <a:buChar char="•"/>
            </a:pPr>
            <a:r>
              <a:rPr lang="en-US" dirty="0"/>
              <a:t>Does it require synchronous components, observations, or participation with the instructor?</a:t>
            </a:r>
          </a:p>
          <a:p>
            <a:pPr marL="640594" lvl="1" indent="-174708">
              <a:buFont typeface="Arial" panose="020B0604020202020204" pitchFamily="34" charset="0"/>
              <a:buChar char="•"/>
            </a:pPr>
            <a:r>
              <a:rPr lang="en-US" dirty="0"/>
              <a:t>Is the instructor required to verify or respond to certain activities before the student is allowed to move on?</a:t>
            </a:r>
          </a:p>
          <a:p>
            <a:pPr marL="640594" lvl="1" indent="-174708">
              <a:buFont typeface="Arial" panose="020B0604020202020204" pitchFamily="34" charset="0"/>
              <a:buChar char="•"/>
            </a:pPr>
            <a:r>
              <a:rPr lang="en-US" dirty="0"/>
              <a:t>If the instructions are poor, how long will it take you to develop new instructions?</a:t>
            </a:r>
          </a:p>
          <a:p>
            <a:pPr marL="640594" lvl="1" indent="-174708">
              <a:buFont typeface="Arial" panose="020B0604020202020204" pitchFamily="34" charset="0"/>
              <a:buChar char="•"/>
            </a:pPr>
            <a:r>
              <a:rPr lang="en-US" dirty="0"/>
              <a:t>How many questions are they likely to have and will you be able to address them if the support is lacking?</a:t>
            </a:r>
          </a:p>
          <a:p>
            <a:pPr marL="640594" lvl="1" indent="-174708">
              <a:buFont typeface="Arial" panose="020B0604020202020204" pitchFamily="34" charset="0"/>
              <a:buChar char="•"/>
            </a:pPr>
            <a:r>
              <a:rPr lang="en-US" dirty="0"/>
              <a:t>How easily can you troubleshoot the software if the support is poor?</a:t>
            </a:r>
          </a:p>
          <a:p>
            <a:pPr marL="174708" indent="-174708">
              <a:buFont typeface="Arial" panose="020B0604020202020204" pitchFamily="34" charset="0"/>
              <a:buChar char="•"/>
            </a:pPr>
            <a:r>
              <a:rPr lang="en-US" dirty="0"/>
              <a:t>How much time will it take to develop a few backup plans in case something breaks?</a:t>
            </a:r>
          </a:p>
          <a:p>
            <a:pPr marL="640594" lvl="1" indent="-174708">
              <a:buFont typeface="Arial" panose="020B0604020202020204" pitchFamily="34" charset="0"/>
              <a:buChar char="•"/>
            </a:pPr>
            <a:r>
              <a:rPr lang="en-US" dirty="0"/>
              <a:t>What is the backup plan?</a:t>
            </a:r>
          </a:p>
          <a:p>
            <a:pPr marL="174708" indent="-174708">
              <a:buFont typeface="Arial" panose="020B0604020202020204" pitchFamily="34" charset="0"/>
              <a:buChar char="•"/>
            </a:pPr>
            <a:r>
              <a:rPr lang="en-US" dirty="0"/>
              <a:t>Assess the experience and SLOs for the course?</a:t>
            </a:r>
          </a:p>
          <a:p>
            <a:pPr marL="640594" lvl="1" indent="-174708">
              <a:buFont typeface="Arial" panose="020B0604020202020204" pitchFamily="34" charset="0"/>
              <a:buChar char="•"/>
            </a:pPr>
            <a:r>
              <a:rPr lang="en-US" dirty="0"/>
              <a:t>How will you know that it’s met your desired outcome?</a:t>
            </a:r>
          </a:p>
          <a:p>
            <a:pPr marL="640594" lvl="1" indent="-174708">
              <a:buFont typeface="Arial" panose="020B0604020202020204" pitchFamily="34" charset="0"/>
              <a:buChar char="•"/>
            </a:pPr>
            <a:r>
              <a:rPr lang="en-US" dirty="0"/>
              <a:t>How will you assess the student experience?</a:t>
            </a:r>
          </a:p>
          <a:p>
            <a:pPr marL="640594" lvl="1" indent="-174708">
              <a:buFont typeface="Arial" panose="020B0604020202020204" pitchFamily="34" charset="0"/>
              <a:buChar char="•"/>
            </a:pPr>
            <a:r>
              <a:rPr lang="en-US" dirty="0"/>
              <a:t>How frequently do you plan to assess the student experience?</a:t>
            </a:r>
          </a:p>
          <a:p>
            <a:pPr marL="640594" lvl="1" indent="-174708">
              <a:buFont typeface="Arial" panose="020B0604020202020204" pitchFamily="34" charset="0"/>
              <a:buChar char="•"/>
            </a:pPr>
            <a:r>
              <a:rPr lang="en-US" dirty="0"/>
              <a:t>Do you need to change the agreed upon SLO assessment for the course?</a:t>
            </a:r>
          </a:p>
          <a:p>
            <a:pPr marL="640594" lvl="1" indent="-174708">
              <a:buFont typeface="Arial" panose="020B0604020202020204" pitchFamily="34" charset="0"/>
              <a:buChar char="•"/>
            </a:pPr>
            <a:r>
              <a:rPr lang="en-US" dirty="0"/>
              <a:t>Who is involved in that process and is it feasible to do prior to the start of classes?</a:t>
            </a:r>
          </a:p>
          <a:p>
            <a:r>
              <a:rPr lang="en-US" dirty="0"/>
              <a:t>Is this feasible for you to do well?</a:t>
            </a:r>
          </a:p>
          <a:p>
            <a:pPr marL="174708" indent="-174708">
              <a:buFont typeface="Arial" panose="020B0604020202020204" pitchFamily="34" charset="0"/>
              <a:buChar char="•"/>
            </a:pPr>
            <a:r>
              <a:rPr lang="en-US" dirty="0"/>
              <a:t>Students may have accepted sub-par for the fall given the circumstances, but not for the fall.</a:t>
            </a:r>
          </a:p>
          <a:p>
            <a:pPr marL="174708" indent="-174708">
              <a:buFont typeface="Arial" panose="020B0604020202020204" pitchFamily="34" charset="0"/>
              <a:buChar char="•"/>
            </a:pPr>
            <a:r>
              <a:rPr lang="en-US" dirty="0"/>
              <a:t>Their expectations will be much higher and “tolerance for failure” much lower</a:t>
            </a:r>
          </a:p>
          <a:p>
            <a:pPr marL="640594" lvl="1" indent="-17470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710E9A5-F3C7-45E5-9A02-ECE27BEFEA53}" type="slidenum">
              <a:rPr lang="en-US" smtClean="0"/>
              <a:t>19</a:t>
            </a:fld>
            <a:endParaRPr lang="en-US"/>
          </a:p>
        </p:txBody>
      </p:sp>
    </p:spTree>
    <p:extLst>
      <p:ext uri="{BB962C8B-B14F-4D97-AF65-F5344CB8AC3E}">
        <p14:creationId xmlns:p14="http://schemas.microsoft.com/office/powerpoint/2010/main" val="3588657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10E9A5-F3C7-45E5-9A02-ECE27BEFEA53}" type="slidenum">
              <a:rPr lang="en-US" smtClean="0"/>
              <a:t>2</a:t>
            </a:fld>
            <a:endParaRPr lang="en-US"/>
          </a:p>
        </p:txBody>
      </p:sp>
    </p:spTree>
    <p:extLst>
      <p:ext uri="{BB962C8B-B14F-4D97-AF65-F5344CB8AC3E}">
        <p14:creationId xmlns:p14="http://schemas.microsoft.com/office/powerpoint/2010/main" val="1048895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10E9A5-F3C7-45E5-9A02-ECE27BEFEA53}" type="slidenum">
              <a:rPr lang="en-US" smtClean="0"/>
              <a:t>20</a:t>
            </a:fld>
            <a:endParaRPr lang="en-US"/>
          </a:p>
        </p:txBody>
      </p:sp>
    </p:spTree>
    <p:extLst>
      <p:ext uri="{BB962C8B-B14F-4D97-AF65-F5344CB8AC3E}">
        <p14:creationId xmlns:p14="http://schemas.microsoft.com/office/powerpoint/2010/main" val="4040359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I’m off!  But where do I go to find this stuff?</a:t>
            </a:r>
          </a:p>
          <a:p>
            <a:pPr marL="174708" indent="-174708">
              <a:buFont typeface="Arial" panose="020B0604020202020204" pitchFamily="34" charset="0"/>
              <a:buChar char="•"/>
            </a:pPr>
            <a:r>
              <a:rPr lang="en-US" dirty="0"/>
              <a:t>The easiest place to start is contacting the publisher for your existing book.  You may find that they have developed some thing that are part of your book package or an add-on that you can evaluation (based on the previous considerations).</a:t>
            </a:r>
          </a:p>
          <a:p>
            <a:pPr marL="640594" lvl="1" indent="-174708">
              <a:buFont typeface="Arial" panose="020B0604020202020204" pitchFamily="34" charset="0"/>
              <a:buChar char="•"/>
            </a:pPr>
            <a:r>
              <a:rPr lang="en-US" dirty="0"/>
              <a:t>The Pros of this approach</a:t>
            </a:r>
          </a:p>
          <a:p>
            <a:pPr marL="1106481" lvl="2" indent="-174708">
              <a:buFont typeface="Arial" panose="020B0604020202020204" pitchFamily="34" charset="0"/>
              <a:buChar char="•"/>
            </a:pPr>
            <a:r>
              <a:rPr lang="en-US" dirty="0"/>
              <a:t>The material and approach is familiar; you’ve already reviewed the textbook and approved, so the chances are good that you’ll like at least some of the lab components</a:t>
            </a:r>
          </a:p>
          <a:p>
            <a:pPr marL="1106481" lvl="2" indent="-174708">
              <a:buFont typeface="Arial" panose="020B0604020202020204" pitchFamily="34" charset="0"/>
              <a:buChar char="•"/>
            </a:pPr>
            <a:r>
              <a:rPr lang="en-US" dirty="0"/>
              <a:t>The design and delivery will be consistent for students</a:t>
            </a:r>
          </a:p>
          <a:p>
            <a:pPr marL="1106481" lvl="2" indent="-174708">
              <a:buFont typeface="Arial" panose="020B0604020202020204" pitchFamily="34" charset="0"/>
              <a:buChar char="•"/>
            </a:pPr>
            <a:r>
              <a:rPr lang="en-US" dirty="0"/>
              <a:t>The content is focused and specific to your discipline, requiring that you only vet the material.</a:t>
            </a:r>
          </a:p>
          <a:p>
            <a:pPr marL="1106481" lvl="2" indent="-174708">
              <a:buFont typeface="Arial" panose="020B0604020202020204" pitchFamily="34" charset="0"/>
              <a:buChar char="•"/>
            </a:pPr>
            <a:r>
              <a:rPr lang="en-US" dirty="0"/>
              <a:t>Publishers are also  highly motivated to get you to use more of their product and be even more dependent on them for content delivery, so often they will be very flexible with you, provide specialized training, and high-touch integration.  They also will provide a great deal of focused support and often integrate easily into the LMS</a:t>
            </a:r>
          </a:p>
          <a:p>
            <a:pPr marL="1106481" lvl="2" indent="-174708">
              <a:buFont typeface="Arial" panose="020B0604020202020204" pitchFamily="34" charset="0"/>
              <a:buChar char="•"/>
            </a:pPr>
            <a:r>
              <a:rPr lang="en-US" dirty="0"/>
              <a:t>As you’ve already adopted the book, the additional simulations will likely be free or reasonably priced, especially if you are using that publisher across the curriculum</a:t>
            </a:r>
          </a:p>
          <a:p>
            <a:pPr marL="640594" lvl="1" indent="-174708">
              <a:buFont typeface="Arial" panose="020B0604020202020204" pitchFamily="34" charset="0"/>
              <a:buChar char="•"/>
            </a:pPr>
            <a:r>
              <a:rPr lang="en-US" dirty="0"/>
              <a:t>The Cons of this approach</a:t>
            </a:r>
          </a:p>
          <a:p>
            <a:pPr marL="1106481" lvl="2" indent="-174708">
              <a:buFont typeface="Arial" panose="020B0604020202020204" pitchFamily="34" charset="0"/>
              <a:buChar char="•"/>
            </a:pPr>
            <a:r>
              <a:rPr lang="en-US" dirty="0"/>
              <a:t>Many lab courses use faculty-developed lab manuals for their lab courses, you developing all of the simulated labs is definitely time-prohibitive!</a:t>
            </a:r>
          </a:p>
          <a:p>
            <a:pPr marL="1106481" lvl="2" indent="-174708">
              <a:buFont typeface="Arial" panose="020B0604020202020204" pitchFamily="34" charset="0"/>
              <a:buChar char="•"/>
            </a:pPr>
            <a:r>
              <a:rPr lang="en-US" dirty="0"/>
              <a:t>Your publisher may not have developed any virtual laboratory simulations</a:t>
            </a:r>
          </a:p>
          <a:p>
            <a:pPr marL="1106481" lvl="2" indent="-174708">
              <a:buFont typeface="Arial" panose="020B0604020202020204" pitchFamily="34" charset="0"/>
              <a:buChar char="•"/>
            </a:pPr>
            <a:r>
              <a:rPr lang="en-US" dirty="0"/>
              <a:t>Used books usually don’t include online access, so the cost of the additional access needs to be considered</a:t>
            </a:r>
          </a:p>
          <a:p>
            <a:pPr marL="1106481" lvl="2" indent="-17470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710E9A5-F3C7-45E5-9A02-ECE27BEFEA53}" type="slidenum">
              <a:rPr lang="en-US" smtClean="0"/>
              <a:t>21</a:t>
            </a:fld>
            <a:endParaRPr lang="en-US"/>
          </a:p>
        </p:txBody>
      </p:sp>
    </p:spTree>
    <p:extLst>
      <p:ext uri="{BB962C8B-B14F-4D97-AF65-F5344CB8AC3E}">
        <p14:creationId xmlns:p14="http://schemas.microsoft.com/office/powerpoint/2010/main" val="2563803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I’m off!  But where do I go to find this stuff?</a:t>
            </a:r>
          </a:p>
          <a:p>
            <a:pPr marL="174708" indent="-174708">
              <a:buFont typeface="Arial" panose="020B0604020202020204" pitchFamily="34" charset="0"/>
              <a:buChar char="•"/>
            </a:pPr>
            <a:r>
              <a:rPr lang="en-US" dirty="0"/>
              <a:t>Another easy place to start is lab kits, if you are willing to go the alternative route.</a:t>
            </a:r>
          </a:p>
          <a:p>
            <a:pPr marL="640594" lvl="1" indent="-174708">
              <a:buFont typeface="Arial" panose="020B0604020202020204" pitchFamily="34" charset="0"/>
              <a:buChar char="•"/>
            </a:pPr>
            <a:r>
              <a:rPr lang="en-US" dirty="0"/>
              <a:t>The Pros of this approach</a:t>
            </a:r>
          </a:p>
          <a:p>
            <a:pPr marL="1106481" lvl="2" indent="-174708">
              <a:buFont typeface="Arial" panose="020B0604020202020204" pitchFamily="34" charset="0"/>
              <a:buChar char="•"/>
            </a:pPr>
            <a:r>
              <a:rPr lang="en-US" dirty="0"/>
              <a:t>Provides students with a hands-on tactile experience </a:t>
            </a:r>
          </a:p>
          <a:p>
            <a:pPr marL="1106481" lvl="2" indent="-174708">
              <a:buFont typeface="Arial" panose="020B0604020202020204" pitchFamily="34" charset="0"/>
              <a:buChar char="•"/>
            </a:pPr>
            <a:r>
              <a:rPr lang="en-US" dirty="0"/>
              <a:t>Developed and vetted by field specialists for accuracy</a:t>
            </a:r>
          </a:p>
          <a:p>
            <a:pPr marL="1106481" lvl="2" indent="-174708">
              <a:buFont typeface="Arial" panose="020B0604020202020204" pitchFamily="34" charset="0"/>
              <a:buChar char="•"/>
            </a:pPr>
            <a:r>
              <a:rPr lang="en-US" dirty="0"/>
              <a:t>Often there is associated virtual materials that provide further experiences/information</a:t>
            </a:r>
          </a:p>
          <a:p>
            <a:pPr marL="1106481" lvl="2" indent="-174708">
              <a:buFont typeface="Arial" panose="020B0604020202020204" pitchFamily="34" charset="0"/>
              <a:buChar char="•"/>
            </a:pPr>
            <a:r>
              <a:rPr lang="en-US" dirty="0"/>
              <a:t>Can be customized to an extent</a:t>
            </a:r>
          </a:p>
          <a:p>
            <a:pPr marL="1106481" lvl="2" indent="-174708">
              <a:buFont typeface="Arial" panose="020B0604020202020204" pitchFamily="34" charset="0"/>
              <a:buChar char="•"/>
            </a:pPr>
            <a:r>
              <a:rPr lang="en-US" dirty="0"/>
              <a:t>Often have extensive support resources</a:t>
            </a:r>
          </a:p>
          <a:p>
            <a:pPr marL="640594" lvl="1" indent="-174708">
              <a:buFont typeface="Arial" panose="020B0604020202020204" pitchFamily="34" charset="0"/>
              <a:buChar char="•"/>
            </a:pPr>
            <a:r>
              <a:rPr lang="en-US" dirty="0"/>
              <a:t>The Cons of this approach</a:t>
            </a:r>
          </a:p>
          <a:p>
            <a:pPr marL="1106481" lvl="2" indent="-174708">
              <a:buFont typeface="Arial" panose="020B0604020202020204" pitchFamily="34" charset="0"/>
              <a:buChar char="•"/>
            </a:pPr>
            <a:r>
              <a:rPr lang="en-US" dirty="0"/>
              <a:t>These can be expensive if you are running all of your labs this way.  </a:t>
            </a:r>
          </a:p>
          <a:p>
            <a:pPr marL="1572368" lvl="3" indent="-174708">
              <a:buFont typeface="Arial" panose="020B0604020202020204" pitchFamily="34" charset="0"/>
              <a:buChar char="•"/>
            </a:pPr>
            <a:r>
              <a:rPr lang="en-US" dirty="0"/>
              <a:t>In some cases you can purchase one kit for the whole course</a:t>
            </a:r>
          </a:p>
          <a:p>
            <a:pPr marL="1572368" lvl="3" indent="-174708">
              <a:buFont typeface="Arial" panose="020B0604020202020204" pitchFamily="34" charset="0"/>
              <a:buChar char="•"/>
            </a:pPr>
            <a:r>
              <a:rPr lang="en-US" dirty="0"/>
              <a:t>Often you need to piecemeal experiments together, which means a customizable kits</a:t>
            </a:r>
          </a:p>
          <a:p>
            <a:pPr marL="2038255" lvl="4" indent="-174708">
              <a:buFont typeface="Arial" panose="020B0604020202020204" pitchFamily="34" charset="0"/>
              <a:buChar char="•"/>
            </a:pPr>
            <a:r>
              <a:rPr lang="en-US" dirty="0"/>
              <a:t>Occasionally you have to guarantee purchase of so many units with these</a:t>
            </a:r>
          </a:p>
          <a:p>
            <a:pPr marL="1106481" lvl="2" indent="-174708">
              <a:buFont typeface="Arial" panose="020B0604020202020204" pitchFamily="34" charset="0"/>
              <a:buChar char="•"/>
            </a:pPr>
            <a:r>
              <a:rPr lang="en-US" dirty="0"/>
              <a:t>There is often enough reagents provided to run the experiment once, so if the students messes up, there’s no way to easily run it again.  Certainly, it can be a learning opportunity, but it might be difficult for the student and the faculty member to help figure out where things went wrong.  </a:t>
            </a:r>
          </a:p>
          <a:p>
            <a:pPr marL="1106481" lvl="2" indent="-174708" defTabSz="931774">
              <a:buFont typeface="Arial" panose="020B0604020202020204" pitchFamily="34" charset="0"/>
              <a:buChar char="•"/>
              <a:defRPr/>
            </a:pPr>
            <a:r>
              <a:rPr lang="en-US" dirty="0"/>
              <a:t>Safety &amp; liability considerations are important; the kits themselves often have extensive safety information, but you need to consider the liability of the institution, communicate that to the students, and have them verify/sign off on it.</a:t>
            </a:r>
          </a:p>
          <a:p>
            <a:pPr marL="1106481" lvl="2" indent="-174708">
              <a:buFont typeface="Arial" panose="020B0604020202020204" pitchFamily="34" charset="0"/>
              <a:buChar char="•"/>
            </a:pPr>
            <a:r>
              <a:rPr lang="en-US" dirty="0"/>
              <a:t>There is not an easy integration or platform for documenting results, so it will be a little more work to design your courses around the labs, unless they are exact replicas of what you are currently using.  You really need to consider how the students will prepare and turn in their work.</a:t>
            </a:r>
          </a:p>
          <a:p>
            <a:pPr marL="1106481" lvl="2" indent="-17470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710E9A5-F3C7-45E5-9A02-ECE27BEFEA53}" type="slidenum">
              <a:rPr lang="en-US" smtClean="0"/>
              <a:t>22</a:t>
            </a:fld>
            <a:endParaRPr lang="en-US"/>
          </a:p>
        </p:txBody>
      </p:sp>
    </p:spTree>
    <p:extLst>
      <p:ext uri="{BB962C8B-B14F-4D97-AF65-F5344CB8AC3E}">
        <p14:creationId xmlns:p14="http://schemas.microsoft.com/office/powerpoint/2010/main" val="35662977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I’m off!  But where do I go to find this stuff?</a:t>
            </a:r>
          </a:p>
          <a:p>
            <a:pPr marL="174708" indent="-174708">
              <a:buFont typeface="Arial" panose="020B0604020202020204" pitchFamily="34" charset="0"/>
              <a:buChar char="•"/>
            </a:pPr>
            <a:r>
              <a:rPr lang="en-US" dirty="0"/>
              <a:t>Another easy place to start is lab kits, if you are willing to go the alternative route.</a:t>
            </a:r>
          </a:p>
          <a:p>
            <a:pPr marL="640594" lvl="1" indent="-174708">
              <a:buFont typeface="Arial" panose="020B0604020202020204" pitchFamily="34" charset="0"/>
              <a:buChar char="•"/>
            </a:pPr>
            <a:r>
              <a:rPr lang="en-US" dirty="0"/>
              <a:t>The Pros of this approach</a:t>
            </a:r>
          </a:p>
          <a:p>
            <a:pPr marL="1106481" lvl="2" indent="-174708">
              <a:buFont typeface="Arial" panose="020B0604020202020204" pitchFamily="34" charset="0"/>
              <a:buChar char="•"/>
            </a:pPr>
            <a:r>
              <a:rPr lang="en-US" dirty="0"/>
              <a:t>Developed and vetted by field specialists for accuracy</a:t>
            </a:r>
          </a:p>
          <a:p>
            <a:pPr marL="1106481" lvl="2" indent="-174708">
              <a:buFont typeface="Arial" panose="020B0604020202020204" pitchFamily="34" charset="0"/>
              <a:buChar char="•"/>
            </a:pPr>
            <a:r>
              <a:rPr lang="en-US" dirty="0"/>
              <a:t>Often have extensive supplemental information</a:t>
            </a:r>
          </a:p>
          <a:p>
            <a:pPr marL="1106481" lvl="2" indent="-174708">
              <a:buFont typeface="Arial" panose="020B0604020202020204" pitchFamily="34" charset="0"/>
              <a:buChar char="•"/>
            </a:pPr>
            <a:r>
              <a:rPr lang="en-US" dirty="0"/>
              <a:t>Lots of opportunities for students to repeat experiments, change parameters, better learn from mistakes, etc.</a:t>
            </a:r>
          </a:p>
          <a:p>
            <a:pPr marL="1106481" lvl="2" indent="-174708">
              <a:buFont typeface="Arial" panose="020B0604020202020204" pitchFamily="34" charset="0"/>
              <a:buChar char="•"/>
            </a:pPr>
            <a:r>
              <a:rPr lang="en-US" dirty="0"/>
              <a:t>Easier to integrate into the LMS</a:t>
            </a:r>
          </a:p>
          <a:p>
            <a:pPr marL="1106481" lvl="2" indent="-174708">
              <a:buFont typeface="Arial" panose="020B0604020202020204" pitchFamily="34" charset="0"/>
              <a:buChar char="•"/>
            </a:pPr>
            <a:r>
              <a:rPr lang="en-US" dirty="0"/>
              <a:t>Often have instructor platforms to ease execution of the course/grading</a:t>
            </a:r>
          </a:p>
          <a:p>
            <a:pPr marL="1106481" lvl="2" indent="-174708">
              <a:buFont typeface="Arial" panose="020B0604020202020204" pitchFamily="34" charset="0"/>
              <a:buChar char="•"/>
            </a:pPr>
            <a:r>
              <a:rPr lang="en-US" dirty="0"/>
              <a:t>Extensively updated</a:t>
            </a:r>
          </a:p>
          <a:p>
            <a:pPr marL="1106481" lvl="2" indent="-174708">
              <a:buFont typeface="Arial" panose="020B0604020202020204" pitchFamily="34" charset="0"/>
              <a:buChar char="•"/>
            </a:pPr>
            <a:r>
              <a:rPr lang="en-US" dirty="0"/>
              <a:t>Often have extensive support resources</a:t>
            </a:r>
          </a:p>
          <a:p>
            <a:pPr marL="640594" lvl="1" indent="-174708">
              <a:buFont typeface="Arial" panose="020B0604020202020204" pitchFamily="34" charset="0"/>
              <a:buChar char="•"/>
            </a:pPr>
            <a:r>
              <a:rPr lang="en-US" dirty="0"/>
              <a:t>The Cons of this approach</a:t>
            </a:r>
          </a:p>
          <a:p>
            <a:pPr marL="1106481" lvl="2" indent="-174708">
              <a:buFont typeface="Arial" panose="020B0604020202020204" pitchFamily="34" charset="0"/>
              <a:buChar char="•"/>
            </a:pPr>
            <a:r>
              <a:rPr lang="en-US" dirty="0"/>
              <a:t>These can be expensive if you are running all of your labs this way.  </a:t>
            </a:r>
          </a:p>
          <a:p>
            <a:pPr marL="1572368" lvl="3" indent="-174708">
              <a:buFont typeface="Arial" panose="020B0604020202020204" pitchFamily="34" charset="0"/>
              <a:buChar char="•"/>
            </a:pPr>
            <a:r>
              <a:rPr lang="en-US" dirty="0"/>
              <a:t>In some cases you can purchase enough simulations for the whole course</a:t>
            </a:r>
          </a:p>
          <a:p>
            <a:pPr marL="1572368" lvl="3" indent="-174708">
              <a:buFont typeface="Arial" panose="020B0604020202020204" pitchFamily="34" charset="0"/>
              <a:buChar char="•"/>
            </a:pPr>
            <a:r>
              <a:rPr lang="en-US" dirty="0"/>
              <a:t>Often you need to piecemeal experiments together</a:t>
            </a:r>
          </a:p>
          <a:p>
            <a:pPr marL="1106481" lvl="2" indent="-174708">
              <a:buFont typeface="Arial" panose="020B0604020202020204" pitchFamily="34" charset="0"/>
              <a:buChar char="•"/>
            </a:pPr>
            <a:r>
              <a:rPr lang="en-US" dirty="0"/>
              <a:t>Piecemeal approach may mean that you need more than one resource to complete all of the outcomes of the course</a:t>
            </a:r>
          </a:p>
          <a:p>
            <a:pPr marL="1106481" lvl="2" indent="-174708">
              <a:buFont typeface="Arial" panose="020B0604020202020204" pitchFamily="34" charset="0"/>
              <a:buChar char="•"/>
            </a:pPr>
            <a:r>
              <a:rPr lang="en-US" dirty="0"/>
              <a:t>When more than one source is used, it requires a great deal of instruction, coordination, and communication with the student</a:t>
            </a:r>
          </a:p>
        </p:txBody>
      </p:sp>
      <p:sp>
        <p:nvSpPr>
          <p:cNvPr id="4" name="Slide Number Placeholder 3"/>
          <p:cNvSpPr>
            <a:spLocks noGrp="1"/>
          </p:cNvSpPr>
          <p:nvPr>
            <p:ph type="sldNum" sz="quarter" idx="5"/>
          </p:nvPr>
        </p:nvSpPr>
        <p:spPr/>
        <p:txBody>
          <a:bodyPr/>
          <a:lstStyle/>
          <a:p>
            <a:fld id="{9710E9A5-F3C7-45E5-9A02-ECE27BEFEA53}" type="slidenum">
              <a:rPr lang="en-US" smtClean="0"/>
              <a:t>23</a:t>
            </a:fld>
            <a:endParaRPr lang="en-US"/>
          </a:p>
        </p:txBody>
      </p:sp>
    </p:spTree>
    <p:extLst>
      <p:ext uri="{BB962C8B-B14F-4D97-AF65-F5344CB8AC3E}">
        <p14:creationId xmlns:p14="http://schemas.microsoft.com/office/powerpoint/2010/main" val="15770606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I’m off!  But where do I go to find this stuff?</a:t>
            </a:r>
          </a:p>
          <a:p>
            <a:pPr marL="174708" indent="-174708">
              <a:buFont typeface="Arial" panose="020B0604020202020204" pitchFamily="34" charset="0"/>
              <a:buChar char="•"/>
            </a:pPr>
            <a:r>
              <a:rPr lang="en-US" dirty="0"/>
              <a:t>Another easy place to start is lab kits, if you are willing to go the alternative route.</a:t>
            </a:r>
          </a:p>
          <a:p>
            <a:pPr marL="640594" lvl="1" indent="-174708">
              <a:buFont typeface="Arial" panose="020B0604020202020204" pitchFamily="34" charset="0"/>
              <a:buChar char="•"/>
            </a:pPr>
            <a:r>
              <a:rPr lang="en-US" dirty="0"/>
              <a:t>The Pros of this approach</a:t>
            </a:r>
          </a:p>
          <a:p>
            <a:pPr marL="1106481" lvl="2" indent="-174708">
              <a:buFont typeface="Arial" panose="020B0604020202020204" pitchFamily="34" charset="0"/>
              <a:buChar char="•"/>
            </a:pPr>
            <a:r>
              <a:rPr lang="en-US" dirty="0"/>
              <a:t>Cost – free!</a:t>
            </a:r>
          </a:p>
          <a:p>
            <a:pPr marL="1106481" lvl="2" indent="-174708">
              <a:buFont typeface="Arial" panose="020B0604020202020204" pitchFamily="34" charset="0"/>
              <a:buChar char="•"/>
            </a:pPr>
            <a:r>
              <a:rPr lang="en-US" dirty="0"/>
              <a:t>OER materials are editable by instructors providing flexibility</a:t>
            </a:r>
          </a:p>
          <a:p>
            <a:pPr marL="1106481" lvl="2" indent="-174708">
              <a:buFont typeface="Arial" panose="020B0604020202020204" pitchFamily="34" charset="0"/>
              <a:buChar char="•"/>
            </a:pPr>
            <a:r>
              <a:rPr lang="en-US" dirty="0"/>
              <a:t>Often have extensive supplemental information</a:t>
            </a:r>
          </a:p>
          <a:p>
            <a:pPr marL="1106481" lvl="2" indent="-174708">
              <a:buFont typeface="Arial" panose="020B0604020202020204" pitchFamily="34" charset="0"/>
              <a:buChar char="•"/>
            </a:pPr>
            <a:r>
              <a:rPr lang="en-US" dirty="0"/>
              <a:t>Lots of opportunities for students to repeat experiments, change parameters, better learn from mistakes, etc.</a:t>
            </a:r>
          </a:p>
          <a:p>
            <a:pPr marL="1106481" lvl="2" indent="-174708">
              <a:buFont typeface="Arial" panose="020B0604020202020204" pitchFamily="34" charset="0"/>
              <a:buChar char="•"/>
            </a:pPr>
            <a:r>
              <a:rPr lang="en-US" dirty="0"/>
              <a:t>Often have instructor platforms to ease execution of the course/grading</a:t>
            </a:r>
          </a:p>
          <a:p>
            <a:pPr marL="1106481" lvl="2" indent="-174708">
              <a:buFont typeface="Arial" panose="020B0604020202020204" pitchFamily="34" charset="0"/>
              <a:buChar char="•"/>
            </a:pPr>
            <a:r>
              <a:rPr lang="en-US" dirty="0"/>
              <a:t>Often have extensive support resources</a:t>
            </a:r>
          </a:p>
          <a:p>
            <a:pPr marL="1106481" lvl="2" indent="-174708">
              <a:buFont typeface="Arial" panose="020B0604020202020204" pitchFamily="34" charset="0"/>
              <a:buChar char="•"/>
            </a:pPr>
            <a:r>
              <a:rPr lang="en-US" dirty="0"/>
              <a:t>SUNY OER Services</a:t>
            </a:r>
          </a:p>
          <a:p>
            <a:pPr marL="640594" lvl="1" indent="-174708">
              <a:buFont typeface="Arial" panose="020B0604020202020204" pitchFamily="34" charset="0"/>
              <a:buChar char="•"/>
            </a:pPr>
            <a:r>
              <a:rPr lang="en-US" dirty="0"/>
              <a:t>The Cons of this approach</a:t>
            </a:r>
          </a:p>
          <a:p>
            <a:pPr marL="1106481" lvl="2" indent="-174708">
              <a:buFont typeface="Arial" panose="020B0604020202020204" pitchFamily="34" charset="0"/>
              <a:buChar char="•"/>
            </a:pPr>
            <a:r>
              <a:rPr lang="en-US" dirty="0"/>
              <a:t>The amount of supplemental material and quality may be questionable</a:t>
            </a:r>
          </a:p>
          <a:p>
            <a:pPr marL="1106481" lvl="2" indent="-174708">
              <a:buFont typeface="Arial" panose="020B0604020202020204" pitchFamily="34" charset="0"/>
              <a:buChar char="•"/>
            </a:pPr>
            <a:r>
              <a:rPr lang="en-US" dirty="0"/>
              <a:t>Inconsistent supports</a:t>
            </a:r>
          </a:p>
          <a:p>
            <a:pPr marL="1106481" lvl="2" indent="-174708">
              <a:buFont typeface="Arial" panose="020B0604020202020204" pitchFamily="34" charset="0"/>
              <a:buChar char="•"/>
            </a:pPr>
            <a:r>
              <a:rPr lang="en-US" dirty="0"/>
              <a:t>Inconsistent updates</a:t>
            </a:r>
          </a:p>
          <a:p>
            <a:pPr marL="1106481" lvl="2" indent="-174708">
              <a:buFont typeface="Arial" panose="020B0604020202020204" pitchFamily="34" charset="0"/>
              <a:buChar char="•"/>
            </a:pPr>
            <a:r>
              <a:rPr lang="en-US" dirty="0"/>
              <a:t>Inconsistent LMS integration</a:t>
            </a:r>
          </a:p>
          <a:p>
            <a:pPr marL="1106481" lvl="2" indent="-174708" defTabSz="931774">
              <a:buFont typeface="Arial" panose="020B0604020202020204" pitchFamily="34" charset="0"/>
              <a:buChar char="•"/>
              <a:defRPr/>
            </a:pPr>
            <a:r>
              <a:rPr lang="en-US" dirty="0"/>
              <a:t>Inconsistent/Questionable stability depending on who developed it &amp; platform</a:t>
            </a:r>
          </a:p>
          <a:p>
            <a:pPr marL="1106481" lvl="2" indent="-174708">
              <a:buFont typeface="Arial" panose="020B0604020202020204" pitchFamily="34" charset="0"/>
              <a:buChar char="•"/>
            </a:pPr>
            <a:r>
              <a:rPr lang="en-US" dirty="0"/>
              <a:t>Piecemeal approach likely mean that you need more than one resource to complete all of the outcomes of the course</a:t>
            </a:r>
          </a:p>
          <a:p>
            <a:pPr marL="1106481" lvl="2" indent="-174708">
              <a:buFont typeface="Arial" panose="020B0604020202020204" pitchFamily="34" charset="0"/>
              <a:buChar char="•"/>
            </a:pPr>
            <a:r>
              <a:rPr lang="en-US" dirty="0"/>
              <a:t>It takes a great deal of time and effort to find, vet, and integrate materials</a:t>
            </a:r>
          </a:p>
          <a:p>
            <a:pPr marL="1106481" lvl="2" indent="-174708">
              <a:buFont typeface="Arial" panose="020B0604020202020204" pitchFamily="34" charset="0"/>
              <a:buChar char="•"/>
            </a:pPr>
            <a:r>
              <a:rPr lang="en-US" dirty="0"/>
              <a:t>When more than one source is used, it requires a great deal of instruction, coordination, and communication with the student</a:t>
            </a:r>
          </a:p>
        </p:txBody>
      </p:sp>
      <p:sp>
        <p:nvSpPr>
          <p:cNvPr id="4" name="Slide Number Placeholder 3"/>
          <p:cNvSpPr>
            <a:spLocks noGrp="1"/>
          </p:cNvSpPr>
          <p:nvPr>
            <p:ph type="sldNum" sz="quarter" idx="5"/>
          </p:nvPr>
        </p:nvSpPr>
        <p:spPr/>
        <p:txBody>
          <a:bodyPr/>
          <a:lstStyle/>
          <a:p>
            <a:fld id="{9710E9A5-F3C7-45E5-9A02-ECE27BEFEA53}" type="slidenum">
              <a:rPr lang="en-US" smtClean="0"/>
              <a:t>24</a:t>
            </a:fld>
            <a:endParaRPr lang="en-US"/>
          </a:p>
        </p:txBody>
      </p:sp>
    </p:spTree>
    <p:extLst>
      <p:ext uri="{BB962C8B-B14F-4D97-AF65-F5344CB8AC3E}">
        <p14:creationId xmlns:p14="http://schemas.microsoft.com/office/powerpoint/2010/main" val="30359741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say you get through evaluating all the previous resources and there are still some lab techniques you just can’t find because they are too niche.  What to do?  You could make your own.  Grab a video camera and record yourself completing the lab, provide the results, and develop a lab write up.</a:t>
            </a:r>
          </a:p>
          <a:p>
            <a:pPr marL="174708" indent="-174708">
              <a:buFont typeface="Arial" panose="020B0604020202020204" pitchFamily="34" charset="0"/>
              <a:buChar char="•"/>
            </a:pPr>
            <a:r>
              <a:rPr lang="en-US" dirty="0"/>
              <a:t>The Pros of this approach</a:t>
            </a:r>
          </a:p>
          <a:p>
            <a:pPr marL="640594" lvl="1" indent="-174708">
              <a:buFont typeface="Arial" panose="020B0604020202020204" pitchFamily="34" charset="0"/>
              <a:buChar char="•"/>
            </a:pPr>
            <a:r>
              <a:rPr lang="en-US" dirty="0"/>
              <a:t>Faculty will definitely get to control the content!</a:t>
            </a:r>
          </a:p>
          <a:p>
            <a:pPr marL="640594" lvl="1" indent="-174708">
              <a:buFont typeface="Arial" panose="020B0604020202020204" pitchFamily="34" charset="0"/>
              <a:buChar char="•"/>
            </a:pPr>
            <a:r>
              <a:rPr lang="en-US" dirty="0"/>
              <a:t>There is flexibility in your lab and course design as you are controlling the production</a:t>
            </a:r>
          </a:p>
          <a:p>
            <a:pPr marL="640594" lvl="1" indent="-174708">
              <a:buFont typeface="Arial" panose="020B0604020202020204" pitchFamily="34" charset="0"/>
              <a:buChar char="•"/>
            </a:pPr>
            <a:r>
              <a:rPr lang="en-US" dirty="0"/>
              <a:t>Students can repeat the experiments over and over</a:t>
            </a:r>
          </a:p>
          <a:p>
            <a:pPr marL="640594" lvl="1" indent="-174708">
              <a:buFont typeface="Arial" panose="020B0604020202020204" pitchFamily="34" charset="0"/>
              <a:buChar char="•"/>
            </a:pPr>
            <a:r>
              <a:rPr lang="en-US" dirty="0"/>
              <a:t>LMS integration is likely less of an issue</a:t>
            </a:r>
          </a:p>
          <a:p>
            <a:pPr marL="174708" indent="-174708">
              <a:buFont typeface="Arial" panose="020B0604020202020204" pitchFamily="34" charset="0"/>
              <a:buChar char="•"/>
            </a:pPr>
            <a:r>
              <a:rPr lang="en-US" dirty="0"/>
              <a:t>The Cons of this approach</a:t>
            </a:r>
          </a:p>
          <a:p>
            <a:pPr marL="640594" lvl="1" indent="-174708">
              <a:buFont typeface="Arial" panose="020B0604020202020204" pitchFamily="34" charset="0"/>
              <a:buChar char="•"/>
            </a:pPr>
            <a:r>
              <a:rPr lang="en-US" dirty="0"/>
              <a:t>Time – This takes a lot of time to do well</a:t>
            </a:r>
          </a:p>
          <a:p>
            <a:pPr marL="640594" lvl="1" indent="-174708">
              <a:buFont typeface="Arial" panose="020B0604020202020204" pitchFamily="34" charset="0"/>
              <a:buChar char="•"/>
            </a:pPr>
            <a:r>
              <a:rPr lang="en-US" dirty="0"/>
              <a:t>You need to provide the resources to run the experiment, may not be feasible at this time</a:t>
            </a:r>
          </a:p>
          <a:p>
            <a:pPr marL="640594" lvl="1" indent="-174708">
              <a:buFont typeface="Arial" panose="020B0604020202020204" pitchFamily="34" charset="0"/>
              <a:buChar char="•"/>
            </a:pPr>
            <a:r>
              <a:rPr lang="en-US" dirty="0"/>
              <a:t>As it is your material, you will need to develop the supplemental materials and instruction for the student</a:t>
            </a:r>
          </a:p>
          <a:p>
            <a:pPr marL="640594" lvl="1" indent="-174708">
              <a:buFont typeface="Arial" panose="020B0604020202020204" pitchFamily="34" charset="0"/>
              <a:buChar char="•"/>
            </a:pPr>
            <a:r>
              <a:rPr lang="en-US" dirty="0"/>
              <a:t>You also have to become the help desk when students have issues.</a:t>
            </a:r>
          </a:p>
          <a:p>
            <a:pPr marL="640594" lvl="1" indent="-174708">
              <a:buFont typeface="Arial" panose="020B0604020202020204" pitchFamily="34" charset="0"/>
              <a:buChar char="•"/>
            </a:pPr>
            <a:r>
              <a:rPr lang="en-US" dirty="0"/>
              <a:t>You are responsible for making sure all of the content is ADA compliant, which is time consuming</a:t>
            </a:r>
          </a:p>
          <a:p>
            <a:pPr marL="640594" lvl="1" indent="-174708">
              <a:buFont typeface="Arial" panose="020B0604020202020204" pitchFamily="34" charset="0"/>
              <a:buChar char="•"/>
            </a:pPr>
            <a:endParaRPr lang="en-US" dirty="0"/>
          </a:p>
          <a:p>
            <a:pPr marL="640594" lvl="1" indent="-17470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710E9A5-F3C7-45E5-9A02-ECE27BEFEA53}" type="slidenum">
              <a:rPr lang="en-US" smtClean="0"/>
              <a:t>25</a:t>
            </a:fld>
            <a:endParaRPr lang="en-US"/>
          </a:p>
        </p:txBody>
      </p:sp>
    </p:spTree>
    <p:extLst>
      <p:ext uri="{BB962C8B-B14F-4D97-AF65-F5344CB8AC3E}">
        <p14:creationId xmlns:p14="http://schemas.microsoft.com/office/powerpoint/2010/main" val="19749187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head off to begin building your course, keep the following in mind:</a:t>
            </a:r>
          </a:p>
          <a:p>
            <a:pPr marL="174708" indent="-174708">
              <a:buFont typeface="Arial" panose="020B0604020202020204" pitchFamily="34" charset="0"/>
              <a:buChar char="•"/>
            </a:pPr>
            <a:r>
              <a:rPr lang="en-US" dirty="0"/>
              <a:t>Beware of the white rabbit! When you start searching for labs it is very easy to fall down the rabbit hole and never return…after all, it’s your field and it’s cool to find new things!  It’s best to create a timeline for the development of your course and limit the time you give to finding the right material</a:t>
            </a:r>
          </a:p>
          <a:p>
            <a:pPr marL="174708" indent="-174708">
              <a:buFont typeface="Arial" panose="020B0604020202020204" pitchFamily="34" charset="0"/>
              <a:buChar char="•"/>
            </a:pPr>
            <a:r>
              <a:rPr lang="en-US" dirty="0"/>
              <a:t>It goes without saying that you should follow the OSCQR rubric, as you should with any course design, but there are a few elements that are really important in virtual lab design</a:t>
            </a:r>
          </a:p>
          <a:p>
            <a:pPr marL="174708" indent="-174708">
              <a:buFont typeface="Arial" panose="020B0604020202020204" pitchFamily="34" charset="0"/>
              <a:buChar char="•"/>
            </a:pPr>
            <a:r>
              <a:rPr lang="en-US" dirty="0"/>
              <a:t>Provide a lab orientation in your course, just as you would with a campus-based lab; if possible through video or a synchronous session where you share your screen.  Show them where everything is, how the course will flow, demonstrate software, etc.  Help them get started. </a:t>
            </a:r>
          </a:p>
          <a:p>
            <a:pPr marL="174708" indent="-174708">
              <a:buFont typeface="Arial" panose="020B0604020202020204" pitchFamily="34" charset="0"/>
              <a:buChar char="•"/>
            </a:pPr>
            <a:r>
              <a:rPr lang="en-US" dirty="0"/>
              <a:t>Provide lots and lots of instructions, if possible using video or step-by-step screen shots; make sure they cover the entire process, including data collection and how to submit reports</a:t>
            </a:r>
          </a:p>
          <a:p>
            <a:pPr marL="174708" indent="-174708">
              <a:buFont typeface="Arial" panose="020B0604020202020204" pitchFamily="34" charset="0"/>
              <a:buChar char="•"/>
            </a:pPr>
            <a:r>
              <a:rPr lang="en-US" dirty="0"/>
              <a:t>Think about when, where, and how you intend to solicit student feedback on your course/materials; early and often is a great approach as you might be able to make some quick adjustments early on that make a big impact.  Can you have a synchronous session just devoted to lab experience?  Don’t forget to ask them what is working well and what they enjoy. </a:t>
            </a:r>
          </a:p>
          <a:p>
            <a:pPr marL="174708" indent="-174708">
              <a:buFont typeface="Arial" panose="020B0604020202020204" pitchFamily="34" charset="0"/>
              <a:buChar char="•"/>
            </a:pPr>
            <a:r>
              <a:rPr lang="en-US" dirty="0"/>
              <a:t>Take time to consider your assessment and if they measure student learning in the course; you may not be able to use the same assessments that you did in your face-to-face lab, so it is important to consider than during course development.  Also consider the SLO assessments that need to be performed, do you need to coordinate with other instructors?  Do they need to be modified a bit to be inclusive of an online lab?  If you can use the same assessments, do! It will be a great way to demonstrate that the virtual lab works.</a:t>
            </a:r>
          </a:p>
          <a:p>
            <a:pPr marL="174708" indent="-174708">
              <a:buFont typeface="Arial" panose="020B0604020202020204" pitchFamily="34" charset="0"/>
              <a:buChar char="•"/>
            </a:pPr>
            <a:r>
              <a:rPr lang="en-US" dirty="0"/>
              <a:t>Make sure to explain to the students how the experience you are designing has the same theories and principles as the campus-based lab.  Explain why they are performing certain tasks or using certain software for a particular concept.  If they understand the why, they’ll be more likely to do it and learn from it.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710E9A5-F3C7-45E5-9A02-ECE27BEFEA53}" type="slidenum">
              <a:rPr lang="en-US" smtClean="0"/>
              <a:t>26</a:t>
            </a:fld>
            <a:endParaRPr lang="en-US"/>
          </a:p>
        </p:txBody>
      </p:sp>
    </p:spTree>
    <p:extLst>
      <p:ext uri="{BB962C8B-B14F-4D97-AF65-F5344CB8AC3E}">
        <p14:creationId xmlns:p14="http://schemas.microsoft.com/office/powerpoint/2010/main" val="13626730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10E9A5-F3C7-45E5-9A02-ECE27BEFEA53}" type="slidenum">
              <a:rPr lang="en-US" smtClean="0"/>
              <a:t>27</a:t>
            </a:fld>
            <a:endParaRPr lang="en-US"/>
          </a:p>
        </p:txBody>
      </p:sp>
    </p:spTree>
    <p:extLst>
      <p:ext uri="{BB962C8B-B14F-4D97-AF65-F5344CB8AC3E}">
        <p14:creationId xmlns:p14="http://schemas.microsoft.com/office/powerpoint/2010/main" val="29409580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10E9A5-F3C7-45E5-9A02-ECE27BEFEA53}" type="slidenum">
              <a:rPr lang="en-US" smtClean="0"/>
              <a:t>28</a:t>
            </a:fld>
            <a:endParaRPr lang="en-US"/>
          </a:p>
        </p:txBody>
      </p:sp>
    </p:spTree>
    <p:extLst>
      <p:ext uri="{BB962C8B-B14F-4D97-AF65-F5344CB8AC3E}">
        <p14:creationId xmlns:p14="http://schemas.microsoft.com/office/powerpoint/2010/main" val="32752203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10E9A5-F3C7-45E5-9A02-ECE27BEFEA53}" type="slidenum">
              <a:rPr lang="en-US" smtClean="0"/>
              <a:t>29</a:t>
            </a:fld>
            <a:endParaRPr lang="en-US"/>
          </a:p>
        </p:txBody>
      </p:sp>
    </p:spTree>
    <p:extLst>
      <p:ext uri="{BB962C8B-B14F-4D97-AF65-F5344CB8AC3E}">
        <p14:creationId xmlns:p14="http://schemas.microsoft.com/office/powerpoint/2010/main" val="1040561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introductions!</a:t>
            </a:r>
          </a:p>
          <a:p>
            <a:r>
              <a:rPr lang="en-US" dirty="0"/>
              <a:t>Rachael Hagerman</a:t>
            </a:r>
          </a:p>
          <a:p>
            <a:pPr marL="174708" indent="-174708" defTabSz="931774">
              <a:buFont typeface="Arial" panose="020B0604020202020204" pitchFamily="34" charset="0"/>
              <a:buChar char="•"/>
              <a:defRPr/>
            </a:pPr>
            <a:r>
              <a:rPr lang="en-US" kern="1200" dirty="0">
                <a:solidFill>
                  <a:schemeClr val="tx1"/>
                </a:solidFill>
                <a:effectLst/>
                <a:latin typeface="+mn-lt"/>
                <a:ea typeface="+mn-ea"/>
                <a:cs typeface="+mn-cs"/>
              </a:rPr>
              <a:t>Chair, Clinical Laboratory Technologies Department @ SUNY Broome Community College</a:t>
            </a:r>
            <a:endParaRPr lang="en-US" dirty="0"/>
          </a:p>
          <a:p>
            <a:pPr marL="640594" lvl="1" indent="-174708">
              <a:buFont typeface="Arial" panose="020B0604020202020204" pitchFamily="34" charset="0"/>
              <a:buChar char="•"/>
            </a:pPr>
            <a:r>
              <a:rPr lang="en-US" dirty="0"/>
              <a:t>Fully-online Clinical Laboratory Technician &amp; Histological Technician programs</a:t>
            </a:r>
          </a:p>
          <a:p>
            <a:pPr marL="174708" indent="-174708">
              <a:buFont typeface="Arial" panose="020B0604020202020204" pitchFamily="34" charset="0"/>
              <a:buChar char="•"/>
            </a:pPr>
            <a:r>
              <a:rPr lang="en-US" dirty="0"/>
              <a:t>Chair, Virtual &amp; Alternative Labs Task Group 2015-2016</a:t>
            </a:r>
          </a:p>
          <a:p>
            <a:pPr marL="174708" indent="-174708">
              <a:buFont typeface="Arial" panose="020B0604020202020204" pitchFamily="34" charset="0"/>
              <a:buChar char="•"/>
            </a:pPr>
            <a:r>
              <a:rPr lang="en-US" dirty="0"/>
              <a:t>The task group was established as a result of Seamless Transfer, there were a number of pathways that did not want to accept fully-online labs, yet students were asking for increases accessibility to fully-online options.  The outcomes of the task group included:</a:t>
            </a:r>
          </a:p>
          <a:p>
            <a:pPr marL="640594" lvl="1" indent="-174708">
              <a:buFont typeface="Arial" panose="020B0604020202020204" pitchFamily="34" charset="0"/>
              <a:buChar char="•"/>
            </a:pPr>
            <a:r>
              <a:rPr lang="en-US" dirty="0"/>
              <a:t>Survey to analyze current practice</a:t>
            </a:r>
          </a:p>
          <a:p>
            <a:pPr marL="1106481" lvl="2" indent="-174708">
              <a:buFont typeface="Arial" panose="020B0604020202020204" pitchFamily="34" charset="0"/>
              <a:buChar char="•"/>
            </a:pPr>
            <a:r>
              <a:rPr lang="en-US" dirty="0"/>
              <a:t>The five minute survey was distributed to </a:t>
            </a:r>
            <a:r>
              <a:rPr lang="en-US" baseline="0" dirty="0"/>
              <a:t>chairs of FACT2, Doodle, FCCC, and SUNY UFS and requested that they send the information (along with an explanation of the survey) to their representatives; only received 20 responses</a:t>
            </a:r>
          </a:p>
          <a:p>
            <a:pPr marL="1106481" lvl="2" indent="-174708">
              <a:buFont typeface="Arial" panose="020B0604020202020204" pitchFamily="34" charset="0"/>
              <a:buChar char="•"/>
            </a:pPr>
            <a:r>
              <a:rPr lang="en-US" baseline="0" dirty="0"/>
              <a:t>While limited, the results demonstrated that faculty felt:</a:t>
            </a:r>
          </a:p>
          <a:p>
            <a:pPr marL="1572368" lvl="3" indent="-174708">
              <a:buFont typeface="Arial" panose="020B0604020202020204" pitchFamily="34" charset="0"/>
              <a:buChar char="•"/>
            </a:pPr>
            <a:r>
              <a:rPr lang="en-US" baseline="0" dirty="0"/>
              <a:t>Lack of definition of what an ‘online’ lab was</a:t>
            </a:r>
          </a:p>
          <a:p>
            <a:pPr marL="1572368" lvl="3" indent="-174708">
              <a:buFont typeface="Arial" panose="020B0604020202020204" pitchFamily="34" charset="0"/>
              <a:buChar char="•"/>
            </a:pPr>
            <a:r>
              <a:rPr lang="en-US" baseline="0" dirty="0"/>
              <a:t>Safety concerns in moving from online labs to f-2-f labs</a:t>
            </a:r>
          </a:p>
          <a:p>
            <a:pPr marL="1572368" lvl="3" indent="-174708">
              <a:buFont typeface="Arial" panose="020B0604020202020204" pitchFamily="34" charset="0"/>
              <a:buChar char="•"/>
            </a:pPr>
            <a:r>
              <a:rPr lang="en-US" baseline="0" dirty="0"/>
              <a:t>Quality concerns</a:t>
            </a:r>
          </a:p>
          <a:p>
            <a:pPr marL="1572368" lvl="3" indent="-174708">
              <a:buFont typeface="Arial" panose="020B0604020202020204" pitchFamily="34" charset="0"/>
              <a:buChar char="•"/>
            </a:pPr>
            <a:r>
              <a:rPr lang="en-US" baseline="0" dirty="0"/>
              <a:t>Cost</a:t>
            </a:r>
            <a:endParaRPr lang="en-US" dirty="0"/>
          </a:p>
          <a:p>
            <a:pPr marL="640594" lvl="1" indent="-174708">
              <a:buFont typeface="Arial" panose="020B0604020202020204" pitchFamily="34" charset="0"/>
              <a:buChar char="•"/>
            </a:pPr>
            <a:r>
              <a:rPr lang="en-US" dirty="0"/>
              <a:t>As a result, we developed definitions for Virtual &amp; Alternative labs</a:t>
            </a:r>
          </a:p>
          <a:p>
            <a:pPr marL="1106481" lvl="2" indent="-174708">
              <a:buFont typeface="Arial" panose="020B0604020202020204" pitchFamily="34" charset="0"/>
              <a:buChar char="•"/>
            </a:pPr>
            <a:r>
              <a:rPr lang="en-US" dirty="0"/>
              <a:t>A lab offered anywhere except the traditional student laboratory classroom (find the list from the survey)</a:t>
            </a:r>
          </a:p>
          <a:p>
            <a:pPr marL="1572368" lvl="3" indent="-174708">
              <a:buFont typeface="Arial" panose="020B0604020202020204" pitchFamily="34" charset="0"/>
              <a:buChar char="•"/>
            </a:pPr>
            <a:r>
              <a:rPr lang="en-US" dirty="0"/>
              <a:t>Virtual Labs</a:t>
            </a:r>
          </a:p>
          <a:p>
            <a:pPr marL="2038255" lvl="4" indent="-174708">
              <a:buFont typeface="Arial" panose="020B0604020202020204" pitchFamily="34" charset="0"/>
              <a:buChar char="•"/>
            </a:pPr>
            <a:r>
              <a:rPr lang="en-US" dirty="0"/>
              <a:t>Online Simulation</a:t>
            </a:r>
          </a:p>
          <a:p>
            <a:pPr marL="2038255" lvl="4" indent="-174708">
              <a:buFont typeface="Arial" panose="020B0604020202020204" pitchFamily="34" charset="0"/>
              <a:buChar char="•"/>
            </a:pPr>
            <a:r>
              <a:rPr lang="en-US" dirty="0"/>
              <a:t>Publisher’s software</a:t>
            </a:r>
          </a:p>
          <a:p>
            <a:pPr marL="1572368" lvl="3" indent="-174708">
              <a:buFont typeface="Arial" panose="020B0604020202020204" pitchFamily="34" charset="0"/>
              <a:buChar char="•"/>
            </a:pPr>
            <a:r>
              <a:rPr lang="en-US" dirty="0"/>
              <a:t>Alternative Labs</a:t>
            </a:r>
          </a:p>
          <a:p>
            <a:pPr marL="2038255" lvl="4" indent="-174708">
              <a:buFont typeface="Arial" panose="020B0604020202020204" pitchFamily="34" charset="0"/>
              <a:buChar char="•"/>
            </a:pPr>
            <a:r>
              <a:rPr lang="en-US" dirty="0"/>
              <a:t>Purchased Kits</a:t>
            </a:r>
          </a:p>
          <a:p>
            <a:pPr marL="2038255" lvl="4" indent="-174708">
              <a:buFont typeface="Arial" panose="020B0604020202020204" pitchFamily="34" charset="0"/>
              <a:buChar char="•"/>
            </a:pPr>
            <a:r>
              <a:rPr lang="en-US" dirty="0"/>
              <a:t>Utilization of household items</a:t>
            </a:r>
          </a:p>
          <a:p>
            <a:pPr marL="2038255" lvl="4" indent="-174708">
              <a:buFont typeface="Arial" panose="020B0604020202020204" pitchFamily="34" charset="0"/>
              <a:buChar char="•"/>
            </a:pPr>
            <a:r>
              <a:rPr lang="en-US" dirty="0"/>
              <a:t>Alternative location (hospital or  industrial site)</a:t>
            </a:r>
          </a:p>
          <a:p>
            <a:pPr marL="2038255" lvl="4" indent="-174708">
              <a:buFont typeface="Arial" panose="020B0604020202020204" pitchFamily="34" charset="0"/>
              <a:buChar char="•"/>
            </a:pPr>
            <a:r>
              <a:rPr lang="en-US" dirty="0"/>
              <a:t>Alternative environment (park, yard, civic project)</a:t>
            </a:r>
          </a:p>
          <a:p>
            <a:pPr marL="640594" lvl="1" indent="-174708">
              <a:buFont typeface="Arial" panose="020B0604020202020204" pitchFamily="34" charset="0"/>
              <a:buChar char="•"/>
            </a:pPr>
            <a:r>
              <a:rPr lang="en-US" dirty="0"/>
              <a:t>Created a Flow Chart for Transfer Credits</a:t>
            </a:r>
          </a:p>
          <a:p>
            <a:pPr marL="640594" lvl="1" indent="-174708">
              <a:buFont typeface="Arial" panose="020B0604020202020204" pitchFamily="34" charset="0"/>
              <a:buChar char="•"/>
            </a:pPr>
            <a:r>
              <a:rPr lang="en-US" dirty="0"/>
              <a:t>Generated Quality Rubric Categories for evaluating Virtual &amp; Alternative Lab courses</a:t>
            </a:r>
          </a:p>
          <a:p>
            <a:pPr marL="1106481" lvl="2" indent="-174708">
              <a:buFont typeface="Arial" panose="020B0604020202020204" pitchFamily="34" charset="0"/>
              <a:buChar char="•"/>
            </a:pPr>
            <a:r>
              <a:rPr lang="en-US" dirty="0"/>
              <a:t>Understanding the Methods &amp; Tools in the Laboratory.</a:t>
            </a:r>
          </a:p>
          <a:p>
            <a:pPr marL="1572368" lvl="3" indent="-174708">
              <a:buFont typeface="Arial" panose="020B0604020202020204" pitchFamily="34" charset="0"/>
              <a:buChar char="•"/>
            </a:pPr>
            <a:r>
              <a:rPr lang="en-US" dirty="0"/>
              <a:t>A full explanation of how the virtual/alternative lab is representing the same theory principles and theories as a traditional lab should be provided.  It is important for the instructor or the representative software/simulation to explain how the tools and techniques used in the virtual/alternative assignment are equivalent to the traditional environment; or if the experiment is different, how the tools and techniques still represent the same theory in how it is applied.</a:t>
            </a:r>
          </a:p>
          <a:p>
            <a:pPr marL="1106481" lvl="2" indent="-174708">
              <a:buFont typeface="Arial" panose="020B0604020202020204" pitchFamily="34" charset="0"/>
              <a:buChar char="•"/>
            </a:pPr>
            <a:r>
              <a:rPr lang="en-US" dirty="0"/>
              <a:t>Presence of a course equivalency rubric: comparing the traditional and virtual/alternative environment</a:t>
            </a:r>
          </a:p>
          <a:p>
            <a:pPr marL="1572368" lvl="3" indent="-174708">
              <a:buFont typeface="Arial" panose="020B0604020202020204" pitchFamily="34" charset="0"/>
              <a:buChar char="•"/>
            </a:pPr>
            <a:r>
              <a:rPr lang="en-US" dirty="0"/>
              <a:t>Provide evidence that the course is meeting the same student learning outcomes (SLO) as the traditional format. Again, reinforces that the course is not only quality, but equivalent.  This helps the instructor to focus the laboratory activities to ensure that all SLOs are met.</a:t>
            </a:r>
          </a:p>
          <a:p>
            <a:pPr marL="1106481" lvl="2" indent="-174708">
              <a:buFont typeface="Arial" panose="020B0604020202020204" pitchFamily="34" charset="0"/>
              <a:buChar char="•"/>
            </a:pPr>
            <a:r>
              <a:rPr lang="en-US" dirty="0"/>
              <a:t>Instructions on how to operate/perform/document results in the virtual/alternative environment</a:t>
            </a:r>
          </a:p>
          <a:p>
            <a:pPr marL="1572368" lvl="3" indent="-174708">
              <a:buFont typeface="Arial" panose="020B0604020202020204" pitchFamily="34" charset="0"/>
              <a:buChar char="•"/>
            </a:pPr>
            <a:r>
              <a:rPr lang="en-US" dirty="0"/>
              <a:t>Complete instructions should be provided to the student at the start of the course that will clearly explain how to use the provided materials; this can include proprietary instructions, but also should include:</a:t>
            </a:r>
          </a:p>
          <a:p>
            <a:pPr marL="2038255" lvl="4" indent="-174708">
              <a:buFont typeface="Arial" panose="020B0604020202020204" pitchFamily="34" charset="0"/>
              <a:buChar char="•"/>
            </a:pPr>
            <a:r>
              <a:rPr lang="en-US" dirty="0"/>
              <a:t>Platform-specific indicator</a:t>
            </a:r>
          </a:p>
          <a:p>
            <a:pPr marL="2038255" lvl="4" indent="-174708">
              <a:buFont typeface="Arial" panose="020B0604020202020204" pitchFamily="34" charset="0"/>
              <a:buChar char="•"/>
            </a:pPr>
            <a:r>
              <a:rPr lang="en-US" dirty="0"/>
              <a:t>FAQ</a:t>
            </a:r>
          </a:p>
          <a:p>
            <a:pPr marL="2038255" lvl="4" indent="-174708">
              <a:buFont typeface="Arial" panose="020B0604020202020204" pitchFamily="34" charset="0"/>
              <a:buChar char="•"/>
            </a:pPr>
            <a:r>
              <a:rPr lang="en-US" dirty="0"/>
              <a:t>Explicit documentation of all help desk information</a:t>
            </a:r>
          </a:p>
          <a:p>
            <a:pPr marL="2038255" lvl="4" indent="-174708">
              <a:buFont typeface="Arial" panose="020B0604020202020204" pitchFamily="34" charset="0"/>
              <a:buChar char="•"/>
            </a:pPr>
            <a:r>
              <a:rPr lang="en-US" dirty="0"/>
              <a:t>Step-by-step instructors on operating the V&amp;A lab and reporting the results</a:t>
            </a:r>
          </a:p>
          <a:p>
            <a:pPr marL="1572368" lvl="3" indent="-174708">
              <a:buFont typeface="Arial" panose="020B0604020202020204" pitchFamily="34" charset="0"/>
              <a:buChar char="•"/>
            </a:pPr>
            <a:r>
              <a:rPr lang="en-US" dirty="0"/>
              <a:t>If a student cannot use the software or materials necessary for the lab, they will never be able to learn the theory or tie it back to the original experimental design and they are also less likely to finish the course and persist in the program.</a:t>
            </a:r>
          </a:p>
          <a:p>
            <a:pPr marL="1106481" lvl="2" indent="-174708">
              <a:buFont typeface="Arial" panose="020B0604020202020204" pitchFamily="34" charset="0"/>
              <a:buChar char="•"/>
            </a:pPr>
            <a:r>
              <a:rPr lang="en-US" dirty="0"/>
              <a:t>Evidence of Course Information folder that indicates</a:t>
            </a:r>
          </a:p>
          <a:p>
            <a:pPr marL="1572368" lvl="3" indent="-174708">
              <a:buFont typeface="Arial" panose="020B0604020202020204" pitchFamily="34" charset="0"/>
              <a:buChar char="•"/>
            </a:pPr>
            <a:r>
              <a:rPr lang="en-US" dirty="0"/>
              <a:t>Modality</a:t>
            </a:r>
          </a:p>
          <a:p>
            <a:pPr marL="1572368" lvl="3" indent="-174708">
              <a:buFont typeface="Arial" panose="020B0604020202020204" pitchFamily="34" charset="0"/>
              <a:buChar char="•"/>
            </a:pPr>
            <a:r>
              <a:rPr lang="en-US" dirty="0"/>
              <a:t>All required equipment</a:t>
            </a:r>
          </a:p>
          <a:p>
            <a:pPr marL="1572368" lvl="3" indent="-174708">
              <a:buFont typeface="Arial" panose="020B0604020202020204" pitchFamily="34" charset="0"/>
              <a:buChar char="•"/>
            </a:pPr>
            <a:r>
              <a:rPr lang="en-US" dirty="0"/>
              <a:t>Syllabus</a:t>
            </a:r>
          </a:p>
          <a:p>
            <a:pPr marL="1572368" lvl="3" indent="-174708">
              <a:buFont typeface="Arial" panose="020B0604020202020204" pitchFamily="34" charset="0"/>
              <a:buChar char="•"/>
            </a:pPr>
            <a:r>
              <a:rPr lang="en-US" dirty="0"/>
              <a:t>Relationship to the lecture course (is it combined with the lecture for one grade or is it a stand-alone grade)</a:t>
            </a:r>
          </a:p>
          <a:p>
            <a:pPr marL="1106481" lvl="2" indent="-174708">
              <a:buFont typeface="Arial" panose="020B0604020202020204" pitchFamily="34" charset="0"/>
              <a:buChar char="•"/>
            </a:pPr>
            <a:r>
              <a:rPr lang="en-US" dirty="0"/>
              <a:t>Evidence of Instructional Design evaluation</a:t>
            </a:r>
          </a:p>
          <a:p>
            <a:pPr marL="1572368" lvl="3" indent="-174708">
              <a:buFont typeface="Arial" panose="020B0604020202020204" pitchFamily="34" charset="0"/>
              <a:buChar char="•"/>
            </a:pPr>
            <a:r>
              <a:rPr lang="en-US" dirty="0"/>
              <a:t>While evidence of an instructional design evaluation is good practice in any online offering, it is more so in a laboratory portion where the course usability and the appropriate instructions are vital to ensuring that the student only needs to spend time learning the theory and now how to operate the software or determine how to report the results.</a:t>
            </a:r>
          </a:p>
          <a:p>
            <a:pPr marL="1106481" lvl="2" indent="-174708">
              <a:buFont typeface="Arial" panose="020B0604020202020204" pitchFamily="34" charset="0"/>
              <a:buChar char="•"/>
            </a:pPr>
            <a:r>
              <a:rPr lang="en-US" dirty="0"/>
              <a:t>Evidence of regular and rigorous assessment of modality along with SLO</a:t>
            </a:r>
          </a:p>
          <a:p>
            <a:pPr marL="1106481" lvl="2" indent="-174708">
              <a:buFont typeface="Arial" panose="020B0604020202020204" pitchFamily="34" charset="0"/>
              <a:buChar char="•"/>
            </a:pPr>
            <a:r>
              <a:rPr lang="en-US" dirty="0"/>
              <a:t>Accessibility</a:t>
            </a:r>
          </a:p>
          <a:p>
            <a:pPr marL="1106481" lvl="2" indent="-174708">
              <a:buFont typeface="Arial" panose="020B0604020202020204" pitchFamily="34" charset="0"/>
              <a:buChar char="•"/>
            </a:pPr>
            <a:r>
              <a:rPr lang="en-US" dirty="0"/>
              <a:t>Evidence of student input &amp; evaluation on the course throughout the offering</a:t>
            </a:r>
          </a:p>
          <a:p>
            <a:r>
              <a:rPr lang="en-US" dirty="0"/>
              <a:t>The presentation I’ll give today is based on the work of the Task Group, literature, and my own experiences. </a:t>
            </a:r>
          </a:p>
          <a:p>
            <a:pPr marL="1106481" lvl="2" indent="-174708">
              <a:buFont typeface="Arial" panose="020B0604020202020204" pitchFamily="34" charset="0"/>
              <a:buChar char="•"/>
            </a:pPr>
            <a:endParaRPr lang="en-US" dirty="0"/>
          </a:p>
          <a:p>
            <a:pPr marL="1106481" lvl="2" indent="-174708">
              <a:buFont typeface="Arial" panose="020B0604020202020204" pitchFamily="34" charset="0"/>
              <a:buChar char="•"/>
            </a:pPr>
            <a:endParaRPr lang="en-US" dirty="0"/>
          </a:p>
          <a:p>
            <a:pPr marL="1106481" lvl="2" indent="-174708">
              <a:buFont typeface="Arial" panose="020B0604020202020204" pitchFamily="34" charset="0"/>
              <a:buChar char="•"/>
            </a:pPr>
            <a:endParaRPr lang="en-US" dirty="0"/>
          </a:p>
          <a:p>
            <a:pPr marL="1106481" lvl="2" indent="-17470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710E9A5-F3C7-45E5-9A02-ECE27BEFEA53}" type="slidenum">
              <a:rPr lang="en-US" smtClean="0"/>
              <a:t>3</a:t>
            </a:fld>
            <a:endParaRPr lang="en-US"/>
          </a:p>
        </p:txBody>
      </p:sp>
    </p:spTree>
    <p:extLst>
      <p:ext uri="{BB962C8B-B14F-4D97-AF65-F5344CB8AC3E}">
        <p14:creationId xmlns:p14="http://schemas.microsoft.com/office/powerpoint/2010/main" val="3677064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writing the presentation, I needed to have an audience in mind.  While I wasn’t given a breakdown of individuals who signed up for this session, given the nature of the institute, I figured (one might even say “assumed”) that most people present would be teaching faculty; although I’m there are some instructional designers and other academic professionals in the “house” as well.  I’m also going to guess that within our audience, people comfort level’s with virtual labs are going to fall somewhere in the spectrum between “Chris Farley” and “Success Boy.”  Hopefully by the end of today we can all be a little closer to “owning it.”   </a:t>
            </a:r>
          </a:p>
        </p:txBody>
      </p:sp>
      <p:sp>
        <p:nvSpPr>
          <p:cNvPr id="4" name="Slide Number Placeholder 3"/>
          <p:cNvSpPr>
            <a:spLocks noGrp="1"/>
          </p:cNvSpPr>
          <p:nvPr>
            <p:ph type="sldNum" sz="quarter" idx="5"/>
          </p:nvPr>
        </p:nvSpPr>
        <p:spPr/>
        <p:txBody>
          <a:bodyPr/>
          <a:lstStyle/>
          <a:p>
            <a:fld id="{9710E9A5-F3C7-45E5-9A02-ECE27BEFEA53}" type="slidenum">
              <a:rPr lang="en-US" smtClean="0"/>
              <a:t>4</a:t>
            </a:fld>
            <a:endParaRPr lang="en-US"/>
          </a:p>
        </p:txBody>
      </p:sp>
    </p:spTree>
    <p:extLst>
      <p:ext uri="{BB962C8B-B14F-4D97-AF65-F5344CB8AC3E}">
        <p14:creationId xmlns:p14="http://schemas.microsoft.com/office/powerpoint/2010/main" val="2645669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mentioned, one of the first tasks the group completed was to provide definition of virtual &amp; alternative labs and is provided here.  While the focus of late has been completely virtual labs, alternative labs can and should also be considered and often successful courses will incorporate multiple solutions.  </a:t>
            </a:r>
          </a:p>
        </p:txBody>
      </p:sp>
      <p:sp>
        <p:nvSpPr>
          <p:cNvPr id="4" name="Slide Number Placeholder 3"/>
          <p:cNvSpPr>
            <a:spLocks noGrp="1"/>
          </p:cNvSpPr>
          <p:nvPr>
            <p:ph type="sldNum" sz="quarter" idx="5"/>
          </p:nvPr>
        </p:nvSpPr>
        <p:spPr/>
        <p:txBody>
          <a:bodyPr/>
          <a:lstStyle/>
          <a:p>
            <a:fld id="{9710E9A5-F3C7-45E5-9A02-ECE27BEFEA53}" type="slidenum">
              <a:rPr lang="en-US" smtClean="0"/>
              <a:t>5</a:t>
            </a:fld>
            <a:endParaRPr lang="en-US"/>
          </a:p>
        </p:txBody>
      </p:sp>
    </p:spTree>
    <p:extLst>
      <p:ext uri="{BB962C8B-B14F-4D97-AF65-F5344CB8AC3E}">
        <p14:creationId xmlns:p14="http://schemas.microsoft.com/office/powerpoint/2010/main" val="872845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are going to move closer to “Success Boy,” there are a few things we need to collectively let go of, so lets promise each other a few things.  </a:t>
            </a:r>
          </a:p>
          <a:p>
            <a:endParaRPr lang="en-US" dirty="0"/>
          </a:p>
          <a:p>
            <a:r>
              <a:rPr lang="en-US" dirty="0"/>
              <a:t>First, I promise I will not utter the words, “the new norm” or any variation of the phrase during the entire presentation.  Perhaps that’s just a ‘thing’ on my campus, but it feels as though someone is getting paid per utterance.  Second, I’ll provide realistic expectations as we go through this process and limit the Pollyanna.  As Wesley, from “The Princess Bride” says, We are men (and women) of action, lies do not become us.”  We are all here because we want to do what’s best for our students and are willing to work for it, but there are only so many hours in a day, so we must choose our battles wisely.</a:t>
            </a:r>
          </a:p>
          <a:p>
            <a:endParaRPr lang="en-US" dirty="0"/>
          </a:p>
          <a:p>
            <a:r>
              <a:rPr lang="en-US" dirty="0"/>
              <a:t>As such, you will promise to banish the words “we’ve always one it that way” from your lexicon permanently.  They will serve you no good in this venture because we clearly can’t do things the way we did them before.  Also, it is important to eliminate “I can’t.”  As Henry Ford said, “Whether you think you can or you think you can’t, your right.”  How you approach this process mentally will impact your success.  It is important that we choose to approach this endeavor as an adventure we get to take, rather than a burden we have to complete.</a:t>
            </a:r>
          </a:p>
        </p:txBody>
      </p:sp>
      <p:sp>
        <p:nvSpPr>
          <p:cNvPr id="4" name="Slide Number Placeholder 3"/>
          <p:cNvSpPr>
            <a:spLocks noGrp="1"/>
          </p:cNvSpPr>
          <p:nvPr>
            <p:ph type="sldNum" sz="quarter" idx="5"/>
          </p:nvPr>
        </p:nvSpPr>
        <p:spPr/>
        <p:txBody>
          <a:bodyPr/>
          <a:lstStyle/>
          <a:p>
            <a:fld id="{9710E9A5-F3C7-45E5-9A02-ECE27BEFEA53}" type="slidenum">
              <a:rPr lang="en-US" smtClean="0"/>
              <a:t>6</a:t>
            </a:fld>
            <a:endParaRPr lang="en-US"/>
          </a:p>
        </p:txBody>
      </p:sp>
    </p:spTree>
    <p:extLst>
      <p:ext uri="{BB962C8B-B14F-4D97-AF65-F5344CB8AC3E}">
        <p14:creationId xmlns:p14="http://schemas.microsoft.com/office/powerpoint/2010/main" val="3093398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10E9A5-F3C7-45E5-9A02-ECE27BEFEA53}" type="slidenum">
              <a:rPr lang="en-US" smtClean="0"/>
              <a:t>7</a:t>
            </a:fld>
            <a:endParaRPr lang="en-US"/>
          </a:p>
        </p:txBody>
      </p:sp>
    </p:spTree>
    <p:extLst>
      <p:ext uri="{BB962C8B-B14F-4D97-AF65-F5344CB8AC3E}">
        <p14:creationId xmlns:p14="http://schemas.microsoft.com/office/powerpoint/2010/main" val="1646708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know that everyone wants to jump right in and pick the labs &amp; approach that you want to take and go right to the design, but first we need to lay the groundwork for our course.  It’s important to be able to answer these three questions and keep those answers in mind as you move through course development: </a:t>
            </a:r>
          </a:p>
          <a:p>
            <a:pPr marL="232943" indent="-232943">
              <a:buFont typeface="+mj-lt"/>
              <a:buAutoNum type="arabicPeriod"/>
            </a:pPr>
            <a:r>
              <a:rPr lang="en-US" dirty="0"/>
              <a:t>Who does your course serve?</a:t>
            </a:r>
          </a:p>
          <a:p>
            <a:pPr marL="232943" indent="-232943">
              <a:buFont typeface="+mj-lt"/>
              <a:buAutoNum type="arabicPeriod"/>
            </a:pPr>
            <a:r>
              <a:rPr lang="en-US" dirty="0"/>
              <a:t>What student populations are typically enrolled?</a:t>
            </a:r>
          </a:p>
          <a:p>
            <a:pPr marL="232943" indent="-232943">
              <a:buFont typeface="+mj-lt"/>
              <a:buAutoNum type="arabicPeriod"/>
            </a:pPr>
            <a:r>
              <a:rPr lang="en-US" dirty="0"/>
              <a:t>What are the course outcomes?</a:t>
            </a:r>
          </a:p>
          <a:p>
            <a:r>
              <a:rPr lang="en-US" dirty="0"/>
              <a:t>Answering these questions can help you determine where your level of expectations should be as you design the course. </a:t>
            </a:r>
          </a:p>
        </p:txBody>
      </p:sp>
      <p:sp>
        <p:nvSpPr>
          <p:cNvPr id="4" name="Slide Number Placeholder 3"/>
          <p:cNvSpPr>
            <a:spLocks noGrp="1"/>
          </p:cNvSpPr>
          <p:nvPr>
            <p:ph type="sldNum" sz="quarter" idx="5"/>
          </p:nvPr>
        </p:nvSpPr>
        <p:spPr/>
        <p:txBody>
          <a:bodyPr/>
          <a:lstStyle/>
          <a:p>
            <a:fld id="{9710E9A5-F3C7-45E5-9A02-ECE27BEFEA53}" type="slidenum">
              <a:rPr lang="en-US" smtClean="0"/>
              <a:t>8</a:t>
            </a:fld>
            <a:endParaRPr lang="en-US"/>
          </a:p>
        </p:txBody>
      </p:sp>
    </p:spTree>
    <p:extLst>
      <p:ext uri="{BB962C8B-B14F-4D97-AF65-F5344CB8AC3E}">
        <p14:creationId xmlns:p14="http://schemas.microsoft.com/office/powerpoint/2010/main" val="2691223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level of expectation will vary dramatically depending on who the course is serving and that will dictate the level and type of virtual lab you need to design.  </a:t>
            </a:r>
          </a:p>
          <a:p>
            <a:pPr marL="174708" indent="-174708">
              <a:buFont typeface="Arial" panose="020B0604020202020204" pitchFamily="34" charset="0"/>
              <a:buChar char="•"/>
            </a:pPr>
            <a:r>
              <a:rPr lang="en-US" dirty="0"/>
              <a:t>Is your course a program requirement or an elective course?</a:t>
            </a:r>
          </a:p>
          <a:p>
            <a:pPr marL="640594" lvl="1" indent="-174708">
              <a:buFont typeface="Arial" panose="020B0604020202020204" pitchFamily="34" charset="0"/>
              <a:buChar char="•"/>
            </a:pPr>
            <a:r>
              <a:rPr lang="en-US" dirty="0"/>
              <a:t>A required programmatic course means:</a:t>
            </a:r>
          </a:p>
          <a:p>
            <a:pPr marL="1106481" lvl="2" indent="-174708">
              <a:buFont typeface="Arial" panose="020B0604020202020204" pitchFamily="34" charset="0"/>
              <a:buChar char="•"/>
            </a:pPr>
            <a:r>
              <a:rPr lang="en-US" dirty="0"/>
              <a:t>A more predictable number of students or cohorts; if your course is offered in a regular sequence, you likely know about how many students you will have and that could impact pricing and availability of various lab options; increased likelihood that there will be more specialized support for the students through supplemental instructors, TAs, tutors, peer-to-peer helps, etc. </a:t>
            </a:r>
          </a:p>
          <a:p>
            <a:pPr marL="1106481" lvl="2" indent="-174708">
              <a:buFont typeface="Arial" panose="020B0604020202020204" pitchFamily="34" charset="0"/>
              <a:buChar char="•"/>
            </a:pPr>
            <a:r>
              <a:rPr lang="en-US" dirty="0"/>
              <a:t>A more motivated student body; if students know that they have to pass the course because it is part of the curriculum, they are going to put more time an effort into figuring it out and making it work.  </a:t>
            </a:r>
          </a:p>
          <a:p>
            <a:pPr marL="1106481" lvl="2" indent="-174708">
              <a:buFont typeface="Arial" panose="020B0604020202020204" pitchFamily="34" charset="0"/>
              <a:buChar char="•"/>
            </a:pPr>
            <a:r>
              <a:rPr lang="en-US" dirty="0"/>
              <a:t>Within required courses there are two other categories to consider:</a:t>
            </a:r>
          </a:p>
          <a:p>
            <a:pPr marL="1572368" lvl="3" indent="-174708">
              <a:buFont typeface="Arial" panose="020B0604020202020204" pitchFamily="34" charset="0"/>
              <a:buChar char="•"/>
            </a:pPr>
            <a:r>
              <a:rPr lang="en-US" dirty="0"/>
              <a:t>Core major courses means:</a:t>
            </a:r>
          </a:p>
          <a:p>
            <a:pPr marL="2038255" lvl="4" indent="-174708">
              <a:buFont typeface="Arial" panose="020B0604020202020204" pitchFamily="34" charset="0"/>
              <a:buChar char="•"/>
            </a:pPr>
            <a:r>
              <a:rPr lang="en-US" dirty="0"/>
              <a:t>Students want to be there; it is their chosen profession and they have an innate interest in the material; this works in the professors favor; they are more likely, again, to work through a more challenging set up, execution.  Their “tolerance for failure” is much greater and they are more likely to learn from their mistakes.</a:t>
            </a:r>
          </a:p>
          <a:p>
            <a:pPr marL="2038255" lvl="4" indent="-174708">
              <a:buFont typeface="Arial" panose="020B0604020202020204" pitchFamily="34" charset="0"/>
              <a:buChar char="•"/>
            </a:pPr>
            <a:r>
              <a:rPr lang="en-US" dirty="0"/>
              <a:t>Many outcomes that need to be met in more specific ways.</a:t>
            </a:r>
          </a:p>
          <a:p>
            <a:pPr marL="1572368" lvl="3" indent="-174708">
              <a:buFont typeface="Arial" panose="020B0604020202020204" pitchFamily="34" charset="0"/>
              <a:buChar char="•"/>
            </a:pPr>
            <a:r>
              <a:rPr lang="en-US" dirty="0"/>
              <a:t>Foundational course requirements means:</a:t>
            </a:r>
          </a:p>
          <a:p>
            <a:pPr marL="2038255" lvl="4" indent="-174708">
              <a:buFont typeface="Arial" panose="020B0604020202020204" pitchFamily="34" charset="0"/>
              <a:buChar char="•"/>
            </a:pPr>
            <a:r>
              <a:rPr lang="en-US" dirty="0"/>
              <a:t>Students have to be there, they don’t want to be there; yes they have to take the course, but it isn’t what they are interested in, their major requires it; therefore, more effort needs to be made to demonstrate the “why” of everything that is done in the course and they may not bring innate technical knowledge/expertise to the course that those majoring in it would.</a:t>
            </a:r>
          </a:p>
          <a:p>
            <a:pPr marL="2038255" lvl="4" indent="-174708">
              <a:buFont typeface="Arial" panose="020B0604020202020204" pitchFamily="34" charset="0"/>
              <a:buChar char="•"/>
            </a:pPr>
            <a:r>
              <a:rPr lang="en-US" dirty="0"/>
              <a:t>The number of technical outcomes that need to be met are less, as is the “tolerance for failure.”</a:t>
            </a:r>
          </a:p>
          <a:p>
            <a:pPr marL="640594" lvl="1" indent="-174708">
              <a:buFont typeface="Arial" panose="020B0604020202020204" pitchFamily="34" charset="0"/>
              <a:buChar char="•"/>
            </a:pPr>
            <a:r>
              <a:rPr lang="en-US" dirty="0"/>
              <a:t>An elective course means:</a:t>
            </a:r>
          </a:p>
          <a:p>
            <a:pPr marL="1106481" lvl="2" indent="-174708">
              <a:buFont typeface="Arial" panose="020B0604020202020204" pitchFamily="34" charset="0"/>
              <a:buChar char="•"/>
            </a:pPr>
            <a:r>
              <a:rPr lang="en-US" dirty="0"/>
              <a:t>Unpredictable number of students registering for the course; this will require more careful consideration of cost and instructor time.</a:t>
            </a:r>
          </a:p>
          <a:p>
            <a:pPr marL="1106481" lvl="2" indent="-174708">
              <a:buFont typeface="Arial" panose="020B0604020202020204" pitchFamily="34" charset="0"/>
              <a:buChar char="•"/>
            </a:pPr>
            <a:r>
              <a:rPr lang="en-US" dirty="0"/>
              <a:t>Students are less motivated to work through any potential problems because they can drop it and pick something else up that’s easier.  </a:t>
            </a:r>
          </a:p>
          <a:p>
            <a:pPr marL="1106481" lvl="2" indent="-174708">
              <a:buFont typeface="Arial" panose="020B0604020202020204" pitchFamily="34" charset="0"/>
              <a:buChar char="•"/>
            </a:pPr>
            <a:r>
              <a:rPr lang="en-US" dirty="0"/>
              <a:t>Also means that students chose to be there, so likely there is some motivation, whether it is content or modality, it was their choice, so they are likely to work a little harder at it; the “tolerance for failure” is moderate.</a:t>
            </a:r>
          </a:p>
          <a:p>
            <a:pPr marL="640594" lvl="1" indent="-174708">
              <a:buFont typeface="Arial" panose="020B0604020202020204" pitchFamily="34" charset="0"/>
              <a:buChar char="•"/>
            </a:pPr>
            <a:r>
              <a:rPr lang="en-US" dirty="0"/>
              <a:t>General education course means:</a:t>
            </a:r>
          </a:p>
          <a:p>
            <a:pPr marL="1106481" lvl="2" indent="-174708">
              <a:buFont typeface="Arial" panose="020B0604020202020204" pitchFamily="34" charset="0"/>
              <a:buChar char="•"/>
            </a:pPr>
            <a:r>
              <a:rPr lang="en-US" dirty="0"/>
              <a:t>Similar things to elective courses; previously I would have said that the number of online labs in your Gen Ed category would make a difference in the number of students registering (if you are the only fully-online option, you might have a more predictable number of students based on the number of fully-online programs the college or institution has), now everything is going to be offered in some type of distance format, which impacts the population’s “tolerance for failure.”</a:t>
            </a:r>
          </a:p>
          <a:p>
            <a:pPr marL="640594" lvl="1" indent="-174708">
              <a:buFont typeface="Arial" panose="020B0604020202020204" pitchFamily="34" charset="0"/>
              <a:buChar char="•"/>
            </a:pPr>
            <a:r>
              <a:rPr lang="en-US" dirty="0"/>
              <a:t>Prerequisite course means:</a:t>
            </a:r>
          </a:p>
          <a:p>
            <a:pPr marL="1106481" lvl="2" indent="-174708">
              <a:buFont typeface="Arial" panose="020B0604020202020204" pitchFamily="34" charset="0"/>
              <a:buChar char="•"/>
            </a:pPr>
            <a:r>
              <a:rPr lang="en-US" dirty="0"/>
              <a:t>There are certain concepts and activities students have to master to be successful in the next course; therefore successful design and execution are very important.  </a:t>
            </a:r>
          </a:p>
          <a:p>
            <a:pPr marL="1106481" lvl="2" indent="-174708">
              <a:buFont typeface="Arial" panose="020B0604020202020204" pitchFamily="34" charset="0"/>
              <a:buChar char="•"/>
            </a:pPr>
            <a:r>
              <a:rPr lang="en-US" dirty="0"/>
              <a:t>Students are motivated to be there, but may not have the technical expertise.  So their “tolerance for failure” is moderate, but a bad experience here and they could be turned off to an entire field of study depending on what level of prerequisite it is; they will also need to have the “why” articulated more clearly to them.  </a:t>
            </a:r>
          </a:p>
          <a:p>
            <a:pPr marL="1106481" lvl="2" indent="-174708">
              <a:buFont typeface="Arial" panose="020B0604020202020204" pitchFamily="34" charset="0"/>
              <a:buChar char="•"/>
            </a:pPr>
            <a:r>
              <a:rPr lang="en-US" dirty="0"/>
              <a:t>There is also the possibility for a great deal of diversity in the student populations; need to be more cognizant of instructions and support.</a:t>
            </a:r>
          </a:p>
          <a:p>
            <a:endParaRPr lang="en-US" dirty="0"/>
          </a:p>
        </p:txBody>
      </p:sp>
      <p:sp>
        <p:nvSpPr>
          <p:cNvPr id="4" name="Slide Number Placeholder 3"/>
          <p:cNvSpPr>
            <a:spLocks noGrp="1"/>
          </p:cNvSpPr>
          <p:nvPr>
            <p:ph type="sldNum" sz="quarter" idx="5"/>
          </p:nvPr>
        </p:nvSpPr>
        <p:spPr/>
        <p:txBody>
          <a:bodyPr/>
          <a:lstStyle/>
          <a:p>
            <a:fld id="{9710E9A5-F3C7-45E5-9A02-ECE27BEFEA53}" type="slidenum">
              <a:rPr lang="en-US" smtClean="0"/>
              <a:t>9</a:t>
            </a:fld>
            <a:endParaRPr lang="en-US"/>
          </a:p>
        </p:txBody>
      </p:sp>
    </p:spTree>
    <p:extLst>
      <p:ext uri="{BB962C8B-B14F-4D97-AF65-F5344CB8AC3E}">
        <p14:creationId xmlns:p14="http://schemas.microsoft.com/office/powerpoint/2010/main" val="3443951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6/26/2020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513192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6/26/2020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38931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6/26/2020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950183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6/26/2020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95073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6/26/2020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556175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6/26/2020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133411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6/26/2020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82705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6/26/2020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21720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6/26/2020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22244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6/26/2020</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072045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6/26/2020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55306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6/26/2020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21003206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18" r:id="rId5"/>
    <p:sldLayoutId id="2147483713" r:id="rId6"/>
    <p:sldLayoutId id="2147483714" r:id="rId7"/>
    <p:sldLayoutId id="2147483715" r:id="rId8"/>
    <p:sldLayoutId id="2147483716" r:id="rId9"/>
    <p:sldLayoutId id="2147483717" r:id="rId10"/>
    <p:sldLayoutId id="2147483719" r:id="rId11"/>
  </p:sldLayoutIdLst>
  <p:hf sldNum="0" hdr="0" ftr="0" dt="0"/>
  <p:txStyles>
    <p:titleStyle>
      <a:lvl1pPr algn="l" defTabSz="914400" rtl="0" eaLnBrk="1" latinLnBrk="0" hangingPunct="1">
        <a:lnSpc>
          <a:spcPct val="90000"/>
        </a:lnSpc>
        <a:spcBef>
          <a:spcPct val="0"/>
        </a:spcBef>
        <a:buNone/>
        <a:defRPr lang="en-US" sz="4800" i="1" kern="1200" cap="none" spc="-7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7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5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15.jpe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18.gif"/><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hyperlink" Target="https://sunycpd.eventsair.com/QuickEventWebsitePortal/suny-rti/site/ExtraContent/ContentPage?page=2" TargetMode="External"/><Relationship Id="rId3" Type="http://schemas.openxmlformats.org/officeDocument/2006/relationships/hyperlink" Target="https://docs.google.com/spreadsheets/d/1cMnRTmIjqSmCmePw-UgxvUBHRQRk9niDxRBLPNtvt-o/edit#gid=0" TargetMode="External"/><Relationship Id="rId7" Type="http://schemas.openxmlformats.org/officeDocument/2006/relationships/hyperlink" Target="https://online.suny.edu/covid19/faculty-staff/faculty-staff-resources/workplace-group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mailto:Kelly.williamson@suny.edu" TargetMode="External"/><Relationship Id="rId11" Type="http://schemas.openxmlformats.org/officeDocument/2006/relationships/hyperlink" Target="https://connect.mheducation.com/connect/login/index.htm?&amp;BRANDING_VARIANT_KEY=en_us_default_default&amp;node=us-east-1d-connect-app-prod-27-206.mhecloud.com" TargetMode="External"/><Relationship Id="rId5" Type="http://schemas.openxmlformats.org/officeDocument/2006/relationships/hyperlink" Target="https://cpd.suny.edu/learningCommons.cfm" TargetMode="External"/><Relationship Id="rId10" Type="http://schemas.openxmlformats.org/officeDocument/2006/relationships/hyperlink" Target="https://www.pearson.com/us/" TargetMode="External"/><Relationship Id="rId4" Type="http://schemas.openxmlformats.org/officeDocument/2006/relationships/hyperlink" Target="https://onlineteacheryouniversity.com/54-resources-for-creating-a-low-cost-virtual-lab-experience-for-your-online-students/" TargetMode="External"/><Relationship Id="rId9" Type="http://schemas.openxmlformats.org/officeDocument/2006/relationships/hyperlink" Target="https://system.suny.edu/procurement/"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vrlabacademy.com/" TargetMode="External"/><Relationship Id="rId13" Type="http://schemas.openxmlformats.org/officeDocument/2006/relationships/hyperlink" Target="http://www.merlot.org/merlot/materials.htm" TargetMode="External"/><Relationship Id="rId3" Type="http://schemas.openxmlformats.org/officeDocument/2006/relationships/hyperlink" Target="https://www.cengage.com/" TargetMode="External"/><Relationship Id="rId7" Type="http://schemas.openxmlformats.org/officeDocument/2006/relationships/hyperlink" Target="https://www.labster.com/the-complete-guide-to-virtual-labs%E2%80%8B/" TargetMode="External"/><Relationship Id="rId12" Type="http://schemas.openxmlformats.org/officeDocument/2006/relationships/hyperlink" Target="https://www.labxchange.org/" TargetMode="External"/><Relationship Id="rId2" Type="http://schemas.openxmlformats.org/officeDocument/2006/relationships/notesSlide" Target="../notesSlides/notesSlide29.xml"/><Relationship Id="rId16" Type="http://schemas.openxmlformats.org/officeDocument/2006/relationships/hyperlink" Target="http://chemcollective.org/vlabs" TargetMode="External"/><Relationship Id="rId1" Type="http://schemas.openxmlformats.org/officeDocument/2006/relationships/slideLayout" Target="../slideLayouts/slideLayout2.xml"/><Relationship Id="rId6" Type="http://schemas.openxmlformats.org/officeDocument/2006/relationships/hyperlink" Target="https://www.holscience.com/lab-kits/" TargetMode="External"/><Relationship Id="rId11" Type="http://schemas.openxmlformats.org/officeDocument/2006/relationships/hyperlink" Target="https://cloudlabs.us/en/" TargetMode="External"/><Relationship Id="rId5" Type="http://schemas.openxmlformats.org/officeDocument/2006/relationships/hyperlink" Target="https://esciencelabs.com/" TargetMode="External"/><Relationship Id="rId15" Type="http://schemas.openxmlformats.org/officeDocument/2006/relationships/hyperlink" Target="https://phet.colorado.edu/" TargetMode="External"/><Relationship Id="rId10" Type="http://schemas.openxmlformats.org/officeDocument/2006/relationships/hyperlink" Target="https://simbio.com/" TargetMode="External"/><Relationship Id="rId4" Type="http://schemas.openxmlformats.org/officeDocument/2006/relationships/hyperlink" Target="https://www.carolina.com/" TargetMode="External"/><Relationship Id="rId9" Type="http://schemas.openxmlformats.org/officeDocument/2006/relationships/hyperlink" Target="https://www.macmillanlearning.com/college/us" TargetMode="External"/><Relationship Id="rId14" Type="http://schemas.openxmlformats.org/officeDocument/2006/relationships/hyperlink" Target="https://www.biointeractive.org/classroom-resources?search=&amp;f%5B0%5D=resource_type%3A1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8.jpeg"/><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SUNY Remote Teaching Institute: Practical Course Design Webinar Series Logo">
            <a:extLst>
              <a:ext uri="{FF2B5EF4-FFF2-40B4-BE49-F238E27FC236}">
                <a16:creationId xmlns:a16="http://schemas.microsoft.com/office/drawing/2014/main" id="{F77C555A-5C4E-441C-ACD3-CE6653DCCAEE}"/>
              </a:ext>
            </a:extLst>
          </p:cNvPr>
          <p:cNvPicPr>
            <a:picLocks noChangeAspect="1"/>
          </p:cNvPicPr>
          <p:nvPr/>
        </p:nvPicPr>
        <p:blipFill rotWithShape="1">
          <a:blip r:embed="rId3"/>
          <a:srcRect/>
          <a:stretch/>
        </p:blipFill>
        <p:spPr>
          <a:xfrm>
            <a:off x="-1" y="10"/>
            <a:ext cx="12192000" cy="6857988"/>
          </a:xfrm>
          <a:prstGeom prst="rect">
            <a:avLst/>
          </a:prstGeom>
        </p:spPr>
      </p:pic>
      <p:sp>
        <p:nvSpPr>
          <p:cNvPr id="9" name="Rectangle 8">
            <a:extLst>
              <a:ext uri="{FF2B5EF4-FFF2-40B4-BE49-F238E27FC236}">
                <a16:creationId xmlns:a16="http://schemas.microsoft.com/office/drawing/2014/main" id="{0B121716-8B64-478F-ABDB-17030AD1B7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24000">
                <a:schemeClr val="bg1">
                  <a:alpha val="20000"/>
                </a:schemeClr>
              </a:gs>
              <a:gs pos="78000">
                <a:schemeClr val="bg1">
                  <a:alpha val="30000"/>
                </a:schemeClr>
              </a:gs>
              <a:gs pos="50000">
                <a:schemeClr val="bg1">
                  <a:alpha val="30000"/>
                </a:schemeClr>
              </a:gs>
              <a:gs pos="100000">
                <a:schemeClr val="bg1">
                  <a:alpha val="40000"/>
                </a:schemeClr>
              </a:gs>
              <a:gs pos="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64275" y="5783001"/>
            <a:ext cx="10656310" cy="425961"/>
          </a:xfrm>
        </p:spPr>
        <p:txBody>
          <a:bodyPr vert="horz" lIns="91440" tIns="45720" rIns="91440" bIns="45720" rtlCol="0" anchor="t">
            <a:normAutofit/>
          </a:bodyPr>
          <a:lstStyle/>
          <a:p>
            <a:r>
              <a:rPr lang="en-US" dirty="0">
                <a:solidFill>
                  <a:schemeClr val="tx1"/>
                </a:solidFill>
              </a:rPr>
              <a:t>Rachael Hagerman, SUNY Broome Community College</a:t>
            </a:r>
          </a:p>
        </p:txBody>
      </p:sp>
      <p:sp>
        <p:nvSpPr>
          <p:cNvPr id="2" name="Title 1"/>
          <p:cNvSpPr>
            <a:spLocks noGrp="1"/>
          </p:cNvSpPr>
          <p:nvPr>
            <p:ph type="ctrTitle"/>
          </p:nvPr>
        </p:nvSpPr>
        <p:spPr>
          <a:xfrm>
            <a:off x="372723" y="4956811"/>
            <a:ext cx="11439414" cy="897439"/>
          </a:xfrm>
        </p:spPr>
        <p:txBody>
          <a:bodyPr>
            <a:normAutofit/>
          </a:bodyPr>
          <a:lstStyle/>
          <a:p>
            <a:r>
              <a:rPr lang="en-US" sz="4400" dirty="0">
                <a:solidFill>
                  <a:schemeClr val="tx1"/>
                </a:solidFill>
              </a:rPr>
              <a:t>Virtual Learning: The Next Generation of Science Labs</a:t>
            </a: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7A821B9-0CFF-4B38-BBA6-D630BD3AF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16394E5-E242-48C2-9BFF-BDCB27E4F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E8EFCA7-18D5-4FA9-867D-374429893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43" y="643464"/>
            <a:ext cx="6909336"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15" name="Rectangle 14">
            <a:extLst>
              <a:ext uri="{FF2B5EF4-FFF2-40B4-BE49-F238E27FC236}">
                <a16:creationId xmlns:a16="http://schemas.microsoft.com/office/drawing/2014/main" id="{EB3182AD-CBBA-42F2-964B-8C8644688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071" y="809244"/>
            <a:ext cx="6583680" cy="5239512"/>
          </a:xfrm>
          <a:prstGeom prst="rect">
            <a:avLst/>
          </a:prstGeom>
          <a:ln w="6350" cap="sq" cmpd="sng" algn="ctr">
            <a:solidFill>
              <a:schemeClr val="tx1">
                <a:lumMod val="50000"/>
                <a:lumOff val="50000"/>
              </a:schemeClr>
            </a:solidFill>
            <a:prstDash val="solid"/>
            <a:miter lim="800000"/>
          </a:ln>
          <a:effectLst/>
        </p:spPr>
      </p:sp>
      <p:graphicFrame>
        <p:nvGraphicFramePr>
          <p:cNvPr id="5" name="Content Placeholder 2" descr="Box outlines the various types of learners that may be present in your classroom.">
            <a:extLst>
              <a:ext uri="{FF2B5EF4-FFF2-40B4-BE49-F238E27FC236}">
                <a16:creationId xmlns:a16="http://schemas.microsoft.com/office/drawing/2014/main" id="{33B84CFC-92E3-43B7-A7F9-D4FABC6C596F}"/>
              </a:ext>
            </a:extLst>
          </p:cNvPr>
          <p:cNvGraphicFramePr>
            <a:graphicFrameLocks noGrp="1"/>
          </p:cNvGraphicFramePr>
          <p:nvPr>
            <p:ph idx="1"/>
            <p:extLst>
              <p:ext uri="{D42A27DB-BD31-4B8C-83A1-F6EECF244321}">
                <p14:modId xmlns:p14="http://schemas.microsoft.com/office/powerpoint/2010/main" val="2911983290"/>
              </p:ext>
            </p:extLst>
          </p:nvPr>
        </p:nvGraphicFramePr>
        <p:xfrm>
          <a:off x="1286615" y="1286931"/>
          <a:ext cx="5668310" cy="4284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B16F877B-A282-4051-9E4F-53813E19444A}"/>
              </a:ext>
            </a:extLst>
          </p:cNvPr>
          <p:cNvSpPr>
            <a:spLocks noGrp="1"/>
          </p:cNvSpPr>
          <p:nvPr>
            <p:ph type="title"/>
          </p:nvPr>
        </p:nvSpPr>
        <p:spPr>
          <a:xfrm>
            <a:off x="8660189" y="643464"/>
            <a:ext cx="2888344" cy="5571071"/>
          </a:xfrm>
        </p:spPr>
        <p:txBody>
          <a:bodyPr>
            <a:normAutofit/>
          </a:bodyPr>
          <a:lstStyle/>
          <a:p>
            <a:r>
              <a:rPr lang="en-US" dirty="0"/>
              <a:t>What student populations are typically enrolled? </a:t>
            </a:r>
          </a:p>
        </p:txBody>
      </p:sp>
    </p:spTree>
    <p:extLst>
      <p:ext uri="{BB962C8B-B14F-4D97-AF65-F5344CB8AC3E}">
        <p14:creationId xmlns:p14="http://schemas.microsoft.com/office/powerpoint/2010/main" val="2670770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sp>
      <p:sp>
        <p:nvSpPr>
          <p:cNvPr id="12" name="Rectangle 11">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sp>
      <p:pic>
        <p:nvPicPr>
          <p:cNvPr id="7" name="Graphic 6" descr="Bullseye">
            <a:extLst>
              <a:ext uri="{FF2B5EF4-FFF2-40B4-BE49-F238E27FC236}">
                <a16:creationId xmlns:a16="http://schemas.microsoft.com/office/drawing/2014/main" id="{85EE4E5E-FA5E-4760-BBEC-73E6B6E850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05256" y="1230863"/>
            <a:ext cx="4414438" cy="4414438"/>
          </a:xfrm>
          <a:prstGeom prst="rect">
            <a:avLst/>
          </a:prstGeom>
        </p:spPr>
      </p:pic>
      <p:sp>
        <p:nvSpPr>
          <p:cNvPr id="3" name="Content Placeholder 2">
            <a:extLst>
              <a:ext uri="{FF2B5EF4-FFF2-40B4-BE49-F238E27FC236}">
                <a16:creationId xmlns:a16="http://schemas.microsoft.com/office/drawing/2014/main" id="{D8F7EB0C-E300-48E0-9703-5DBB0ED20626}"/>
              </a:ext>
            </a:extLst>
          </p:cNvPr>
          <p:cNvSpPr>
            <a:spLocks noGrp="1"/>
          </p:cNvSpPr>
          <p:nvPr>
            <p:ph idx="1"/>
          </p:nvPr>
        </p:nvSpPr>
        <p:spPr>
          <a:xfrm>
            <a:off x="6579450" y="2538919"/>
            <a:ext cx="4957554" cy="3496120"/>
          </a:xfrm>
        </p:spPr>
        <p:txBody>
          <a:bodyPr>
            <a:normAutofit/>
          </a:bodyPr>
          <a:lstStyle/>
          <a:p>
            <a:r>
              <a:rPr lang="en-US" sz="2800" dirty="0"/>
              <a:t>Review your verbs</a:t>
            </a:r>
          </a:p>
          <a:p>
            <a:r>
              <a:rPr lang="en-US" sz="2800" dirty="0"/>
              <a:t>Align the activities with the outcomes</a:t>
            </a:r>
          </a:p>
          <a:p>
            <a:r>
              <a:rPr lang="en-US" sz="2800" dirty="0"/>
              <a:t>Prioritize the activities</a:t>
            </a:r>
          </a:p>
        </p:txBody>
      </p:sp>
      <p:sp>
        <p:nvSpPr>
          <p:cNvPr id="2" name="Title 1">
            <a:extLst>
              <a:ext uri="{FF2B5EF4-FFF2-40B4-BE49-F238E27FC236}">
                <a16:creationId xmlns:a16="http://schemas.microsoft.com/office/drawing/2014/main" id="{A2AC89DF-9871-4734-9090-0A8AB982880E}"/>
              </a:ext>
            </a:extLst>
          </p:cNvPr>
          <p:cNvSpPr>
            <a:spLocks noGrp="1"/>
          </p:cNvSpPr>
          <p:nvPr>
            <p:ph type="title"/>
          </p:nvPr>
        </p:nvSpPr>
        <p:spPr>
          <a:xfrm>
            <a:off x="6579450" y="727627"/>
            <a:ext cx="4957553" cy="1645920"/>
          </a:xfrm>
        </p:spPr>
        <p:txBody>
          <a:bodyPr>
            <a:normAutofit/>
          </a:bodyPr>
          <a:lstStyle/>
          <a:p>
            <a:r>
              <a:rPr lang="en-US" dirty="0"/>
              <a:t>What are the course outcomes?</a:t>
            </a:r>
          </a:p>
        </p:txBody>
      </p:sp>
    </p:spTree>
    <p:extLst>
      <p:ext uri="{BB962C8B-B14F-4D97-AF65-F5344CB8AC3E}">
        <p14:creationId xmlns:p14="http://schemas.microsoft.com/office/powerpoint/2010/main" val="2344767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D6CD28-D147-4DC0-A5FF-335351C7D0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7CDDF69-9963-4CB8-8441-2D6CA2C66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199"/>
            <a:ext cx="11281609" cy="2146164"/>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13" name="Rectangle 12">
            <a:extLst>
              <a:ext uri="{FF2B5EF4-FFF2-40B4-BE49-F238E27FC236}">
                <a16:creationId xmlns:a16="http://schemas.microsoft.com/office/drawing/2014/main" id="{58B53A5F-63B3-4E86-93F7-275390D7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0453"/>
            <a:ext cx="10954512" cy="1819656"/>
          </a:xfrm>
          <a:prstGeom prst="rect">
            <a:avLst/>
          </a:prstGeom>
          <a:noFill/>
          <a:ln w="6350" cap="sq" cmpd="sng" algn="ctr">
            <a:solidFill>
              <a:schemeClr val="bg1"/>
            </a:solidFill>
            <a:prstDash val="solid"/>
            <a:miter lim="800000"/>
          </a:ln>
          <a:effectLst/>
        </p:spPr>
      </p:sp>
      <p:graphicFrame>
        <p:nvGraphicFramePr>
          <p:cNvPr id="5" name="Content Placeholder 2" descr="Box outlining the three reason why you should complete the preparatory process prior to developing virtual lab.">
            <a:extLst>
              <a:ext uri="{FF2B5EF4-FFF2-40B4-BE49-F238E27FC236}">
                <a16:creationId xmlns:a16="http://schemas.microsoft.com/office/drawing/2014/main" id="{9BDF437A-2D7C-4656-8EC0-681DB00FF60E}"/>
              </a:ext>
            </a:extLst>
          </p:cNvPr>
          <p:cNvGraphicFramePr>
            <a:graphicFrameLocks noGrp="1"/>
          </p:cNvGraphicFramePr>
          <p:nvPr>
            <p:ph idx="1"/>
            <p:extLst>
              <p:ext uri="{D42A27DB-BD31-4B8C-83A1-F6EECF244321}">
                <p14:modId xmlns:p14="http://schemas.microsoft.com/office/powerpoint/2010/main" val="3276614973"/>
              </p:ext>
            </p:extLst>
          </p:nvPr>
        </p:nvGraphicFramePr>
        <p:xfrm>
          <a:off x="1473200" y="3060562"/>
          <a:ext cx="9269012" cy="2908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BC6E69D1-8278-47D8-9B0A-0C7C9CBBF9C4}"/>
              </a:ext>
            </a:extLst>
          </p:cNvPr>
          <p:cNvSpPr>
            <a:spLocks noGrp="1"/>
          </p:cNvSpPr>
          <p:nvPr>
            <p:ph type="title"/>
          </p:nvPr>
        </p:nvSpPr>
        <p:spPr>
          <a:xfrm>
            <a:off x="1064794" y="844481"/>
            <a:ext cx="10058400" cy="1371600"/>
          </a:xfrm>
        </p:spPr>
        <p:txBody>
          <a:bodyPr>
            <a:normAutofit/>
          </a:bodyPr>
          <a:lstStyle/>
          <a:p>
            <a:pPr algn="ctr"/>
            <a:r>
              <a:rPr lang="en-US" dirty="0">
                <a:solidFill>
                  <a:schemeClr val="bg1"/>
                </a:solidFill>
              </a:rPr>
              <a:t>Why complete this process?</a:t>
            </a:r>
          </a:p>
        </p:txBody>
      </p:sp>
    </p:spTree>
    <p:extLst>
      <p:ext uri="{BB962C8B-B14F-4D97-AF65-F5344CB8AC3E}">
        <p14:creationId xmlns:p14="http://schemas.microsoft.com/office/powerpoint/2010/main" val="939643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593B1-7720-415C-BCDD-C92AE2DCFAA2}"/>
              </a:ext>
            </a:extLst>
          </p:cNvPr>
          <p:cNvSpPr>
            <a:spLocks noGrp="1"/>
          </p:cNvSpPr>
          <p:nvPr>
            <p:ph type="ctrTitle"/>
          </p:nvPr>
        </p:nvSpPr>
        <p:spPr/>
        <p:txBody>
          <a:bodyPr/>
          <a:lstStyle/>
          <a:p>
            <a:r>
              <a:rPr lang="en-US" dirty="0"/>
              <a:t>Set?</a:t>
            </a:r>
          </a:p>
        </p:txBody>
      </p:sp>
      <p:sp>
        <p:nvSpPr>
          <p:cNvPr id="3" name="Subtitle 2">
            <a:extLst>
              <a:ext uri="{FF2B5EF4-FFF2-40B4-BE49-F238E27FC236}">
                <a16:creationId xmlns:a16="http://schemas.microsoft.com/office/drawing/2014/main" id="{56E977A6-95C8-4682-A33D-F666F8B91B0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86441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890DB48-571F-4555-8C4A-ADE03C0A6B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C0A3D0E9-F0EC-4889-8704-20D62BD71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5568" y="0"/>
            <a:ext cx="7966432" cy="6858000"/>
          </a:xfrm>
          <a:prstGeom prst="rect">
            <a:avLst/>
          </a:prstGeom>
          <a:solidFill>
            <a:schemeClr val="accent1"/>
          </a:solidFill>
          <a:ln w="6350" cap="sq" cmpd="sng" algn="ctr">
            <a:noFill/>
            <a:prstDash val="solid"/>
            <a:miter lim="800000"/>
          </a:ln>
          <a:effectLst/>
        </p:spPr>
        <p:style>
          <a:lnRef idx="0">
            <a:scrgbClr r="0" g="0" b="0"/>
          </a:lnRef>
          <a:fillRef idx="1002">
            <a:schemeClr val="lt1"/>
          </a:fillRef>
          <a:effectRef idx="0">
            <a:scrgbClr r="0" g="0" b="0"/>
          </a:effectRef>
          <a:fontRef idx="major"/>
        </p:style>
      </p:sp>
      <p:sp>
        <p:nvSpPr>
          <p:cNvPr id="16" name="Rectangle 11">
            <a:extLst>
              <a:ext uri="{FF2B5EF4-FFF2-40B4-BE49-F238E27FC236}">
                <a16:creationId xmlns:a16="http://schemas.microsoft.com/office/drawing/2014/main" id="{F736D679-B037-43B8-A67C-D8D491F7AA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0451" y="643468"/>
            <a:ext cx="6676665" cy="5571064"/>
          </a:xfrm>
          <a:prstGeom prst="rect">
            <a:avLst/>
          </a:prstGeom>
          <a:solidFill>
            <a:srgbClr val="FFFFFF"/>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45DD412-4B8E-4F4E-8164-15667C4EA2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3520" y="726948"/>
            <a:ext cx="6510528" cy="5404104"/>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2C02E55-F69D-4D69-80F5-E0F8601858B4}"/>
              </a:ext>
            </a:extLst>
          </p:cNvPr>
          <p:cNvSpPr>
            <a:spLocks noGrp="1"/>
          </p:cNvSpPr>
          <p:nvPr>
            <p:ph idx="1"/>
          </p:nvPr>
        </p:nvSpPr>
        <p:spPr>
          <a:xfrm>
            <a:off x="5596986" y="1364328"/>
            <a:ext cx="5223595" cy="4123257"/>
          </a:xfrm>
        </p:spPr>
        <p:txBody>
          <a:bodyPr anchor="ctr">
            <a:normAutofit/>
          </a:bodyPr>
          <a:lstStyle/>
          <a:p>
            <a:r>
              <a:rPr lang="en-US" sz="2000">
                <a:solidFill>
                  <a:schemeClr val="tx1">
                    <a:lumMod val="85000"/>
                    <a:lumOff val="15000"/>
                  </a:schemeClr>
                </a:solidFill>
              </a:rPr>
              <a:t>Work with others!  Find friends:</a:t>
            </a:r>
          </a:p>
          <a:p>
            <a:pPr lvl="1"/>
            <a:r>
              <a:rPr lang="en-US" sz="2000">
                <a:solidFill>
                  <a:schemeClr val="tx1">
                    <a:lumMod val="85000"/>
                    <a:lumOff val="15000"/>
                  </a:schemeClr>
                </a:solidFill>
              </a:rPr>
              <a:t>Peer instructors</a:t>
            </a:r>
          </a:p>
          <a:p>
            <a:pPr lvl="1"/>
            <a:r>
              <a:rPr lang="en-US" sz="2000">
                <a:solidFill>
                  <a:schemeClr val="tx1">
                    <a:lumMod val="85000"/>
                    <a:lumOff val="15000"/>
                  </a:schemeClr>
                </a:solidFill>
              </a:rPr>
              <a:t>Your department</a:t>
            </a:r>
          </a:p>
          <a:p>
            <a:pPr lvl="1"/>
            <a:r>
              <a:rPr lang="en-US" sz="2000">
                <a:solidFill>
                  <a:schemeClr val="tx1">
                    <a:lumMod val="85000"/>
                    <a:lumOff val="15000"/>
                  </a:schemeClr>
                </a:solidFill>
              </a:rPr>
              <a:t>Your division</a:t>
            </a:r>
          </a:p>
          <a:p>
            <a:pPr lvl="1"/>
            <a:r>
              <a:rPr lang="en-US" sz="2000">
                <a:solidFill>
                  <a:schemeClr val="tx1">
                    <a:lumMod val="85000"/>
                    <a:lumOff val="15000"/>
                  </a:schemeClr>
                </a:solidFill>
              </a:rPr>
              <a:t>Your discipline</a:t>
            </a:r>
          </a:p>
          <a:p>
            <a:pPr lvl="1"/>
            <a:r>
              <a:rPr lang="en-US" sz="2000">
                <a:solidFill>
                  <a:schemeClr val="tx1">
                    <a:lumMod val="85000"/>
                    <a:lumOff val="15000"/>
                  </a:schemeClr>
                </a:solidFill>
              </a:rPr>
              <a:t>Your sector </a:t>
            </a:r>
          </a:p>
          <a:p>
            <a:pPr lvl="1"/>
            <a:r>
              <a:rPr lang="en-US" sz="2000">
                <a:solidFill>
                  <a:schemeClr val="tx1">
                    <a:lumMod val="85000"/>
                    <a:lumOff val="15000"/>
                  </a:schemeClr>
                </a:solidFill>
              </a:rPr>
              <a:t>Across SUNY</a:t>
            </a:r>
          </a:p>
          <a:p>
            <a:pPr marL="548640" lvl="2" indent="0">
              <a:buNone/>
            </a:pPr>
            <a:endParaRPr lang="en-US" sz="2000">
              <a:solidFill>
                <a:schemeClr val="tx1">
                  <a:lumMod val="85000"/>
                  <a:lumOff val="15000"/>
                </a:schemeClr>
              </a:solidFill>
            </a:endParaRPr>
          </a:p>
          <a:p>
            <a:pPr lvl="1"/>
            <a:endParaRPr lang="en-US" sz="2000">
              <a:solidFill>
                <a:schemeClr val="tx1">
                  <a:lumMod val="85000"/>
                  <a:lumOff val="15000"/>
                </a:schemeClr>
              </a:solidFill>
            </a:endParaRPr>
          </a:p>
        </p:txBody>
      </p:sp>
      <p:sp>
        <p:nvSpPr>
          <p:cNvPr id="2" name="Title 1">
            <a:extLst>
              <a:ext uri="{FF2B5EF4-FFF2-40B4-BE49-F238E27FC236}">
                <a16:creationId xmlns:a16="http://schemas.microsoft.com/office/drawing/2014/main" id="{F0F85D27-5E63-45BB-BB5F-9B88C63C7750}"/>
              </a:ext>
            </a:extLst>
          </p:cNvPr>
          <p:cNvSpPr>
            <a:spLocks noGrp="1"/>
          </p:cNvSpPr>
          <p:nvPr>
            <p:ph type="title"/>
          </p:nvPr>
        </p:nvSpPr>
        <p:spPr>
          <a:xfrm>
            <a:off x="644884" y="1168400"/>
            <a:ext cx="3270624" cy="4521200"/>
          </a:xfrm>
        </p:spPr>
        <p:txBody>
          <a:bodyPr>
            <a:normAutofit/>
          </a:bodyPr>
          <a:lstStyle/>
          <a:p>
            <a:r>
              <a:rPr lang="en-US" sz="4000" dirty="0">
                <a:solidFill>
                  <a:schemeClr val="tx1"/>
                </a:solidFill>
              </a:rPr>
              <a:t>Find your tribe</a:t>
            </a:r>
          </a:p>
        </p:txBody>
      </p:sp>
    </p:spTree>
    <p:extLst>
      <p:ext uri="{BB962C8B-B14F-4D97-AF65-F5344CB8AC3E}">
        <p14:creationId xmlns:p14="http://schemas.microsoft.com/office/powerpoint/2010/main" val="602174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useBgFill="1">
        <p:nvSpPr>
          <p:cNvPr id="12" name="Rectangle 11">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ln w="6350" cap="sq" cmpd="sng" algn="ctr">
            <a:solidFill>
              <a:schemeClr val="tx1">
                <a:lumMod val="75000"/>
                <a:lumOff val="25000"/>
              </a:schemeClr>
            </a:solidFill>
            <a:prstDash val="solid"/>
            <a:miter lim="800000"/>
          </a:ln>
          <a:effectLst/>
        </p:spPr>
      </p:sp>
      <p:cxnSp>
        <p:nvCxnSpPr>
          <p:cNvPr id="14" name="Straight Connector 13">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86269"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7BCCBEC-17AA-4E92-B98A-39AA10EF67D6}"/>
              </a:ext>
            </a:extLst>
          </p:cNvPr>
          <p:cNvSpPr>
            <a:spLocks noGrp="1"/>
          </p:cNvSpPr>
          <p:nvPr>
            <p:ph idx="1"/>
          </p:nvPr>
        </p:nvSpPr>
        <p:spPr>
          <a:xfrm>
            <a:off x="5236723" y="1420706"/>
            <a:ext cx="5514758" cy="4016587"/>
          </a:xfrm>
        </p:spPr>
        <p:txBody>
          <a:bodyPr anchor="ctr">
            <a:normAutofit/>
          </a:bodyPr>
          <a:lstStyle/>
          <a:p>
            <a:pPr lvl="1"/>
            <a:r>
              <a:rPr lang="en-US" sz="2200" dirty="0">
                <a:solidFill>
                  <a:schemeClr val="tx1">
                    <a:lumMod val="75000"/>
                    <a:lumOff val="25000"/>
                  </a:schemeClr>
                </a:solidFill>
              </a:rPr>
              <a:t>As you begin your search and review potential solutions, consider the following:</a:t>
            </a:r>
          </a:p>
          <a:p>
            <a:pPr lvl="2"/>
            <a:r>
              <a:rPr lang="en-US" sz="1800" dirty="0">
                <a:solidFill>
                  <a:schemeClr val="tx1">
                    <a:lumMod val="75000"/>
                    <a:lumOff val="25000"/>
                  </a:schemeClr>
                </a:solidFill>
              </a:rPr>
              <a:t>What is it?</a:t>
            </a:r>
          </a:p>
          <a:p>
            <a:pPr lvl="2"/>
            <a:r>
              <a:rPr lang="en-US" sz="1800" dirty="0">
                <a:solidFill>
                  <a:schemeClr val="tx1">
                    <a:lumMod val="75000"/>
                    <a:lumOff val="25000"/>
                  </a:schemeClr>
                </a:solidFill>
              </a:rPr>
              <a:t>How is it paid?</a:t>
            </a:r>
          </a:p>
          <a:p>
            <a:pPr lvl="3"/>
            <a:r>
              <a:rPr lang="en-US" sz="1800" dirty="0">
                <a:solidFill>
                  <a:schemeClr val="tx1">
                    <a:lumMod val="75000"/>
                    <a:lumOff val="25000"/>
                  </a:schemeClr>
                </a:solidFill>
              </a:rPr>
              <a:t>Institutional</a:t>
            </a:r>
          </a:p>
          <a:p>
            <a:pPr lvl="3"/>
            <a:r>
              <a:rPr lang="en-US" sz="1800" dirty="0">
                <a:solidFill>
                  <a:schemeClr val="tx1">
                    <a:lumMod val="75000"/>
                    <a:lumOff val="25000"/>
                  </a:schemeClr>
                </a:solidFill>
              </a:rPr>
              <a:t>Student</a:t>
            </a:r>
          </a:p>
          <a:p>
            <a:pPr lvl="2"/>
            <a:r>
              <a:rPr lang="en-US" sz="1800" dirty="0">
                <a:solidFill>
                  <a:schemeClr val="tx1">
                    <a:lumMod val="75000"/>
                    <a:lumOff val="25000"/>
                  </a:schemeClr>
                </a:solidFill>
              </a:rPr>
              <a:t>Are there SUNY Contracts?</a:t>
            </a:r>
          </a:p>
          <a:p>
            <a:pPr lvl="2"/>
            <a:r>
              <a:rPr lang="en-US" sz="1800" dirty="0">
                <a:solidFill>
                  <a:schemeClr val="tx1">
                    <a:lumMod val="75000"/>
                    <a:lumOff val="25000"/>
                  </a:schemeClr>
                </a:solidFill>
              </a:rPr>
              <a:t>Is free really free?</a:t>
            </a:r>
          </a:p>
          <a:p>
            <a:pPr lvl="1"/>
            <a:endParaRPr lang="en-US" dirty="0">
              <a:solidFill>
                <a:schemeClr val="tx1">
                  <a:lumMod val="75000"/>
                  <a:lumOff val="25000"/>
                </a:schemeClr>
              </a:solidFill>
            </a:endParaRPr>
          </a:p>
        </p:txBody>
      </p:sp>
      <p:sp>
        <p:nvSpPr>
          <p:cNvPr id="2" name="Title 1">
            <a:extLst>
              <a:ext uri="{FF2B5EF4-FFF2-40B4-BE49-F238E27FC236}">
                <a16:creationId xmlns:a16="http://schemas.microsoft.com/office/drawing/2014/main" id="{A5D3597A-5820-4D88-8F8D-10EDB1A9E6D9}"/>
              </a:ext>
            </a:extLst>
          </p:cNvPr>
          <p:cNvSpPr>
            <a:spLocks noGrp="1"/>
          </p:cNvSpPr>
          <p:nvPr>
            <p:ph type="title"/>
          </p:nvPr>
        </p:nvSpPr>
        <p:spPr>
          <a:xfrm>
            <a:off x="1192625" y="1420706"/>
            <a:ext cx="3466540" cy="4016587"/>
          </a:xfrm>
        </p:spPr>
        <p:txBody>
          <a:bodyPr>
            <a:normAutofit/>
          </a:bodyPr>
          <a:lstStyle/>
          <a:p>
            <a:r>
              <a:rPr lang="en-US" sz="3600" dirty="0"/>
              <a:t>Considerations:</a:t>
            </a:r>
            <a:br>
              <a:rPr lang="en-US" sz="3600" dirty="0"/>
            </a:br>
            <a:r>
              <a:rPr lang="en-US" sz="3600" dirty="0"/>
              <a:t>Cost</a:t>
            </a:r>
          </a:p>
        </p:txBody>
      </p:sp>
    </p:spTree>
    <p:extLst>
      <p:ext uri="{BB962C8B-B14F-4D97-AF65-F5344CB8AC3E}">
        <p14:creationId xmlns:p14="http://schemas.microsoft.com/office/powerpoint/2010/main" val="6689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useBgFill="1">
        <p:nvSpPr>
          <p:cNvPr id="12" name="Rectangle 11">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ln w="6350" cap="sq" cmpd="sng" algn="ctr">
            <a:solidFill>
              <a:schemeClr val="tx1">
                <a:lumMod val="75000"/>
                <a:lumOff val="25000"/>
              </a:schemeClr>
            </a:solidFill>
            <a:prstDash val="solid"/>
            <a:miter lim="800000"/>
          </a:ln>
          <a:effectLst/>
        </p:spPr>
      </p:sp>
      <p:cxnSp>
        <p:nvCxnSpPr>
          <p:cNvPr id="14" name="Straight Connector 13">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86269"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7BCCBEC-17AA-4E92-B98A-39AA10EF67D6}"/>
              </a:ext>
            </a:extLst>
          </p:cNvPr>
          <p:cNvSpPr>
            <a:spLocks noGrp="1"/>
          </p:cNvSpPr>
          <p:nvPr>
            <p:ph idx="1"/>
          </p:nvPr>
        </p:nvSpPr>
        <p:spPr>
          <a:xfrm>
            <a:off x="5236723" y="1420706"/>
            <a:ext cx="5514758" cy="4016587"/>
          </a:xfrm>
        </p:spPr>
        <p:txBody>
          <a:bodyPr anchor="ctr">
            <a:normAutofit/>
          </a:bodyPr>
          <a:lstStyle/>
          <a:p>
            <a:pPr lvl="1"/>
            <a:r>
              <a:rPr lang="en-US" sz="2000" dirty="0">
                <a:solidFill>
                  <a:schemeClr val="tx1">
                    <a:lumMod val="75000"/>
                    <a:lumOff val="25000"/>
                  </a:schemeClr>
                </a:solidFill>
              </a:rPr>
              <a:t>As you begin your search and review potential solutions, consider the following:</a:t>
            </a:r>
          </a:p>
          <a:p>
            <a:pPr lvl="2"/>
            <a:r>
              <a:rPr lang="en-US" sz="1800" dirty="0">
                <a:solidFill>
                  <a:schemeClr val="tx1">
                    <a:lumMod val="75000"/>
                    <a:lumOff val="25000"/>
                  </a:schemeClr>
                </a:solidFill>
              </a:rPr>
              <a:t>What platform does it run on?  </a:t>
            </a:r>
          </a:p>
          <a:p>
            <a:pPr lvl="2"/>
            <a:r>
              <a:rPr lang="en-US" sz="1800" dirty="0">
                <a:solidFill>
                  <a:schemeClr val="tx1">
                    <a:lumMod val="75000"/>
                    <a:lumOff val="25000"/>
                  </a:schemeClr>
                </a:solidFill>
              </a:rPr>
              <a:t>Does it play well with others?</a:t>
            </a:r>
          </a:p>
          <a:p>
            <a:pPr lvl="3"/>
            <a:r>
              <a:rPr lang="en-US" sz="1800" dirty="0">
                <a:solidFill>
                  <a:schemeClr val="tx1">
                    <a:lumMod val="75000"/>
                    <a:lumOff val="25000"/>
                  </a:schemeClr>
                </a:solidFill>
              </a:rPr>
              <a:t>Mobile-, Mac-, Chromebook-friendly</a:t>
            </a:r>
          </a:p>
          <a:p>
            <a:pPr lvl="2"/>
            <a:r>
              <a:rPr lang="en-US" sz="1800" dirty="0">
                <a:solidFill>
                  <a:schemeClr val="tx1">
                    <a:lumMod val="75000"/>
                    <a:lumOff val="25000"/>
                  </a:schemeClr>
                </a:solidFill>
              </a:rPr>
              <a:t>Is it stable?</a:t>
            </a:r>
          </a:p>
          <a:p>
            <a:pPr lvl="2"/>
            <a:r>
              <a:rPr lang="en-US" sz="1800" dirty="0">
                <a:solidFill>
                  <a:schemeClr val="tx1">
                    <a:lumMod val="75000"/>
                    <a:lumOff val="25000"/>
                  </a:schemeClr>
                </a:solidFill>
              </a:rPr>
              <a:t>Can it integrate with your LMS?</a:t>
            </a:r>
          </a:p>
          <a:p>
            <a:pPr lvl="2"/>
            <a:endParaRPr lang="en-US" sz="1800" dirty="0">
              <a:solidFill>
                <a:schemeClr val="tx1">
                  <a:lumMod val="75000"/>
                  <a:lumOff val="25000"/>
                </a:schemeClr>
              </a:solidFill>
            </a:endParaRPr>
          </a:p>
          <a:p>
            <a:pPr lvl="1"/>
            <a:endParaRPr lang="en-US" dirty="0">
              <a:solidFill>
                <a:schemeClr val="tx1">
                  <a:lumMod val="75000"/>
                  <a:lumOff val="25000"/>
                </a:schemeClr>
              </a:solidFill>
            </a:endParaRPr>
          </a:p>
        </p:txBody>
      </p:sp>
      <p:sp>
        <p:nvSpPr>
          <p:cNvPr id="2" name="Title 1">
            <a:extLst>
              <a:ext uri="{FF2B5EF4-FFF2-40B4-BE49-F238E27FC236}">
                <a16:creationId xmlns:a16="http://schemas.microsoft.com/office/drawing/2014/main" id="{A5D3597A-5820-4D88-8F8D-10EDB1A9E6D9}"/>
              </a:ext>
            </a:extLst>
          </p:cNvPr>
          <p:cNvSpPr>
            <a:spLocks noGrp="1"/>
          </p:cNvSpPr>
          <p:nvPr>
            <p:ph type="title"/>
          </p:nvPr>
        </p:nvSpPr>
        <p:spPr>
          <a:xfrm>
            <a:off x="1192625" y="1420706"/>
            <a:ext cx="3466540" cy="4016587"/>
          </a:xfrm>
        </p:spPr>
        <p:txBody>
          <a:bodyPr>
            <a:normAutofit/>
          </a:bodyPr>
          <a:lstStyle/>
          <a:p>
            <a:r>
              <a:rPr lang="en-US" sz="3600" dirty="0"/>
              <a:t>Considerations:</a:t>
            </a:r>
            <a:br>
              <a:rPr lang="en-US" sz="3600" dirty="0"/>
            </a:br>
            <a:r>
              <a:rPr lang="en-US" sz="3600" dirty="0"/>
              <a:t>Technology</a:t>
            </a:r>
          </a:p>
        </p:txBody>
      </p:sp>
    </p:spTree>
    <p:extLst>
      <p:ext uri="{BB962C8B-B14F-4D97-AF65-F5344CB8AC3E}">
        <p14:creationId xmlns:p14="http://schemas.microsoft.com/office/powerpoint/2010/main" val="128000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useBgFill="1">
        <p:nvSpPr>
          <p:cNvPr id="12" name="Rectangle 11">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ln w="6350" cap="sq" cmpd="sng" algn="ctr">
            <a:solidFill>
              <a:schemeClr val="tx1">
                <a:lumMod val="75000"/>
                <a:lumOff val="25000"/>
              </a:schemeClr>
            </a:solidFill>
            <a:prstDash val="solid"/>
            <a:miter lim="800000"/>
          </a:ln>
          <a:effectLst/>
        </p:spPr>
      </p:sp>
      <p:cxnSp>
        <p:nvCxnSpPr>
          <p:cNvPr id="14" name="Straight Connector 13">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86269"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7BCCBEC-17AA-4E92-B98A-39AA10EF67D6}"/>
              </a:ext>
            </a:extLst>
          </p:cNvPr>
          <p:cNvSpPr>
            <a:spLocks noGrp="1"/>
          </p:cNvSpPr>
          <p:nvPr>
            <p:ph idx="1"/>
          </p:nvPr>
        </p:nvSpPr>
        <p:spPr>
          <a:xfrm>
            <a:off x="5236723" y="1420706"/>
            <a:ext cx="5514758" cy="4016587"/>
          </a:xfrm>
        </p:spPr>
        <p:txBody>
          <a:bodyPr anchor="ctr">
            <a:normAutofit/>
          </a:bodyPr>
          <a:lstStyle/>
          <a:p>
            <a:pPr lvl="1"/>
            <a:r>
              <a:rPr lang="en-US" sz="2000" dirty="0">
                <a:solidFill>
                  <a:schemeClr val="tx1">
                    <a:lumMod val="75000"/>
                    <a:lumOff val="25000"/>
                  </a:schemeClr>
                </a:solidFill>
              </a:rPr>
              <a:t>As you begin your search and review potential solutions, consider the following:</a:t>
            </a:r>
          </a:p>
          <a:p>
            <a:pPr lvl="2"/>
            <a:r>
              <a:rPr lang="en-US" sz="1800" dirty="0">
                <a:solidFill>
                  <a:schemeClr val="tx1">
                    <a:lumMod val="75000"/>
                    <a:lumOff val="25000"/>
                  </a:schemeClr>
                </a:solidFill>
              </a:rPr>
              <a:t>Are there instructions provided to support faculty and students?</a:t>
            </a:r>
          </a:p>
          <a:p>
            <a:pPr lvl="2"/>
            <a:r>
              <a:rPr lang="en-US" sz="1800" dirty="0">
                <a:solidFill>
                  <a:schemeClr val="tx1">
                    <a:lumMod val="75000"/>
                    <a:lumOff val="25000"/>
                  </a:schemeClr>
                </a:solidFill>
              </a:rPr>
              <a:t>How are the instructions provided?</a:t>
            </a:r>
          </a:p>
          <a:p>
            <a:pPr lvl="2"/>
            <a:r>
              <a:rPr lang="en-US" sz="1800" dirty="0">
                <a:solidFill>
                  <a:schemeClr val="tx1">
                    <a:lumMod val="75000"/>
                    <a:lumOff val="25000"/>
                  </a:schemeClr>
                </a:solidFill>
              </a:rPr>
              <a:t>Is there a help desk, chat, or other form of technical support?</a:t>
            </a:r>
          </a:p>
          <a:p>
            <a:pPr lvl="2"/>
            <a:endParaRPr lang="en-US" sz="1800" dirty="0">
              <a:solidFill>
                <a:schemeClr val="tx1">
                  <a:lumMod val="75000"/>
                  <a:lumOff val="25000"/>
                </a:schemeClr>
              </a:solidFill>
            </a:endParaRPr>
          </a:p>
          <a:p>
            <a:pPr lvl="2"/>
            <a:endParaRPr lang="en-US" sz="1800" dirty="0">
              <a:solidFill>
                <a:schemeClr val="tx1">
                  <a:lumMod val="75000"/>
                  <a:lumOff val="25000"/>
                </a:schemeClr>
              </a:solidFill>
            </a:endParaRPr>
          </a:p>
          <a:p>
            <a:pPr lvl="1"/>
            <a:endParaRPr lang="en-US" dirty="0">
              <a:solidFill>
                <a:schemeClr val="tx1">
                  <a:lumMod val="75000"/>
                  <a:lumOff val="25000"/>
                </a:schemeClr>
              </a:solidFill>
            </a:endParaRPr>
          </a:p>
        </p:txBody>
      </p:sp>
      <p:sp>
        <p:nvSpPr>
          <p:cNvPr id="2" name="Title 1">
            <a:extLst>
              <a:ext uri="{FF2B5EF4-FFF2-40B4-BE49-F238E27FC236}">
                <a16:creationId xmlns:a16="http://schemas.microsoft.com/office/drawing/2014/main" id="{A5D3597A-5820-4D88-8F8D-10EDB1A9E6D9}"/>
              </a:ext>
            </a:extLst>
          </p:cNvPr>
          <p:cNvSpPr>
            <a:spLocks noGrp="1"/>
          </p:cNvSpPr>
          <p:nvPr>
            <p:ph type="title"/>
          </p:nvPr>
        </p:nvSpPr>
        <p:spPr>
          <a:xfrm>
            <a:off x="1192625" y="1420706"/>
            <a:ext cx="3466540" cy="4016587"/>
          </a:xfrm>
        </p:spPr>
        <p:txBody>
          <a:bodyPr>
            <a:normAutofit/>
          </a:bodyPr>
          <a:lstStyle/>
          <a:p>
            <a:r>
              <a:rPr lang="en-US" sz="3600" dirty="0"/>
              <a:t>Considerations:</a:t>
            </a:r>
            <a:br>
              <a:rPr lang="en-US" sz="3600" dirty="0"/>
            </a:br>
            <a:r>
              <a:rPr lang="en-US" sz="3600" dirty="0"/>
              <a:t>Support</a:t>
            </a:r>
          </a:p>
        </p:txBody>
      </p:sp>
    </p:spTree>
    <p:extLst>
      <p:ext uri="{BB962C8B-B14F-4D97-AF65-F5344CB8AC3E}">
        <p14:creationId xmlns:p14="http://schemas.microsoft.com/office/powerpoint/2010/main" val="1406660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useBgFill="1">
        <p:nvSpPr>
          <p:cNvPr id="12" name="Rectangle 11">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ln w="6350" cap="sq" cmpd="sng" algn="ctr">
            <a:solidFill>
              <a:schemeClr val="tx1">
                <a:lumMod val="75000"/>
                <a:lumOff val="25000"/>
              </a:schemeClr>
            </a:solidFill>
            <a:prstDash val="solid"/>
            <a:miter lim="800000"/>
          </a:ln>
          <a:effectLst/>
        </p:spPr>
      </p:sp>
      <p:cxnSp>
        <p:nvCxnSpPr>
          <p:cNvPr id="14" name="Straight Connector 13">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86269"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7BCCBEC-17AA-4E92-B98A-39AA10EF67D6}"/>
              </a:ext>
            </a:extLst>
          </p:cNvPr>
          <p:cNvSpPr>
            <a:spLocks noGrp="1"/>
          </p:cNvSpPr>
          <p:nvPr>
            <p:ph idx="1"/>
          </p:nvPr>
        </p:nvSpPr>
        <p:spPr>
          <a:xfrm>
            <a:off x="5236723" y="1420706"/>
            <a:ext cx="5514758" cy="4016587"/>
          </a:xfrm>
        </p:spPr>
        <p:txBody>
          <a:bodyPr anchor="ctr">
            <a:normAutofit/>
          </a:bodyPr>
          <a:lstStyle/>
          <a:p>
            <a:pPr lvl="1"/>
            <a:r>
              <a:rPr lang="en-US" sz="2000" dirty="0">
                <a:solidFill>
                  <a:schemeClr val="tx1">
                    <a:lumMod val="75000"/>
                    <a:lumOff val="25000"/>
                  </a:schemeClr>
                </a:solidFill>
              </a:rPr>
              <a:t>As you begin your search and review potential solutions, consider the following:</a:t>
            </a:r>
          </a:p>
          <a:p>
            <a:pPr lvl="2"/>
            <a:r>
              <a:rPr lang="en-US" sz="1800" dirty="0">
                <a:solidFill>
                  <a:schemeClr val="tx1">
                    <a:lumMod val="75000"/>
                    <a:lumOff val="25000"/>
                  </a:schemeClr>
                </a:solidFill>
              </a:rPr>
              <a:t>Is the content ADA compliant?</a:t>
            </a:r>
          </a:p>
          <a:p>
            <a:pPr lvl="2"/>
            <a:r>
              <a:rPr lang="en-US" sz="1800" dirty="0">
                <a:solidFill>
                  <a:schemeClr val="tx1">
                    <a:lumMod val="75000"/>
                    <a:lumOff val="25000"/>
                  </a:schemeClr>
                </a:solidFill>
              </a:rPr>
              <a:t>Is there a timeline for making the content compliant?</a:t>
            </a:r>
          </a:p>
          <a:p>
            <a:pPr lvl="2"/>
            <a:r>
              <a:rPr lang="en-US" sz="1800" dirty="0">
                <a:solidFill>
                  <a:schemeClr val="tx1">
                    <a:lumMod val="75000"/>
                    <a:lumOff val="25000"/>
                  </a:schemeClr>
                </a:solidFill>
              </a:rPr>
              <a:t>Are accommodations reasonable?</a:t>
            </a:r>
          </a:p>
          <a:p>
            <a:pPr lvl="2"/>
            <a:endParaRPr lang="en-US" sz="1800" dirty="0">
              <a:solidFill>
                <a:schemeClr val="tx1">
                  <a:lumMod val="75000"/>
                  <a:lumOff val="25000"/>
                </a:schemeClr>
              </a:solidFill>
            </a:endParaRPr>
          </a:p>
          <a:p>
            <a:pPr lvl="2"/>
            <a:endParaRPr lang="en-US" sz="1800" dirty="0">
              <a:solidFill>
                <a:schemeClr val="tx1">
                  <a:lumMod val="75000"/>
                  <a:lumOff val="25000"/>
                </a:schemeClr>
              </a:solidFill>
            </a:endParaRPr>
          </a:p>
          <a:p>
            <a:pPr lvl="1"/>
            <a:endParaRPr lang="en-US" dirty="0">
              <a:solidFill>
                <a:schemeClr val="tx1">
                  <a:lumMod val="75000"/>
                  <a:lumOff val="25000"/>
                </a:schemeClr>
              </a:solidFill>
            </a:endParaRPr>
          </a:p>
        </p:txBody>
      </p:sp>
      <p:sp>
        <p:nvSpPr>
          <p:cNvPr id="2" name="Title 1">
            <a:extLst>
              <a:ext uri="{FF2B5EF4-FFF2-40B4-BE49-F238E27FC236}">
                <a16:creationId xmlns:a16="http://schemas.microsoft.com/office/drawing/2014/main" id="{A5D3597A-5820-4D88-8F8D-10EDB1A9E6D9}"/>
              </a:ext>
            </a:extLst>
          </p:cNvPr>
          <p:cNvSpPr>
            <a:spLocks noGrp="1"/>
          </p:cNvSpPr>
          <p:nvPr>
            <p:ph type="title"/>
          </p:nvPr>
        </p:nvSpPr>
        <p:spPr>
          <a:xfrm>
            <a:off x="1192625" y="1420706"/>
            <a:ext cx="3466540" cy="4016587"/>
          </a:xfrm>
        </p:spPr>
        <p:txBody>
          <a:bodyPr>
            <a:normAutofit/>
          </a:bodyPr>
          <a:lstStyle/>
          <a:p>
            <a:r>
              <a:rPr lang="en-US" sz="3600" dirty="0"/>
              <a:t>Considerations:</a:t>
            </a:r>
            <a:br>
              <a:rPr lang="en-US" sz="3600" dirty="0"/>
            </a:br>
            <a:r>
              <a:rPr lang="en-US" sz="3600" dirty="0"/>
              <a:t>Accessibility</a:t>
            </a:r>
          </a:p>
        </p:txBody>
      </p:sp>
    </p:spTree>
    <p:extLst>
      <p:ext uri="{BB962C8B-B14F-4D97-AF65-F5344CB8AC3E}">
        <p14:creationId xmlns:p14="http://schemas.microsoft.com/office/powerpoint/2010/main" val="1909322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useBgFill="1">
        <p:nvSpPr>
          <p:cNvPr id="12" name="Rectangle 11">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ln w="6350" cap="sq" cmpd="sng" algn="ctr">
            <a:solidFill>
              <a:schemeClr val="tx1">
                <a:lumMod val="75000"/>
                <a:lumOff val="25000"/>
              </a:schemeClr>
            </a:solidFill>
            <a:prstDash val="solid"/>
            <a:miter lim="800000"/>
          </a:ln>
          <a:effectLst/>
        </p:spPr>
      </p:sp>
      <p:cxnSp>
        <p:nvCxnSpPr>
          <p:cNvPr id="14" name="Straight Connector 13">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86269"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7BCCBEC-17AA-4E92-B98A-39AA10EF67D6}"/>
              </a:ext>
            </a:extLst>
          </p:cNvPr>
          <p:cNvSpPr>
            <a:spLocks noGrp="1"/>
          </p:cNvSpPr>
          <p:nvPr>
            <p:ph idx="1"/>
          </p:nvPr>
        </p:nvSpPr>
        <p:spPr>
          <a:xfrm>
            <a:off x="5236723" y="1420706"/>
            <a:ext cx="5514758" cy="4660054"/>
          </a:xfrm>
        </p:spPr>
        <p:txBody>
          <a:bodyPr anchor="ctr">
            <a:normAutofit/>
          </a:bodyPr>
          <a:lstStyle/>
          <a:p>
            <a:pPr lvl="1"/>
            <a:r>
              <a:rPr lang="en-US" sz="2000" dirty="0">
                <a:solidFill>
                  <a:schemeClr val="tx1">
                    <a:lumMod val="75000"/>
                    <a:lumOff val="25000"/>
                  </a:schemeClr>
                </a:solidFill>
              </a:rPr>
              <a:t>As you begin your search and review potential solutions, consider the following:</a:t>
            </a:r>
          </a:p>
          <a:p>
            <a:pPr lvl="2"/>
            <a:r>
              <a:rPr lang="en-US" sz="1800" dirty="0">
                <a:solidFill>
                  <a:schemeClr val="tx1">
                    <a:lumMod val="75000"/>
                    <a:lumOff val="25000"/>
                  </a:schemeClr>
                </a:solidFill>
              </a:rPr>
              <a:t>How much time will it take for you to:</a:t>
            </a:r>
          </a:p>
          <a:p>
            <a:pPr lvl="3"/>
            <a:r>
              <a:rPr lang="en-US" sz="1800" dirty="0">
                <a:solidFill>
                  <a:schemeClr val="tx1">
                    <a:lumMod val="75000"/>
                    <a:lumOff val="25000"/>
                  </a:schemeClr>
                </a:solidFill>
              </a:rPr>
              <a:t>Learn the labs?</a:t>
            </a:r>
          </a:p>
          <a:p>
            <a:pPr lvl="3"/>
            <a:r>
              <a:rPr lang="en-US" sz="1800" dirty="0">
                <a:solidFill>
                  <a:schemeClr val="tx1">
                    <a:lumMod val="75000"/>
                    <a:lumOff val="25000"/>
                  </a:schemeClr>
                </a:solidFill>
              </a:rPr>
              <a:t>Set up the labs?</a:t>
            </a:r>
          </a:p>
          <a:p>
            <a:pPr lvl="3"/>
            <a:r>
              <a:rPr lang="en-US" sz="1800" dirty="0">
                <a:solidFill>
                  <a:schemeClr val="tx1">
                    <a:lumMod val="75000"/>
                    <a:lumOff val="25000"/>
                  </a:schemeClr>
                </a:solidFill>
              </a:rPr>
              <a:t>Grade the labs?</a:t>
            </a:r>
          </a:p>
          <a:p>
            <a:pPr lvl="3"/>
            <a:r>
              <a:rPr lang="en-US" sz="1800" dirty="0">
                <a:solidFill>
                  <a:schemeClr val="tx1">
                    <a:lumMod val="75000"/>
                    <a:lumOff val="25000"/>
                  </a:schemeClr>
                </a:solidFill>
              </a:rPr>
              <a:t>Redesign your existing course around the labs?</a:t>
            </a:r>
          </a:p>
          <a:p>
            <a:pPr lvl="3"/>
            <a:r>
              <a:rPr lang="en-US" sz="1800" dirty="0">
                <a:solidFill>
                  <a:schemeClr val="tx1">
                    <a:lumMod val="75000"/>
                    <a:lumOff val="25000"/>
                  </a:schemeClr>
                </a:solidFill>
              </a:rPr>
              <a:t>Support your students during the experience?</a:t>
            </a:r>
          </a:p>
          <a:p>
            <a:pPr lvl="3"/>
            <a:r>
              <a:rPr lang="en-US" sz="1800" dirty="0">
                <a:solidFill>
                  <a:schemeClr val="tx1">
                    <a:lumMod val="75000"/>
                    <a:lumOff val="25000"/>
                  </a:schemeClr>
                </a:solidFill>
              </a:rPr>
              <a:t>Create a backup plan in case it breaks?</a:t>
            </a:r>
          </a:p>
          <a:p>
            <a:pPr lvl="3"/>
            <a:r>
              <a:rPr lang="en-US" sz="1800" dirty="0">
                <a:solidFill>
                  <a:schemeClr val="tx1">
                    <a:lumMod val="75000"/>
                    <a:lumOff val="25000"/>
                  </a:schemeClr>
                </a:solidFill>
              </a:rPr>
              <a:t>Assess the experience and SLO?</a:t>
            </a:r>
          </a:p>
          <a:p>
            <a:pPr lvl="2"/>
            <a:r>
              <a:rPr lang="en-US" sz="1800" dirty="0">
                <a:solidFill>
                  <a:schemeClr val="tx1">
                    <a:lumMod val="75000"/>
                    <a:lumOff val="25000"/>
                  </a:schemeClr>
                </a:solidFill>
              </a:rPr>
              <a:t>Is this feasible for you?</a:t>
            </a:r>
          </a:p>
          <a:p>
            <a:pPr lvl="2"/>
            <a:endParaRPr lang="en-US" sz="1800" dirty="0">
              <a:solidFill>
                <a:schemeClr val="tx1">
                  <a:lumMod val="75000"/>
                  <a:lumOff val="25000"/>
                </a:schemeClr>
              </a:solidFill>
            </a:endParaRPr>
          </a:p>
          <a:p>
            <a:pPr lvl="2"/>
            <a:endParaRPr lang="en-US" sz="1800" dirty="0">
              <a:solidFill>
                <a:schemeClr val="tx1">
                  <a:lumMod val="75000"/>
                  <a:lumOff val="25000"/>
                </a:schemeClr>
              </a:solidFill>
            </a:endParaRPr>
          </a:p>
          <a:p>
            <a:pPr lvl="1"/>
            <a:endParaRPr lang="en-US" dirty="0">
              <a:solidFill>
                <a:schemeClr val="tx1">
                  <a:lumMod val="75000"/>
                  <a:lumOff val="25000"/>
                </a:schemeClr>
              </a:solidFill>
            </a:endParaRPr>
          </a:p>
        </p:txBody>
      </p:sp>
      <p:sp>
        <p:nvSpPr>
          <p:cNvPr id="2" name="Title 1">
            <a:extLst>
              <a:ext uri="{FF2B5EF4-FFF2-40B4-BE49-F238E27FC236}">
                <a16:creationId xmlns:a16="http://schemas.microsoft.com/office/drawing/2014/main" id="{A5D3597A-5820-4D88-8F8D-10EDB1A9E6D9}"/>
              </a:ext>
            </a:extLst>
          </p:cNvPr>
          <p:cNvSpPr>
            <a:spLocks noGrp="1"/>
          </p:cNvSpPr>
          <p:nvPr>
            <p:ph type="title"/>
          </p:nvPr>
        </p:nvSpPr>
        <p:spPr>
          <a:xfrm>
            <a:off x="1192625" y="1420706"/>
            <a:ext cx="3466540" cy="4016587"/>
          </a:xfrm>
        </p:spPr>
        <p:txBody>
          <a:bodyPr>
            <a:normAutofit/>
          </a:bodyPr>
          <a:lstStyle/>
          <a:p>
            <a:r>
              <a:rPr lang="en-US" sz="3600" dirty="0"/>
              <a:t>Considerations:</a:t>
            </a:r>
            <a:br>
              <a:rPr lang="en-US" sz="3600" dirty="0"/>
            </a:br>
            <a:r>
              <a:rPr lang="en-US" sz="3600" dirty="0"/>
              <a:t>Faculty Development</a:t>
            </a:r>
          </a:p>
        </p:txBody>
      </p:sp>
    </p:spTree>
    <p:extLst>
      <p:ext uri="{BB962C8B-B14F-4D97-AF65-F5344CB8AC3E}">
        <p14:creationId xmlns:p14="http://schemas.microsoft.com/office/powerpoint/2010/main" val="3110306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sp>
      <p:sp>
        <p:nvSpPr>
          <p:cNvPr id="13" name="Rectangle 12">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5" name="Content Placeholder 2" descr="Box outlining the three learning outcomes for the presentation.  Each learning outcome has the active verb to the left, highlighting it.&#10;Describe: Describe the process and importance of ">
            <a:extLst>
              <a:ext uri="{FF2B5EF4-FFF2-40B4-BE49-F238E27FC236}">
                <a16:creationId xmlns:a16="http://schemas.microsoft.com/office/drawing/2014/main" id="{DE5F66E3-1C55-4209-B6D1-070275DA67A2}"/>
              </a:ext>
            </a:extLst>
          </p:cNvPr>
          <p:cNvGraphicFramePr>
            <a:graphicFrameLocks noGrp="1"/>
          </p:cNvGraphicFramePr>
          <p:nvPr>
            <p:ph idx="1"/>
            <p:extLst>
              <p:ext uri="{D42A27DB-BD31-4B8C-83A1-F6EECF244321}">
                <p14:modId xmlns:p14="http://schemas.microsoft.com/office/powerpoint/2010/main" val="4012024800"/>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71D84BEC-DBF3-4714-B004-F5FABAEBCF79}"/>
              </a:ext>
            </a:extLst>
          </p:cNvPr>
          <p:cNvSpPr>
            <a:spLocks noGrp="1"/>
          </p:cNvSpPr>
          <p:nvPr>
            <p:ph type="title"/>
          </p:nvPr>
        </p:nvSpPr>
        <p:spPr>
          <a:xfrm>
            <a:off x="573409" y="559477"/>
            <a:ext cx="3765200" cy="5709931"/>
          </a:xfrm>
        </p:spPr>
        <p:txBody>
          <a:bodyPr>
            <a:normAutofit/>
          </a:bodyPr>
          <a:lstStyle/>
          <a:p>
            <a:pPr algn="ctr"/>
            <a:r>
              <a:rPr lang="en-US" dirty="0"/>
              <a:t>Outcomes</a:t>
            </a:r>
          </a:p>
        </p:txBody>
      </p:sp>
    </p:spTree>
    <p:extLst>
      <p:ext uri="{BB962C8B-B14F-4D97-AF65-F5344CB8AC3E}">
        <p14:creationId xmlns:p14="http://schemas.microsoft.com/office/powerpoint/2010/main" val="3101821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593B1-7720-415C-BCDD-C92AE2DCFAA2}"/>
              </a:ext>
            </a:extLst>
          </p:cNvPr>
          <p:cNvSpPr>
            <a:spLocks noGrp="1"/>
          </p:cNvSpPr>
          <p:nvPr>
            <p:ph type="ctrTitle"/>
          </p:nvPr>
        </p:nvSpPr>
        <p:spPr/>
        <p:txBody>
          <a:bodyPr/>
          <a:lstStyle/>
          <a:p>
            <a:r>
              <a:rPr lang="en-US" dirty="0"/>
              <a:t>Go!</a:t>
            </a:r>
          </a:p>
        </p:txBody>
      </p:sp>
      <p:sp>
        <p:nvSpPr>
          <p:cNvPr id="3" name="Subtitle 2">
            <a:extLst>
              <a:ext uri="{FF2B5EF4-FFF2-40B4-BE49-F238E27FC236}">
                <a16:creationId xmlns:a16="http://schemas.microsoft.com/office/drawing/2014/main" id="{56E977A6-95C8-4682-A33D-F666F8B91B0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82538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4" name="Picture 14" descr="Cengage Learning Logo&#10;https://www.cengage.com/&#10;">
            <a:extLst>
              <a:ext uri="{FF2B5EF4-FFF2-40B4-BE49-F238E27FC236}">
                <a16:creationId xmlns:a16="http://schemas.microsoft.com/office/drawing/2014/main" id="{3B571112-17AA-450E-9E5A-777A4FABC6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647" t="18783" r="5600" b="19951"/>
          <a:stretch/>
        </p:blipFill>
        <p:spPr bwMode="auto">
          <a:xfrm>
            <a:off x="8971788" y="2306997"/>
            <a:ext cx="2809494" cy="863658"/>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McGraw Hill Education, login page.&#10;https://connect.mheducation.com/connect/login/index.htm?&amp;BRANDING_VARIANT_KEY=en_us_default_default&amp;node=us-east-1d-connect-app-prod-27-206.mhecloud.com">
            <a:extLst>
              <a:ext uri="{FF2B5EF4-FFF2-40B4-BE49-F238E27FC236}">
                <a16:creationId xmlns:a16="http://schemas.microsoft.com/office/drawing/2014/main" id="{4DE2CCA8-4F5A-45D6-9E8E-E3D5A265EC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0432" y="1592972"/>
            <a:ext cx="2990850" cy="70485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Pearson logo&#10;https://www.pearson.com/us/">
            <a:extLst>
              <a:ext uri="{FF2B5EF4-FFF2-40B4-BE49-F238E27FC236}">
                <a16:creationId xmlns:a16="http://schemas.microsoft.com/office/drawing/2014/main" id="{E32626A3-7360-4D93-95EA-D4CDE07062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5857" y="397107"/>
            <a:ext cx="1485900" cy="117157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F5E22FFF-F611-4D74-A771-3836495CCD83}"/>
              </a:ext>
            </a:extLst>
          </p:cNvPr>
          <p:cNvSpPr>
            <a:spLocks noGrp="1"/>
          </p:cNvSpPr>
          <p:nvPr>
            <p:ph sz="quarter" idx="4"/>
          </p:nvPr>
        </p:nvSpPr>
        <p:spPr/>
        <p:txBody>
          <a:bodyPr>
            <a:normAutofit lnSpcReduction="10000"/>
          </a:bodyPr>
          <a:lstStyle/>
          <a:p>
            <a:r>
              <a:rPr lang="en-US" sz="3200" dirty="0"/>
              <a:t>Cons:</a:t>
            </a:r>
          </a:p>
          <a:p>
            <a:pPr lvl="1"/>
            <a:r>
              <a:rPr lang="en-US" sz="2800" dirty="0"/>
              <a:t>Not everyone uses a textbook in their lab courses</a:t>
            </a:r>
          </a:p>
          <a:p>
            <a:pPr lvl="1"/>
            <a:r>
              <a:rPr lang="en-US" sz="2800" dirty="0"/>
              <a:t>Publisher hasn’t developed any virtual simulations</a:t>
            </a:r>
          </a:p>
          <a:p>
            <a:pPr lvl="1"/>
            <a:r>
              <a:rPr lang="en-US" sz="2800" dirty="0"/>
              <a:t>Used books may not have access</a:t>
            </a:r>
          </a:p>
        </p:txBody>
      </p:sp>
      <p:sp>
        <p:nvSpPr>
          <p:cNvPr id="3" name="Content Placeholder 2">
            <a:extLst>
              <a:ext uri="{FF2B5EF4-FFF2-40B4-BE49-F238E27FC236}">
                <a16:creationId xmlns:a16="http://schemas.microsoft.com/office/drawing/2014/main" id="{0BAD9B5E-010F-4D7D-B503-7DF7D18C8632}"/>
              </a:ext>
            </a:extLst>
          </p:cNvPr>
          <p:cNvSpPr>
            <a:spLocks noGrp="1"/>
          </p:cNvSpPr>
          <p:nvPr>
            <p:ph sz="half" idx="2"/>
          </p:nvPr>
        </p:nvSpPr>
        <p:spPr/>
        <p:txBody>
          <a:bodyPr>
            <a:normAutofit lnSpcReduction="10000"/>
          </a:bodyPr>
          <a:lstStyle/>
          <a:p>
            <a:r>
              <a:rPr lang="en-US" sz="3200" dirty="0"/>
              <a:t>Pros:</a:t>
            </a:r>
          </a:p>
          <a:p>
            <a:pPr lvl="1"/>
            <a:r>
              <a:rPr lang="en-US" sz="2800" dirty="0"/>
              <a:t>Familiarity</a:t>
            </a:r>
          </a:p>
          <a:p>
            <a:pPr lvl="1"/>
            <a:r>
              <a:rPr lang="en-US" sz="2800" dirty="0"/>
              <a:t>Consistency</a:t>
            </a:r>
          </a:p>
          <a:p>
            <a:pPr lvl="1"/>
            <a:r>
              <a:rPr lang="en-US" sz="2800" dirty="0"/>
              <a:t>Focused</a:t>
            </a:r>
          </a:p>
          <a:p>
            <a:pPr lvl="1"/>
            <a:r>
              <a:rPr lang="en-US" sz="2800" dirty="0"/>
              <a:t>Publisher motivation</a:t>
            </a:r>
          </a:p>
          <a:p>
            <a:pPr lvl="1"/>
            <a:r>
              <a:rPr lang="en-US" sz="2800" dirty="0"/>
              <a:t>Reasonable cost</a:t>
            </a:r>
          </a:p>
        </p:txBody>
      </p:sp>
      <p:sp>
        <p:nvSpPr>
          <p:cNvPr id="4" name="Text Placeholder 3">
            <a:extLst>
              <a:ext uri="{FF2B5EF4-FFF2-40B4-BE49-F238E27FC236}">
                <a16:creationId xmlns:a16="http://schemas.microsoft.com/office/drawing/2014/main" id="{09384090-2DF6-4930-A3DD-D28C9378FE06}"/>
              </a:ext>
            </a:extLst>
          </p:cNvPr>
          <p:cNvSpPr>
            <a:spLocks noGrp="1"/>
          </p:cNvSpPr>
          <p:nvPr>
            <p:ph type="body" idx="1"/>
          </p:nvPr>
        </p:nvSpPr>
        <p:spPr>
          <a:xfrm>
            <a:off x="1069848" y="1763252"/>
            <a:ext cx="10052304" cy="640080"/>
          </a:xfrm>
        </p:spPr>
        <p:txBody>
          <a:bodyPr>
            <a:normAutofit/>
          </a:bodyPr>
          <a:lstStyle/>
          <a:p>
            <a:pPr algn="ctr"/>
            <a:r>
              <a:rPr lang="en-US" sz="3200" dirty="0"/>
              <a:t>Existing textbook publisher</a:t>
            </a:r>
          </a:p>
        </p:txBody>
      </p:sp>
      <p:sp>
        <p:nvSpPr>
          <p:cNvPr id="2" name="Title 1">
            <a:extLst>
              <a:ext uri="{FF2B5EF4-FFF2-40B4-BE49-F238E27FC236}">
                <a16:creationId xmlns:a16="http://schemas.microsoft.com/office/drawing/2014/main" id="{A7898433-E8FC-41A7-9727-2D8ACF49F8D0}"/>
              </a:ext>
            </a:extLst>
          </p:cNvPr>
          <p:cNvSpPr>
            <a:spLocks noGrp="1"/>
          </p:cNvSpPr>
          <p:nvPr>
            <p:ph type="title"/>
          </p:nvPr>
        </p:nvSpPr>
        <p:spPr/>
        <p:txBody>
          <a:bodyPr/>
          <a:lstStyle/>
          <a:p>
            <a:r>
              <a:rPr lang="en-US" dirty="0"/>
              <a:t>Go where?</a:t>
            </a:r>
          </a:p>
        </p:txBody>
      </p:sp>
    </p:spTree>
    <p:extLst>
      <p:ext uri="{BB962C8B-B14F-4D97-AF65-F5344CB8AC3E}">
        <p14:creationId xmlns:p14="http://schemas.microsoft.com/office/powerpoint/2010/main" val="2534090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ands-On Labs logo&#10;https://www.holscience.com/lab-kits/">
            <a:extLst>
              <a:ext uri="{FF2B5EF4-FFF2-40B4-BE49-F238E27FC236}">
                <a16:creationId xmlns:a16="http://schemas.microsoft.com/office/drawing/2014/main" id="{DA131C0D-A7AC-4B10-9E45-641FDCD949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9388" y="2389914"/>
            <a:ext cx="2759396" cy="103908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eScience Labs logo&#10;https://esciencelabs.com/">
            <a:extLst>
              <a:ext uri="{FF2B5EF4-FFF2-40B4-BE49-F238E27FC236}">
                <a16:creationId xmlns:a16="http://schemas.microsoft.com/office/drawing/2014/main" id="{900441A3-5DFE-4ADD-B761-54948FFB8E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18463" y="1322329"/>
            <a:ext cx="2890321" cy="10390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arolina Biological Supply Logo &#10;https://www.carolina.com/">
            <a:extLst>
              <a:ext uri="{FF2B5EF4-FFF2-40B4-BE49-F238E27FC236}">
                <a16:creationId xmlns:a16="http://schemas.microsoft.com/office/drawing/2014/main" id="{5608AAFE-E3D9-4D87-B79F-17410FCF633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 r="57748" b="2553"/>
          <a:stretch/>
        </p:blipFill>
        <p:spPr bwMode="auto">
          <a:xfrm>
            <a:off x="8818463" y="418403"/>
            <a:ext cx="2962411" cy="87596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F5E22FFF-F611-4D74-A771-3836495CCD83}"/>
              </a:ext>
            </a:extLst>
          </p:cNvPr>
          <p:cNvSpPr>
            <a:spLocks noGrp="1"/>
          </p:cNvSpPr>
          <p:nvPr>
            <p:ph sz="quarter" idx="4"/>
          </p:nvPr>
        </p:nvSpPr>
        <p:spPr/>
        <p:txBody>
          <a:bodyPr>
            <a:normAutofit lnSpcReduction="10000"/>
          </a:bodyPr>
          <a:lstStyle/>
          <a:p>
            <a:r>
              <a:rPr lang="en-US" sz="3200" dirty="0"/>
              <a:t>Cons:</a:t>
            </a:r>
          </a:p>
          <a:p>
            <a:pPr lvl="1"/>
            <a:r>
              <a:rPr lang="en-US" sz="3000" dirty="0"/>
              <a:t>Expensive</a:t>
            </a:r>
          </a:p>
          <a:p>
            <a:pPr lvl="1"/>
            <a:r>
              <a:rPr lang="en-US" sz="3000" dirty="0"/>
              <a:t>Little room for error</a:t>
            </a:r>
          </a:p>
          <a:p>
            <a:pPr lvl="1"/>
            <a:r>
              <a:rPr lang="en-US" sz="3000" dirty="0"/>
              <a:t>Safety considerations</a:t>
            </a:r>
          </a:p>
          <a:p>
            <a:pPr lvl="1"/>
            <a:r>
              <a:rPr lang="en-US" sz="3000" dirty="0"/>
              <a:t>More work for course design</a:t>
            </a:r>
          </a:p>
        </p:txBody>
      </p:sp>
      <p:sp>
        <p:nvSpPr>
          <p:cNvPr id="3" name="Content Placeholder 2">
            <a:extLst>
              <a:ext uri="{FF2B5EF4-FFF2-40B4-BE49-F238E27FC236}">
                <a16:creationId xmlns:a16="http://schemas.microsoft.com/office/drawing/2014/main" id="{0BAD9B5E-010F-4D7D-B503-7DF7D18C8632}"/>
              </a:ext>
            </a:extLst>
          </p:cNvPr>
          <p:cNvSpPr>
            <a:spLocks noGrp="1"/>
          </p:cNvSpPr>
          <p:nvPr>
            <p:ph sz="half" idx="2"/>
          </p:nvPr>
        </p:nvSpPr>
        <p:spPr/>
        <p:txBody>
          <a:bodyPr>
            <a:normAutofit lnSpcReduction="10000"/>
          </a:bodyPr>
          <a:lstStyle/>
          <a:p>
            <a:r>
              <a:rPr lang="en-US" sz="3200" dirty="0"/>
              <a:t>Pros:</a:t>
            </a:r>
          </a:p>
          <a:p>
            <a:pPr lvl="1"/>
            <a:r>
              <a:rPr lang="en-US" sz="3000" dirty="0"/>
              <a:t>Hands-on experience</a:t>
            </a:r>
          </a:p>
          <a:p>
            <a:pPr lvl="1"/>
            <a:r>
              <a:rPr lang="en-US" sz="3000" dirty="0"/>
              <a:t>Developed with expertise</a:t>
            </a:r>
          </a:p>
          <a:p>
            <a:pPr lvl="1"/>
            <a:r>
              <a:rPr lang="en-US" sz="3000" dirty="0"/>
              <a:t>Supplemental materials</a:t>
            </a:r>
          </a:p>
          <a:p>
            <a:pPr lvl="1"/>
            <a:r>
              <a:rPr lang="en-US" sz="3000" dirty="0"/>
              <a:t>Can be customized</a:t>
            </a:r>
          </a:p>
          <a:p>
            <a:pPr lvl="1"/>
            <a:r>
              <a:rPr lang="en-US" sz="3000" dirty="0"/>
              <a:t>Support resources</a:t>
            </a:r>
          </a:p>
        </p:txBody>
      </p:sp>
      <p:sp>
        <p:nvSpPr>
          <p:cNvPr id="4" name="Text Placeholder 3">
            <a:extLst>
              <a:ext uri="{FF2B5EF4-FFF2-40B4-BE49-F238E27FC236}">
                <a16:creationId xmlns:a16="http://schemas.microsoft.com/office/drawing/2014/main" id="{09384090-2DF6-4930-A3DD-D28C9378FE06}"/>
              </a:ext>
            </a:extLst>
          </p:cNvPr>
          <p:cNvSpPr>
            <a:spLocks noGrp="1"/>
          </p:cNvSpPr>
          <p:nvPr>
            <p:ph type="body" idx="1"/>
          </p:nvPr>
        </p:nvSpPr>
        <p:spPr>
          <a:xfrm>
            <a:off x="1069848" y="1763252"/>
            <a:ext cx="10052304" cy="640080"/>
          </a:xfrm>
        </p:spPr>
        <p:txBody>
          <a:bodyPr>
            <a:normAutofit/>
          </a:bodyPr>
          <a:lstStyle/>
          <a:p>
            <a:pPr algn="ctr"/>
            <a:r>
              <a:rPr lang="en-US" sz="3200" dirty="0"/>
              <a:t>Lab Kits</a:t>
            </a:r>
          </a:p>
        </p:txBody>
      </p:sp>
      <p:sp>
        <p:nvSpPr>
          <p:cNvPr id="2" name="Title 1">
            <a:extLst>
              <a:ext uri="{FF2B5EF4-FFF2-40B4-BE49-F238E27FC236}">
                <a16:creationId xmlns:a16="http://schemas.microsoft.com/office/drawing/2014/main" id="{A7898433-E8FC-41A7-9727-2D8ACF49F8D0}"/>
              </a:ext>
            </a:extLst>
          </p:cNvPr>
          <p:cNvSpPr>
            <a:spLocks noGrp="1"/>
          </p:cNvSpPr>
          <p:nvPr>
            <p:ph type="title"/>
          </p:nvPr>
        </p:nvSpPr>
        <p:spPr/>
        <p:txBody>
          <a:bodyPr/>
          <a:lstStyle/>
          <a:p>
            <a:r>
              <a:rPr lang="en-US" dirty="0"/>
              <a:t>Where else?</a:t>
            </a:r>
          </a:p>
        </p:txBody>
      </p:sp>
    </p:spTree>
    <p:extLst>
      <p:ext uri="{BB962C8B-B14F-4D97-AF65-F5344CB8AC3E}">
        <p14:creationId xmlns:p14="http://schemas.microsoft.com/office/powerpoint/2010/main" val="712900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6" name="Picture 12" descr="CloudLabs logo&#10;https://cloudlabs.us/en/">
            <a:extLst>
              <a:ext uri="{FF2B5EF4-FFF2-40B4-BE49-F238E27FC236}">
                <a16:creationId xmlns:a16="http://schemas.microsoft.com/office/drawing/2014/main" id="{9AA1E545-FFC8-41A7-87E9-973DDC5FC4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1156" y="4692990"/>
            <a:ext cx="3248025" cy="85725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Simbio logo image&#10;https://simbio.com/">
            <a:extLst>
              <a:ext uri="{FF2B5EF4-FFF2-40B4-BE49-F238E27FC236}">
                <a16:creationId xmlns:a16="http://schemas.microsoft.com/office/drawing/2014/main" id="{EE2FBDA9-BACB-4DD4-8218-36DD68F92D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49736" y="3454740"/>
            <a:ext cx="1876425" cy="123825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Late nite labs logo &#10;https://www.macmillanlearning.com/college/us">
            <a:extLst>
              <a:ext uri="{FF2B5EF4-FFF2-40B4-BE49-F238E27FC236}">
                <a16:creationId xmlns:a16="http://schemas.microsoft.com/office/drawing/2014/main" id="{BCDB8A3F-8B6E-43AC-8BCE-C9A9F5EED5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25811" y="2190750"/>
            <a:ext cx="28003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VrLab Academy logo&#10;https://vrlabacademy.com/">
            <a:extLst>
              <a:ext uri="{FF2B5EF4-FFF2-40B4-BE49-F238E27FC236}">
                <a16:creationId xmlns:a16="http://schemas.microsoft.com/office/drawing/2014/main" id="{19F33885-304A-4F78-8599-E0E02E1B96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98294" y="1361596"/>
            <a:ext cx="3333750" cy="8382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Labster | 100+ virtual labs for universities and high schools&#10;https://www.labster.com/the-complete-guide-to-virtual-labs%E2%80%8B/">
            <a:extLst>
              <a:ext uri="{FF2B5EF4-FFF2-40B4-BE49-F238E27FC236}">
                <a16:creationId xmlns:a16="http://schemas.microsoft.com/office/drawing/2014/main" id="{4EC28957-94F9-4CA8-BA0A-26574346777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4794" y="410482"/>
            <a:ext cx="4667250" cy="98107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F5E22FFF-F611-4D74-A771-3836495CCD83}"/>
              </a:ext>
            </a:extLst>
          </p:cNvPr>
          <p:cNvSpPr>
            <a:spLocks noGrp="1"/>
          </p:cNvSpPr>
          <p:nvPr>
            <p:ph sz="quarter" idx="4"/>
          </p:nvPr>
        </p:nvSpPr>
        <p:spPr>
          <a:xfrm>
            <a:off x="6458712" y="2792471"/>
            <a:ext cx="3491024" cy="3164509"/>
          </a:xfrm>
        </p:spPr>
        <p:txBody>
          <a:bodyPr>
            <a:normAutofit lnSpcReduction="10000"/>
          </a:bodyPr>
          <a:lstStyle/>
          <a:p>
            <a:r>
              <a:rPr lang="en-US" sz="2400" dirty="0"/>
              <a:t>Cons:</a:t>
            </a:r>
          </a:p>
          <a:p>
            <a:pPr lvl="1"/>
            <a:r>
              <a:rPr lang="en-US" sz="2400" dirty="0"/>
              <a:t>Expensive</a:t>
            </a:r>
          </a:p>
          <a:p>
            <a:pPr lvl="1"/>
            <a:r>
              <a:rPr lang="en-US" sz="2400" dirty="0"/>
              <a:t>May require multiple resources</a:t>
            </a:r>
          </a:p>
          <a:p>
            <a:pPr lvl="1"/>
            <a:r>
              <a:rPr lang="en-US" sz="2400" dirty="0"/>
              <a:t>More work to design course</a:t>
            </a:r>
          </a:p>
          <a:p>
            <a:pPr lvl="2"/>
            <a:endParaRPr lang="en-US" sz="2800" dirty="0"/>
          </a:p>
        </p:txBody>
      </p:sp>
      <p:sp>
        <p:nvSpPr>
          <p:cNvPr id="3" name="Content Placeholder 2">
            <a:extLst>
              <a:ext uri="{FF2B5EF4-FFF2-40B4-BE49-F238E27FC236}">
                <a16:creationId xmlns:a16="http://schemas.microsoft.com/office/drawing/2014/main" id="{0BAD9B5E-010F-4D7D-B503-7DF7D18C8632}"/>
              </a:ext>
            </a:extLst>
          </p:cNvPr>
          <p:cNvSpPr>
            <a:spLocks noGrp="1"/>
          </p:cNvSpPr>
          <p:nvPr>
            <p:ph sz="half" idx="2"/>
          </p:nvPr>
        </p:nvSpPr>
        <p:spPr>
          <a:xfrm>
            <a:off x="1069848" y="2792472"/>
            <a:ext cx="4663440" cy="3757184"/>
          </a:xfrm>
        </p:spPr>
        <p:txBody>
          <a:bodyPr>
            <a:normAutofit lnSpcReduction="10000"/>
          </a:bodyPr>
          <a:lstStyle/>
          <a:p>
            <a:r>
              <a:rPr lang="en-US" sz="2800" dirty="0"/>
              <a:t>Pros:</a:t>
            </a:r>
          </a:p>
          <a:p>
            <a:pPr lvl="1"/>
            <a:r>
              <a:rPr lang="en-US" sz="2400" dirty="0"/>
              <a:t>Developed with expertise</a:t>
            </a:r>
          </a:p>
          <a:p>
            <a:pPr lvl="1"/>
            <a:r>
              <a:rPr lang="en-US" sz="2400" dirty="0"/>
              <a:t>Often have extensive materials</a:t>
            </a:r>
          </a:p>
          <a:p>
            <a:pPr lvl="1"/>
            <a:r>
              <a:rPr lang="en-US" sz="2400" dirty="0"/>
              <a:t>Repetitive</a:t>
            </a:r>
          </a:p>
          <a:p>
            <a:pPr lvl="1"/>
            <a:r>
              <a:rPr lang="en-US" sz="2400" dirty="0"/>
              <a:t>Easier LMS integration</a:t>
            </a:r>
          </a:p>
          <a:p>
            <a:pPr lvl="1"/>
            <a:r>
              <a:rPr lang="en-US" sz="2400" dirty="0"/>
              <a:t>Less instructor work for execution</a:t>
            </a:r>
          </a:p>
          <a:p>
            <a:pPr lvl="1"/>
            <a:r>
              <a:rPr lang="en-US" sz="2400" dirty="0"/>
              <a:t>Consistently updated</a:t>
            </a:r>
          </a:p>
          <a:p>
            <a:pPr lvl="1"/>
            <a:r>
              <a:rPr lang="en-US" sz="2400" dirty="0"/>
              <a:t>Support resources</a:t>
            </a:r>
          </a:p>
        </p:txBody>
      </p:sp>
      <p:sp>
        <p:nvSpPr>
          <p:cNvPr id="4" name="Text Placeholder 3">
            <a:extLst>
              <a:ext uri="{FF2B5EF4-FFF2-40B4-BE49-F238E27FC236}">
                <a16:creationId xmlns:a16="http://schemas.microsoft.com/office/drawing/2014/main" id="{09384090-2DF6-4930-A3DD-D28C9378FE06}"/>
              </a:ext>
            </a:extLst>
          </p:cNvPr>
          <p:cNvSpPr>
            <a:spLocks noGrp="1"/>
          </p:cNvSpPr>
          <p:nvPr>
            <p:ph type="body" idx="1"/>
          </p:nvPr>
        </p:nvSpPr>
        <p:spPr>
          <a:xfrm>
            <a:off x="1069848" y="1763252"/>
            <a:ext cx="10052304" cy="640080"/>
          </a:xfrm>
        </p:spPr>
        <p:txBody>
          <a:bodyPr>
            <a:normAutofit/>
          </a:bodyPr>
          <a:lstStyle/>
          <a:p>
            <a:pPr algn="ctr"/>
            <a:r>
              <a:rPr lang="en-US" sz="3200" dirty="0"/>
              <a:t>Virtual Simulations – Paid</a:t>
            </a:r>
          </a:p>
        </p:txBody>
      </p:sp>
      <p:sp>
        <p:nvSpPr>
          <p:cNvPr id="2" name="Title 1">
            <a:extLst>
              <a:ext uri="{FF2B5EF4-FFF2-40B4-BE49-F238E27FC236}">
                <a16:creationId xmlns:a16="http://schemas.microsoft.com/office/drawing/2014/main" id="{A7898433-E8FC-41A7-9727-2D8ACF49F8D0}"/>
              </a:ext>
            </a:extLst>
          </p:cNvPr>
          <p:cNvSpPr>
            <a:spLocks noGrp="1"/>
          </p:cNvSpPr>
          <p:nvPr>
            <p:ph type="title"/>
          </p:nvPr>
        </p:nvSpPr>
        <p:spPr/>
        <p:txBody>
          <a:bodyPr/>
          <a:lstStyle/>
          <a:p>
            <a:r>
              <a:rPr lang="en-US" dirty="0"/>
              <a:t>Anywhere else?</a:t>
            </a:r>
          </a:p>
        </p:txBody>
      </p:sp>
    </p:spTree>
    <p:extLst>
      <p:ext uri="{BB962C8B-B14F-4D97-AF65-F5344CB8AC3E}">
        <p14:creationId xmlns:p14="http://schemas.microsoft.com/office/powerpoint/2010/main" val="3417847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2" name="Picture 14" descr="ChemCollective: Onine Resources for Teaching and Learning Chemistry&#10;http://chemcollective.org/vlabs">
            <a:extLst>
              <a:ext uri="{FF2B5EF4-FFF2-40B4-BE49-F238E27FC236}">
                <a16:creationId xmlns:a16="http://schemas.microsoft.com/office/drawing/2014/main" id="{5AFA42F4-6C7D-499D-8E2F-055450C039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7675" y="4600625"/>
            <a:ext cx="1905472" cy="681699"/>
          </a:xfrm>
          <a:prstGeom prst="rect">
            <a:avLst/>
          </a:prstGeom>
          <a:solidFill>
            <a:schemeClr val="bg1"/>
          </a:solidFill>
        </p:spPr>
      </p:pic>
      <p:pic>
        <p:nvPicPr>
          <p:cNvPr id="7180" name="Picture 12" descr="PhET Logo&#10;https://phet.colorado.edu/">
            <a:extLst>
              <a:ext uri="{FF2B5EF4-FFF2-40B4-BE49-F238E27FC236}">
                <a16:creationId xmlns:a16="http://schemas.microsoft.com/office/drawing/2014/main" id="{F06EDE64-49A9-454B-8567-7ACF5539965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27450" y="3728429"/>
            <a:ext cx="1875225" cy="885698"/>
          </a:xfrm>
          <a:prstGeom prst="rect">
            <a:avLst/>
          </a:prstGeom>
          <a:solidFill>
            <a:schemeClr val="bg1"/>
          </a:solidFill>
        </p:spPr>
      </p:pic>
      <p:pic>
        <p:nvPicPr>
          <p:cNvPr id="7178" name="Picture 10" descr="Howard Hughes Medical Institute logo&#10;https://www.biointeractive.org/classroom-resources?search=&amp;f%5B0%5D=resource_type%3A17">
            <a:extLst>
              <a:ext uri="{FF2B5EF4-FFF2-40B4-BE49-F238E27FC236}">
                <a16:creationId xmlns:a16="http://schemas.microsoft.com/office/drawing/2014/main" id="{BE0BDE38-5D47-4630-8B8B-73FBDCCC0DD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6139" b="17327"/>
          <a:stretch/>
        </p:blipFill>
        <p:spPr bwMode="auto">
          <a:xfrm>
            <a:off x="9897675" y="2474325"/>
            <a:ext cx="1905000" cy="1267484"/>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Merlot Logo&#10;http://www.merlot.org/merlot/materials.htm&#10;">
            <a:extLst>
              <a:ext uri="{FF2B5EF4-FFF2-40B4-BE49-F238E27FC236}">
                <a16:creationId xmlns:a16="http://schemas.microsoft.com/office/drawing/2014/main" id="{AC905C9A-FFDA-45C1-8AF8-7FD2AEF322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84690" y="1804100"/>
            <a:ext cx="2617985" cy="64008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labxchange logo &#10;https://www.labxchange.org/">
            <a:extLst>
              <a:ext uri="{FF2B5EF4-FFF2-40B4-BE49-F238E27FC236}">
                <a16:creationId xmlns:a16="http://schemas.microsoft.com/office/drawing/2014/main" id="{190CC1C7-2EE3-4798-8271-D952A873731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41627" y="448448"/>
            <a:ext cx="1361049" cy="13716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F5E22FFF-F611-4D74-A771-3836495CCD83}"/>
              </a:ext>
            </a:extLst>
          </p:cNvPr>
          <p:cNvSpPr>
            <a:spLocks noGrp="1"/>
          </p:cNvSpPr>
          <p:nvPr>
            <p:ph sz="quarter" idx="4"/>
          </p:nvPr>
        </p:nvSpPr>
        <p:spPr>
          <a:xfrm>
            <a:off x="5763064" y="2792471"/>
            <a:ext cx="4134612" cy="3778450"/>
          </a:xfrm>
        </p:spPr>
        <p:txBody>
          <a:bodyPr>
            <a:normAutofit fontScale="77500" lnSpcReduction="20000"/>
          </a:bodyPr>
          <a:lstStyle/>
          <a:p>
            <a:r>
              <a:rPr lang="en-US" sz="3200" dirty="0"/>
              <a:t>Cons:</a:t>
            </a:r>
          </a:p>
          <a:p>
            <a:pPr lvl="1"/>
            <a:r>
              <a:rPr lang="en-US" sz="3000" dirty="0"/>
              <a:t>Inconsistent supplemental material</a:t>
            </a:r>
          </a:p>
          <a:p>
            <a:pPr lvl="1"/>
            <a:r>
              <a:rPr lang="en-US" sz="3000" dirty="0"/>
              <a:t>Inconsistent support</a:t>
            </a:r>
          </a:p>
          <a:p>
            <a:pPr lvl="1"/>
            <a:r>
              <a:rPr lang="en-US" sz="3000" dirty="0"/>
              <a:t>Inconsistent LMS integration</a:t>
            </a:r>
          </a:p>
          <a:p>
            <a:pPr lvl="1"/>
            <a:r>
              <a:rPr lang="en-US" sz="3000" dirty="0"/>
              <a:t>Inconsistent stability</a:t>
            </a:r>
          </a:p>
          <a:p>
            <a:pPr lvl="1"/>
            <a:r>
              <a:rPr lang="en-US" sz="3000" dirty="0"/>
              <a:t>Likely requires multiple resources</a:t>
            </a:r>
          </a:p>
          <a:p>
            <a:pPr lvl="1"/>
            <a:r>
              <a:rPr lang="en-US" sz="3000" dirty="0"/>
              <a:t>More work to find materials</a:t>
            </a:r>
          </a:p>
          <a:p>
            <a:pPr lvl="1"/>
            <a:r>
              <a:rPr lang="en-US" sz="3000" dirty="0"/>
              <a:t>More work to design course</a:t>
            </a:r>
          </a:p>
          <a:p>
            <a:pPr lvl="2"/>
            <a:endParaRPr lang="en-US" sz="2800" dirty="0"/>
          </a:p>
        </p:txBody>
      </p:sp>
      <p:sp>
        <p:nvSpPr>
          <p:cNvPr id="3" name="Content Placeholder 2">
            <a:extLst>
              <a:ext uri="{FF2B5EF4-FFF2-40B4-BE49-F238E27FC236}">
                <a16:creationId xmlns:a16="http://schemas.microsoft.com/office/drawing/2014/main" id="{0BAD9B5E-010F-4D7D-B503-7DF7D18C8632}"/>
              </a:ext>
            </a:extLst>
          </p:cNvPr>
          <p:cNvSpPr>
            <a:spLocks noGrp="1"/>
          </p:cNvSpPr>
          <p:nvPr>
            <p:ph sz="half" idx="2"/>
          </p:nvPr>
        </p:nvSpPr>
        <p:spPr>
          <a:xfrm>
            <a:off x="1069848" y="2792471"/>
            <a:ext cx="4663440" cy="3544533"/>
          </a:xfrm>
        </p:spPr>
        <p:txBody>
          <a:bodyPr>
            <a:normAutofit fontScale="77500" lnSpcReduction="20000"/>
          </a:bodyPr>
          <a:lstStyle/>
          <a:p>
            <a:r>
              <a:rPr lang="en-US" sz="3200" dirty="0"/>
              <a:t>Pros:</a:t>
            </a:r>
          </a:p>
          <a:p>
            <a:pPr lvl="1"/>
            <a:r>
              <a:rPr lang="en-US" sz="3000" dirty="0"/>
              <a:t>Cost!</a:t>
            </a:r>
          </a:p>
          <a:p>
            <a:pPr lvl="1"/>
            <a:r>
              <a:rPr lang="en-US" sz="3000" dirty="0"/>
              <a:t>Flexibility</a:t>
            </a:r>
          </a:p>
          <a:p>
            <a:pPr lvl="1"/>
            <a:r>
              <a:rPr lang="en-US" sz="3000" dirty="0"/>
              <a:t>Repetitive</a:t>
            </a:r>
          </a:p>
          <a:p>
            <a:pPr lvl="1"/>
            <a:r>
              <a:rPr lang="en-US" sz="3000" dirty="0"/>
              <a:t>Less instructor work for execution</a:t>
            </a:r>
          </a:p>
          <a:p>
            <a:pPr lvl="1"/>
            <a:r>
              <a:rPr lang="en-US" sz="3000" dirty="0"/>
              <a:t>Support resources</a:t>
            </a:r>
          </a:p>
          <a:p>
            <a:pPr lvl="1"/>
            <a:r>
              <a:rPr lang="en-US" sz="3000" dirty="0"/>
              <a:t>SUNY OER Services</a:t>
            </a:r>
          </a:p>
        </p:txBody>
      </p:sp>
      <p:sp>
        <p:nvSpPr>
          <p:cNvPr id="4" name="Text Placeholder 3">
            <a:extLst>
              <a:ext uri="{FF2B5EF4-FFF2-40B4-BE49-F238E27FC236}">
                <a16:creationId xmlns:a16="http://schemas.microsoft.com/office/drawing/2014/main" id="{09384090-2DF6-4930-A3DD-D28C9378FE06}"/>
              </a:ext>
            </a:extLst>
          </p:cNvPr>
          <p:cNvSpPr>
            <a:spLocks noGrp="1"/>
          </p:cNvSpPr>
          <p:nvPr>
            <p:ph type="body" idx="1"/>
          </p:nvPr>
        </p:nvSpPr>
        <p:spPr>
          <a:xfrm>
            <a:off x="1069848" y="1763252"/>
            <a:ext cx="10052304" cy="640080"/>
          </a:xfrm>
        </p:spPr>
        <p:txBody>
          <a:bodyPr>
            <a:normAutofit/>
          </a:bodyPr>
          <a:lstStyle/>
          <a:p>
            <a:pPr algn="ctr"/>
            <a:r>
              <a:rPr lang="en-US" sz="3200" dirty="0"/>
              <a:t>Virtual Simulations – OER/Free</a:t>
            </a:r>
          </a:p>
        </p:txBody>
      </p:sp>
      <p:sp>
        <p:nvSpPr>
          <p:cNvPr id="2" name="Title 1">
            <a:extLst>
              <a:ext uri="{FF2B5EF4-FFF2-40B4-BE49-F238E27FC236}">
                <a16:creationId xmlns:a16="http://schemas.microsoft.com/office/drawing/2014/main" id="{A7898433-E8FC-41A7-9727-2D8ACF49F8D0}"/>
              </a:ext>
            </a:extLst>
          </p:cNvPr>
          <p:cNvSpPr>
            <a:spLocks noGrp="1"/>
          </p:cNvSpPr>
          <p:nvPr>
            <p:ph type="title"/>
          </p:nvPr>
        </p:nvSpPr>
        <p:spPr/>
        <p:txBody>
          <a:bodyPr/>
          <a:lstStyle/>
          <a:p>
            <a:r>
              <a:rPr lang="en-US" dirty="0"/>
              <a:t>Anymore up your sleeve?</a:t>
            </a:r>
          </a:p>
        </p:txBody>
      </p:sp>
    </p:spTree>
    <p:extLst>
      <p:ext uri="{BB962C8B-B14F-4D97-AF65-F5344CB8AC3E}">
        <p14:creationId xmlns:p14="http://schemas.microsoft.com/office/powerpoint/2010/main" val="4186019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13" descr="Clapper board">
            <a:extLst>
              <a:ext uri="{FF2B5EF4-FFF2-40B4-BE49-F238E27FC236}">
                <a16:creationId xmlns:a16="http://schemas.microsoft.com/office/drawing/2014/main" id="{9D9BEA77-0097-4B36-9341-C34C442B08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21782" y="1912118"/>
            <a:ext cx="1145680" cy="1085234"/>
          </a:xfrm>
          <a:prstGeom prst="rect">
            <a:avLst/>
          </a:prstGeom>
        </p:spPr>
      </p:pic>
      <p:pic>
        <p:nvPicPr>
          <p:cNvPr id="12" name="Graphic 11" descr="Video camera">
            <a:extLst>
              <a:ext uri="{FF2B5EF4-FFF2-40B4-BE49-F238E27FC236}">
                <a16:creationId xmlns:a16="http://schemas.microsoft.com/office/drawing/2014/main" id="{9B15A711-75CC-4527-A24B-AD519A770D8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09892" y="644734"/>
            <a:ext cx="1369460" cy="1369460"/>
          </a:xfrm>
          <a:prstGeom prst="rect">
            <a:avLst/>
          </a:prstGeom>
        </p:spPr>
      </p:pic>
      <p:sp>
        <p:nvSpPr>
          <p:cNvPr id="6" name="Content Placeholder 5">
            <a:extLst>
              <a:ext uri="{FF2B5EF4-FFF2-40B4-BE49-F238E27FC236}">
                <a16:creationId xmlns:a16="http://schemas.microsoft.com/office/drawing/2014/main" id="{F5E22FFF-F611-4D74-A771-3836495CCD83}"/>
              </a:ext>
            </a:extLst>
          </p:cNvPr>
          <p:cNvSpPr>
            <a:spLocks noGrp="1"/>
          </p:cNvSpPr>
          <p:nvPr>
            <p:ph sz="quarter" idx="4"/>
          </p:nvPr>
        </p:nvSpPr>
        <p:spPr>
          <a:xfrm>
            <a:off x="6987540" y="2675512"/>
            <a:ext cx="4134612" cy="3778450"/>
          </a:xfrm>
        </p:spPr>
        <p:txBody>
          <a:bodyPr>
            <a:normAutofit fontScale="85000" lnSpcReduction="20000"/>
          </a:bodyPr>
          <a:lstStyle/>
          <a:p>
            <a:r>
              <a:rPr lang="en-US" sz="3200" dirty="0"/>
              <a:t>Cons:</a:t>
            </a:r>
          </a:p>
          <a:p>
            <a:pPr lvl="1"/>
            <a:r>
              <a:rPr lang="en-US" sz="3000" dirty="0"/>
              <a:t>Time</a:t>
            </a:r>
          </a:p>
          <a:p>
            <a:pPr lvl="1"/>
            <a:r>
              <a:rPr lang="en-US" sz="3000" dirty="0"/>
              <a:t>Resources</a:t>
            </a:r>
          </a:p>
          <a:p>
            <a:pPr lvl="1"/>
            <a:r>
              <a:rPr lang="en-US" sz="3000" dirty="0"/>
              <a:t>Development supplemental material</a:t>
            </a:r>
          </a:p>
          <a:p>
            <a:pPr lvl="1"/>
            <a:r>
              <a:rPr lang="en-US" sz="3000" dirty="0"/>
              <a:t>Only faculty support</a:t>
            </a:r>
          </a:p>
          <a:p>
            <a:pPr lvl="1"/>
            <a:r>
              <a:rPr lang="en-US" sz="3000" dirty="0"/>
              <a:t>ADA Compliance</a:t>
            </a:r>
          </a:p>
          <a:p>
            <a:pPr lvl="1"/>
            <a:r>
              <a:rPr lang="en-US" sz="3000" dirty="0"/>
              <a:t>Likely requires multiple resources</a:t>
            </a:r>
          </a:p>
          <a:p>
            <a:pPr lvl="2"/>
            <a:endParaRPr lang="en-US" sz="2800" dirty="0"/>
          </a:p>
        </p:txBody>
      </p:sp>
      <p:sp>
        <p:nvSpPr>
          <p:cNvPr id="3" name="Content Placeholder 2">
            <a:extLst>
              <a:ext uri="{FF2B5EF4-FFF2-40B4-BE49-F238E27FC236}">
                <a16:creationId xmlns:a16="http://schemas.microsoft.com/office/drawing/2014/main" id="{0BAD9B5E-010F-4D7D-B503-7DF7D18C8632}"/>
              </a:ext>
            </a:extLst>
          </p:cNvPr>
          <p:cNvSpPr>
            <a:spLocks noGrp="1"/>
          </p:cNvSpPr>
          <p:nvPr>
            <p:ph sz="half" idx="2"/>
          </p:nvPr>
        </p:nvSpPr>
        <p:spPr>
          <a:xfrm>
            <a:off x="1069848" y="2792471"/>
            <a:ext cx="4663440" cy="3544533"/>
          </a:xfrm>
        </p:spPr>
        <p:txBody>
          <a:bodyPr>
            <a:normAutofit fontScale="85000" lnSpcReduction="20000"/>
          </a:bodyPr>
          <a:lstStyle/>
          <a:p>
            <a:r>
              <a:rPr lang="en-US" sz="3200" dirty="0"/>
              <a:t>Pros:</a:t>
            </a:r>
          </a:p>
          <a:p>
            <a:pPr lvl="1"/>
            <a:r>
              <a:rPr lang="en-US" sz="3000" dirty="0"/>
              <a:t>Control over content</a:t>
            </a:r>
          </a:p>
          <a:p>
            <a:pPr lvl="1"/>
            <a:r>
              <a:rPr lang="en-US" sz="3000" dirty="0"/>
              <a:t>Flexibility</a:t>
            </a:r>
          </a:p>
          <a:p>
            <a:pPr lvl="1"/>
            <a:r>
              <a:rPr lang="en-US" sz="3000" dirty="0"/>
              <a:t>Repetitive</a:t>
            </a:r>
          </a:p>
          <a:p>
            <a:pPr lvl="1"/>
            <a:r>
              <a:rPr lang="en-US" sz="3000" dirty="0"/>
              <a:t>Easier LMS integration</a:t>
            </a:r>
          </a:p>
          <a:p>
            <a:pPr lvl="1"/>
            <a:r>
              <a:rPr lang="en-US" sz="3000" dirty="0"/>
              <a:t>Less instructor work for execution</a:t>
            </a:r>
          </a:p>
          <a:p>
            <a:pPr lvl="1"/>
            <a:r>
              <a:rPr lang="en-US" sz="3000" dirty="0"/>
              <a:t>Support resources</a:t>
            </a:r>
          </a:p>
          <a:p>
            <a:pPr lvl="1"/>
            <a:r>
              <a:rPr lang="en-US" sz="3000" dirty="0"/>
              <a:t>SUNY OER Services</a:t>
            </a:r>
          </a:p>
        </p:txBody>
      </p:sp>
      <p:sp>
        <p:nvSpPr>
          <p:cNvPr id="4" name="Text Placeholder 3">
            <a:extLst>
              <a:ext uri="{FF2B5EF4-FFF2-40B4-BE49-F238E27FC236}">
                <a16:creationId xmlns:a16="http://schemas.microsoft.com/office/drawing/2014/main" id="{09384090-2DF6-4930-A3DD-D28C9378FE06}"/>
              </a:ext>
            </a:extLst>
          </p:cNvPr>
          <p:cNvSpPr>
            <a:spLocks noGrp="1"/>
          </p:cNvSpPr>
          <p:nvPr>
            <p:ph type="body" idx="1"/>
          </p:nvPr>
        </p:nvSpPr>
        <p:spPr>
          <a:xfrm>
            <a:off x="1069848" y="1763252"/>
            <a:ext cx="10052304" cy="640080"/>
          </a:xfrm>
        </p:spPr>
        <p:txBody>
          <a:bodyPr>
            <a:normAutofit/>
          </a:bodyPr>
          <a:lstStyle/>
          <a:p>
            <a:pPr algn="ctr"/>
            <a:r>
              <a:rPr lang="en-US" sz="3200" dirty="0"/>
              <a:t>Virtual Simulations – Faculty Made</a:t>
            </a:r>
          </a:p>
        </p:txBody>
      </p:sp>
      <p:sp>
        <p:nvSpPr>
          <p:cNvPr id="2" name="Title 1">
            <a:extLst>
              <a:ext uri="{FF2B5EF4-FFF2-40B4-BE49-F238E27FC236}">
                <a16:creationId xmlns:a16="http://schemas.microsoft.com/office/drawing/2014/main" id="{A7898433-E8FC-41A7-9727-2D8ACF49F8D0}"/>
              </a:ext>
            </a:extLst>
          </p:cNvPr>
          <p:cNvSpPr>
            <a:spLocks noGrp="1"/>
          </p:cNvSpPr>
          <p:nvPr>
            <p:ph type="title"/>
          </p:nvPr>
        </p:nvSpPr>
        <p:spPr/>
        <p:txBody>
          <a:bodyPr/>
          <a:lstStyle/>
          <a:p>
            <a:r>
              <a:rPr lang="en-US" dirty="0"/>
              <a:t>Last one, I swear!</a:t>
            </a:r>
          </a:p>
        </p:txBody>
      </p:sp>
    </p:spTree>
    <p:extLst>
      <p:ext uri="{BB962C8B-B14F-4D97-AF65-F5344CB8AC3E}">
        <p14:creationId xmlns:p14="http://schemas.microsoft.com/office/powerpoint/2010/main" val="1237552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1B19C35E-4E30-4F1D-9FC2-F2FA6191E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19" y="466344"/>
            <a:ext cx="3959352" cy="5925312"/>
          </a:xfrm>
          <a:prstGeom prst="rect">
            <a:avLst/>
          </a:prstGeom>
          <a:noFill/>
          <a:ln w="6350" cap="sq" cmpd="sng" algn="ctr">
            <a:solidFill>
              <a:schemeClr val="tx1">
                <a:lumMod val="75000"/>
                <a:lumOff val="25000"/>
              </a:schemeClr>
            </a:solidFill>
            <a:prstDash val="solid"/>
            <a:miter lim="800000"/>
          </a:ln>
          <a:effectLst/>
        </p:spPr>
      </p:sp>
      <p:sp>
        <p:nvSpPr>
          <p:cNvPr id="3" name="Content Placeholder 2">
            <a:extLst>
              <a:ext uri="{FF2B5EF4-FFF2-40B4-BE49-F238E27FC236}">
                <a16:creationId xmlns:a16="http://schemas.microsoft.com/office/drawing/2014/main" id="{CFC1E02C-94EA-4E80-B180-6829CE4842D9}"/>
              </a:ext>
            </a:extLst>
          </p:cNvPr>
          <p:cNvSpPr>
            <a:spLocks noGrp="1"/>
          </p:cNvSpPr>
          <p:nvPr>
            <p:ph idx="1"/>
          </p:nvPr>
        </p:nvSpPr>
        <p:spPr>
          <a:xfrm>
            <a:off x="5478124" y="559477"/>
            <a:ext cx="5647076" cy="5475563"/>
          </a:xfrm>
        </p:spPr>
        <p:txBody>
          <a:bodyPr anchor="ctr">
            <a:normAutofit/>
          </a:bodyPr>
          <a:lstStyle/>
          <a:p>
            <a:r>
              <a:rPr lang="en-US" sz="3200" dirty="0"/>
              <a:t>Beware of the white rabbit…</a:t>
            </a:r>
          </a:p>
          <a:p>
            <a:r>
              <a:rPr lang="en-US" sz="3200" dirty="0"/>
              <a:t>Lab orientation</a:t>
            </a:r>
          </a:p>
          <a:p>
            <a:r>
              <a:rPr lang="en-US" sz="3200" dirty="0"/>
              <a:t>Lots of instructions</a:t>
            </a:r>
          </a:p>
          <a:p>
            <a:r>
              <a:rPr lang="en-US" sz="3200" dirty="0"/>
              <a:t>Solicit student feedback</a:t>
            </a:r>
          </a:p>
          <a:p>
            <a:r>
              <a:rPr lang="en-US" sz="3200" dirty="0"/>
              <a:t>Consider assessments</a:t>
            </a:r>
          </a:p>
          <a:p>
            <a:r>
              <a:rPr lang="en-US" sz="3200" dirty="0"/>
              <a:t>Take time to explain the why</a:t>
            </a:r>
          </a:p>
          <a:p>
            <a:endParaRPr lang="en-US" sz="2000" dirty="0"/>
          </a:p>
        </p:txBody>
      </p:sp>
      <p:sp>
        <p:nvSpPr>
          <p:cNvPr id="2" name="Title 1">
            <a:extLst>
              <a:ext uri="{FF2B5EF4-FFF2-40B4-BE49-F238E27FC236}">
                <a16:creationId xmlns:a16="http://schemas.microsoft.com/office/drawing/2014/main" id="{FE997CD8-7B53-45C5-A119-00F0FE3BA484}"/>
              </a:ext>
            </a:extLst>
          </p:cNvPr>
          <p:cNvSpPr>
            <a:spLocks noGrp="1"/>
          </p:cNvSpPr>
          <p:nvPr>
            <p:ph type="title"/>
          </p:nvPr>
        </p:nvSpPr>
        <p:spPr>
          <a:xfrm>
            <a:off x="676240" y="875324"/>
            <a:ext cx="3536510" cy="5093520"/>
          </a:xfrm>
        </p:spPr>
        <p:txBody>
          <a:bodyPr>
            <a:normAutofit/>
          </a:bodyPr>
          <a:lstStyle/>
          <a:p>
            <a:pPr algn="ctr"/>
            <a:r>
              <a:rPr lang="en-US" sz="4400" dirty="0">
                <a:solidFill>
                  <a:schemeClr val="tx1"/>
                </a:solidFill>
              </a:rPr>
              <a:t>Building your course</a:t>
            </a:r>
          </a:p>
        </p:txBody>
      </p:sp>
    </p:spTree>
    <p:extLst>
      <p:ext uri="{BB962C8B-B14F-4D97-AF65-F5344CB8AC3E}">
        <p14:creationId xmlns:p14="http://schemas.microsoft.com/office/powerpoint/2010/main" val="1105367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C8AC92D2-D6DE-4772-A874-5D65F883FC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139" name="Rectangle 138">
            <a:extLst>
              <a:ext uri="{FF2B5EF4-FFF2-40B4-BE49-F238E27FC236}">
                <a16:creationId xmlns:a16="http://schemas.microsoft.com/office/drawing/2014/main" id="{0F2E3678-25D0-49F9-9BD6-8D4D60565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141" name="Rectangle 140">
            <a:extLst>
              <a:ext uri="{FF2B5EF4-FFF2-40B4-BE49-F238E27FC236}">
                <a16:creationId xmlns:a16="http://schemas.microsoft.com/office/drawing/2014/main" id="{63A45CD5-61B0-48E1-8090-7584418C27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48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3" name="Straight Connector 142">
            <a:extLst>
              <a:ext uri="{FF2B5EF4-FFF2-40B4-BE49-F238E27FC236}">
                <a16:creationId xmlns:a16="http://schemas.microsoft.com/office/drawing/2014/main" id="{C6D4C1FD-C274-4FA8-939A-09E6498EFC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C13D4426-8AD5-43D7-8033-05DBB3BFE6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08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1EC8029B-C6E2-4459-859A-7539865E006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1028" name="Picture 4" descr="Image of the book &quot;Oh, The Places You'll Go!&quot; By Dr. Seuss">
            <a:extLst>
              <a:ext uri="{FF2B5EF4-FFF2-40B4-BE49-F238E27FC236}">
                <a16:creationId xmlns:a16="http://schemas.microsoft.com/office/drawing/2014/main" id="{91DFD7E8-7638-4C79-8FB4-0DBE5BFEFB9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66549" y="1681469"/>
            <a:ext cx="3513108" cy="3513108"/>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56E977A6-95C8-4682-A33D-F666F8B91B03}"/>
              </a:ext>
            </a:extLst>
          </p:cNvPr>
          <p:cNvSpPr>
            <a:spLocks noGrp="1"/>
          </p:cNvSpPr>
          <p:nvPr>
            <p:ph type="subTitle" idx="1"/>
          </p:nvPr>
        </p:nvSpPr>
        <p:spPr>
          <a:xfrm>
            <a:off x="1317386" y="4682062"/>
            <a:ext cx="5355264" cy="950253"/>
          </a:xfrm>
        </p:spPr>
        <p:txBody>
          <a:bodyPr>
            <a:normAutofit/>
          </a:bodyPr>
          <a:lstStyle/>
          <a:p>
            <a:r>
              <a:rPr lang="en-US" dirty="0"/>
              <a:t>Thank you!</a:t>
            </a:r>
          </a:p>
        </p:txBody>
      </p:sp>
      <p:sp>
        <p:nvSpPr>
          <p:cNvPr id="2" name="Title 1">
            <a:extLst>
              <a:ext uri="{FF2B5EF4-FFF2-40B4-BE49-F238E27FC236}">
                <a16:creationId xmlns:a16="http://schemas.microsoft.com/office/drawing/2014/main" id="{F6A593B1-7720-415C-BCDD-C92AE2DCFAA2}"/>
              </a:ext>
            </a:extLst>
          </p:cNvPr>
          <p:cNvSpPr>
            <a:spLocks noGrp="1"/>
          </p:cNvSpPr>
          <p:nvPr>
            <p:ph type="ctrTitle"/>
          </p:nvPr>
        </p:nvSpPr>
        <p:spPr>
          <a:xfrm>
            <a:off x="1136849" y="1348844"/>
            <a:ext cx="5716338" cy="3042706"/>
          </a:xfrm>
        </p:spPr>
        <p:txBody>
          <a:bodyPr>
            <a:normAutofit/>
          </a:bodyPr>
          <a:lstStyle/>
          <a:p>
            <a:r>
              <a:rPr lang="en-US" sz="6000"/>
              <a:t>Your mountain is waiting. </a:t>
            </a:r>
            <a:br>
              <a:rPr lang="en-US" sz="6000"/>
            </a:br>
            <a:r>
              <a:rPr lang="en-US" sz="6000"/>
              <a:t>So….get on your way!</a:t>
            </a:r>
          </a:p>
        </p:txBody>
      </p:sp>
    </p:spTree>
    <p:extLst>
      <p:ext uri="{BB962C8B-B14F-4D97-AF65-F5344CB8AC3E}">
        <p14:creationId xmlns:p14="http://schemas.microsoft.com/office/powerpoint/2010/main" val="309412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EA6262-6F81-4819-A9DE-A02AE5B2371D}"/>
              </a:ext>
            </a:extLst>
          </p:cNvPr>
          <p:cNvSpPr>
            <a:spLocks noGrp="1"/>
          </p:cNvSpPr>
          <p:nvPr>
            <p:ph idx="1"/>
          </p:nvPr>
        </p:nvSpPr>
        <p:spPr>
          <a:xfrm>
            <a:off x="1066800" y="1786270"/>
            <a:ext cx="10058400" cy="4848446"/>
          </a:xfrm>
        </p:spPr>
        <p:txBody>
          <a:bodyPr>
            <a:normAutofit fontScale="92500" lnSpcReduction="20000"/>
          </a:bodyPr>
          <a:lstStyle/>
          <a:p>
            <a:r>
              <a:rPr lang="en-US" dirty="0"/>
              <a:t>FACT2 Virtual &amp; Alternative labs report information:  </a:t>
            </a:r>
            <a:endParaRPr lang="en-US" dirty="0">
              <a:hlinkClick r:id="rId3"/>
            </a:endParaRPr>
          </a:p>
          <a:p>
            <a:pPr lvl="1"/>
            <a:r>
              <a:rPr lang="en-US" dirty="0">
                <a:hlinkClick r:id="rId3"/>
              </a:rPr>
              <a:t>https://drive.google.com/drive/folders/10u3MS-G-FfDFpwWc4ZNz6fmflo4wQ9ly?usp=sharing</a:t>
            </a:r>
          </a:p>
          <a:p>
            <a:r>
              <a:rPr lang="en-US" dirty="0"/>
              <a:t>OER Lab List</a:t>
            </a:r>
            <a:endParaRPr lang="en-US" dirty="0">
              <a:hlinkClick r:id="rId3"/>
            </a:endParaRPr>
          </a:p>
          <a:p>
            <a:pPr lvl="1"/>
            <a:r>
              <a:rPr lang="en-US" dirty="0">
                <a:hlinkClick r:id="rId3"/>
              </a:rPr>
              <a:t>https://docs.google.com/spreadsheets/d/1cMnRTmIjqSmCmePw-UgxvUBHRQRk9niDxRBLPNtvt-o/edit#gid=0</a:t>
            </a:r>
            <a:endParaRPr lang="en-US" dirty="0"/>
          </a:p>
          <a:p>
            <a:r>
              <a:rPr lang="en-US" dirty="0"/>
              <a:t>Workplace Information</a:t>
            </a:r>
            <a:endParaRPr lang="en-US" dirty="0">
              <a:hlinkClick r:id="rId4"/>
            </a:endParaRPr>
          </a:p>
          <a:p>
            <a:pPr lvl="1"/>
            <a:r>
              <a:rPr lang="en-US" dirty="0"/>
              <a:t>General information: </a:t>
            </a:r>
            <a:r>
              <a:rPr lang="en-US" dirty="0">
                <a:hlinkClick r:id="rId5"/>
              </a:rPr>
              <a:t>https://cpd.suny.edu/learningCommons.cfm</a:t>
            </a:r>
            <a:endParaRPr lang="en-US" dirty="0"/>
          </a:p>
          <a:p>
            <a:pPr lvl="1"/>
            <a:r>
              <a:rPr lang="en-US" dirty="0"/>
              <a:t>Need help?  Contact Kelly Williamson: </a:t>
            </a:r>
            <a:r>
              <a:rPr lang="en-US" dirty="0">
                <a:hlinkClick r:id="rId6"/>
              </a:rPr>
              <a:t>Kelly.williamson@suny.edu</a:t>
            </a:r>
            <a:endParaRPr lang="en-US" dirty="0"/>
          </a:p>
          <a:p>
            <a:pPr lvl="1"/>
            <a:r>
              <a:rPr lang="en-US" dirty="0"/>
              <a:t>Link to Workplace-specific groups: </a:t>
            </a:r>
            <a:r>
              <a:rPr lang="en-US" dirty="0">
                <a:hlinkClick r:id="rId7"/>
              </a:rPr>
              <a:t>https://online.suny.edu/covid19/faculty-staff/faculty-staff-resources/workplace-groups/</a:t>
            </a:r>
            <a:endParaRPr lang="en-US" dirty="0"/>
          </a:p>
          <a:p>
            <a:r>
              <a:rPr lang="en-US" dirty="0"/>
              <a:t>RTI Asynchronous Material</a:t>
            </a:r>
            <a:endParaRPr lang="en-US" dirty="0">
              <a:hlinkClick r:id="rId4"/>
            </a:endParaRPr>
          </a:p>
          <a:p>
            <a:pPr lvl="1"/>
            <a:r>
              <a:rPr lang="en-US" dirty="0">
                <a:hlinkClick r:id="rId8"/>
              </a:rPr>
              <a:t>https://sunycpd.eventsair.com/QuickEventWebsitePortal/suny-rti/site/ExtraContent/ContentPage?page=2</a:t>
            </a:r>
            <a:endParaRPr lang="en-US" dirty="0">
              <a:hlinkClick r:id="rId4"/>
            </a:endParaRPr>
          </a:p>
          <a:p>
            <a:r>
              <a:rPr lang="en-US" dirty="0"/>
              <a:t>SUNY Procurement Website</a:t>
            </a:r>
            <a:r>
              <a:rPr lang="en-US" dirty="0">
                <a:hlinkClick r:id="rId4"/>
              </a:rPr>
              <a:t>:</a:t>
            </a:r>
          </a:p>
          <a:p>
            <a:pPr lvl="1"/>
            <a:r>
              <a:rPr lang="en-US" dirty="0">
                <a:hlinkClick r:id="rId9"/>
              </a:rPr>
              <a:t>https://system.suny.edu/procurement/</a:t>
            </a:r>
            <a:endParaRPr lang="en-US" dirty="0">
              <a:hlinkClick r:id="rId4"/>
            </a:endParaRPr>
          </a:p>
          <a:p>
            <a:r>
              <a:rPr lang="en-US" dirty="0">
                <a:hlinkClick r:id="rId4"/>
              </a:rPr>
              <a:t>https://onlineteacheryouniversity.com/54-resources-for-creating-a-low-cost-virtual-lab-experience-for-your-online-students/</a:t>
            </a:r>
            <a:endParaRPr lang="en-US" dirty="0"/>
          </a:p>
          <a:p>
            <a:r>
              <a:rPr lang="en-US" dirty="0">
                <a:hlinkClick r:id="rId10"/>
              </a:rPr>
              <a:t>https://www.pearson.com/us/</a:t>
            </a:r>
            <a:endParaRPr lang="en-US" dirty="0"/>
          </a:p>
          <a:p>
            <a:r>
              <a:rPr lang="en-US" dirty="0">
                <a:hlinkClick r:id="rId11"/>
              </a:rPr>
              <a:t>https://connect.mheducation.com/connect/login/index.htm?&amp;BRANDING_VARIANT_KEY=en_us_default_default&amp;node=us-east-1d-connect-app-prod-27-206.mhecloud.com</a:t>
            </a:r>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94522D4F-8766-45BF-AFE8-D2BDBAA9C921}"/>
              </a:ext>
            </a:extLst>
          </p:cNvPr>
          <p:cNvSpPr>
            <a:spLocks noGrp="1"/>
          </p:cNvSpPr>
          <p:nvPr>
            <p:ph type="title"/>
          </p:nvPr>
        </p:nvSpPr>
        <p:spPr/>
        <p:txBody>
          <a:bodyPr/>
          <a:lstStyle/>
          <a:p>
            <a:r>
              <a:rPr lang="en-US" dirty="0"/>
              <a:t>Additional Resources/Links</a:t>
            </a:r>
          </a:p>
        </p:txBody>
      </p:sp>
    </p:spTree>
    <p:extLst>
      <p:ext uri="{BB962C8B-B14F-4D97-AF65-F5344CB8AC3E}">
        <p14:creationId xmlns:p14="http://schemas.microsoft.com/office/powerpoint/2010/main" val="3245779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A5DB7F-54B2-4D92-81D1-25E79AD10B24}"/>
              </a:ext>
            </a:extLst>
          </p:cNvPr>
          <p:cNvSpPr>
            <a:spLocks noGrp="1"/>
          </p:cNvSpPr>
          <p:nvPr>
            <p:ph idx="1"/>
          </p:nvPr>
        </p:nvSpPr>
        <p:spPr>
          <a:xfrm>
            <a:off x="1066800" y="1786271"/>
            <a:ext cx="10058400" cy="4635794"/>
          </a:xfrm>
        </p:spPr>
        <p:txBody>
          <a:bodyPr>
            <a:normAutofit fontScale="85000" lnSpcReduction="20000"/>
          </a:bodyPr>
          <a:lstStyle/>
          <a:p>
            <a:r>
              <a:rPr lang="en-US" dirty="0">
                <a:hlinkClick r:id="rId3"/>
              </a:rPr>
              <a:t>https://www.cengage.com/</a:t>
            </a:r>
          </a:p>
          <a:p>
            <a:r>
              <a:rPr lang="en-US" dirty="0">
                <a:hlinkClick r:id="rId3"/>
              </a:rPr>
              <a:t>https://www.cengage.com/</a:t>
            </a:r>
            <a:endParaRPr lang="en-US" dirty="0">
              <a:hlinkClick r:id="rId4"/>
            </a:endParaRPr>
          </a:p>
          <a:p>
            <a:r>
              <a:rPr lang="en-US" dirty="0">
                <a:hlinkClick r:id="rId4"/>
              </a:rPr>
              <a:t>https://www.carolina.com/</a:t>
            </a:r>
            <a:endParaRPr lang="en-US" dirty="0">
              <a:hlinkClick r:id="rId5"/>
            </a:endParaRPr>
          </a:p>
          <a:p>
            <a:r>
              <a:rPr lang="en-US" dirty="0">
                <a:hlinkClick r:id="rId5"/>
              </a:rPr>
              <a:t>https://esciencelabs.com/</a:t>
            </a:r>
            <a:r>
              <a:rPr lang="en-US" dirty="0"/>
              <a:t>	</a:t>
            </a:r>
            <a:endParaRPr lang="en-US" dirty="0">
              <a:hlinkClick r:id="rId6"/>
            </a:endParaRPr>
          </a:p>
          <a:p>
            <a:r>
              <a:rPr lang="en-US" dirty="0">
                <a:hlinkClick r:id="rId6"/>
              </a:rPr>
              <a:t>https://www.holscience.com/lab-kits/</a:t>
            </a:r>
            <a:endParaRPr lang="en-US" dirty="0"/>
          </a:p>
          <a:p>
            <a:r>
              <a:rPr lang="en-US" dirty="0">
                <a:hlinkClick r:id="rId7"/>
              </a:rPr>
              <a:t>https://www.labster.com/the-complete-guide-to-virtual-labs%E2%80%8B/</a:t>
            </a:r>
            <a:endParaRPr lang="en-US" dirty="0"/>
          </a:p>
          <a:p>
            <a:r>
              <a:rPr lang="en-US" dirty="0">
                <a:hlinkClick r:id="rId8"/>
              </a:rPr>
              <a:t>https://vrlabacademy.com/</a:t>
            </a:r>
            <a:endParaRPr lang="en-US" dirty="0"/>
          </a:p>
          <a:p>
            <a:r>
              <a:rPr lang="en-US" dirty="0">
                <a:hlinkClick r:id="rId9"/>
              </a:rPr>
              <a:t>https://www.macmillanlearning.com/college/us</a:t>
            </a:r>
            <a:endParaRPr lang="en-US" dirty="0"/>
          </a:p>
          <a:p>
            <a:r>
              <a:rPr lang="en-US" dirty="0">
                <a:hlinkClick r:id="rId10"/>
              </a:rPr>
              <a:t>https://simbio.com/</a:t>
            </a:r>
            <a:endParaRPr lang="en-US" dirty="0"/>
          </a:p>
          <a:p>
            <a:r>
              <a:rPr lang="en-US" dirty="0">
                <a:hlinkClick r:id="rId11"/>
              </a:rPr>
              <a:t>https://cloudlabs.us/en/</a:t>
            </a:r>
            <a:endParaRPr lang="en-US" dirty="0"/>
          </a:p>
          <a:p>
            <a:r>
              <a:rPr lang="en-US" dirty="0">
                <a:hlinkClick r:id="rId12"/>
              </a:rPr>
              <a:t>https://www.labxchange.org/</a:t>
            </a:r>
            <a:endParaRPr lang="en-US" dirty="0"/>
          </a:p>
          <a:p>
            <a:r>
              <a:rPr lang="en-US" dirty="0">
                <a:hlinkClick r:id="rId13"/>
              </a:rPr>
              <a:t>http://www.merlot.org/merlot/materials.htm</a:t>
            </a:r>
            <a:endParaRPr lang="en-US" dirty="0"/>
          </a:p>
          <a:p>
            <a:r>
              <a:rPr lang="en-US" dirty="0">
                <a:hlinkClick r:id="rId14"/>
              </a:rPr>
              <a:t>https://www.biointeractive.org/classroom-resources?search=&amp;f%5B0%5D=resource_type%3A17</a:t>
            </a:r>
            <a:endParaRPr lang="en-US" dirty="0"/>
          </a:p>
          <a:p>
            <a:r>
              <a:rPr lang="en-US" dirty="0">
                <a:hlinkClick r:id="rId15"/>
              </a:rPr>
              <a:t>https://phet.colorado.edu/</a:t>
            </a:r>
            <a:endParaRPr lang="en-US" dirty="0"/>
          </a:p>
          <a:p>
            <a:r>
              <a:rPr lang="en-US" dirty="0">
                <a:hlinkClick r:id="rId16"/>
              </a:rPr>
              <a:t>http://chemcollective.org/vlabs</a:t>
            </a:r>
            <a:endParaRPr lang="en-US" dirty="0"/>
          </a:p>
          <a:p>
            <a:pPr marL="0" indent="0">
              <a:buNone/>
            </a:pPr>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7B46A359-85B4-4CE7-B9A7-9ECC8B9EE617}"/>
              </a:ext>
            </a:extLst>
          </p:cNvPr>
          <p:cNvSpPr>
            <a:spLocks noGrp="1"/>
          </p:cNvSpPr>
          <p:nvPr>
            <p:ph type="title"/>
          </p:nvPr>
        </p:nvSpPr>
        <p:spPr/>
        <p:txBody>
          <a:bodyPr/>
          <a:lstStyle/>
          <a:p>
            <a:r>
              <a:rPr lang="en-US" dirty="0"/>
              <a:t>Additional Resources/Links, continued</a:t>
            </a:r>
          </a:p>
        </p:txBody>
      </p:sp>
    </p:spTree>
    <p:extLst>
      <p:ext uri="{BB962C8B-B14F-4D97-AF65-F5344CB8AC3E}">
        <p14:creationId xmlns:p14="http://schemas.microsoft.com/office/powerpoint/2010/main" val="32323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38B9C172-C814-4761-8E8D-D3699C2310D2}"/>
              </a:ext>
            </a:extLst>
          </p:cNvPr>
          <p:cNvSpPr>
            <a:spLocks noGrp="1"/>
          </p:cNvSpPr>
          <p:nvPr>
            <p:ph sz="half" idx="2"/>
          </p:nvPr>
        </p:nvSpPr>
        <p:spPr/>
        <p:txBody>
          <a:bodyPr/>
          <a:lstStyle/>
          <a:p>
            <a:r>
              <a:rPr lang="en-US" dirty="0"/>
              <a:t>Rachael Hagerman</a:t>
            </a:r>
          </a:p>
          <a:p>
            <a:pPr lvl="1"/>
            <a:r>
              <a:rPr lang="en-US" dirty="0"/>
              <a:t>Chair, Clinical Laboratory Technologies Department, SUNY Broome Community College</a:t>
            </a:r>
          </a:p>
          <a:p>
            <a:pPr lvl="2"/>
            <a:r>
              <a:rPr lang="en-US" dirty="0"/>
              <a:t>Fully-online Clinical Laboratory Technician &amp; Histological Technician programs</a:t>
            </a:r>
          </a:p>
          <a:p>
            <a:pPr marL="548640" lvl="2" indent="0">
              <a:buNone/>
            </a:pPr>
            <a:endParaRPr lang="en-US" dirty="0"/>
          </a:p>
          <a:p>
            <a:pPr lvl="1"/>
            <a:r>
              <a:rPr lang="en-US" dirty="0"/>
              <a:t>Chair, FACT</a:t>
            </a:r>
            <a:r>
              <a:rPr lang="en-US" baseline="30000" dirty="0"/>
              <a:t>2</a:t>
            </a:r>
            <a:r>
              <a:rPr lang="en-US" dirty="0"/>
              <a:t> Virtual &amp; Alternative Labs Task Group</a:t>
            </a:r>
          </a:p>
          <a:p>
            <a:pPr lvl="2"/>
            <a:r>
              <a:rPr lang="en-US" dirty="0"/>
              <a:t>Survey Analyzing Current Practice</a:t>
            </a:r>
          </a:p>
          <a:p>
            <a:pPr lvl="2"/>
            <a:r>
              <a:rPr lang="en-US" dirty="0"/>
              <a:t>Developed Definitions</a:t>
            </a:r>
          </a:p>
          <a:p>
            <a:pPr lvl="2"/>
            <a:r>
              <a:rPr lang="en-US" dirty="0"/>
              <a:t>Created Flow Chart for Transfer Credits</a:t>
            </a:r>
          </a:p>
          <a:p>
            <a:pPr lvl="2"/>
            <a:r>
              <a:rPr lang="en-US" dirty="0"/>
              <a:t>Generated Quality Rubric Categories </a:t>
            </a:r>
          </a:p>
          <a:p>
            <a:pPr lvl="1"/>
            <a:r>
              <a:rPr lang="en-US" dirty="0"/>
              <a:t>hagermanrm@sunybroome.edu</a:t>
            </a:r>
          </a:p>
        </p:txBody>
      </p:sp>
      <p:pic>
        <p:nvPicPr>
          <p:cNvPr id="1028" name="Picture 4" descr="Image of the face of Inigo Montoya from the movie &quot;The Princess Bride&quot;">
            <a:extLst>
              <a:ext uri="{FF2B5EF4-FFF2-40B4-BE49-F238E27FC236}">
                <a16:creationId xmlns:a16="http://schemas.microsoft.com/office/drawing/2014/main" id="{1AC39CB2-BCFB-4B15-AC81-5279BB6E66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8055" y="4146699"/>
            <a:ext cx="2438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of torso, arms, and head of Baby Groot (Marvel Character) with hand on the side of his face.">
            <a:extLst>
              <a:ext uri="{FF2B5EF4-FFF2-40B4-BE49-F238E27FC236}">
                <a16:creationId xmlns:a16="http://schemas.microsoft.com/office/drawing/2014/main" id="{387D1432-52A1-4C5E-9A97-0488310747C8}"/>
              </a:ext>
              <a:ext uri="{C183D7F6-B498-43B3-948B-1728B52AA6E4}">
                <adec:decorative xmlns:adec="http://schemas.microsoft.com/office/drawing/2017/decorative" val="0"/>
              </a:ext>
            </a:extLst>
          </p:cNvPr>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bwMode="auto">
          <a:xfrm>
            <a:off x="1524795" y="2103439"/>
            <a:ext cx="2043260" cy="20432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56FEAFA-13DD-454C-A990-D4CA0C2821DA}"/>
              </a:ext>
            </a:extLst>
          </p:cNvPr>
          <p:cNvSpPr>
            <a:spLocks noGrp="1"/>
          </p:cNvSpPr>
          <p:nvPr>
            <p:ph type="title"/>
          </p:nvPr>
        </p:nvSpPr>
        <p:spPr/>
        <p:txBody>
          <a:bodyPr/>
          <a:lstStyle/>
          <a:p>
            <a:r>
              <a:rPr lang="en-US" dirty="0"/>
              <a:t>I am…</a:t>
            </a:r>
          </a:p>
        </p:txBody>
      </p:sp>
    </p:spTree>
    <p:extLst>
      <p:ext uri="{BB962C8B-B14F-4D97-AF65-F5344CB8AC3E}">
        <p14:creationId xmlns:p14="http://schemas.microsoft.com/office/powerpoint/2010/main" val="3895544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icture of the &quot;Success Kid&quot; from the famous meme looking confident.">
            <a:extLst>
              <a:ext uri="{FF2B5EF4-FFF2-40B4-BE49-F238E27FC236}">
                <a16:creationId xmlns:a16="http://schemas.microsoft.com/office/drawing/2014/main" id="{4F6F7F73-6522-409F-8275-D7A4B79654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7032"/>
          <a:stretch/>
        </p:blipFill>
        <p:spPr bwMode="auto">
          <a:xfrm>
            <a:off x="8736454" y="3429000"/>
            <a:ext cx="1981165" cy="1813606"/>
          </a:xfrm>
          <a:prstGeom prst="rect">
            <a:avLst/>
          </a:prstGeom>
          <a:noFill/>
          <a:extLst>
            <a:ext uri="{909E8E84-426E-40DD-AFC4-6F175D3DCCD1}">
              <a14:hiddenFill xmlns:a14="http://schemas.microsoft.com/office/drawing/2010/main">
                <a:solidFill>
                  <a:srgbClr val="FFFFFF"/>
                </a:solidFill>
              </a14:hiddenFill>
            </a:ext>
          </a:extLst>
        </p:spPr>
      </p:pic>
      <p:pic>
        <p:nvPicPr>
          <p:cNvPr id="10" name="Content Placeholder 9" descr="Transfer">
            <a:extLst>
              <a:ext uri="{FF2B5EF4-FFF2-40B4-BE49-F238E27FC236}">
                <a16:creationId xmlns:a16="http://schemas.microsoft.com/office/drawing/2014/main" id="{FEC1FE12-6E7B-44CA-90E3-6C55BE31CD37}"/>
              </a:ext>
            </a:extLst>
          </p:cNvPr>
          <p:cNvPicPr>
            <a:picLocks noGrp="1" noChangeAspect="1"/>
          </p:cNvPicPr>
          <p:nvPr>
            <p:ph sz="half" idx="2"/>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13007" y="3566532"/>
            <a:ext cx="3359889" cy="1676074"/>
          </a:xfrm>
        </p:spPr>
      </p:pic>
      <p:pic>
        <p:nvPicPr>
          <p:cNvPr id="2050" name="Picture 2" descr="Image of Chris Farley looking disheveled with crazy hair from the movie &quot;Tommy Boy&quot; giving a look of frustrated confusion.">
            <a:extLst>
              <a:ext uri="{FF2B5EF4-FFF2-40B4-BE49-F238E27FC236}">
                <a16:creationId xmlns:a16="http://schemas.microsoft.com/office/drawing/2014/main" id="{B2523ABA-E3DA-474A-93A8-5F16EAE691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4381" y="3402353"/>
            <a:ext cx="2238375" cy="18669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4">
            <a:extLst>
              <a:ext uri="{FF2B5EF4-FFF2-40B4-BE49-F238E27FC236}">
                <a16:creationId xmlns:a16="http://schemas.microsoft.com/office/drawing/2014/main" id="{A26DFD71-1603-4835-AB7A-4F6258B3E5B0}"/>
              </a:ext>
            </a:extLst>
          </p:cNvPr>
          <p:cNvSpPr txBox="1">
            <a:spLocks/>
          </p:cNvSpPr>
          <p:nvPr/>
        </p:nvSpPr>
        <p:spPr>
          <a:xfrm>
            <a:off x="1069848" y="2214468"/>
            <a:ext cx="10052304" cy="1077000"/>
          </a:xfrm>
          <a:prstGeom prst="rect">
            <a:avLst/>
          </a:prstGeom>
        </p:spPr>
        <p:txBody>
          <a:bodyPr vert="horz" lIns="91440" tIns="45720" rIns="91440" bIns="45720" rtlCol="0" anchor="ctr">
            <a:normAutofit/>
          </a:bodyPr>
          <a:lstStyle>
            <a:lvl1pPr marL="0" indent="0" algn="l" defTabSz="914400" rtl="0" eaLnBrk="1" latinLnBrk="0" hangingPunct="1">
              <a:lnSpc>
                <a:spcPct val="110000"/>
              </a:lnSpc>
              <a:spcBef>
                <a:spcPts val="0"/>
              </a:spcBef>
              <a:spcAft>
                <a:spcPts val="0"/>
              </a:spcAft>
              <a:buClr>
                <a:schemeClr val="tx1">
                  <a:lumMod val="85000"/>
                  <a:lumOff val="15000"/>
                </a:schemeClr>
              </a:buClr>
              <a:buFont typeface="Garamond" pitchFamily="18" charset="0"/>
              <a:buNone/>
              <a:defRPr sz="1900" b="1" i="0" kern="1200">
                <a:solidFill>
                  <a:schemeClr val="tx1"/>
                </a:solidFill>
                <a:latin typeface="+mn-lt"/>
                <a:ea typeface="+mn-ea"/>
                <a:cs typeface="+mn-cs"/>
              </a:defRPr>
            </a:lvl1pPr>
            <a:lvl2pPr marL="457200" indent="0" algn="l" defTabSz="914400" rtl="0" eaLnBrk="1" latinLnBrk="0" hangingPunct="1">
              <a:lnSpc>
                <a:spcPct val="100000"/>
              </a:lnSpc>
              <a:spcBef>
                <a:spcPts val="500"/>
              </a:spcBef>
              <a:buClr>
                <a:schemeClr val="tx1">
                  <a:lumMod val="85000"/>
                  <a:lumOff val="15000"/>
                </a:schemeClr>
              </a:buClr>
              <a:buFont typeface="Garamond" pitchFamily="18" charset="0"/>
              <a:buNone/>
              <a:defRPr sz="1800" b="1" kern="1200">
                <a:solidFill>
                  <a:schemeClr val="tx1"/>
                </a:solidFill>
                <a:latin typeface="+mn-lt"/>
                <a:ea typeface="+mn-ea"/>
                <a:cs typeface="+mn-cs"/>
              </a:defRPr>
            </a:lvl2pPr>
            <a:lvl3pPr marL="914400" indent="0" algn="l" defTabSz="914400" rtl="0" eaLnBrk="1" latinLnBrk="0" hangingPunct="1">
              <a:lnSpc>
                <a:spcPct val="100000"/>
              </a:lnSpc>
              <a:spcBef>
                <a:spcPts val="500"/>
              </a:spcBef>
              <a:buClr>
                <a:schemeClr val="tx1">
                  <a:lumMod val="85000"/>
                  <a:lumOff val="15000"/>
                </a:schemeClr>
              </a:buClr>
              <a:buFont typeface="Garamond" pitchFamily="18"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5pPr>
            <a:lvl6pPr marL="22860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8pPr>
            <a:lvl9pPr marL="36576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9pPr>
          </a:lstStyle>
          <a:p>
            <a:pPr algn="ctr"/>
            <a:r>
              <a:rPr lang="en-US" sz="3200" dirty="0"/>
              <a:t>Comfort Level with Virtual Labs:</a:t>
            </a:r>
          </a:p>
        </p:txBody>
      </p:sp>
      <p:sp>
        <p:nvSpPr>
          <p:cNvPr id="5" name="Text Placeholder 4">
            <a:extLst>
              <a:ext uri="{FF2B5EF4-FFF2-40B4-BE49-F238E27FC236}">
                <a16:creationId xmlns:a16="http://schemas.microsoft.com/office/drawing/2014/main" id="{3B900157-D41C-4805-A56A-03FC55C7DDF0}"/>
              </a:ext>
            </a:extLst>
          </p:cNvPr>
          <p:cNvSpPr>
            <a:spLocks noGrp="1"/>
          </p:cNvSpPr>
          <p:nvPr>
            <p:ph type="body" idx="1"/>
          </p:nvPr>
        </p:nvSpPr>
        <p:spPr>
          <a:xfrm>
            <a:off x="1066800" y="1415100"/>
            <a:ext cx="10052304" cy="1077000"/>
          </a:xfrm>
        </p:spPr>
        <p:txBody>
          <a:bodyPr>
            <a:normAutofit/>
          </a:bodyPr>
          <a:lstStyle/>
          <a:p>
            <a:pPr algn="ctr"/>
            <a:r>
              <a:rPr lang="en-US" sz="3200" i="1" dirty="0"/>
              <a:t>Teaching Faculty</a:t>
            </a:r>
          </a:p>
        </p:txBody>
      </p:sp>
      <p:sp>
        <p:nvSpPr>
          <p:cNvPr id="2" name="Title 1">
            <a:extLst>
              <a:ext uri="{FF2B5EF4-FFF2-40B4-BE49-F238E27FC236}">
                <a16:creationId xmlns:a16="http://schemas.microsoft.com/office/drawing/2014/main" id="{A1AEFDB9-5199-442C-A7E5-B7F5829918AF}"/>
              </a:ext>
            </a:extLst>
          </p:cNvPr>
          <p:cNvSpPr>
            <a:spLocks noGrp="1"/>
          </p:cNvSpPr>
          <p:nvPr>
            <p:ph type="title"/>
          </p:nvPr>
        </p:nvSpPr>
        <p:spPr>
          <a:xfrm>
            <a:off x="1066800" y="642594"/>
            <a:ext cx="10058400" cy="1431740"/>
          </a:xfrm>
        </p:spPr>
        <p:txBody>
          <a:bodyPr/>
          <a:lstStyle/>
          <a:p>
            <a:r>
              <a:rPr lang="en-US" dirty="0"/>
              <a:t>You are…</a:t>
            </a:r>
          </a:p>
        </p:txBody>
      </p:sp>
    </p:spTree>
    <p:extLst>
      <p:ext uri="{BB962C8B-B14F-4D97-AF65-F5344CB8AC3E}">
        <p14:creationId xmlns:p14="http://schemas.microsoft.com/office/powerpoint/2010/main" val="3660866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E5882-7B61-4B56-A9BA-D3D431204681}"/>
              </a:ext>
            </a:extLst>
          </p:cNvPr>
          <p:cNvSpPr>
            <a:spLocks noGrp="1"/>
          </p:cNvSpPr>
          <p:nvPr>
            <p:ph type="title"/>
          </p:nvPr>
        </p:nvSpPr>
        <p:spPr/>
        <p:txBody>
          <a:bodyPr>
            <a:normAutofit/>
          </a:bodyPr>
          <a:lstStyle/>
          <a:p>
            <a:r>
              <a:rPr lang="en-US" sz="4000" dirty="0"/>
              <a:t>Virtual &amp; Alternative labs are…</a:t>
            </a:r>
          </a:p>
        </p:txBody>
      </p:sp>
      <p:sp>
        <p:nvSpPr>
          <p:cNvPr id="3" name="Content Placeholder 2">
            <a:extLst>
              <a:ext uri="{FF2B5EF4-FFF2-40B4-BE49-F238E27FC236}">
                <a16:creationId xmlns:a16="http://schemas.microsoft.com/office/drawing/2014/main" id="{F9D592DA-1A11-48E4-A1E0-C50F900A4AF9}"/>
              </a:ext>
            </a:extLst>
          </p:cNvPr>
          <p:cNvSpPr>
            <a:spLocks noGrp="1"/>
          </p:cNvSpPr>
          <p:nvPr>
            <p:ph idx="1"/>
          </p:nvPr>
        </p:nvSpPr>
        <p:spPr/>
        <p:txBody>
          <a:bodyPr anchor="ctr">
            <a:normAutofit/>
          </a:bodyPr>
          <a:lstStyle/>
          <a:p>
            <a:r>
              <a:rPr lang="en-US" sz="2400" dirty="0"/>
              <a:t>A lab offered anywhere except the traditional student laboratory classroom</a:t>
            </a:r>
          </a:p>
          <a:p>
            <a:pPr lvl="1"/>
            <a:r>
              <a:rPr lang="en-US" sz="2000" dirty="0"/>
              <a:t>Virtual Labs</a:t>
            </a:r>
          </a:p>
          <a:p>
            <a:pPr lvl="2"/>
            <a:r>
              <a:rPr lang="en-US" sz="1800" dirty="0"/>
              <a:t>Online Simulation</a:t>
            </a:r>
          </a:p>
          <a:p>
            <a:pPr lvl="2"/>
            <a:r>
              <a:rPr lang="en-US" sz="1800" dirty="0"/>
              <a:t>Publisher’s software</a:t>
            </a:r>
          </a:p>
          <a:p>
            <a:pPr lvl="1"/>
            <a:r>
              <a:rPr lang="en-US" sz="2000" dirty="0"/>
              <a:t>Alternative Labs</a:t>
            </a:r>
          </a:p>
          <a:p>
            <a:pPr lvl="2"/>
            <a:r>
              <a:rPr lang="en-US" sz="1800" dirty="0"/>
              <a:t>Purchased Kits</a:t>
            </a:r>
          </a:p>
          <a:p>
            <a:pPr lvl="2"/>
            <a:r>
              <a:rPr lang="en-US" sz="1800" dirty="0"/>
              <a:t>Utilization of household items</a:t>
            </a:r>
          </a:p>
          <a:p>
            <a:pPr lvl="2"/>
            <a:r>
              <a:rPr lang="en-US" sz="1800" dirty="0"/>
              <a:t>Alternative location (hospital or  industrial site)</a:t>
            </a:r>
          </a:p>
          <a:p>
            <a:pPr lvl="2"/>
            <a:r>
              <a:rPr lang="en-US" sz="1800" dirty="0"/>
              <a:t>Alternative environment (park, yard, civic project)</a:t>
            </a:r>
          </a:p>
          <a:p>
            <a:endParaRPr lang="en-US" dirty="0"/>
          </a:p>
        </p:txBody>
      </p:sp>
    </p:spTree>
    <p:extLst>
      <p:ext uri="{BB962C8B-B14F-4D97-AF65-F5344CB8AC3E}">
        <p14:creationId xmlns:p14="http://schemas.microsoft.com/office/powerpoint/2010/main" val="2878901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sp>
      <p:sp>
        <p:nvSpPr>
          <p:cNvPr id="26" name="Rectangle 25">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9" name="Content Placeholder 6" descr="Box outlining the promises the presenter will make and the participants will make.">
            <a:extLst>
              <a:ext uri="{FF2B5EF4-FFF2-40B4-BE49-F238E27FC236}">
                <a16:creationId xmlns:a16="http://schemas.microsoft.com/office/drawing/2014/main" id="{203E4959-1A5A-4C68-B4FB-6F7B51153BE7}"/>
              </a:ext>
            </a:extLst>
          </p:cNvPr>
          <p:cNvGraphicFramePr>
            <a:graphicFrameLocks noGrp="1"/>
          </p:cNvGraphicFramePr>
          <p:nvPr>
            <p:ph idx="1"/>
            <p:extLst>
              <p:ext uri="{D42A27DB-BD31-4B8C-83A1-F6EECF244321}">
                <p14:modId xmlns:p14="http://schemas.microsoft.com/office/powerpoint/2010/main" val="3565709208"/>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A626575F-CF12-4F01-A3D7-62F662AD79D4}"/>
              </a:ext>
            </a:extLst>
          </p:cNvPr>
          <p:cNvSpPr>
            <a:spLocks noGrp="1"/>
          </p:cNvSpPr>
          <p:nvPr>
            <p:ph type="title"/>
          </p:nvPr>
        </p:nvSpPr>
        <p:spPr>
          <a:xfrm>
            <a:off x="573409" y="559477"/>
            <a:ext cx="3765200" cy="5709931"/>
          </a:xfrm>
        </p:spPr>
        <p:txBody>
          <a:bodyPr>
            <a:normAutofit/>
          </a:bodyPr>
          <a:lstStyle/>
          <a:p>
            <a:pPr algn="ctr"/>
            <a:r>
              <a:rPr lang="en-US" dirty="0"/>
              <a:t>Promises, Promises</a:t>
            </a:r>
          </a:p>
        </p:txBody>
      </p:sp>
    </p:spTree>
    <p:extLst>
      <p:ext uri="{BB962C8B-B14F-4D97-AF65-F5344CB8AC3E}">
        <p14:creationId xmlns:p14="http://schemas.microsoft.com/office/powerpoint/2010/main" val="4099534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593B1-7720-415C-BCDD-C92AE2DCFAA2}"/>
              </a:ext>
            </a:extLst>
          </p:cNvPr>
          <p:cNvSpPr>
            <a:spLocks noGrp="1"/>
          </p:cNvSpPr>
          <p:nvPr>
            <p:ph type="ctrTitle"/>
          </p:nvPr>
        </p:nvSpPr>
        <p:spPr/>
        <p:txBody>
          <a:bodyPr/>
          <a:lstStyle/>
          <a:p>
            <a:r>
              <a:rPr lang="en-US" dirty="0"/>
              <a:t>Ready?</a:t>
            </a:r>
          </a:p>
        </p:txBody>
      </p:sp>
      <p:sp>
        <p:nvSpPr>
          <p:cNvPr id="3" name="Subtitle 2">
            <a:extLst>
              <a:ext uri="{FF2B5EF4-FFF2-40B4-BE49-F238E27FC236}">
                <a16:creationId xmlns:a16="http://schemas.microsoft.com/office/drawing/2014/main" id="{56E977A6-95C8-4682-A33D-F666F8B91B0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33716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sp>
      <p:sp>
        <p:nvSpPr>
          <p:cNvPr id="31" name="Rectangle 30">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23" name="Content Placeholder 2" descr="Box outlining the three questions you should ask and answer prior to developing virtual lab.">
            <a:extLst>
              <a:ext uri="{FF2B5EF4-FFF2-40B4-BE49-F238E27FC236}">
                <a16:creationId xmlns:a16="http://schemas.microsoft.com/office/drawing/2014/main" id="{8B2C7172-C4FB-4A29-BECF-82B0DEC15B22}"/>
              </a:ext>
            </a:extLst>
          </p:cNvPr>
          <p:cNvGraphicFramePr>
            <a:graphicFrameLocks noGrp="1"/>
          </p:cNvGraphicFramePr>
          <p:nvPr>
            <p:ph idx="1"/>
            <p:extLst>
              <p:ext uri="{D42A27DB-BD31-4B8C-83A1-F6EECF244321}">
                <p14:modId xmlns:p14="http://schemas.microsoft.com/office/powerpoint/2010/main" val="270766199"/>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B108B05E-0A86-4AAC-B413-B0A2C2766199}"/>
              </a:ext>
            </a:extLst>
          </p:cNvPr>
          <p:cNvSpPr>
            <a:spLocks noGrp="1"/>
          </p:cNvSpPr>
          <p:nvPr>
            <p:ph type="title"/>
          </p:nvPr>
        </p:nvSpPr>
        <p:spPr>
          <a:xfrm>
            <a:off x="573409" y="559477"/>
            <a:ext cx="3765200" cy="5709931"/>
          </a:xfrm>
        </p:spPr>
        <p:txBody>
          <a:bodyPr>
            <a:normAutofit/>
          </a:bodyPr>
          <a:lstStyle/>
          <a:p>
            <a:pPr algn="ctr"/>
            <a:r>
              <a:rPr lang="en-US" dirty="0"/>
              <a:t>Before you begin your search…</a:t>
            </a:r>
          </a:p>
        </p:txBody>
      </p:sp>
    </p:spTree>
    <p:extLst>
      <p:ext uri="{BB962C8B-B14F-4D97-AF65-F5344CB8AC3E}">
        <p14:creationId xmlns:p14="http://schemas.microsoft.com/office/powerpoint/2010/main" val="1510928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A3A5EB-931E-46DE-A692-6731DB988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358634F-705D-44E4-9FBF-A406E2F9A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6FCFE1E3-A09C-4196-A99F-B7C3014E9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pic>
        <p:nvPicPr>
          <p:cNvPr id="5" name="Graphic 4" descr="Head with gears">
            <a:extLst>
              <a:ext uri="{FF2B5EF4-FFF2-40B4-BE49-F238E27FC236}">
                <a16:creationId xmlns:a16="http://schemas.microsoft.com/office/drawing/2014/main" id="{7AF38EC7-12C0-4247-89DF-5E67E50058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86963" y="2103120"/>
            <a:ext cx="3019646" cy="3019646"/>
          </a:xfrm>
          <a:prstGeom prst="rect">
            <a:avLst/>
          </a:prstGeom>
        </p:spPr>
      </p:pic>
      <p:sp>
        <p:nvSpPr>
          <p:cNvPr id="3" name="Content Placeholder 2">
            <a:extLst>
              <a:ext uri="{FF2B5EF4-FFF2-40B4-BE49-F238E27FC236}">
                <a16:creationId xmlns:a16="http://schemas.microsoft.com/office/drawing/2014/main" id="{AA04958D-4004-461F-94C6-A5ECF2B90252}"/>
              </a:ext>
            </a:extLst>
          </p:cNvPr>
          <p:cNvSpPr>
            <a:spLocks noGrp="1"/>
          </p:cNvSpPr>
          <p:nvPr>
            <p:ph idx="1"/>
          </p:nvPr>
        </p:nvSpPr>
        <p:spPr>
          <a:xfrm>
            <a:off x="1066800" y="2103120"/>
            <a:ext cx="6485467" cy="3931920"/>
          </a:xfrm>
        </p:spPr>
        <p:txBody>
          <a:bodyPr>
            <a:normAutofit/>
          </a:bodyPr>
          <a:lstStyle/>
          <a:p>
            <a:r>
              <a:rPr lang="en-US" sz="3200" dirty="0"/>
              <a:t>Program requirement vs. Elective</a:t>
            </a:r>
          </a:p>
          <a:p>
            <a:pPr lvl="1"/>
            <a:r>
              <a:rPr lang="en-US" sz="2800" dirty="0"/>
              <a:t>Core</a:t>
            </a:r>
          </a:p>
          <a:p>
            <a:pPr lvl="1"/>
            <a:r>
              <a:rPr lang="en-US" sz="2800" dirty="0"/>
              <a:t>Foundational</a:t>
            </a:r>
          </a:p>
          <a:p>
            <a:r>
              <a:rPr lang="en-US" sz="3200" dirty="0"/>
              <a:t>General Education course</a:t>
            </a:r>
          </a:p>
          <a:p>
            <a:r>
              <a:rPr lang="en-US" sz="3200" dirty="0"/>
              <a:t>Prerequisite </a:t>
            </a:r>
          </a:p>
          <a:p>
            <a:endParaRPr lang="en-US" dirty="0"/>
          </a:p>
          <a:p>
            <a:endParaRPr lang="en-US" dirty="0"/>
          </a:p>
        </p:txBody>
      </p:sp>
      <p:sp>
        <p:nvSpPr>
          <p:cNvPr id="2" name="Title 1">
            <a:extLst>
              <a:ext uri="{FF2B5EF4-FFF2-40B4-BE49-F238E27FC236}">
                <a16:creationId xmlns:a16="http://schemas.microsoft.com/office/drawing/2014/main" id="{5FC3C394-5972-40D5-B9FB-5C5633D3B97A}"/>
              </a:ext>
            </a:extLst>
          </p:cNvPr>
          <p:cNvSpPr>
            <a:spLocks noGrp="1"/>
          </p:cNvSpPr>
          <p:nvPr>
            <p:ph type="title"/>
          </p:nvPr>
        </p:nvSpPr>
        <p:spPr>
          <a:xfrm>
            <a:off x="1066800" y="642594"/>
            <a:ext cx="10058400" cy="1371600"/>
          </a:xfrm>
        </p:spPr>
        <p:txBody>
          <a:bodyPr>
            <a:normAutofit/>
          </a:bodyPr>
          <a:lstStyle/>
          <a:p>
            <a:r>
              <a:rPr lang="en-US" dirty="0"/>
              <a:t>Who does the course serve?</a:t>
            </a:r>
          </a:p>
        </p:txBody>
      </p:sp>
    </p:spTree>
    <p:extLst>
      <p:ext uri="{BB962C8B-B14F-4D97-AF65-F5344CB8AC3E}">
        <p14:creationId xmlns:p14="http://schemas.microsoft.com/office/powerpoint/2010/main" val="34908364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Goudy Old Style"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oudy Old Style"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TotalTime>
  <Words>6712</Words>
  <Application>Microsoft Office PowerPoint</Application>
  <PresentationFormat>Widescreen</PresentationFormat>
  <Paragraphs>562</Paragraphs>
  <Slides>29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Garamond</vt:lpstr>
      <vt:lpstr>Goudy Old Style</vt:lpstr>
      <vt:lpstr>SavonVTI</vt:lpstr>
      <vt:lpstr>Virtual Learning: The Next Generation of Science Labs</vt:lpstr>
      <vt:lpstr>Outcomes</vt:lpstr>
      <vt:lpstr>I am…</vt:lpstr>
      <vt:lpstr>You are…</vt:lpstr>
      <vt:lpstr>Virtual &amp; Alternative labs are…</vt:lpstr>
      <vt:lpstr>Promises, Promises</vt:lpstr>
      <vt:lpstr>Ready?</vt:lpstr>
      <vt:lpstr>Before you begin your search…</vt:lpstr>
      <vt:lpstr>Who does the course serve?</vt:lpstr>
      <vt:lpstr>What student populations are typically enrolled? </vt:lpstr>
      <vt:lpstr>What are the course outcomes?</vt:lpstr>
      <vt:lpstr>Why complete this process?</vt:lpstr>
      <vt:lpstr>Set?</vt:lpstr>
      <vt:lpstr>Find your tribe</vt:lpstr>
      <vt:lpstr>Considerations: Cost</vt:lpstr>
      <vt:lpstr>Considerations: Technology</vt:lpstr>
      <vt:lpstr>Considerations: Support</vt:lpstr>
      <vt:lpstr>Considerations: Accessibility</vt:lpstr>
      <vt:lpstr>Considerations: Faculty Development</vt:lpstr>
      <vt:lpstr>Go!</vt:lpstr>
      <vt:lpstr>Go where?</vt:lpstr>
      <vt:lpstr>Where else?</vt:lpstr>
      <vt:lpstr>Anywhere else?</vt:lpstr>
      <vt:lpstr>Anymore up your sleeve?</vt:lpstr>
      <vt:lpstr>Last one, I swear!</vt:lpstr>
      <vt:lpstr>Building your course</vt:lpstr>
      <vt:lpstr>Your mountain is waiting.  So….get on your way!</vt:lpstr>
      <vt:lpstr>Additional Resources/Links</vt:lpstr>
      <vt:lpstr>Additional Resources/Links,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Learning: The Next Generation of Science Labs</dc:title>
  <dc:creator>Rachael Hagerman</dc:creator>
  <cp:lastModifiedBy>Rachael Hagerman</cp:lastModifiedBy>
  <cp:revision>15</cp:revision>
  <cp:lastPrinted>2020-06-26T16:50:22Z</cp:lastPrinted>
  <dcterms:created xsi:type="dcterms:W3CDTF">2020-06-26T12:03:45Z</dcterms:created>
  <dcterms:modified xsi:type="dcterms:W3CDTF">2020-06-26T16:54:49Z</dcterms:modified>
</cp:coreProperties>
</file>