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63" r:id="rId6"/>
    <p:sldMasterId id="2147483671" r:id="rId7"/>
    <p:sldMasterId id="2147483674" r:id="rId8"/>
  </p:sldMasterIdLst>
  <p:sldIdLst>
    <p:sldId id="256" r:id="rId9"/>
    <p:sldId id="257" r:id="rId10"/>
    <p:sldId id="264" r:id="rId11"/>
    <p:sldId id="259" r:id="rId12"/>
    <p:sldId id="260" r:id="rId13"/>
    <p:sldId id="266" r:id="rId14"/>
    <p:sldId id="270" r:id="rId15"/>
    <p:sldId id="273" r:id="rId16"/>
    <p:sldId id="280" r:id="rId17"/>
    <p:sldId id="281" r:id="rId18"/>
    <p:sldId id="282" r:id="rId19"/>
    <p:sldId id="283" r:id="rId20"/>
    <p:sldId id="287" r:id="rId21"/>
    <p:sldId id="288" r:id="rId2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2E8A76-2FD5-48C8-B174-3D9D87AD31CB}">
          <p14:sldIdLst>
            <p14:sldId id="256"/>
            <p14:sldId id="257"/>
            <p14:sldId id="264"/>
            <p14:sldId id="259"/>
            <p14:sldId id="260"/>
            <p14:sldId id="266"/>
            <p14:sldId id="270"/>
            <p14:sldId id="273"/>
            <p14:sldId id="280"/>
            <p14:sldId id="281"/>
          </p14:sldIdLst>
        </p14:section>
        <p14:section name="Untitled Section" id="{B541450F-3032-4943-9BE2-1E4CC0675386}">
          <p14:sldIdLst>
            <p14:sldId id="282"/>
            <p14:sldId id="283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9CF"/>
    <a:srgbClr val="007DBB"/>
    <a:srgbClr val="FFCB20"/>
    <a:srgbClr val="123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36" autoAdjust="0"/>
  </p:normalViewPr>
  <p:slideViewPr>
    <p:cSldViewPr snapToGrid="0" snapToObjects="1">
      <p:cViewPr varScale="1">
        <p:scale>
          <a:sx n="84" d="100"/>
          <a:sy n="84" d="100"/>
        </p:scale>
        <p:origin x="8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2800" dirty="0" smtClean="0">
                <a:latin typeface="+mj-lt"/>
              </a:rPr>
              <a:t>Cohort Mid-term </a:t>
            </a:r>
            <a:r>
              <a:rPr lang="en-US" sz="2800" dirty="0">
                <a:latin typeface="+mj-lt"/>
              </a:rPr>
              <a:t>Grades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3"/>
          <c:order val="3"/>
          <c:tx>
            <c:strRef>
              <c:f>Charts!$E$1:$E$3</c:f>
              <c:strCache>
                <c:ptCount val="3"/>
                <c:pt idx="1">
                  <c:v>Mid-term GPA</c:v>
                </c:pt>
                <c:pt idx="2">
                  <c:v>All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Charts!$A$4:$A$7</c:f>
              <c:strCache>
                <c:ptCount val="4"/>
                <c:pt idx="0">
                  <c:v>Fall 2017</c:v>
                </c:pt>
                <c:pt idx="1">
                  <c:v>Fall 2018</c:v>
                </c:pt>
                <c:pt idx="2">
                  <c:v>Spring 2018</c:v>
                </c:pt>
                <c:pt idx="3">
                  <c:v>Spring 2019</c:v>
                </c:pt>
              </c:strCache>
            </c:strRef>
          </c:cat>
          <c:val>
            <c:numRef>
              <c:f>Charts!$E$4:$E$7</c:f>
              <c:numCache>
                <c:formatCode>General</c:formatCode>
                <c:ptCount val="4"/>
                <c:pt idx="0">
                  <c:v>2.23</c:v>
                </c:pt>
                <c:pt idx="1">
                  <c:v>2.34</c:v>
                </c:pt>
                <c:pt idx="2">
                  <c:v>2.35</c:v>
                </c:pt>
                <c:pt idx="3">
                  <c:v>2.39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3-4ADF-9560-60AE38B4484B}"/>
            </c:ext>
          </c:extLst>
        </c:ser>
        <c:ser>
          <c:idx val="4"/>
          <c:order val="4"/>
          <c:tx>
            <c:strRef>
              <c:f>Charts!$F$1:$F$3</c:f>
              <c:strCache>
                <c:ptCount val="3"/>
                <c:pt idx="1">
                  <c:v>Mid-term GPA</c:v>
                </c:pt>
                <c:pt idx="2">
                  <c:v>ASOP/ EOP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Charts!$A$4:$A$7</c:f>
              <c:strCache>
                <c:ptCount val="4"/>
                <c:pt idx="0">
                  <c:v>Fall 2017</c:v>
                </c:pt>
                <c:pt idx="1">
                  <c:v>Fall 2018</c:v>
                </c:pt>
                <c:pt idx="2">
                  <c:v>Spring 2018</c:v>
                </c:pt>
                <c:pt idx="3">
                  <c:v>Spring 2019</c:v>
                </c:pt>
              </c:strCache>
            </c:strRef>
          </c:cat>
          <c:val>
            <c:numRef>
              <c:f>Charts!$F$4:$F$7</c:f>
              <c:numCache>
                <c:formatCode>General</c:formatCode>
                <c:ptCount val="4"/>
                <c:pt idx="0">
                  <c:v>1.76</c:v>
                </c:pt>
                <c:pt idx="1">
                  <c:v>2.19</c:v>
                </c:pt>
                <c:pt idx="2">
                  <c:v>1.83</c:v>
                </c:pt>
                <c:pt idx="3">
                  <c:v>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23-4ADF-9560-60AE38B4484B}"/>
            </c:ext>
          </c:extLst>
        </c:ser>
        <c:ser>
          <c:idx val="5"/>
          <c:order val="5"/>
          <c:tx>
            <c:strRef>
              <c:f>Charts!$G$1:$G$3</c:f>
              <c:strCache>
                <c:ptCount val="3"/>
                <c:pt idx="1">
                  <c:v>Mid-term GPA</c:v>
                </c:pt>
                <c:pt idx="2">
                  <c:v>REG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Charts!$A$4:$A$7</c:f>
              <c:strCache>
                <c:ptCount val="4"/>
                <c:pt idx="0">
                  <c:v>Fall 2017</c:v>
                </c:pt>
                <c:pt idx="1">
                  <c:v>Fall 2018</c:v>
                </c:pt>
                <c:pt idx="2">
                  <c:v>Spring 2018</c:v>
                </c:pt>
                <c:pt idx="3">
                  <c:v>Spring 2019</c:v>
                </c:pt>
              </c:strCache>
            </c:strRef>
          </c:cat>
          <c:val>
            <c:numRef>
              <c:f>Charts!$G$4:$G$7</c:f>
              <c:numCache>
                <c:formatCode>General</c:formatCode>
                <c:ptCount val="4"/>
                <c:pt idx="0">
                  <c:v>2.86</c:v>
                </c:pt>
                <c:pt idx="1">
                  <c:v>2.38</c:v>
                </c:pt>
                <c:pt idx="2">
                  <c:v>2.67</c:v>
                </c:pt>
                <c:pt idx="3">
                  <c:v>2.4900000000000002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23-4ADF-9560-60AE38B448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60734408"/>
        <c:axId val="7607363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Charts!$B$1:$B$3</c15:sqref>
                        </c15:formulaRef>
                      </c:ext>
                    </c:extLst>
                    <c:strCache>
                      <c:ptCount val="3"/>
                      <c:pt idx="2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Charts!$A$4:$A$7</c15:sqref>
                        </c15:formulaRef>
                      </c:ext>
                    </c:extLst>
                    <c:strCache>
                      <c:ptCount val="4"/>
                      <c:pt idx="0">
                        <c:v>Fall 2017</c:v>
                      </c:pt>
                      <c:pt idx="1">
                        <c:v>Fall 2018</c:v>
                      </c:pt>
                      <c:pt idx="2">
                        <c:v>Spring 2018</c:v>
                      </c:pt>
                      <c:pt idx="3">
                        <c:v>Spring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Charts!$B$4:$B$7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3423-4ADF-9560-60AE38B4484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Charts!$C$1:$C$3</c15:sqref>
                        </c15:formulaRef>
                      </c:ext>
                    </c:extLst>
                    <c:strCache>
                      <c:ptCount val="3"/>
                      <c:pt idx="2">
                        <c:v>Year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Charts!$A$4:$A$7</c15:sqref>
                        </c15:formulaRef>
                      </c:ext>
                    </c:extLst>
                    <c:strCache>
                      <c:ptCount val="4"/>
                      <c:pt idx="0">
                        <c:v>Fall 2017</c:v>
                      </c:pt>
                      <c:pt idx="1">
                        <c:v>Fall 2018</c:v>
                      </c:pt>
                      <c:pt idx="2">
                        <c:v>Spring 2018</c:v>
                      </c:pt>
                      <c:pt idx="3">
                        <c:v>Spring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Charts!$C$4:$C$7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423-4ADF-9560-60AE38B4484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Charts!$D$1:$D$3</c15:sqref>
                        </c15:formulaRef>
                      </c:ext>
                    </c:extLst>
                    <c:strCache>
                      <c:ptCount val="3"/>
                      <c:pt idx="2">
                        <c:v>Year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Charts!$A$4:$A$7</c15:sqref>
                        </c15:formulaRef>
                      </c:ext>
                    </c:extLst>
                    <c:strCache>
                      <c:ptCount val="4"/>
                      <c:pt idx="0">
                        <c:v>Fall 2017</c:v>
                      </c:pt>
                      <c:pt idx="1">
                        <c:v>Fall 2018</c:v>
                      </c:pt>
                      <c:pt idx="2">
                        <c:v>Spring 2018</c:v>
                      </c:pt>
                      <c:pt idx="3">
                        <c:v>Spring 2019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Charts!$D$4:$D$7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423-4ADF-9560-60AE38B4484B}"/>
                  </c:ext>
                </c:extLst>
              </c15:ser>
            </c15:filteredBarSeries>
          </c:ext>
        </c:extLst>
      </c:barChart>
      <c:catAx>
        <c:axId val="760734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736376"/>
        <c:crosses val="autoZero"/>
        <c:auto val="1"/>
        <c:lblAlgn val="ctr"/>
        <c:lblOffset val="100"/>
        <c:noMultiLvlLbl val="0"/>
      </c:catAx>
      <c:valAx>
        <c:axId val="760736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734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2800" dirty="0" smtClean="0">
                <a:latin typeface="+mj-lt"/>
              </a:rPr>
              <a:t>Cohort Final </a:t>
            </a:r>
            <a:r>
              <a:rPr lang="en-US" sz="2800" dirty="0">
                <a:latin typeface="+mj-lt"/>
              </a:rPr>
              <a:t>Grades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Charts!$P$2:$P$3</c:f>
              <c:strCache>
                <c:ptCount val="2"/>
                <c:pt idx="0">
                  <c:v>Final  GPA</c:v>
                </c:pt>
                <c:pt idx="1">
                  <c:v>All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Charts!$L$4:$N$7</c:f>
              <c:strCache>
                <c:ptCount val="4"/>
                <c:pt idx="0">
                  <c:v>Fall 2017</c:v>
                </c:pt>
                <c:pt idx="1">
                  <c:v>Fall 2018</c:v>
                </c:pt>
                <c:pt idx="2">
                  <c:v>Spring 2018</c:v>
                </c:pt>
                <c:pt idx="3">
                  <c:v>Spring 2019</c:v>
                </c:pt>
              </c:strCache>
            </c:strRef>
          </c:cat>
          <c:val>
            <c:numRef>
              <c:f>Charts!$P$4:$P$7</c:f>
              <c:numCache>
                <c:formatCode>General</c:formatCode>
                <c:ptCount val="4"/>
                <c:pt idx="0">
                  <c:v>2.33</c:v>
                </c:pt>
                <c:pt idx="1">
                  <c:v>2.2200000000000002</c:v>
                </c:pt>
                <c:pt idx="2">
                  <c:v>2.36</c:v>
                </c:pt>
                <c:pt idx="3">
                  <c:v>2.4700000000000002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2-4E49-A4CD-E99C4DED81A7}"/>
            </c:ext>
          </c:extLst>
        </c:ser>
        <c:ser>
          <c:idx val="2"/>
          <c:order val="2"/>
          <c:tx>
            <c:strRef>
              <c:f>Charts!$Q$2:$Q$3</c:f>
              <c:strCache>
                <c:ptCount val="2"/>
                <c:pt idx="0">
                  <c:v>Final  GPA</c:v>
                </c:pt>
                <c:pt idx="1">
                  <c:v>ASOP/ EOP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Charts!$L$4:$N$7</c:f>
              <c:strCache>
                <c:ptCount val="4"/>
                <c:pt idx="0">
                  <c:v>Fall 2017</c:v>
                </c:pt>
                <c:pt idx="1">
                  <c:v>Fall 2018</c:v>
                </c:pt>
                <c:pt idx="2">
                  <c:v>Spring 2018</c:v>
                </c:pt>
                <c:pt idx="3">
                  <c:v>Spring 2019</c:v>
                </c:pt>
              </c:strCache>
            </c:strRef>
          </c:cat>
          <c:val>
            <c:numRef>
              <c:f>Charts!$Q$4:$Q$7</c:f>
              <c:numCache>
                <c:formatCode>General</c:formatCode>
                <c:ptCount val="4"/>
                <c:pt idx="0">
                  <c:v>1.61</c:v>
                </c:pt>
                <c:pt idx="1">
                  <c:v>2.0099999999999998</c:v>
                </c:pt>
                <c:pt idx="2">
                  <c:v>1.69</c:v>
                </c:pt>
                <c:pt idx="3">
                  <c:v>2.23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42-4E49-A4CD-E99C4DED81A7}"/>
            </c:ext>
          </c:extLst>
        </c:ser>
        <c:ser>
          <c:idx val="3"/>
          <c:order val="3"/>
          <c:tx>
            <c:strRef>
              <c:f>Charts!$R$2:$R$3</c:f>
              <c:strCache>
                <c:ptCount val="2"/>
                <c:pt idx="0">
                  <c:v>Final  GPA</c:v>
                </c:pt>
                <c:pt idx="1">
                  <c:v>REG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Charts!$L$4:$N$7</c:f>
              <c:strCache>
                <c:ptCount val="4"/>
                <c:pt idx="0">
                  <c:v>Fall 2017</c:v>
                </c:pt>
                <c:pt idx="1">
                  <c:v>Fall 2018</c:v>
                </c:pt>
                <c:pt idx="2">
                  <c:v>Spring 2018</c:v>
                </c:pt>
                <c:pt idx="3">
                  <c:v>Spring 2019</c:v>
                </c:pt>
              </c:strCache>
            </c:strRef>
          </c:cat>
          <c:val>
            <c:numRef>
              <c:f>Charts!$R$4:$R$7</c:f>
              <c:numCache>
                <c:formatCode>0.00</c:formatCode>
                <c:ptCount val="4"/>
                <c:pt idx="0" formatCode="General">
                  <c:v>2.68</c:v>
                </c:pt>
                <c:pt idx="1">
                  <c:v>2.2999999999999998</c:v>
                </c:pt>
                <c:pt idx="2" formatCode="General">
                  <c:v>2.72</c:v>
                </c:pt>
                <c:pt idx="3" formatCode="General">
                  <c:v>2.65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42-4E49-A4CD-E99C4DED81A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11969656"/>
        <c:axId val="7588917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Charts!$O$2:$O$3</c15:sqref>
                        </c15:formulaRef>
                      </c:ext>
                    </c:extLst>
                    <c:strCache>
                      <c:ptCount val="2"/>
                      <c:pt idx="1">
                        <c:v>Year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Charts!$L$4:$N$7</c15:sqref>
                        </c15:formulaRef>
                      </c:ext>
                    </c:extLst>
                    <c:strCache>
                      <c:ptCount val="4"/>
                      <c:pt idx="0">
                        <c:v>Fall 2017</c:v>
                      </c:pt>
                      <c:pt idx="1">
                        <c:v>Fall 2018</c:v>
                      </c:pt>
                      <c:pt idx="2">
                        <c:v>Spring 2018</c:v>
                      </c:pt>
                      <c:pt idx="3">
                        <c:v>Spring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Charts!$O$4:$O$7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042-4E49-A4CD-E99C4DED81A7}"/>
                  </c:ext>
                </c:extLst>
              </c15:ser>
            </c15:filteredBarSeries>
          </c:ext>
        </c:extLst>
      </c:barChart>
      <c:catAx>
        <c:axId val="511969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891720"/>
        <c:crosses val="autoZero"/>
        <c:auto val="1"/>
        <c:lblAlgn val="ctr"/>
        <c:lblOffset val="100"/>
        <c:noMultiLvlLbl val="0"/>
      </c:catAx>
      <c:valAx>
        <c:axId val="758891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969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Credits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Charts!$W$2</c:f>
              <c:strCache>
                <c:ptCount val="1"/>
                <c:pt idx="0">
                  <c:v>AVG # credits attempted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Charts!$U$3:$U$6</c:f>
              <c:strCache>
                <c:ptCount val="4"/>
                <c:pt idx="0">
                  <c:v>Fall 2017</c:v>
                </c:pt>
                <c:pt idx="1">
                  <c:v>Fall 2018</c:v>
                </c:pt>
                <c:pt idx="2">
                  <c:v>Spring 2018</c:v>
                </c:pt>
                <c:pt idx="3">
                  <c:v>Spring 2019</c:v>
                </c:pt>
              </c:strCache>
            </c:strRef>
          </c:cat>
          <c:val>
            <c:numRef>
              <c:f>Charts!$W$3:$W$6</c:f>
              <c:numCache>
                <c:formatCode>General</c:formatCode>
                <c:ptCount val="4"/>
                <c:pt idx="0">
                  <c:v>14.8</c:v>
                </c:pt>
                <c:pt idx="1">
                  <c:v>15.4</c:v>
                </c:pt>
                <c:pt idx="2">
                  <c:v>14.64</c:v>
                </c:pt>
                <c:pt idx="3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84-4B80-978E-CEFB3DAC6FCF}"/>
            </c:ext>
          </c:extLst>
        </c:ser>
        <c:ser>
          <c:idx val="2"/>
          <c:order val="2"/>
          <c:tx>
            <c:strRef>
              <c:f>Charts!$X$2</c:f>
              <c:strCache>
                <c:ptCount val="1"/>
                <c:pt idx="0">
                  <c:v>AVG # credits completed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Charts!$U$3:$U$6</c:f>
              <c:strCache>
                <c:ptCount val="4"/>
                <c:pt idx="0">
                  <c:v>Fall 2017</c:v>
                </c:pt>
                <c:pt idx="1">
                  <c:v>Fall 2018</c:v>
                </c:pt>
                <c:pt idx="2">
                  <c:v>Spring 2018</c:v>
                </c:pt>
                <c:pt idx="3">
                  <c:v>Spring 2019</c:v>
                </c:pt>
              </c:strCache>
            </c:strRef>
          </c:cat>
          <c:val>
            <c:numRef>
              <c:f>Charts!$X$3:$X$6</c:f>
              <c:numCache>
                <c:formatCode>General</c:formatCode>
                <c:ptCount val="4"/>
                <c:pt idx="0">
                  <c:v>12</c:v>
                </c:pt>
                <c:pt idx="1">
                  <c:v>12.6</c:v>
                </c:pt>
                <c:pt idx="2">
                  <c:v>11.87</c:v>
                </c:pt>
                <c:pt idx="3">
                  <c:v>12.75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84-4B80-978E-CEFB3DAC6F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25945696"/>
        <c:axId val="6259493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Charts!$V$2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6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Charts!$U$3:$U$6</c15:sqref>
                        </c15:formulaRef>
                      </c:ext>
                    </c:extLst>
                    <c:strCache>
                      <c:ptCount val="4"/>
                      <c:pt idx="0">
                        <c:v>Fall 2017</c:v>
                      </c:pt>
                      <c:pt idx="1">
                        <c:v>Fall 2018</c:v>
                      </c:pt>
                      <c:pt idx="2">
                        <c:v>Spring 2018</c:v>
                      </c:pt>
                      <c:pt idx="3">
                        <c:v>Spring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Charts!$V$3:$V$6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384-4B80-978E-CEFB3DAC6FCF}"/>
                  </c:ext>
                </c:extLst>
              </c15:ser>
            </c15:filteredBarSeries>
          </c:ext>
        </c:extLst>
      </c:barChart>
      <c:catAx>
        <c:axId val="62594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949304"/>
        <c:crosses val="autoZero"/>
        <c:auto val="1"/>
        <c:lblAlgn val="ctr"/>
        <c:lblOffset val="100"/>
        <c:noMultiLvlLbl val="0"/>
      </c:catAx>
      <c:valAx>
        <c:axId val="625949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94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2800" dirty="0">
                <a:latin typeface="+mj-lt"/>
              </a:rPr>
              <a:t>Structured Learning Course </a:t>
            </a:r>
          </a:p>
        </c:rich>
      </c:tx>
      <c:layout>
        <c:manualLayout>
          <c:xMode val="edge"/>
          <c:yMode val="edge"/>
          <c:x val="0.2895515057900732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220386242470565E-2"/>
          <c:y val="8.4150412782919001E-2"/>
          <c:w val="0.93872952555352984"/>
          <c:h val="0.784491254207024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Charts!$B$30</c:f>
              <c:strCache>
                <c:ptCount val="1"/>
                <c:pt idx="0">
                  <c:v># sections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Charts!$A$31:$A$35</c:f>
              <c:strCache>
                <c:ptCount val="5"/>
                <c:pt idx="0">
                  <c:v>Fall 17</c:v>
                </c:pt>
                <c:pt idx="1">
                  <c:v>Spring 18</c:v>
                </c:pt>
                <c:pt idx="2">
                  <c:v>Fall 18</c:v>
                </c:pt>
                <c:pt idx="3">
                  <c:v>Spring 19</c:v>
                </c:pt>
                <c:pt idx="4">
                  <c:v>Fall 19 </c:v>
                </c:pt>
              </c:strCache>
            </c:strRef>
          </c:cat>
          <c:val>
            <c:numRef>
              <c:f>Charts!$B$31:$B$35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12</c:v>
                </c:pt>
                <c:pt idx="3">
                  <c:v>14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5-4354-B717-7A45825C93DB}"/>
            </c:ext>
          </c:extLst>
        </c:ser>
        <c:ser>
          <c:idx val="1"/>
          <c:order val="1"/>
          <c:tx>
            <c:strRef>
              <c:f>Charts!$C$30</c:f>
              <c:strCache>
                <c:ptCount val="1"/>
                <c:pt idx="0">
                  <c:v># program specific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Charts!$A$31:$A$35</c:f>
              <c:strCache>
                <c:ptCount val="5"/>
                <c:pt idx="0">
                  <c:v>Fall 17</c:v>
                </c:pt>
                <c:pt idx="1">
                  <c:v>Spring 18</c:v>
                </c:pt>
                <c:pt idx="2">
                  <c:v>Fall 18</c:v>
                </c:pt>
                <c:pt idx="3">
                  <c:v>Spring 19</c:v>
                </c:pt>
                <c:pt idx="4">
                  <c:v>Fall 19 </c:v>
                </c:pt>
              </c:strCache>
            </c:strRef>
          </c:cat>
          <c:val>
            <c:numRef>
              <c:f>Charts!$C$31:$C$35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5-4354-B717-7A45825C93DB}"/>
            </c:ext>
          </c:extLst>
        </c:ser>
        <c:ser>
          <c:idx val="2"/>
          <c:order val="2"/>
          <c:tx>
            <c:strRef>
              <c:f>Charts!$D$30</c:f>
              <c:strCache>
                <c:ptCount val="1"/>
                <c:pt idx="0">
                  <c:v># students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Charts!$A$31:$A$35</c:f>
              <c:strCache>
                <c:ptCount val="5"/>
                <c:pt idx="0">
                  <c:v>Fall 17</c:v>
                </c:pt>
                <c:pt idx="1">
                  <c:v>Spring 18</c:v>
                </c:pt>
                <c:pt idx="2">
                  <c:v>Fall 18</c:v>
                </c:pt>
                <c:pt idx="3">
                  <c:v>Spring 19</c:v>
                </c:pt>
                <c:pt idx="4">
                  <c:v>Fall 19 </c:v>
                </c:pt>
              </c:strCache>
            </c:strRef>
          </c:cat>
          <c:val>
            <c:numRef>
              <c:f>Charts!$D$31:$D$35</c:f>
              <c:numCache>
                <c:formatCode>General</c:formatCode>
                <c:ptCount val="5"/>
                <c:pt idx="0">
                  <c:v>30</c:v>
                </c:pt>
                <c:pt idx="1">
                  <c:v>26</c:v>
                </c:pt>
                <c:pt idx="2">
                  <c:v>180</c:v>
                </c:pt>
                <c:pt idx="3">
                  <c:v>213</c:v>
                </c:pt>
                <c:pt idx="4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95-4354-B717-7A45825C93D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330608"/>
        <c:axId val="519330936"/>
      </c:barChart>
      <c:catAx>
        <c:axId val="51933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330936"/>
        <c:crosses val="autoZero"/>
        <c:auto val="1"/>
        <c:lblAlgn val="ctr"/>
        <c:lblOffset val="100"/>
        <c:noMultiLvlLbl val="0"/>
      </c:catAx>
      <c:valAx>
        <c:axId val="519330936"/>
        <c:scaling>
          <c:orientation val="minMax"/>
          <c:max val="2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330608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FF250-81BB-4144-8659-650C4468E5A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D768522-F2BE-4B18-BC51-26F8501CC227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dirty="0"/>
            <a:t>Supportive </a:t>
          </a:r>
        </a:p>
        <a:p>
          <a:pPr>
            <a:spcAft>
              <a:spcPts val="0"/>
            </a:spcAft>
          </a:pPr>
          <a:r>
            <a:rPr lang="en-US" sz="2400" dirty="0"/>
            <a:t>Scheduling </a:t>
          </a:r>
        </a:p>
        <a:p>
          <a:pPr>
            <a:spcAft>
              <a:spcPts val="0"/>
            </a:spcAft>
          </a:pPr>
          <a:r>
            <a:rPr lang="en-US" sz="2400" dirty="0"/>
            <a:t>Project</a:t>
          </a:r>
        </a:p>
        <a:p>
          <a:pPr>
            <a:spcAft>
              <a:spcPts val="0"/>
            </a:spcAft>
          </a:pPr>
          <a:endParaRPr lang="en-US" sz="1400" dirty="0"/>
        </a:p>
        <a:p>
          <a:pPr>
            <a:spcAft>
              <a:spcPts val="0"/>
            </a:spcAft>
          </a:pPr>
          <a:r>
            <a:rPr lang="en-US" sz="1400" dirty="0"/>
            <a:t>Alfred State College - lead </a:t>
          </a:r>
        </a:p>
      </dgm:t>
    </dgm:pt>
    <dgm:pt modelId="{D4D2B7FD-9035-4C76-B0C6-F3A260310469}" type="parTrans" cxnId="{C41BED47-100F-4E11-9644-89EFEE80E145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</a:endParaRPr>
        </a:p>
      </dgm:t>
    </dgm:pt>
    <dgm:pt modelId="{4FF34C4F-DC2A-4E39-A89B-CB1FCB734324}" type="sibTrans" cxnId="{C41BED47-100F-4E11-9644-89EFEE80E145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</a:endParaRPr>
        </a:p>
      </dgm:t>
    </dgm:pt>
    <dgm:pt modelId="{4CC2B304-1DD2-45EC-AC29-4AE1E2CCAE4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dirty="0" smtClean="0"/>
            <a:t>Co-req. </a:t>
          </a:r>
          <a:r>
            <a:rPr lang="en-US" sz="1200" dirty="0"/>
            <a:t>for </a:t>
          </a:r>
          <a:r>
            <a:rPr lang="en-US" sz="1200" dirty="0" smtClean="0"/>
            <a:t>pre-req. </a:t>
          </a:r>
          <a:endParaRPr lang="en-US" sz="1200" dirty="0"/>
        </a:p>
        <a:p>
          <a:pPr>
            <a:spcAft>
              <a:spcPct val="35000"/>
            </a:spcAft>
          </a:pPr>
          <a:r>
            <a:rPr lang="en-US" sz="1200" dirty="0"/>
            <a:t>(double up on English and/or Math)</a:t>
          </a:r>
        </a:p>
      </dgm:t>
    </dgm:pt>
    <dgm:pt modelId="{BFC86B10-71AE-4E19-BA67-AED49DA584C9}" type="parTrans" cxnId="{F9363DA5-9CDC-4B6B-A625-2F9935F06D2F}">
      <dgm:prSet custT="1"/>
      <dgm:spPr/>
      <dgm:t>
        <a:bodyPr/>
        <a:lstStyle/>
        <a:p>
          <a:endParaRPr lang="en-US" sz="1400" dirty="0">
            <a:solidFill>
              <a:sysClr val="windowText" lastClr="000000"/>
            </a:solidFill>
          </a:endParaRPr>
        </a:p>
      </dgm:t>
    </dgm:pt>
    <dgm:pt modelId="{4B920A2D-FAF9-4110-B49B-CBD31402A07E}" type="sibTrans" cxnId="{F9363DA5-9CDC-4B6B-A625-2F9935F06D2F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</a:endParaRPr>
        </a:p>
      </dgm:t>
    </dgm:pt>
    <dgm:pt modelId="{14B5DBD0-2BDB-46C3-9EE2-080AFF6E5C3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050" dirty="0"/>
            <a:t>Block Scheduling</a:t>
          </a:r>
        </a:p>
        <a:p>
          <a:pPr>
            <a:spcAft>
              <a:spcPts val="0"/>
            </a:spcAft>
          </a:pPr>
          <a:r>
            <a:rPr lang="en-US" sz="1050" dirty="0"/>
            <a:t>Pre-schedule classes for students - block time for supplemental instruction</a:t>
          </a:r>
        </a:p>
      </dgm:t>
    </dgm:pt>
    <dgm:pt modelId="{9DEF28DB-BD14-4710-8BEC-9671747DB1E8}" type="parTrans" cxnId="{43E26390-A5CC-4228-AF83-7963DEB195E0}">
      <dgm:prSet custT="1"/>
      <dgm:spPr/>
      <dgm:t>
        <a:bodyPr/>
        <a:lstStyle/>
        <a:p>
          <a:endParaRPr lang="en-US" sz="1400" dirty="0">
            <a:solidFill>
              <a:sysClr val="windowText" lastClr="000000"/>
            </a:solidFill>
          </a:endParaRPr>
        </a:p>
      </dgm:t>
    </dgm:pt>
    <dgm:pt modelId="{65490FEA-5480-40EA-BCBA-5F49F7137A92}" type="sibTrans" cxnId="{43E26390-A5CC-4228-AF83-7963DEB195E0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</a:endParaRPr>
        </a:p>
      </dgm:t>
    </dgm:pt>
    <dgm:pt modelId="{D46124D5-D893-4459-880D-CC7F2006A75C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dirty="0"/>
            <a:t>Mentors </a:t>
          </a:r>
        </a:p>
        <a:p>
          <a:pPr>
            <a:spcAft>
              <a:spcPts val="0"/>
            </a:spcAft>
          </a:pPr>
          <a:r>
            <a:rPr lang="en-US" sz="1200" dirty="0" smtClean="0"/>
            <a:t>(Students </a:t>
          </a:r>
          <a:r>
            <a:rPr lang="en-US" sz="1200" dirty="0"/>
            <a:t>in groups)</a:t>
          </a:r>
        </a:p>
      </dgm:t>
    </dgm:pt>
    <dgm:pt modelId="{6967AE85-8609-469D-933D-5512133847C7}" type="parTrans" cxnId="{67719E7E-D09A-46CC-B128-73EC4A416CC4}">
      <dgm:prSet custT="1"/>
      <dgm:spPr/>
      <dgm:t>
        <a:bodyPr/>
        <a:lstStyle/>
        <a:p>
          <a:endParaRPr lang="en-US" sz="1400" dirty="0">
            <a:solidFill>
              <a:sysClr val="windowText" lastClr="000000"/>
            </a:solidFill>
          </a:endParaRPr>
        </a:p>
      </dgm:t>
    </dgm:pt>
    <dgm:pt modelId="{2BE54F48-4466-4509-8B63-686D8E92B444}" type="sibTrans" cxnId="{67719E7E-D09A-46CC-B128-73EC4A416CC4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</a:endParaRPr>
        </a:p>
      </dgm:t>
    </dgm:pt>
    <dgm:pt modelId="{6FD44F57-5EB2-4021-ABDB-E843AA08097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200" dirty="0"/>
            <a:t>Attendance Policies</a:t>
          </a:r>
        </a:p>
        <a:p>
          <a:pPr>
            <a:spcAft>
              <a:spcPts val="0"/>
            </a:spcAft>
          </a:pPr>
          <a:r>
            <a:rPr lang="en-US" sz="1200" dirty="0"/>
            <a:t>Track attendance for freshmen classes</a:t>
          </a:r>
        </a:p>
      </dgm:t>
    </dgm:pt>
    <dgm:pt modelId="{6D49F743-42F7-4681-AF19-A0A343804534}" type="parTrans" cxnId="{1F367051-39E7-4814-B023-C1639A6014DC}">
      <dgm:prSet custT="1"/>
      <dgm:spPr/>
      <dgm:t>
        <a:bodyPr/>
        <a:lstStyle/>
        <a:p>
          <a:endParaRPr lang="en-US" sz="1400" dirty="0">
            <a:solidFill>
              <a:sysClr val="windowText" lastClr="000000"/>
            </a:solidFill>
          </a:endParaRPr>
        </a:p>
      </dgm:t>
    </dgm:pt>
    <dgm:pt modelId="{B3D60902-80CD-4C10-B884-A185FF0F5694}" type="sibTrans" cxnId="{1F367051-39E7-4814-B023-C1639A6014DC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</a:endParaRPr>
        </a:p>
      </dgm:t>
    </dgm:pt>
    <dgm:pt modelId="{917465A1-836F-49A4-A966-9B82CEE87E2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200" dirty="0"/>
            <a:t>Supplemental Instruction (SI)</a:t>
          </a:r>
        </a:p>
        <a:p>
          <a:pPr>
            <a:spcAft>
              <a:spcPts val="0"/>
            </a:spcAft>
          </a:pPr>
          <a:r>
            <a:rPr lang="en-US" sz="1200" dirty="0"/>
            <a:t>Peer and Professional (SSC)</a:t>
          </a:r>
        </a:p>
      </dgm:t>
    </dgm:pt>
    <dgm:pt modelId="{84868423-2288-4080-96D0-85FAF8640847}" type="parTrans" cxnId="{B5B8512C-1C5C-468E-B730-690D306AD180}">
      <dgm:prSet custT="1"/>
      <dgm:spPr/>
      <dgm:t>
        <a:bodyPr/>
        <a:lstStyle/>
        <a:p>
          <a:endParaRPr lang="en-US" sz="1400" dirty="0">
            <a:solidFill>
              <a:sysClr val="windowText" lastClr="000000"/>
            </a:solidFill>
          </a:endParaRPr>
        </a:p>
      </dgm:t>
    </dgm:pt>
    <dgm:pt modelId="{FF0AABAE-3692-40B8-8E3C-60CE2C3D2C35}" type="sibTrans" cxnId="{B5B8512C-1C5C-468E-B730-690D306AD180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</a:endParaRPr>
        </a:p>
      </dgm:t>
    </dgm:pt>
    <dgm:pt modelId="{01BBD7B5-C7BE-46EC-81C8-8DB821E2EF6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200" dirty="0"/>
            <a:t>Living Learning Community (LLC) </a:t>
          </a:r>
        </a:p>
        <a:p>
          <a:pPr>
            <a:spcAft>
              <a:spcPts val="0"/>
            </a:spcAft>
          </a:pPr>
          <a:r>
            <a:rPr lang="en-US" sz="1200" dirty="0"/>
            <a:t>(Cohort living with shared programming)</a:t>
          </a:r>
        </a:p>
      </dgm:t>
    </dgm:pt>
    <dgm:pt modelId="{617EB9A2-A217-4FD4-9403-C37C2B3C7430}" type="parTrans" cxnId="{AE6F29CE-5C5F-48FD-9EB4-0478DB902189}">
      <dgm:prSet custT="1"/>
      <dgm:spPr/>
      <dgm:t>
        <a:bodyPr/>
        <a:lstStyle/>
        <a:p>
          <a:endParaRPr lang="en-US" sz="1400" dirty="0">
            <a:solidFill>
              <a:sysClr val="windowText" lastClr="000000"/>
            </a:solidFill>
          </a:endParaRPr>
        </a:p>
      </dgm:t>
    </dgm:pt>
    <dgm:pt modelId="{C9ABC580-E465-4B08-A8D3-B25D242A2D57}" type="sibTrans" cxnId="{AE6F29CE-5C5F-48FD-9EB4-0478DB902189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</a:endParaRPr>
        </a:p>
      </dgm:t>
    </dgm:pt>
    <dgm:pt modelId="{B293117D-655C-4DF7-91DC-9F6D076CA84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200" dirty="0"/>
            <a:t>Professional Advisor/Coach</a:t>
          </a:r>
        </a:p>
      </dgm:t>
    </dgm:pt>
    <dgm:pt modelId="{ED56A00B-451A-4CD2-B3A4-492C0D84A8FA}" type="parTrans" cxnId="{37BFCA26-4A2B-48B6-875E-0BB8622C11D6}">
      <dgm:prSet custT="1"/>
      <dgm:spPr/>
      <dgm:t>
        <a:bodyPr/>
        <a:lstStyle/>
        <a:p>
          <a:endParaRPr lang="en-US" sz="1400" dirty="0">
            <a:solidFill>
              <a:sysClr val="windowText" lastClr="000000"/>
            </a:solidFill>
          </a:endParaRPr>
        </a:p>
      </dgm:t>
    </dgm:pt>
    <dgm:pt modelId="{11A6BD20-1219-4D6F-AAB5-C243861383F4}" type="sibTrans" cxnId="{37BFCA26-4A2B-48B6-875E-0BB8622C11D6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</a:endParaRPr>
        </a:p>
      </dgm:t>
    </dgm:pt>
    <dgm:pt modelId="{D9C67DF8-651C-4CD8-B8D2-F5B7F63DF5F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200" dirty="0"/>
            <a:t>Peer Led SI </a:t>
          </a:r>
        </a:p>
        <a:p>
          <a:pPr>
            <a:spcAft>
              <a:spcPts val="0"/>
            </a:spcAft>
          </a:pPr>
          <a:r>
            <a:rPr lang="en-US" sz="1200" dirty="0"/>
            <a:t>(not on student schedule)</a:t>
          </a:r>
        </a:p>
      </dgm:t>
    </dgm:pt>
    <dgm:pt modelId="{EE15011E-F891-478A-AE20-42365198899F}" type="parTrans" cxnId="{3CC0D97F-E295-4209-94F2-98DCCCC50470}">
      <dgm:prSet custT="1"/>
      <dgm:spPr/>
      <dgm:t>
        <a:bodyPr/>
        <a:lstStyle/>
        <a:p>
          <a:endParaRPr lang="en-US" sz="1400" dirty="0">
            <a:solidFill>
              <a:sysClr val="windowText" lastClr="000000"/>
            </a:solidFill>
          </a:endParaRPr>
        </a:p>
      </dgm:t>
    </dgm:pt>
    <dgm:pt modelId="{E77621A6-6107-4A41-8BD9-221E2A43BB42}" type="sibTrans" cxnId="{3CC0D97F-E295-4209-94F2-98DCCCC50470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</a:endParaRPr>
        </a:p>
      </dgm:t>
    </dgm:pt>
    <dgm:pt modelId="{E30EC409-42CD-4B94-A546-9283991E478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200" dirty="0"/>
            <a:t>Faculty Led SI </a:t>
          </a:r>
        </a:p>
        <a:p>
          <a:pPr>
            <a:spcAft>
              <a:spcPts val="0"/>
            </a:spcAft>
          </a:pPr>
          <a:r>
            <a:rPr lang="en-US" sz="1200" dirty="0"/>
            <a:t>(fixed as lab on student schedule)</a:t>
          </a:r>
        </a:p>
      </dgm:t>
    </dgm:pt>
    <dgm:pt modelId="{54E3B8DA-D2C2-4F35-A9D8-C721A79E56AC}" type="parTrans" cxnId="{74A1C6F2-0F9E-4323-860D-5B24377EEE32}">
      <dgm:prSet custT="1"/>
      <dgm:spPr/>
      <dgm:t>
        <a:bodyPr/>
        <a:lstStyle/>
        <a:p>
          <a:endParaRPr lang="en-US" sz="1400" dirty="0">
            <a:solidFill>
              <a:sysClr val="windowText" lastClr="000000"/>
            </a:solidFill>
          </a:endParaRPr>
        </a:p>
      </dgm:t>
    </dgm:pt>
    <dgm:pt modelId="{BFE7303E-011D-4104-8101-68ED57489C13}" type="sibTrans" cxnId="{74A1C6F2-0F9E-4323-860D-5B24377EEE32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</a:endParaRPr>
        </a:p>
      </dgm:t>
    </dgm:pt>
    <dgm:pt modelId="{602A4611-DF61-4EC5-B47B-CA69ABDEB46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200" dirty="0"/>
            <a:t>Cohorts </a:t>
          </a:r>
        </a:p>
        <a:p>
          <a:pPr>
            <a:spcAft>
              <a:spcPts val="0"/>
            </a:spcAft>
          </a:pPr>
          <a:r>
            <a:rPr lang="en-US" sz="1200" dirty="0"/>
            <a:t>(courses same day/time)</a:t>
          </a:r>
        </a:p>
      </dgm:t>
    </dgm:pt>
    <dgm:pt modelId="{2A7C5FD4-3071-429D-8037-C2EBDB4FF998}" type="parTrans" cxnId="{DB99490B-4285-417A-AD5D-029FFC4382F4}">
      <dgm:prSet custT="1"/>
      <dgm:spPr/>
      <dgm:t>
        <a:bodyPr/>
        <a:lstStyle/>
        <a:p>
          <a:endParaRPr lang="en-US" sz="1400" dirty="0">
            <a:solidFill>
              <a:sysClr val="windowText" lastClr="000000"/>
            </a:solidFill>
          </a:endParaRPr>
        </a:p>
      </dgm:t>
    </dgm:pt>
    <dgm:pt modelId="{718384B3-E290-4A52-ACC1-D72114DDD7BB}" type="sibTrans" cxnId="{DB99490B-4285-417A-AD5D-029FFC4382F4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</a:endParaRPr>
        </a:p>
      </dgm:t>
    </dgm:pt>
    <dgm:pt modelId="{CB771EFB-47B5-454D-8592-0CF974805A09}">
      <dgm:prSet custT="1"/>
      <dgm:spPr/>
      <dgm:t>
        <a:bodyPr/>
        <a:lstStyle/>
        <a:p>
          <a:r>
            <a:rPr lang="en-US" sz="1200" dirty="0"/>
            <a:t>Use of multiple measures for placement in Math and English coursework</a:t>
          </a:r>
        </a:p>
      </dgm:t>
    </dgm:pt>
    <dgm:pt modelId="{D1DE3CDA-64EC-4F21-BF91-F07C41A7A26D}" type="parTrans" cxnId="{89206918-5107-41D0-BE59-33B1D981397E}">
      <dgm:prSet/>
      <dgm:spPr/>
      <dgm:t>
        <a:bodyPr/>
        <a:lstStyle/>
        <a:p>
          <a:endParaRPr lang="en-US" dirty="0"/>
        </a:p>
      </dgm:t>
    </dgm:pt>
    <dgm:pt modelId="{78C770E0-75BC-43E7-93DC-18043818E077}" type="sibTrans" cxnId="{89206918-5107-41D0-BE59-33B1D981397E}">
      <dgm:prSet/>
      <dgm:spPr/>
      <dgm:t>
        <a:bodyPr/>
        <a:lstStyle/>
        <a:p>
          <a:endParaRPr lang="en-US"/>
        </a:p>
      </dgm:t>
    </dgm:pt>
    <dgm:pt modelId="{0A2B83F5-6416-4F39-951C-7E0EB134870E}" type="pres">
      <dgm:prSet presAssocID="{DE6FF250-81BB-4144-8659-650C4468E5A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0252F0-9DC1-4D86-8453-51F7F9F75FF7}" type="pres">
      <dgm:prSet presAssocID="{9D768522-F2BE-4B18-BC51-26F8501CC227}" presName="root1" presStyleCnt="0"/>
      <dgm:spPr/>
    </dgm:pt>
    <dgm:pt modelId="{9A730CA9-EA29-4217-B235-10711131D7A8}" type="pres">
      <dgm:prSet presAssocID="{9D768522-F2BE-4B18-BC51-26F8501CC227}" presName="LevelOneTextNode" presStyleLbl="node0" presStyleIdx="0" presStyleCnt="1" custAng="5400000" custScaleX="409381" custScaleY="69765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187E82A1-7D98-421C-BE2C-5066B06594F0}" type="pres">
      <dgm:prSet presAssocID="{9D768522-F2BE-4B18-BC51-26F8501CC227}" presName="level2hierChild" presStyleCnt="0"/>
      <dgm:spPr/>
    </dgm:pt>
    <dgm:pt modelId="{335CD427-6B53-463A-A28D-C51287FC41E8}" type="pres">
      <dgm:prSet presAssocID="{D1DE3CDA-64EC-4F21-BF91-F07C41A7A26D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EF10B30A-5447-4935-81F9-0CAE3A72B2DF}" type="pres">
      <dgm:prSet presAssocID="{D1DE3CDA-64EC-4F21-BF91-F07C41A7A26D}" presName="connTx" presStyleLbl="parChTrans1D2" presStyleIdx="0" presStyleCnt="9"/>
      <dgm:spPr/>
      <dgm:t>
        <a:bodyPr/>
        <a:lstStyle/>
        <a:p>
          <a:endParaRPr lang="en-US"/>
        </a:p>
      </dgm:t>
    </dgm:pt>
    <dgm:pt modelId="{F6925F0C-CE5D-4A99-9772-466A17EAE7B7}" type="pres">
      <dgm:prSet presAssocID="{CB771EFB-47B5-454D-8592-0CF974805A09}" presName="root2" presStyleCnt="0"/>
      <dgm:spPr/>
    </dgm:pt>
    <dgm:pt modelId="{D93ABE76-D91F-44AE-8534-1AB9F1C5D317}" type="pres">
      <dgm:prSet presAssocID="{CB771EFB-47B5-454D-8592-0CF974805A09}" presName="LevelTwoTextNode" presStyleLbl="node2" presStyleIdx="0" presStyleCnt="9" custScaleX="163729" custScaleY="109686" custLinFactNeighborX="-530" custLinFactNeighborY="-554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6A32F9-B2C9-4DF1-AF95-18635D834688}" type="pres">
      <dgm:prSet presAssocID="{CB771EFB-47B5-454D-8592-0CF974805A09}" presName="level3hierChild" presStyleCnt="0"/>
      <dgm:spPr/>
    </dgm:pt>
    <dgm:pt modelId="{9F56053F-01AD-4A5B-9E59-11191091BBB1}" type="pres">
      <dgm:prSet presAssocID="{BFC86B10-71AE-4E19-BA67-AED49DA584C9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2D0FB49B-FBDD-4E3D-93DD-6E6039113511}" type="pres">
      <dgm:prSet presAssocID="{BFC86B10-71AE-4E19-BA67-AED49DA584C9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C988D77-7A65-4A80-B016-40806846C1F0}" type="pres">
      <dgm:prSet presAssocID="{4CC2B304-1DD2-45EC-AC29-4AE1E2CCAE40}" presName="root2" presStyleCnt="0"/>
      <dgm:spPr/>
    </dgm:pt>
    <dgm:pt modelId="{8958D19B-6D8A-471B-A60D-B54F924BB8C1}" type="pres">
      <dgm:prSet presAssocID="{4CC2B304-1DD2-45EC-AC29-4AE1E2CCAE40}" presName="LevelTwoTextNode" presStyleLbl="node2" presStyleIdx="1" presStyleCnt="9" custScaleX="162157" custScaleY="714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CF35AB-360A-4D62-96AD-9366EA342546}" type="pres">
      <dgm:prSet presAssocID="{4CC2B304-1DD2-45EC-AC29-4AE1E2CCAE40}" presName="level3hierChild" presStyleCnt="0"/>
      <dgm:spPr/>
    </dgm:pt>
    <dgm:pt modelId="{1098E62A-8E3A-4526-BBFB-E9A607D18F4E}" type="pres">
      <dgm:prSet presAssocID="{6D49F743-42F7-4681-AF19-A0A343804534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6F3AE52A-DFC6-4AFF-A1E9-62C4C6BE953D}" type="pres">
      <dgm:prSet presAssocID="{6D49F743-42F7-4681-AF19-A0A343804534}" presName="connTx" presStyleLbl="parChTrans1D2" presStyleIdx="2" presStyleCnt="9"/>
      <dgm:spPr/>
      <dgm:t>
        <a:bodyPr/>
        <a:lstStyle/>
        <a:p>
          <a:endParaRPr lang="en-US"/>
        </a:p>
      </dgm:t>
    </dgm:pt>
    <dgm:pt modelId="{DD575B6C-7A52-4C99-A06E-75EBEAF07C81}" type="pres">
      <dgm:prSet presAssocID="{6FD44F57-5EB2-4021-ABDB-E843AA080973}" presName="root2" presStyleCnt="0"/>
      <dgm:spPr/>
    </dgm:pt>
    <dgm:pt modelId="{65D7A5E9-1C51-4B85-8AD4-B3650D9387BA}" type="pres">
      <dgm:prSet presAssocID="{6FD44F57-5EB2-4021-ABDB-E843AA080973}" presName="LevelTwoTextNode" presStyleLbl="node2" presStyleIdx="2" presStyleCnt="9" custScaleX="161294" custScaleY="71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790024-5B93-41D3-A141-1B81B23DE761}" type="pres">
      <dgm:prSet presAssocID="{6FD44F57-5EB2-4021-ABDB-E843AA080973}" presName="level3hierChild" presStyleCnt="0"/>
      <dgm:spPr/>
    </dgm:pt>
    <dgm:pt modelId="{D461D6D8-3C48-499E-88ED-1D584273E80C}" type="pres">
      <dgm:prSet presAssocID="{2A7C5FD4-3071-429D-8037-C2EBDB4FF998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29C4D57E-1B76-47D6-9802-2908CEA6A17C}" type="pres">
      <dgm:prSet presAssocID="{2A7C5FD4-3071-429D-8037-C2EBDB4FF998}" presName="connTx" presStyleLbl="parChTrans1D2" presStyleIdx="3" presStyleCnt="9"/>
      <dgm:spPr/>
      <dgm:t>
        <a:bodyPr/>
        <a:lstStyle/>
        <a:p>
          <a:endParaRPr lang="en-US"/>
        </a:p>
      </dgm:t>
    </dgm:pt>
    <dgm:pt modelId="{95A3DAC8-72CB-42DD-AFED-C35B4006B8B5}" type="pres">
      <dgm:prSet presAssocID="{602A4611-DF61-4EC5-B47B-CA69ABDEB462}" presName="root2" presStyleCnt="0"/>
      <dgm:spPr/>
    </dgm:pt>
    <dgm:pt modelId="{28DAA847-6B0F-4DC1-B62E-925254CCC7ED}" type="pres">
      <dgm:prSet presAssocID="{602A4611-DF61-4EC5-B47B-CA69ABDEB462}" presName="LevelTwoTextNode" presStyleLbl="node2" presStyleIdx="3" presStyleCnt="9" custScaleX="161294" custScaleY="775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5428D3-D1AB-4446-B1C3-21C76919C254}" type="pres">
      <dgm:prSet presAssocID="{602A4611-DF61-4EC5-B47B-CA69ABDEB462}" presName="level3hierChild" presStyleCnt="0"/>
      <dgm:spPr/>
    </dgm:pt>
    <dgm:pt modelId="{35ABC168-645F-4912-8230-A7A66F3A2676}" type="pres">
      <dgm:prSet presAssocID="{84868423-2288-4080-96D0-85FAF8640847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92A4F009-A795-414A-A6BC-C5AD2D5D0A96}" type="pres">
      <dgm:prSet presAssocID="{84868423-2288-4080-96D0-85FAF8640847}" presName="connTx" presStyleLbl="parChTrans1D2" presStyleIdx="4" presStyleCnt="9"/>
      <dgm:spPr/>
      <dgm:t>
        <a:bodyPr/>
        <a:lstStyle/>
        <a:p>
          <a:endParaRPr lang="en-US"/>
        </a:p>
      </dgm:t>
    </dgm:pt>
    <dgm:pt modelId="{4A675279-6F8F-476D-9708-D4C49032B5DE}" type="pres">
      <dgm:prSet presAssocID="{917465A1-836F-49A4-A966-9B82CEE87E2A}" presName="root2" presStyleCnt="0"/>
      <dgm:spPr/>
    </dgm:pt>
    <dgm:pt modelId="{37C2A48E-654C-4DD6-A35C-6FB40EB3A243}" type="pres">
      <dgm:prSet presAssocID="{917465A1-836F-49A4-A966-9B82CEE87E2A}" presName="LevelTwoTextNode" presStyleLbl="node2" presStyleIdx="4" presStyleCnt="9" custScaleX="161294" custScaleY="734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81717-2E08-4D1D-AE03-06B3D5374223}" type="pres">
      <dgm:prSet presAssocID="{917465A1-836F-49A4-A966-9B82CEE87E2A}" presName="level3hierChild" presStyleCnt="0"/>
      <dgm:spPr/>
    </dgm:pt>
    <dgm:pt modelId="{B83099FE-832B-45DF-948E-59ABACEE5747}" type="pres">
      <dgm:prSet presAssocID="{EE15011E-F891-478A-AE20-42365198899F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F89FC80B-A566-4F96-95B8-05A7EEEBBB46}" type="pres">
      <dgm:prSet presAssocID="{EE15011E-F891-478A-AE20-42365198899F}" presName="connTx" presStyleLbl="parChTrans1D3" presStyleIdx="0" presStyleCnt="2"/>
      <dgm:spPr/>
      <dgm:t>
        <a:bodyPr/>
        <a:lstStyle/>
        <a:p>
          <a:endParaRPr lang="en-US"/>
        </a:p>
      </dgm:t>
    </dgm:pt>
    <dgm:pt modelId="{26E6C18C-787D-452B-85CD-83A03A7D2C32}" type="pres">
      <dgm:prSet presAssocID="{D9C67DF8-651C-4CD8-B8D2-F5B7F63DF5FB}" presName="root2" presStyleCnt="0"/>
      <dgm:spPr/>
    </dgm:pt>
    <dgm:pt modelId="{F342D223-E406-4694-AD8F-29382501DADD}" type="pres">
      <dgm:prSet presAssocID="{D9C67DF8-651C-4CD8-B8D2-F5B7F63DF5FB}" presName="LevelTwoTextNode" presStyleLbl="node3" presStyleIdx="0" presStyleCnt="2" custScaleX="126186" custScaleY="773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461095-149D-4FB1-9E79-4E3D185ACF5F}" type="pres">
      <dgm:prSet presAssocID="{D9C67DF8-651C-4CD8-B8D2-F5B7F63DF5FB}" presName="level3hierChild" presStyleCnt="0"/>
      <dgm:spPr/>
    </dgm:pt>
    <dgm:pt modelId="{CEDD5F2E-816C-46A3-B6AB-B0D318C64561}" type="pres">
      <dgm:prSet presAssocID="{54E3B8DA-D2C2-4F35-A9D8-C721A79E56AC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0186345D-20CF-4595-8D1B-24CC14D4BA1E}" type="pres">
      <dgm:prSet presAssocID="{54E3B8DA-D2C2-4F35-A9D8-C721A79E56AC}" presName="connTx" presStyleLbl="parChTrans1D3" presStyleIdx="1" presStyleCnt="2"/>
      <dgm:spPr/>
      <dgm:t>
        <a:bodyPr/>
        <a:lstStyle/>
        <a:p>
          <a:endParaRPr lang="en-US"/>
        </a:p>
      </dgm:t>
    </dgm:pt>
    <dgm:pt modelId="{13EAFF8F-82F0-45D3-921C-FF26668C9890}" type="pres">
      <dgm:prSet presAssocID="{E30EC409-42CD-4B94-A546-9283991E478F}" presName="root2" presStyleCnt="0"/>
      <dgm:spPr/>
    </dgm:pt>
    <dgm:pt modelId="{8F3672D8-7E25-44A6-A7EB-1BF69208F309}" type="pres">
      <dgm:prSet presAssocID="{E30EC409-42CD-4B94-A546-9283991E478F}" presName="LevelTwoTextNode" presStyleLbl="node3" presStyleIdx="1" presStyleCnt="2" custScaleX="126186" custScaleY="69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5F57EA-A41E-4C6E-B471-4B952C75C1CA}" type="pres">
      <dgm:prSet presAssocID="{E30EC409-42CD-4B94-A546-9283991E478F}" presName="level3hierChild" presStyleCnt="0"/>
      <dgm:spPr/>
    </dgm:pt>
    <dgm:pt modelId="{27AFE946-8A14-477E-A4A9-203CB8ABF535}" type="pres">
      <dgm:prSet presAssocID="{9DEF28DB-BD14-4710-8BEC-9671747DB1E8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3FF1CCF4-3F5E-43E8-B88F-720D5FE4ED4A}" type="pres">
      <dgm:prSet presAssocID="{9DEF28DB-BD14-4710-8BEC-9671747DB1E8}" presName="connTx" presStyleLbl="parChTrans1D2" presStyleIdx="5" presStyleCnt="9"/>
      <dgm:spPr/>
      <dgm:t>
        <a:bodyPr/>
        <a:lstStyle/>
        <a:p>
          <a:endParaRPr lang="en-US"/>
        </a:p>
      </dgm:t>
    </dgm:pt>
    <dgm:pt modelId="{31C70B95-C213-44C1-9B2F-9BD3BEA1D987}" type="pres">
      <dgm:prSet presAssocID="{14B5DBD0-2BDB-46C3-9EE2-080AFF6E5C3D}" presName="root2" presStyleCnt="0"/>
      <dgm:spPr/>
    </dgm:pt>
    <dgm:pt modelId="{DB8AF433-F2E4-4331-A7B7-B928011233FD}" type="pres">
      <dgm:prSet presAssocID="{14B5DBD0-2BDB-46C3-9EE2-080AFF6E5C3D}" presName="LevelTwoTextNode" presStyleLbl="node2" presStyleIdx="5" presStyleCnt="9" custScaleX="161294" custScaleY="790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31574-CC05-4463-93AE-5137A1018C5F}" type="pres">
      <dgm:prSet presAssocID="{14B5DBD0-2BDB-46C3-9EE2-080AFF6E5C3D}" presName="level3hierChild" presStyleCnt="0"/>
      <dgm:spPr/>
    </dgm:pt>
    <dgm:pt modelId="{9B33D1D7-0745-42B2-BE13-C7C8D301A1FB}" type="pres">
      <dgm:prSet presAssocID="{617EB9A2-A217-4FD4-9403-C37C2B3C7430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E78D12-E66E-4089-A7BC-BBF9D4AA4DA9}" type="pres">
      <dgm:prSet presAssocID="{617EB9A2-A217-4FD4-9403-C37C2B3C7430}" presName="connTx" presStyleLbl="parChTrans1D2" presStyleIdx="6" presStyleCnt="9"/>
      <dgm:spPr/>
      <dgm:t>
        <a:bodyPr/>
        <a:lstStyle/>
        <a:p>
          <a:endParaRPr lang="en-US"/>
        </a:p>
      </dgm:t>
    </dgm:pt>
    <dgm:pt modelId="{F4439E4E-C713-4AA1-81D2-BC13BE5967F0}" type="pres">
      <dgm:prSet presAssocID="{01BBD7B5-C7BE-46EC-81C8-8DB821E2EF6D}" presName="root2" presStyleCnt="0"/>
      <dgm:spPr/>
    </dgm:pt>
    <dgm:pt modelId="{480CC3BC-6CAE-4EBA-94E2-957BD9AAB3E6}" type="pres">
      <dgm:prSet presAssocID="{01BBD7B5-C7BE-46EC-81C8-8DB821E2EF6D}" presName="LevelTwoTextNode" presStyleLbl="node2" presStyleIdx="6" presStyleCnt="9" custScaleX="161294" custScaleY="582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F3682B-89EC-4A07-AE9A-14789EB0D7B9}" type="pres">
      <dgm:prSet presAssocID="{01BBD7B5-C7BE-46EC-81C8-8DB821E2EF6D}" presName="level3hierChild" presStyleCnt="0"/>
      <dgm:spPr/>
    </dgm:pt>
    <dgm:pt modelId="{37CF5A68-3024-4BEB-9276-175341CEA7B4}" type="pres">
      <dgm:prSet presAssocID="{6967AE85-8609-469D-933D-5512133847C7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AD2A80A7-9E26-425C-A66C-3F25256A4BA6}" type="pres">
      <dgm:prSet presAssocID="{6967AE85-8609-469D-933D-5512133847C7}" presName="connTx" presStyleLbl="parChTrans1D2" presStyleIdx="7" presStyleCnt="9"/>
      <dgm:spPr/>
      <dgm:t>
        <a:bodyPr/>
        <a:lstStyle/>
        <a:p>
          <a:endParaRPr lang="en-US"/>
        </a:p>
      </dgm:t>
    </dgm:pt>
    <dgm:pt modelId="{98E8E6DB-26FB-4011-81B4-FA96CBB93659}" type="pres">
      <dgm:prSet presAssocID="{D46124D5-D893-4459-880D-CC7F2006A75C}" presName="root2" presStyleCnt="0"/>
      <dgm:spPr/>
    </dgm:pt>
    <dgm:pt modelId="{D853F4FB-E99F-44FD-8DD3-5CBAE17216C3}" type="pres">
      <dgm:prSet presAssocID="{D46124D5-D893-4459-880D-CC7F2006A75C}" presName="LevelTwoTextNode" presStyleLbl="node2" presStyleIdx="7" presStyleCnt="9" custScaleX="161294" custScaleY="58890" custLinFactNeighborX="-1322" custLinFactNeighborY="-10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021A0B-910A-41FF-8221-D4EE8224B96B}" type="pres">
      <dgm:prSet presAssocID="{D46124D5-D893-4459-880D-CC7F2006A75C}" presName="level3hierChild" presStyleCnt="0"/>
      <dgm:spPr/>
    </dgm:pt>
    <dgm:pt modelId="{ADB59E83-648C-4858-856C-61C64C0D40F6}" type="pres">
      <dgm:prSet presAssocID="{ED56A00B-451A-4CD2-B3A4-492C0D84A8FA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FD104A77-7617-43B5-8013-5656BD1DFDC2}" type="pres">
      <dgm:prSet presAssocID="{ED56A00B-451A-4CD2-B3A4-492C0D84A8FA}" presName="connTx" presStyleLbl="parChTrans1D2" presStyleIdx="8" presStyleCnt="9"/>
      <dgm:spPr/>
      <dgm:t>
        <a:bodyPr/>
        <a:lstStyle/>
        <a:p>
          <a:endParaRPr lang="en-US"/>
        </a:p>
      </dgm:t>
    </dgm:pt>
    <dgm:pt modelId="{F76BF38E-E7D0-4D3E-B596-9FC7429203D9}" type="pres">
      <dgm:prSet presAssocID="{B293117D-655C-4DF7-91DC-9F6D076CA842}" presName="root2" presStyleCnt="0"/>
      <dgm:spPr/>
    </dgm:pt>
    <dgm:pt modelId="{9C20A8CE-78CE-4118-AB7E-B2D29C3FB0A0}" type="pres">
      <dgm:prSet presAssocID="{B293117D-655C-4DF7-91DC-9F6D076CA842}" presName="LevelTwoTextNode" presStyleLbl="node2" presStyleIdx="8" presStyleCnt="9" custScaleX="156382" custScaleY="581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14E15-98F5-4A5A-8140-1875CEFF2B5A}" type="pres">
      <dgm:prSet presAssocID="{B293117D-655C-4DF7-91DC-9F6D076CA842}" presName="level3hierChild" presStyleCnt="0"/>
      <dgm:spPr/>
    </dgm:pt>
  </dgm:ptLst>
  <dgm:cxnLst>
    <dgm:cxn modelId="{37BFCA26-4A2B-48B6-875E-0BB8622C11D6}" srcId="{9D768522-F2BE-4B18-BC51-26F8501CC227}" destId="{B293117D-655C-4DF7-91DC-9F6D076CA842}" srcOrd="8" destOrd="0" parTransId="{ED56A00B-451A-4CD2-B3A4-492C0D84A8FA}" sibTransId="{11A6BD20-1219-4D6F-AAB5-C243861383F4}"/>
    <dgm:cxn modelId="{884F8CDC-34B0-4F2B-A27F-FEDA5D78A58E}" type="presOf" srcId="{6D49F743-42F7-4681-AF19-A0A343804534}" destId="{1098E62A-8E3A-4526-BBFB-E9A607D18F4E}" srcOrd="0" destOrd="0" presId="urn:microsoft.com/office/officeart/2008/layout/HorizontalMultiLevelHierarchy"/>
    <dgm:cxn modelId="{FE2E3623-F95E-409D-9088-C912F394C074}" type="presOf" srcId="{54E3B8DA-D2C2-4F35-A9D8-C721A79E56AC}" destId="{CEDD5F2E-816C-46A3-B6AB-B0D318C64561}" srcOrd="0" destOrd="0" presId="urn:microsoft.com/office/officeart/2008/layout/HorizontalMultiLevelHierarchy"/>
    <dgm:cxn modelId="{FB580A8E-BAD9-4F43-9EC6-0F5B37315B42}" type="presOf" srcId="{EE15011E-F891-478A-AE20-42365198899F}" destId="{B83099FE-832B-45DF-948E-59ABACEE5747}" srcOrd="0" destOrd="0" presId="urn:microsoft.com/office/officeart/2008/layout/HorizontalMultiLevelHierarchy"/>
    <dgm:cxn modelId="{A705FC1C-187F-4AB5-A16F-8B9D3C1BE632}" type="presOf" srcId="{01BBD7B5-C7BE-46EC-81C8-8DB821E2EF6D}" destId="{480CC3BC-6CAE-4EBA-94E2-957BD9AAB3E6}" srcOrd="0" destOrd="0" presId="urn:microsoft.com/office/officeart/2008/layout/HorizontalMultiLevelHierarchy"/>
    <dgm:cxn modelId="{A4C33707-C794-48B1-B6E2-966A1614FB23}" type="presOf" srcId="{9DEF28DB-BD14-4710-8BEC-9671747DB1E8}" destId="{27AFE946-8A14-477E-A4A9-203CB8ABF535}" srcOrd="0" destOrd="0" presId="urn:microsoft.com/office/officeart/2008/layout/HorizontalMultiLevelHierarchy"/>
    <dgm:cxn modelId="{3EEBD219-69D6-4A61-9FA1-EE61081C2194}" type="presOf" srcId="{6967AE85-8609-469D-933D-5512133847C7}" destId="{AD2A80A7-9E26-425C-A66C-3F25256A4BA6}" srcOrd="1" destOrd="0" presId="urn:microsoft.com/office/officeart/2008/layout/HorizontalMultiLevelHierarchy"/>
    <dgm:cxn modelId="{C5885A4A-3A3F-43FD-8090-2693FD66E67F}" type="presOf" srcId="{6D49F743-42F7-4681-AF19-A0A343804534}" destId="{6F3AE52A-DFC6-4AFF-A1E9-62C4C6BE953D}" srcOrd="1" destOrd="0" presId="urn:microsoft.com/office/officeart/2008/layout/HorizontalMultiLevelHierarchy"/>
    <dgm:cxn modelId="{2861C0E9-A627-4192-A18E-B8ED49CA28AC}" type="presOf" srcId="{6FD44F57-5EB2-4021-ABDB-E843AA080973}" destId="{65D7A5E9-1C51-4B85-8AD4-B3650D9387BA}" srcOrd="0" destOrd="0" presId="urn:microsoft.com/office/officeart/2008/layout/HorizontalMultiLevelHierarchy"/>
    <dgm:cxn modelId="{21607C25-B468-4559-8F75-0DC5222111B3}" type="presOf" srcId="{84868423-2288-4080-96D0-85FAF8640847}" destId="{35ABC168-645F-4912-8230-A7A66F3A2676}" srcOrd="0" destOrd="0" presId="urn:microsoft.com/office/officeart/2008/layout/HorizontalMultiLevelHierarchy"/>
    <dgm:cxn modelId="{74A1C6F2-0F9E-4323-860D-5B24377EEE32}" srcId="{917465A1-836F-49A4-A966-9B82CEE87E2A}" destId="{E30EC409-42CD-4B94-A546-9283991E478F}" srcOrd="1" destOrd="0" parTransId="{54E3B8DA-D2C2-4F35-A9D8-C721A79E56AC}" sibTransId="{BFE7303E-011D-4104-8101-68ED57489C13}"/>
    <dgm:cxn modelId="{0D38A362-FF1C-4B0F-A8C7-62A11AB0A602}" type="presOf" srcId="{B293117D-655C-4DF7-91DC-9F6D076CA842}" destId="{9C20A8CE-78CE-4118-AB7E-B2D29C3FB0A0}" srcOrd="0" destOrd="0" presId="urn:microsoft.com/office/officeart/2008/layout/HorizontalMultiLevelHierarchy"/>
    <dgm:cxn modelId="{AE6F29CE-5C5F-48FD-9EB4-0478DB902189}" srcId="{9D768522-F2BE-4B18-BC51-26F8501CC227}" destId="{01BBD7B5-C7BE-46EC-81C8-8DB821E2EF6D}" srcOrd="6" destOrd="0" parTransId="{617EB9A2-A217-4FD4-9403-C37C2B3C7430}" sibTransId="{C9ABC580-E465-4B08-A8D3-B25D242A2D57}"/>
    <dgm:cxn modelId="{42127E6D-68A3-4926-AAAD-905846725572}" type="presOf" srcId="{DE6FF250-81BB-4144-8659-650C4468E5A4}" destId="{0A2B83F5-6416-4F39-951C-7E0EB134870E}" srcOrd="0" destOrd="0" presId="urn:microsoft.com/office/officeart/2008/layout/HorizontalMultiLevelHierarchy"/>
    <dgm:cxn modelId="{59FC927D-3CB6-48DC-965C-295DC4B4A065}" type="presOf" srcId="{BFC86B10-71AE-4E19-BA67-AED49DA584C9}" destId="{9F56053F-01AD-4A5B-9E59-11191091BBB1}" srcOrd="0" destOrd="0" presId="urn:microsoft.com/office/officeart/2008/layout/HorizontalMultiLevelHierarchy"/>
    <dgm:cxn modelId="{82E3A936-40FE-461E-A093-398C0596EDC9}" type="presOf" srcId="{4CC2B304-1DD2-45EC-AC29-4AE1E2CCAE40}" destId="{8958D19B-6D8A-471B-A60D-B54F924BB8C1}" srcOrd="0" destOrd="0" presId="urn:microsoft.com/office/officeart/2008/layout/HorizontalMultiLevelHierarchy"/>
    <dgm:cxn modelId="{CFD1FFAD-7D26-4B3D-B32F-5350AE49070D}" type="presOf" srcId="{ED56A00B-451A-4CD2-B3A4-492C0D84A8FA}" destId="{ADB59E83-648C-4858-856C-61C64C0D40F6}" srcOrd="0" destOrd="0" presId="urn:microsoft.com/office/officeart/2008/layout/HorizontalMultiLevelHierarchy"/>
    <dgm:cxn modelId="{2D53141C-3ADB-4720-888D-E9B5135BB407}" type="presOf" srcId="{917465A1-836F-49A4-A966-9B82CEE87E2A}" destId="{37C2A48E-654C-4DD6-A35C-6FB40EB3A243}" srcOrd="0" destOrd="0" presId="urn:microsoft.com/office/officeart/2008/layout/HorizontalMultiLevelHierarchy"/>
    <dgm:cxn modelId="{B5B8512C-1C5C-468E-B730-690D306AD180}" srcId="{9D768522-F2BE-4B18-BC51-26F8501CC227}" destId="{917465A1-836F-49A4-A966-9B82CEE87E2A}" srcOrd="4" destOrd="0" parTransId="{84868423-2288-4080-96D0-85FAF8640847}" sibTransId="{FF0AABAE-3692-40B8-8E3C-60CE2C3D2C35}"/>
    <dgm:cxn modelId="{43E26390-A5CC-4228-AF83-7963DEB195E0}" srcId="{9D768522-F2BE-4B18-BC51-26F8501CC227}" destId="{14B5DBD0-2BDB-46C3-9EE2-080AFF6E5C3D}" srcOrd="5" destOrd="0" parTransId="{9DEF28DB-BD14-4710-8BEC-9671747DB1E8}" sibTransId="{65490FEA-5480-40EA-BCBA-5F49F7137A92}"/>
    <dgm:cxn modelId="{67719E7E-D09A-46CC-B128-73EC4A416CC4}" srcId="{9D768522-F2BE-4B18-BC51-26F8501CC227}" destId="{D46124D5-D893-4459-880D-CC7F2006A75C}" srcOrd="7" destOrd="0" parTransId="{6967AE85-8609-469D-933D-5512133847C7}" sibTransId="{2BE54F48-4466-4509-8B63-686D8E92B444}"/>
    <dgm:cxn modelId="{6B268774-E9E3-40AF-A4A4-5792DB0B1EF9}" type="presOf" srcId="{D9C67DF8-651C-4CD8-B8D2-F5B7F63DF5FB}" destId="{F342D223-E406-4694-AD8F-29382501DADD}" srcOrd="0" destOrd="0" presId="urn:microsoft.com/office/officeart/2008/layout/HorizontalMultiLevelHierarchy"/>
    <dgm:cxn modelId="{D705A72F-0812-421B-AC25-BB884FFBD507}" type="presOf" srcId="{2A7C5FD4-3071-429D-8037-C2EBDB4FF998}" destId="{29C4D57E-1B76-47D6-9802-2908CEA6A17C}" srcOrd="1" destOrd="0" presId="urn:microsoft.com/office/officeart/2008/layout/HorizontalMultiLevelHierarchy"/>
    <dgm:cxn modelId="{1F367051-39E7-4814-B023-C1639A6014DC}" srcId="{9D768522-F2BE-4B18-BC51-26F8501CC227}" destId="{6FD44F57-5EB2-4021-ABDB-E843AA080973}" srcOrd="2" destOrd="0" parTransId="{6D49F743-42F7-4681-AF19-A0A343804534}" sibTransId="{B3D60902-80CD-4C10-B884-A185FF0F5694}"/>
    <dgm:cxn modelId="{C41BED47-100F-4E11-9644-89EFEE80E145}" srcId="{DE6FF250-81BB-4144-8659-650C4468E5A4}" destId="{9D768522-F2BE-4B18-BC51-26F8501CC227}" srcOrd="0" destOrd="0" parTransId="{D4D2B7FD-9035-4C76-B0C6-F3A260310469}" sibTransId="{4FF34C4F-DC2A-4E39-A89B-CB1FCB734324}"/>
    <dgm:cxn modelId="{DB99490B-4285-417A-AD5D-029FFC4382F4}" srcId="{9D768522-F2BE-4B18-BC51-26F8501CC227}" destId="{602A4611-DF61-4EC5-B47B-CA69ABDEB462}" srcOrd="3" destOrd="0" parTransId="{2A7C5FD4-3071-429D-8037-C2EBDB4FF998}" sibTransId="{718384B3-E290-4A52-ACC1-D72114DDD7BB}"/>
    <dgm:cxn modelId="{E7A84DE7-1453-4FE8-8851-7BD71F52BB37}" type="presOf" srcId="{D1DE3CDA-64EC-4F21-BF91-F07C41A7A26D}" destId="{EF10B30A-5447-4935-81F9-0CAE3A72B2DF}" srcOrd="1" destOrd="0" presId="urn:microsoft.com/office/officeart/2008/layout/HorizontalMultiLevelHierarchy"/>
    <dgm:cxn modelId="{2D31CCF3-4D4A-4760-BA11-282014641E7F}" type="presOf" srcId="{6967AE85-8609-469D-933D-5512133847C7}" destId="{37CF5A68-3024-4BEB-9276-175341CEA7B4}" srcOrd="0" destOrd="0" presId="urn:microsoft.com/office/officeart/2008/layout/HorizontalMultiLevelHierarchy"/>
    <dgm:cxn modelId="{43C024B0-1BD0-48CB-A6FB-356F57D81D06}" type="presOf" srcId="{ED56A00B-451A-4CD2-B3A4-492C0D84A8FA}" destId="{FD104A77-7617-43B5-8013-5656BD1DFDC2}" srcOrd="1" destOrd="0" presId="urn:microsoft.com/office/officeart/2008/layout/HorizontalMultiLevelHierarchy"/>
    <dgm:cxn modelId="{F697304B-6F07-4A12-85C2-CA66F8311FD8}" type="presOf" srcId="{2A7C5FD4-3071-429D-8037-C2EBDB4FF998}" destId="{D461D6D8-3C48-499E-88ED-1D584273E80C}" srcOrd="0" destOrd="0" presId="urn:microsoft.com/office/officeart/2008/layout/HorizontalMultiLevelHierarchy"/>
    <dgm:cxn modelId="{89206918-5107-41D0-BE59-33B1D981397E}" srcId="{9D768522-F2BE-4B18-BC51-26F8501CC227}" destId="{CB771EFB-47B5-454D-8592-0CF974805A09}" srcOrd="0" destOrd="0" parTransId="{D1DE3CDA-64EC-4F21-BF91-F07C41A7A26D}" sibTransId="{78C770E0-75BC-43E7-93DC-18043818E077}"/>
    <dgm:cxn modelId="{95AD0656-5871-4317-99F5-24491BE4B788}" type="presOf" srcId="{84868423-2288-4080-96D0-85FAF8640847}" destId="{92A4F009-A795-414A-A6BC-C5AD2D5D0A96}" srcOrd="1" destOrd="0" presId="urn:microsoft.com/office/officeart/2008/layout/HorizontalMultiLevelHierarchy"/>
    <dgm:cxn modelId="{0043A7D3-1148-48E2-9CA2-8453CFF4E882}" type="presOf" srcId="{E30EC409-42CD-4B94-A546-9283991E478F}" destId="{8F3672D8-7E25-44A6-A7EB-1BF69208F309}" srcOrd="0" destOrd="0" presId="urn:microsoft.com/office/officeart/2008/layout/HorizontalMultiLevelHierarchy"/>
    <dgm:cxn modelId="{3CC0D97F-E295-4209-94F2-98DCCCC50470}" srcId="{917465A1-836F-49A4-A966-9B82CEE87E2A}" destId="{D9C67DF8-651C-4CD8-B8D2-F5B7F63DF5FB}" srcOrd="0" destOrd="0" parTransId="{EE15011E-F891-478A-AE20-42365198899F}" sibTransId="{E77621A6-6107-4A41-8BD9-221E2A43BB42}"/>
    <dgm:cxn modelId="{263CB59F-DD0A-4FDA-BAF3-0EE7B5CEA15D}" type="presOf" srcId="{602A4611-DF61-4EC5-B47B-CA69ABDEB462}" destId="{28DAA847-6B0F-4DC1-B62E-925254CCC7ED}" srcOrd="0" destOrd="0" presId="urn:microsoft.com/office/officeart/2008/layout/HorizontalMultiLevelHierarchy"/>
    <dgm:cxn modelId="{319873CB-6A6D-493A-9744-030ED052AECD}" type="presOf" srcId="{D1DE3CDA-64EC-4F21-BF91-F07C41A7A26D}" destId="{335CD427-6B53-463A-A28D-C51287FC41E8}" srcOrd="0" destOrd="0" presId="urn:microsoft.com/office/officeart/2008/layout/HorizontalMultiLevelHierarchy"/>
    <dgm:cxn modelId="{FBCCE03C-46B7-4B16-B69A-C16C7966DC2F}" type="presOf" srcId="{14B5DBD0-2BDB-46C3-9EE2-080AFF6E5C3D}" destId="{DB8AF433-F2E4-4331-A7B7-B928011233FD}" srcOrd="0" destOrd="0" presId="urn:microsoft.com/office/officeart/2008/layout/HorizontalMultiLevelHierarchy"/>
    <dgm:cxn modelId="{F7A9C805-EED6-4C23-A2BD-E90BE65E83F1}" type="presOf" srcId="{BFC86B10-71AE-4E19-BA67-AED49DA584C9}" destId="{2D0FB49B-FBDD-4E3D-93DD-6E6039113511}" srcOrd="1" destOrd="0" presId="urn:microsoft.com/office/officeart/2008/layout/HorizontalMultiLevelHierarchy"/>
    <dgm:cxn modelId="{699CC9EC-971A-4FD9-B6C0-6D59F6AC4C07}" type="presOf" srcId="{CB771EFB-47B5-454D-8592-0CF974805A09}" destId="{D93ABE76-D91F-44AE-8534-1AB9F1C5D317}" srcOrd="0" destOrd="0" presId="urn:microsoft.com/office/officeart/2008/layout/HorizontalMultiLevelHierarchy"/>
    <dgm:cxn modelId="{F9363DA5-9CDC-4B6B-A625-2F9935F06D2F}" srcId="{9D768522-F2BE-4B18-BC51-26F8501CC227}" destId="{4CC2B304-1DD2-45EC-AC29-4AE1E2CCAE40}" srcOrd="1" destOrd="0" parTransId="{BFC86B10-71AE-4E19-BA67-AED49DA584C9}" sibTransId="{4B920A2D-FAF9-4110-B49B-CBD31402A07E}"/>
    <dgm:cxn modelId="{BADFB60A-1F83-4867-ABF3-728F5A155BFC}" type="presOf" srcId="{617EB9A2-A217-4FD4-9403-C37C2B3C7430}" destId="{9B33D1D7-0745-42B2-BE13-C7C8D301A1FB}" srcOrd="0" destOrd="0" presId="urn:microsoft.com/office/officeart/2008/layout/HorizontalMultiLevelHierarchy"/>
    <dgm:cxn modelId="{ABD8B89B-6348-4E36-8A52-CD3CAD244398}" type="presOf" srcId="{9DEF28DB-BD14-4710-8BEC-9671747DB1E8}" destId="{3FF1CCF4-3F5E-43E8-B88F-720D5FE4ED4A}" srcOrd="1" destOrd="0" presId="urn:microsoft.com/office/officeart/2008/layout/HorizontalMultiLevelHierarchy"/>
    <dgm:cxn modelId="{DF74347B-0EED-4221-8236-DD4124636419}" type="presOf" srcId="{617EB9A2-A217-4FD4-9403-C37C2B3C7430}" destId="{05E78D12-E66E-4089-A7BC-BBF9D4AA4DA9}" srcOrd="1" destOrd="0" presId="urn:microsoft.com/office/officeart/2008/layout/HorizontalMultiLevelHierarchy"/>
    <dgm:cxn modelId="{B7C3D3EA-F128-48DC-8654-9674583B6250}" type="presOf" srcId="{9D768522-F2BE-4B18-BC51-26F8501CC227}" destId="{9A730CA9-EA29-4217-B235-10711131D7A8}" srcOrd="0" destOrd="0" presId="urn:microsoft.com/office/officeart/2008/layout/HorizontalMultiLevelHierarchy"/>
    <dgm:cxn modelId="{C6BECA31-3AE9-49A4-99C0-83DE11F47F15}" type="presOf" srcId="{EE15011E-F891-478A-AE20-42365198899F}" destId="{F89FC80B-A566-4F96-95B8-05A7EEEBBB46}" srcOrd="1" destOrd="0" presId="urn:microsoft.com/office/officeart/2008/layout/HorizontalMultiLevelHierarchy"/>
    <dgm:cxn modelId="{A55E416B-59AD-4239-BF9D-9673F22EE4F7}" type="presOf" srcId="{D46124D5-D893-4459-880D-CC7F2006A75C}" destId="{D853F4FB-E99F-44FD-8DD3-5CBAE17216C3}" srcOrd="0" destOrd="0" presId="urn:microsoft.com/office/officeart/2008/layout/HorizontalMultiLevelHierarchy"/>
    <dgm:cxn modelId="{5971CBE4-D554-460D-97FD-229046205E7B}" type="presOf" srcId="{54E3B8DA-D2C2-4F35-A9D8-C721A79E56AC}" destId="{0186345D-20CF-4595-8D1B-24CC14D4BA1E}" srcOrd="1" destOrd="0" presId="urn:microsoft.com/office/officeart/2008/layout/HorizontalMultiLevelHierarchy"/>
    <dgm:cxn modelId="{57FBB3E5-0DEC-4318-AE1B-BCDBB9C016FF}" type="presParOf" srcId="{0A2B83F5-6416-4F39-951C-7E0EB134870E}" destId="{660252F0-9DC1-4D86-8453-51F7F9F75FF7}" srcOrd="0" destOrd="0" presId="urn:microsoft.com/office/officeart/2008/layout/HorizontalMultiLevelHierarchy"/>
    <dgm:cxn modelId="{3CDCBE8E-4833-4E83-9720-CE6CF47634EB}" type="presParOf" srcId="{660252F0-9DC1-4D86-8453-51F7F9F75FF7}" destId="{9A730CA9-EA29-4217-B235-10711131D7A8}" srcOrd="0" destOrd="0" presId="urn:microsoft.com/office/officeart/2008/layout/HorizontalMultiLevelHierarchy"/>
    <dgm:cxn modelId="{DB46FBF0-0309-445A-8401-1FE86CF26EC4}" type="presParOf" srcId="{660252F0-9DC1-4D86-8453-51F7F9F75FF7}" destId="{187E82A1-7D98-421C-BE2C-5066B06594F0}" srcOrd="1" destOrd="0" presId="urn:microsoft.com/office/officeart/2008/layout/HorizontalMultiLevelHierarchy"/>
    <dgm:cxn modelId="{AE28F389-E2D0-441F-A065-014778C8E2DF}" type="presParOf" srcId="{187E82A1-7D98-421C-BE2C-5066B06594F0}" destId="{335CD427-6B53-463A-A28D-C51287FC41E8}" srcOrd="0" destOrd="0" presId="urn:microsoft.com/office/officeart/2008/layout/HorizontalMultiLevelHierarchy"/>
    <dgm:cxn modelId="{4911D7AC-4080-44B8-B5D4-C23DBC86DA8B}" type="presParOf" srcId="{335CD427-6B53-463A-A28D-C51287FC41E8}" destId="{EF10B30A-5447-4935-81F9-0CAE3A72B2DF}" srcOrd="0" destOrd="0" presId="urn:microsoft.com/office/officeart/2008/layout/HorizontalMultiLevelHierarchy"/>
    <dgm:cxn modelId="{5390222B-B286-444D-A615-ECF1772B2C50}" type="presParOf" srcId="{187E82A1-7D98-421C-BE2C-5066B06594F0}" destId="{F6925F0C-CE5D-4A99-9772-466A17EAE7B7}" srcOrd="1" destOrd="0" presId="urn:microsoft.com/office/officeart/2008/layout/HorizontalMultiLevelHierarchy"/>
    <dgm:cxn modelId="{E674B3A9-454B-4FB8-A653-1BBC182CE08D}" type="presParOf" srcId="{F6925F0C-CE5D-4A99-9772-466A17EAE7B7}" destId="{D93ABE76-D91F-44AE-8534-1AB9F1C5D317}" srcOrd="0" destOrd="0" presId="urn:microsoft.com/office/officeart/2008/layout/HorizontalMultiLevelHierarchy"/>
    <dgm:cxn modelId="{FB6BC791-08F3-4C53-AD20-F5BECD726165}" type="presParOf" srcId="{F6925F0C-CE5D-4A99-9772-466A17EAE7B7}" destId="{EE6A32F9-B2C9-4DF1-AF95-18635D834688}" srcOrd="1" destOrd="0" presId="urn:microsoft.com/office/officeart/2008/layout/HorizontalMultiLevelHierarchy"/>
    <dgm:cxn modelId="{52182149-3735-4583-9408-BD8159A119D0}" type="presParOf" srcId="{187E82A1-7D98-421C-BE2C-5066B06594F0}" destId="{9F56053F-01AD-4A5B-9E59-11191091BBB1}" srcOrd="2" destOrd="0" presId="urn:microsoft.com/office/officeart/2008/layout/HorizontalMultiLevelHierarchy"/>
    <dgm:cxn modelId="{0C664B21-2B4A-42BE-BEB0-43B43E59BF23}" type="presParOf" srcId="{9F56053F-01AD-4A5B-9E59-11191091BBB1}" destId="{2D0FB49B-FBDD-4E3D-93DD-6E6039113511}" srcOrd="0" destOrd="0" presId="urn:microsoft.com/office/officeart/2008/layout/HorizontalMultiLevelHierarchy"/>
    <dgm:cxn modelId="{3EF10BCA-31E7-400E-9429-8C850B820606}" type="presParOf" srcId="{187E82A1-7D98-421C-BE2C-5066B06594F0}" destId="{EC988D77-7A65-4A80-B016-40806846C1F0}" srcOrd="3" destOrd="0" presId="urn:microsoft.com/office/officeart/2008/layout/HorizontalMultiLevelHierarchy"/>
    <dgm:cxn modelId="{C4FDE5F4-23DB-4FF5-A5FD-B26348CA500A}" type="presParOf" srcId="{EC988D77-7A65-4A80-B016-40806846C1F0}" destId="{8958D19B-6D8A-471B-A60D-B54F924BB8C1}" srcOrd="0" destOrd="0" presId="urn:microsoft.com/office/officeart/2008/layout/HorizontalMultiLevelHierarchy"/>
    <dgm:cxn modelId="{16EB7F62-B2F4-4EAE-A233-1C770B09A68B}" type="presParOf" srcId="{EC988D77-7A65-4A80-B016-40806846C1F0}" destId="{23CF35AB-360A-4D62-96AD-9366EA342546}" srcOrd="1" destOrd="0" presId="urn:microsoft.com/office/officeart/2008/layout/HorizontalMultiLevelHierarchy"/>
    <dgm:cxn modelId="{18BC8ED9-B286-42E1-BE09-58B9514B66BA}" type="presParOf" srcId="{187E82A1-7D98-421C-BE2C-5066B06594F0}" destId="{1098E62A-8E3A-4526-BBFB-E9A607D18F4E}" srcOrd="4" destOrd="0" presId="urn:microsoft.com/office/officeart/2008/layout/HorizontalMultiLevelHierarchy"/>
    <dgm:cxn modelId="{3CD24B1A-E030-47AE-81A1-E83D877966ED}" type="presParOf" srcId="{1098E62A-8E3A-4526-BBFB-E9A607D18F4E}" destId="{6F3AE52A-DFC6-4AFF-A1E9-62C4C6BE953D}" srcOrd="0" destOrd="0" presId="urn:microsoft.com/office/officeart/2008/layout/HorizontalMultiLevelHierarchy"/>
    <dgm:cxn modelId="{97090128-3F7E-4DB9-A20B-BC0DD750BED9}" type="presParOf" srcId="{187E82A1-7D98-421C-BE2C-5066B06594F0}" destId="{DD575B6C-7A52-4C99-A06E-75EBEAF07C81}" srcOrd="5" destOrd="0" presId="urn:microsoft.com/office/officeart/2008/layout/HorizontalMultiLevelHierarchy"/>
    <dgm:cxn modelId="{382DD084-2F80-47F9-A458-BC50D41C1B21}" type="presParOf" srcId="{DD575B6C-7A52-4C99-A06E-75EBEAF07C81}" destId="{65D7A5E9-1C51-4B85-8AD4-B3650D9387BA}" srcOrd="0" destOrd="0" presId="urn:microsoft.com/office/officeart/2008/layout/HorizontalMultiLevelHierarchy"/>
    <dgm:cxn modelId="{9653646E-3F24-40F4-89B5-CBA507BDBEC6}" type="presParOf" srcId="{DD575B6C-7A52-4C99-A06E-75EBEAF07C81}" destId="{1C790024-5B93-41D3-A141-1B81B23DE761}" srcOrd="1" destOrd="0" presId="urn:microsoft.com/office/officeart/2008/layout/HorizontalMultiLevelHierarchy"/>
    <dgm:cxn modelId="{64AA80D0-6A98-4F1D-B51B-43279ADB347F}" type="presParOf" srcId="{187E82A1-7D98-421C-BE2C-5066B06594F0}" destId="{D461D6D8-3C48-499E-88ED-1D584273E80C}" srcOrd="6" destOrd="0" presId="urn:microsoft.com/office/officeart/2008/layout/HorizontalMultiLevelHierarchy"/>
    <dgm:cxn modelId="{39FE716B-3F72-4DF9-9D23-BFD39BD876DA}" type="presParOf" srcId="{D461D6D8-3C48-499E-88ED-1D584273E80C}" destId="{29C4D57E-1B76-47D6-9802-2908CEA6A17C}" srcOrd="0" destOrd="0" presId="urn:microsoft.com/office/officeart/2008/layout/HorizontalMultiLevelHierarchy"/>
    <dgm:cxn modelId="{A603FCBD-FFF8-48B1-9B68-EB9ECE8452ED}" type="presParOf" srcId="{187E82A1-7D98-421C-BE2C-5066B06594F0}" destId="{95A3DAC8-72CB-42DD-AFED-C35B4006B8B5}" srcOrd="7" destOrd="0" presId="urn:microsoft.com/office/officeart/2008/layout/HorizontalMultiLevelHierarchy"/>
    <dgm:cxn modelId="{F5C35102-A325-47FE-88F5-47C770253510}" type="presParOf" srcId="{95A3DAC8-72CB-42DD-AFED-C35B4006B8B5}" destId="{28DAA847-6B0F-4DC1-B62E-925254CCC7ED}" srcOrd="0" destOrd="0" presId="urn:microsoft.com/office/officeart/2008/layout/HorizontalMultiLevelHierarchy"/>
    <dgm:cxn modelId="{72183D88-EF59-4F17-B2DD-56425A0EC2E4}" type="presParOf" srcId="{95A3DAC8-72CB-42DD-AFED-C35B4006B8B5}" destId="{575428D3-D1AB-4446-B1C3-21C76919C254}" srcOrd="1" destOrd="0" presId="urn:microsoft.com/office/officeart/2008/layout/HorizontalMultiLevelHierarchy"/>
    <dgm:cxn modelId="{F7B20C8F-F7EB-4F66-BF1A-2DB5ABEC02C9}" type="presParOf" srcId="{187E82A1-7D98-421C-BE2C-5066B06594F0}" destId="{35ABC168-645F-4912-8230-A7A66F3A2676}" srcOrd="8" destOrd="0" presId="urn:microsoft.com/office/officeart/2008/layout/HorizontalMultiLevelHierarchy"/>
    <dgm:cxn modelId="{9299B7FD-57F1-4AAE-96B7-B46CAB682670}" type="presParOf" srcId="{35ABC168-645F-4912-8230-A7A66F3A2676}" destId="{92A4F009-A795-414A-A6BC-C5AD2D5D0A96}" srcOrd="0" destOrd="0" presId="urn:microsoft.com/office/officeart/2008/layout/HorizontalMultiLevelHierarchy"/>
    <dgm:cxn modelId="{F2152585-E7C6-462E-9452-43162ED65F06}" type="presParOf" srcId="{187E82A1-7D98-421C-BE2C-5066B06594F0}" destId="{4A675279-6F8F-476D-9708-D4C49032B5DE}" srcOrd="9" destOrd="0" presId="urn:microsoft.com/office/officeart/2008/layout/HorizontalMultiLevelHierarchy"/>
    <dgm:cxn modelId="{3DC239E1-04C6-4470-8B7A-A4D01CBBC0C1}" type="presParOf" srcId="{4A675279-6F8F-476D-9708-D4C49032B5DE}" destId="{37C2A48E-654C-4DD6-A35C-6FB40EB3A243}" srcOrd="0" destOrd="0" presId="urn:microsoft.com/office/officeart/2008/layout/HorizontalMultiLevelHierarchy"/>
    <dgm:cxn modelId="{F138AC27-5396-438D-8CF0-810FA990068F}" type="presParOf" srcId="{4A675279-6F8F-476D-9708-D4C49032B5DE}" destId="{8CD81717-2E08-4D1D-AE03-06B3D5374223}" srcOrd="1" destOrd="0" presId="urn:microsoft.com/office/officeart/2008/layout/HorizontalMultiLevelHierarchy"/>
    <dgm:cxn modelId="{6BC11172-0905-45F3-9A03-D7E21FB9D533}" type="presParOf" srcId="{8CD81717-2E08-4D1D-AE03-06B3D5374223}" destId="{B83099FE-832B-45DF-948E-59ABACEE5747}" srcOrd="0" destOrd="0" presId="urn:microsoft.com/office/officeart/2008/layout/HorizontalMultiLevelHierarchy"/>
    <dgm:cxn modelId="{405502FC-706E-4005-A9B2-6A80A2FBF039}" type="presParOf" srcId="{B83099FE-832B-45DF-948E-59ABACEE5747}" destId="{F89FC80B-A566-4F96-95B8-05A7EEEBBB46}" srcOrd="0" destOrd="0" presId="urn:microsoft.com/office/officeart/2008/layout/HorizontalMultiLevelHierarchy"/>
    <dgm:cxn modelId="{3592186F-50BB-44F9-BF75-5528AD6B780B}" type="presParOf" srcId="{8CD81717-2E08-4D1D-AE03-06B3D5374223}" destId="{26E6C18C-787D-452B-85CD-83A03A7D2C32}" srcOrd="1" destOrd="0" presId="urn:microsoft.com/office/officeart/2008/layout/HorizontalMultiLevelHierarchy"/>
    <dgm:cxn modelId="{F260639B-218D-41CF-A635-D8953CA1104B}" type="presParOf" srcId="{26E6C18C-787D-452B-85CD-83A03A7D2C32}" destId="{F342D223-E406-4694-AD8F-29382501DADD}" srcOrd="0" destOrd="0" presId="urn:microsoft.com/office/officeart/2008/layout/HorizontalMultiLevelHierarchy"/>
    <dgm:cxn modelId="{C32E49C0-3F3C-48AD-84F4-5113B6864CB6}" type="presParOf" srcId="{26E6C18C-787D-452B-85CD-83A03A7D2C32}" destId="{D9461095-149D-4FB1-9E79-4E3D185ACF5F}" srcOrd="1" destOrd="0" presId="urn:microsoft.com/office/officeart/2008/layout/HorizontalMultiLevelHierarchy"/>
    <dgm:cxn modelId="{290219D4-567B-4307-AB6C-FC0A1444A1C9}" type="presParOf" srcId="{8CD81717-2E08-4D1D-AE03-06B3D5374223}" destId="{CEDD5F2E-816C-46A3-B6AB-B0D318C64561}" srcOrd="2" destOrd="0" presId="urn:microsoft.com/office/officeart/2008/layout/HorizontalMultiLevelHierarchy"/>
    <dgm:cxn modelId="{1AC11535-4044-41B4-8E9B-E2C54E871451}" type="presParOf" srcId="{CEDD5F2E-816C-46A3-B6AB-B0D318C64561}" destId="{0186345D-20CF-4595-8D1B-24CC14D4BA1E}" srcOrd="0" destOrd="0" presId="urn:microsoft.com/office/officeart/2008/layout/HorizontalMultiLevelHierarchy"/>
    <dgm:cxn modelId="{F5F45756-39CE-45C5-A583-88E626587971}" type="presParOf" srcId="{8CD81717-2E08-4D1D-AE03-06B3D5374223}" destId="{13EAFF8F-82F0-45D3-921C-FF26668C9890}" srcOrd="3" destOrd="0" presId="urn:microsoft.com/office/officeart/2008/layout/HorizontalMultiLevelHierarchy"/>
    <dgm:cxn modelId="{6DB1FB21-A1A4-48B8-A122-D89264106067}" type="presParOf" srcId="{13EAFF8F-82F0-45D3-921C-FF26668C9890}" destId="{8F3672D8-7E25-44A6-A7EB-1BF69208F309}" srcOrd="0" destOrd="0" presId="urn:microsoft.com/office/officeart/2008/layout/HorizontalMultiLevelHierarchy"/>
    <dgm:cxn modelId="{F17CE29C-F0D6-4EAC-A853-55F8CF465085}" type="presParOf" srcId="{13EAFF8F-82F0-45D3-921C-FF26668C9890}" destId="{0B5F57EA-A41E-4C6E-B471-4B952C75C1CA}" srcOrd="1" destOrd="0" presId="urn:microsoft.com/office/officeart/2008/layout/HorizontalMultiLevelHierarchy"/>
    <dgm:cxn modelId="{776DC3D7-A042-41C8-B0E5-535F747663A5}" type="presParOf" srcId="{187E82A1-7D98-421C-BE2C-5066B06594F0}" destId="{27AFE946-8A14-477E-A4A9-203CB8ABF535}" srcOrd="10" destOrd="0" presId="urn:microsoft.com/office/officeart/2008/layout/HorizontalMultiLevelHierarchy"/>
    <dgm:cxn modelId="{1C46A486-1A17-431B-9526-551141E6DD67}" type="presParOf" srcId="{27AFE946-8A14-477E-A4A9-203CB8ABF535}" destId="{3FF1CCF4-3F5E-43E8-B88F-720D5FE4ED4A}" srcOrd="0" destOrd="0" presId="urn:microsoft.com/office/officeart/2008/layout/HorizontalMultiLevelHierarchy"/>
    <dgm:cxn modelId="{09F12B96-2C09-4905-8089-98FBFD20A835}" type="presParOf" srcId="{187E82A1-7D98-421C-BE2C-5066B06594F0}" destId="{31C70B95-C213-44C1-9B2F-9BD3BEA1D987}" srcOrd="11" destOrd="0" presId="urn:microsoft.com/office/officeart/2008/layout/HorizontalMultiLevelHierarchy"/>
    <dgm:cxn modelId="{8BA3F3F6-6919-4C2D-8F91-B1C6EAAE00E8}" type="presParOf" srcId="{31C70B95-C213-44C1-9B2F-9BD3BEA1D987}" destId="{DB8AF433-F2E4-4331-A7B7-B928011233FD}" srcOrd="0" destOrd="0" presId="urn:microsoft.com/office/officeart/2008/layout/HorizontalMultiLevelHierarchy"/>
    <dgm:cxn modelId="{C6CAE93C-7FFE-4377-93C0-759DB15D47EC}" type="presParOf" srcId="{31C70B95-C213-44C1-9B2F-9BD3BEA1D987}" destId="{F9E31574-CC05-4463-93AE-5137A1018C5F}" srcOrd="1" destOrd="0" presId="urn:microsoft.com/office/officeart/2008/layout/HorizontalMultiLevelHierarchy"/>
    <dgm:cxn modelId="{0FBD53B4-95C8-44D6-B961-F830044B8099}" type="presParOf" srcId="{187E82A1-7D98-421C-BE2C-5066B06594F0}" destId="{9B33D1D7-0745-42B2-BE13-C7C8D301A1FB}" srcOrd="12" destOrd="0" presId="urn:microsoft.com/office/officeart/2008/layout/HorizontalMultiLevelHierarchy"/>
    <dgm:cxn modelId="{B427D51B-3598-49F8-BF5B-5B4C13425EA8}" type="presParOf" srcId="{9B33D1D7-0745-42B2-BE13-C7C8D301A1FB}" destId="{05E78D12-E66E-4089-A7BC-BBF9D4AA4DA9}" srcOrd="0" destOrd="0" presId="urn:microsoft.com/office/officeart/2008/layout/HorizontalMultiLevelHierarchy"/>
    <dgm:cxn modelId="{0C858300-E246-425A-AE54-CF59E1134240}" type="presParOf" srcId="{187E82A1-7D98-421C-BE2C-5066B06594F0}" destId="{F4439E4E-C713-4AA1-81D2-BC13BE5967F0}" srcOrd="13" destOrd="0" presId="urn:microsoft.com/office/officeart/2008/layout/HorizontalMultiLevelHierarchy"/>
    <dgm:cxn modelId="{D6653D4E-AFB6-4909-BC51-AF828F65F6A0}" type="presParOf" srcId="{F4439E4E-C713-4AA1-81D2-BC13BE5967F0}" destId="{480CC3BC-6CAE-4EBA-94E2-957BD9AAB3E6}" srcOrd="0" destOrd="0" presId="urn:microsoft.com/office/officeart/2008/layout/HorizontalMultiLevelHierarchy"/>
    <dgm:cxn modelId="{FB4CFF82-6947-4A59-8C27-A17FDA8A06BF}" type="presParOf" srcId="{F4439E4E-C713-4AA1-81D2-BC13BE5967F0}" destId="{C8F3682B-89EC-4A07-AE9A-14789EB0D7B9}" srcOrd="1" destOrd="0" presId="urn:microsoft.com/office/officeart/2008/layout/HorizontalMultiLevelHierarchy"/>
    <dgm:cxn modelId="{A31795FD-E68A-4DC7-B819-AD30745AA403}" type="presParOf" srcId="{187E82A1-7D98-421C-BE2C-5066B06594F0}" destId="{37CF5A68-3024-4BEB-9276-175341CEA7B4}" srcOrd="14" destOrd="0" presId="urn:microsoft.com/office/officeart/2008/layout/HorizontalMultiLevelHierarchy"/>
    <dgm:cxn modelId="{525D4F18-BE86-44FE-808E-6E7E1840E378}" type="presParOf" srcId="{37CF5A68-3024-4BEB-9276-175341CEA7B4}" destId="{AD2A80A7-9E26-425C-A66C-3F25256A4BA6}" srcOrd="0" destOrd="0" presId="urn:microsoft.com/office/officeart/2008/layout/HorizontalMultiLevelHierarchy"/>
    <dgm:cxn modelId="{092A0A90-855F-498A-9EAE-CCD0A527DC87}" type="presParOf" srcId="{187E82A1-7D98-421C-BE2C-5066B06594F0}" destId="{98E8E6DB-26FB-4011-81B4-FA96CBB93659}" srcOrd="15" destOrd="0" presId="urn:microsoft.com/office/officeart/2008/layout/HorizontalMultiLevelHierarchy"/>
    <dgm:cxn modelId="{D2D6D958-EE87-4C23-B510-F53FCFD8EEF9}" type="presParOf" srcId="{98E8E6DB-26FB-4011-81B4-FA96CBB93659}" destId="{D853F4FB-E99F-44FD-8DD3-5CBAE17216C3}" srcOrd="0" destOrd="0" presId="urn:microsoft.com/office/officeart/2008/layout/HorizontalMultiLevelHierarchy"/>
    <dgm:cxn modelId="{36E2C1C7-0664-4BE9-A14D-9732CE22AEE9}" type="presParOf" srcId="{98E8E6DB-26FB-4011-81B4-FA96CBB93659}" destId="{2F021A0B-910A-41FF-8221-D4EE8224B96B}" srcOrd="1" destOrd="0" presId="urn:microsoft.com/office/officeart/2008/layout/HorizontalMultiLevelHierarchy"/>
    <dgm:cxn modelId="{BC2F940F-EC1D-499F-94A7-837D3FB214F5}" type="presParOf" srcId="{187E82A1-7D98-421C-BE2C-5066B06594F0}" destId="{ADB59E83-648C-4858-856C-61C64C0D40F6}" srcOrd="16" destOrd="0" presId="urn:microsoft.com/office/officeart/2008/layout/HorizontalMultiLevelHierarchy"/>
    <dgm:cxn modelId="{3776BE26-1FA9-42A2-A865-D1C2ABB70617}" type="presParOf" srcId="{ADB59E83-648C-4858-856C-61C64C0D40F6}" destId="{FD104A77-7617-43B5-8013-5656BD1DFDC2}" srcOrd="0" destOrd="0" presId="urn:microsoft.com/office/officeart/2008/layout/HorizontalMultiLevelHierarchy"/>
    <dgm:cxn modelId="{56CAC3C9-3F56-4B6C-B5C6-096409321BA3}" type="presParOf" srcId="{187E82A1-7D98-421C-BE2C-5066B06594F0}" destId="{F76BF38E-E7D0-4D3E-B596-9FC7429203D9}" srcOrd="17" destOrd="0" presId="urn:microsoft.com/office/officeart/2008/layout/HorizontalMultiLevelHierarchy"/>
    <dgm:cxn modelId="{F7C5E0F3-EB56-4FA3-88F1-3464F3296599}" type="presParOf" srcId="{F76BF38E-E7D0-4D3E-B596-9FC7429203D9}" destId="{9C20A8CE-78CE-4118-AB7E-B2D29C3FB0A0}" srcOrd="0" destOrd="0" presId="urn:microsoft.com/office/officeart/2008/layout/HorizontalMultiLevelHierarchy"/>
    <dgm:cxn modelId="{60053324-F566-4851-9BD2-BEA06B86158E}" type="presParOf" srcId="{F76BF38E-E7D0-4D3E-B596-9FC7429203D9}" destId="{13514E15-98F5-4A5A-8140-1875CEFF2B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9E83-648C-4858-856C-61C64C0D40F6}">
      <dsp:nvSpPr>
        <dsp:cNvPr id="0" name=""/>
        <dsp:cNvSpPr/>
      </dsp:nvSpPr>
      <dsp:spPr>
        <a:xfrm>
          <a:off x="2275708" y="2591140"/>
          <a:ext cx="362974" cy="2212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487" y="0"/>
              </a:lnTo>
              <a:lnTo>
                <a:pt x="181487" y="2212503"/>
              </a:lnTo>
              <a:lnTo>
                <a:pt x="362974" y="22125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2401143" y="3641340"/>
        <a:ext cx="112104" cy="112104"/>
      </dsp:txXfrm>
    </dsp:sp>
    <dsp:sp modelId="{37CF5A68-3024-4BEB-9276-175341CEA7B4}">
      <dsp:nvSpPr>
        <dsp:cNvPr id="0" name=""/>
        <dsp:cNvSpPr/>
      </dsp:nvSpPr>
      <dsp:spPr>
        <a:xfrm>
          <a:off x="2275708" y="2591140"/>
          <a:ext cx="338982" cy="1744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491" y="0"/>
              </a:lnTo>
              <a:lnTo>
                <a:pt x="169491" y="1744434"/>
              </a:lnTo>
              <a:lnTo>
                <a:pt x="338982" y="17444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2400773" y="3418931"/>
        <a:ext cx="88853" cy="88853"/>
      </dsp:txXfrm>
    </dsp:sp>
    <dsp:sp modelId="{9B33D1D7-0745-42B2-BE13-C7C8D301A1FB}">
      <dsp:nvSpPr>
        <dsp:cNvPr id="0" name=""/>
        <dsp:cNvSpPr/>
      </dsp:nvSpPr>
      <dsp:spPr>
        <a:xfrm>
          <a:off x="2275708" y="2591140"/>
          <a:ext cx="362974" cy="1288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487" y="0"/>
              </a:lnTo>
              <a:lnTo>
                <a:pt x="181487" y="1288115"/>
              </a:lnTo>
              <a:lnTo>
                <a:pt x="362974" y="12881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2423738" y="3201741"/>
        <a:ext cx="66913" cy="66913"/>
      </dsp:txXfrm>
    </dsp:sp>
    <dsp:sp modelId="{27AFE946-8A14-477E-A4A9-203CB8ABF535}">
      <dsp:nvSpPr>
        <dsp:cNvPr id="0" name=""/>
        <dsp:cNvSpPr/>
      </dsp:nvSpPr>
      <dsp:spPr>
        <a:xfrm>
          <a:off x="2275708" y="2591140"/>
          <a:ext cx="362974" cy="769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487" y="0"/>
              </a:lnTo>
              <a:lnTo>
                <a:pt x="181487" y="769952"/>
              </a:lnTo>
              <a:lnTo>
                <a:pt x="362974" y="7699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2435915" y="2954836"/>
        <a:ext cx="42561" cy="42561"/>
      </dsp:txXfrm>
    </dsp:sp>
    <dsp:sp modelId="{CEDD5F2E-816C-46A3-B6AB-B0D318C64561}">
      <dsp:nvSpPr>
        <dsp:cNvPr id="0" name=""/>
        <dsp:cNvSpPr/>
      </dsp:nvSpPr>
      <dsp:spPr>
        <a:xfrm>
          <a:off x="5565967" y="2800788"/>
          <a:ext cx="362974" cy="283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487" y="0"/>
              </a:lnTo>
              <a:lnTo>
                <a:pt x="181487" y="283178"/>
              </a:lnTo>
              <a:lnTo>
                <a:pt x="362974" y="2831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5735945" y="2930868"/>
        <a:ext cx="23018" cy="23018"/>
      </dsp:txXfrm>
    </dsp:sp>
    <dsp:sp modelId="{B83099FE-832B-45DF-948E-59ABACEE5747}">
      <dsp:nvSpPr>
        <dsp:cNvPr id="0" name=""/>
        <dsp:cNvSpPr/>
      </dsp:nvSpPr>
      <dsp:spPr>
        <a:xfrm>
          <a:off x="5565967" y="2539881"/>
          <a:ext cx="362974" cy="260907"/>
        </a:xfrm>
        <a:custGeom>
          <a:avLst/>
          <a:gdLst/>
          <a:ahLst/>
          <a:cxnLst/>
          <a:rect l="0" t="0" r="0" b="0"/>
          <a:pathLst>
            <a:path>
              <a:moveTo>
                <a:pt x="0" y="260907"/>
              </a:moveTo>
              <a:lnTo>
                <a:pt x="181487" y="260907"/>
              </a:lnTo>
              <a:lnTo>
                <a:pt x="181487" y="0"/>
              </a:lnTo>
              <a:lnTo>
                <a:pt x="362974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5736279" y="2659159"/>
        <a:ext cx="22350" cy="22350"/>
      </dsp:txXfrm>
    </dsp:sp>
    <dsp:sp modelId="{35ABC168-645F-4912-8230-A7A66F3A2676}">
      <dsp:nvSpPr>
        <dsp:cNvPr id="0" name=""/>
        <dsp:cNvSpPr/>
      </dsp:nvSpPr>
      <dsp:spPr>
        <a:xfrm>
          <a:off x="2275708" y="2591140"/>
          <a:ext cx="362974" cy="209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487" y="0"/>
              </a:lnTo>
              <a:lnTo>
                <a:pt x="181487" y="209648"/>
              </a:lnTo>
              <a:lnTo>
                <a:pt x="362974" y="2096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2446716" y="2685485"/>
        <a:ext cx="20958" cy="20958"/>
      </dsp:txXfrm>
    </dsp:sp>
    <dsp:sp modelId="{D461D6D8-3C48-499E-88ED-1D584273E80C}">
      <dsp:nvSpPr>
        <dsp:cNvPr id="0" name=""/>
        <dsp:cNvSpPr/>
      </dsp:nvSpPr>
      <dsp:spPr>
        <a:xfrm>
          <a:off x="2275708" y="2244587"/>
          <a:ext cx="362974" cy="346552"/>
        </a:xfrm>
        <a:custGeom>
          <a:avLst/>
          <a:gdLst/>
          <a:ahLst/>
          <a:cxnLst/>
          <a:rect l="0" t="0" r="0" b="0"/>
          <a:pathLst>
            <a:path>
              <a:moveTo>
                <a:pt x="0" y="346552"/>
              </a:moveTo>
              <a:lnTo>
                <a:pt x="181487" y="346552"/>
              </a:lnTo>
              <a:lnTo>
                <a:pt x="181487" y="0"/>
              </a:lnTo>
              <a:lnTo>
                <a:pt x="36297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2444649" y="2405318"/>
        <a:ext cx="25092" cy="25092"/>
      </dsp:txXfrm>
    </dsp:sp>
    <dsp:sp modelId="{1098E62A-8E3A-4526-BBFB-E9A607D18F4E}">
      <dsp:nvSpPr>
        <dsp:cNvPr id="0" name=""/>
        <dsp:cNvSpPr/>
      </dsp:nvSpPr>
      <dsp:spPr>
        <a:xfrm>
          <a:off x="2275708" y="1694069"/>
          <a:ext cx="362974" cy="897070"/>
        </a:xfrm>
        <a:custGeom>
          <a:avLst/>
          <a:gdLst/>
          <a:ahLst/>
          <a:cxnLst/>
          <a:rect l="0" t="0" r="0" b="0"/>
          <a:pathLst>
            <a:path>
              <a:moveTo>
                <a:pt x="0" y="897070"/>
              </a:moveTo>
              <a:lnTo>
                <a:pt x="181487" y="897070"/>
              </a:lnTo>
              <a:lnTo>
                <a:pt x="181487" y="0"/>
              </a:lnTo>
              <a:lnTo>
                <a:pt x="36297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2433002" y="2118411"/>
        <a:ext cx="48386" cy="48386"/>
      </dsp:txXfrm>
    </dsp:sp>
    <dsp:sp modelId="{9F56053F-01AD-4A5B-9E59-11191091BBB1}">
      <dsp:nvSpPr>
        <dsp:cNvPr id="0" name=""/>
        <dsp:cNvSpPr/>
      </dsp:nvSpPr>
      <dsp:spPr>
        <a:xfrm>
          <a:off x="2275708" y="1160637"/>
          <a:ext cx="362974" cy="1430502"/>
        </a:xfrm>
        <a:custGeom>
          <a:avLst/>
          <a:gdLst/>
          <a:ahLst/>
          <a:cxnLst/>
          <a:rect l="0" t="0" r="0" b="0"/>
          <a:pathLst>
            <a:path>
              <a:moveTo>
                <a:pt x="0" y="1430502"/>
              </a:moveTo>
              <a:lnTo>
                <a:pt x="181487" y="1430502"/>
              </a:lnTo>
              <a:lnTo>
                <a:pt x="181487" y="0"/>
              </a:lnTo>
              <a:lnTo>
                <a:pt x="36297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2420300" y="1838993"/>
        <a:ext cx="73791" cy="73791"/>
      </dsp:txXfrm>
    </dsp:sp>
    <dsp:sp modelId="{335CD427-6B53-463A-A28D-C51287FC41E8}">
      <dsp:nvSpPr>
        <dsp:cNvPr id="0" name=""/>
        <dsp:cNvSpPr/>
      </dsp:nvSpPr>
      <dsp:spPr>
        <a:xfrm>
          <a:off x="2275708" y="303454"/>
          <a:ext cx="353356" cy="2287685"/>
        </a:xfrm>
        <a:custGeom>
          <a:avLst/>
          <a:gdLst/>
          <a:ahLst/>
          <a:cxnLst/>
          <a:rect l="0" t="0" r="0" b="0"/>
          <a:pathLst>
            <a:path>
              <a:moveTo>
                <a:pt x="0" y="2287685"/>
              </a:moveTo>
              <a:lnTo>
                <a:pt x="176678" y="2287685"/>
              </a:lnTo>
              <a:lnTo>
                <a:pt x="176678" y="0"/>
              </a:lnTo>
              <a:lnTo>
                <a:pt x="353356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394516" y="1389427"/>
        <a:ext cx="115740" cy="115740"/>
      </dsp:txXfrm>
    </dsp:sp>
    <dsp:sp modelId="{9A730CA9-EA29-4217-B235-10711131D7A8}">
      <dsp:nvSpPr>
        <dsp:cNvPr id="0" name=""/>
        <dsp:cNvSpPr/>
      </dsp:nvSpPr>
      <dsp:spPr>
        <a:xfrm>
          <a:off x="127281" y="1458556"/>
          <a:ext cx="2031686" cy="2265168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/>
            <a:t>Supportive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/>
            <a:t>Scheduling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/>
            <a:t>Project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Alfred State College - lead </a:t>
          </a:r>
        </a:p>
      </dsp:txBody>
      <dsp:txXfrm>
        <a:off x="226458" y="1557733"/>
        <a:ext cx="1833332" cy="2066814"/>
      </dsp:txXfrm>
    </dsp:sp>
    <dsp:sp modelId="{D93ABE76-D91F-44AE-8534-1AB9F1C5D317}">
      <dsp:nvSpPr>
        <dsp:cNvPr id="0" name=""/>
        <dsp:cNvSpPr/>
      </dsp:nvSpPr>
      <dsp:spPr>
        <a:xfrm>
          <a:off x="2629064" y="0"/>
          <a:ext cx="2971475" cy="606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Use of multiple measures for placement in Math and English coursework</a:t>
          </a:r>
        </a:p>
      </dsp:txBody>
      <dsp:txXfrm>
        <a:off x="2629064" y="0"/>
        <a:ext cx="2971475" cy="606909"/>
      </dsp:txXfrm>
    </dsp:sp>
    <dsp:sp modelId="{8958D19B-6D8A-471B-A60D-B54F924BB8C1}">
      <dsp:nvSpPr>
        <dsp:cNvPr id="0" name=""/>
        <dsp:cNvSpPr/>
      </dsp:nvSpPr>
      <dsp:spPr>
        <a:xfrm>
          <a:off x="2638683" y="963056"/>
          <a:ext cx="2942946" cy="395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Co-req. </a:t>
          </a:r>
          <a:r>
            <a:rPr lang="en-US" sz="1200" kern="1200" dirty="0"/>
            <a:t>for </a:t>
          </a:r>
          <a:r>
            <a:rPr lang="en-US" sz="1200" kern="1200" dirty="0" smtClean="0"/>
            <a:t>pre-req. </a:t>
          </a: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(double up on English and/or Math)</a:t>
          </a:r>
        </a:p>
      </dsp:txBody>
      <dsp:txXfrm>
        <a:off x="2638683" y="963056"/>
        <a:ext cx="2942946" cy="395161"/>
      </dsp:txXfrm>
    </dsp:sp>
    <dsp:sp modelId="{65D7A5E9-1C51-4B85-8AD4-B3650D9387BA}">
      <dsp:nvSpPr>
        <dsp:cNvPr id="0" name=""/>
        <dsp:cNvSpPr/>
      </dsp:nvSpPr>
      <dsp:spPr>
        <a:xfrm>
          <a:off x="2638683" y="1496547"/>
          <a:ext cx="2927283" cy="39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/>
            <a:t>Attendance Policies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/>
            <a:t>Track attendance for freshmen classes</a:t>
          </a:r>
        </a:p>
      </dsp:txBody>
      <dsp:txXfrm>
        <a:off x="2638683" y="1496547"/>
        <a:ext cx="2927283" cy="395045"/>
      </dsp:txXfrm>
    </dsp:sp>
    <dsp:sp modelId="{28DAA847-6B0F-4DC1-B62E-925254CCC7ED}">
      <dsp:nvSpPr>
        <dsp:cNvPr id="0" name=""/>
        <dsp:cNvSpPr/>
      </dsp:nvSpPr>
      <dsp:spPr>
        <a:xfrm>
          <a:off x="2638683" y="2029920"/>
          <a:ext cx="2927283" cy="42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/>
            <a:t>Cohorts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/>
            <a:t>(courses same day/time)</a:t>
          </a:r>
        </a:p>
      </dsp:txBody>
      <dsp:txXfrm>
        <a:off x="2638683" y="2029920"/>
        <a:ext cx="2927283" cy="429334"/>
      </dsp:txXfrm>
    </dsp:sp>
    <dsp:sp modelId="{37C2A48E-654C-4DD6-A35C-6FB40EB3A243}">
      <dsp:nvSpPr>
        <dsp:cNvPr id="0" name=""/>
        <dsp:cNvSpPr/>
      </dsp:nvSpPr>
      <dsp:spPr>
        <a:xfrm>
          <a:off x="2638683" y="2597583"/>
          <a:ext cx="2927283" cy="406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/>
            <a:t>Supplemental Instruction (SI)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/>
            <a:t>Peer and Professional (SSC)</a:t>
          </a:r>
        </a:p>
      </dsp:txBody>
      <dsp:txXfrm>
        <a:off x="2638683" y="2597583"/>
        <a:ext cx="2927283" cy="406410"/>
      </dsp:txXfrm>
    </dsp:sp>
    <dsp:sp modelId="{F342D223-E406-4694-AD8F-29382501DADD}">
      <dsp:nvSpPr>
        <dsp:cNvPr id="0" name=""/>
        <dsp:cNvSpPr/>
      </dsp:nvSpPr>
      <dsp:spPr>
        <a:xfrm>
          <a:off x="5928942" y="2325867"/>
          <a:ext cx="2290117" cy="428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/>
            <a:t>Peer Led SI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/>
            <a:t>(not on student schedule)</a:t>
          </a:r>
        </a:p>
      </dsp:txBody>
      <dsp:txXfrm>
        <a:off x="5928942" y="2325867"/>
        <a:ext cx="2290117" cy="428028"/>
      </dsp:txXfrm>
    </dsp:sp>
    <dsp:sp modelId="{8F3672D8-7E25-44A6-A7EB-1BF69208F309}">
      <dsp:nvSpPr>
        <dsp:cNvPr id="0" name=""/>
        <dsp:cNvSpPr/>
      </dsp:nvSpPr>
      <dsp:spPr>
        <a:xfrm>
          <a:off x="5928942" y="2892224"/>
          <a:ext cx="2290117" cy="383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/>
            <a:t>Faculty Led SI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/>
            <a:t>(fixed as lab on student schedule)</a:t>
          </a:r>
        </a:p>
      </dsp:txBody>
      <dsp:txXfrm>
        <a:off x="5928942" y="2892224"/>
        <a:ext cx="2290117" cy="383486"/>
      </dsp:txXfrm>
    </dsp:sp>
    <dsp:sp modelId="{DB8AF433-F2E4-4331-A7B7-B928011233FD}">
      <dsp:nvSpPr>
        <dsp:cNvPr id="0" name=""/>
        <dsp:cNvSpPr/>
      </dsp:nvSpPr>
      <dsp:spPr>
        <a:xfrm>
          <a:off x="2638683" y="3142322"/>
          <a:ext cx="2927283" cy="437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50" kern="1200" dirty="0"/>
            <a:t>Block Scheduling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50" kern="1200" dirty="0"/>
            <a:t>Pre-schedule classes for students - block time for supplemental instruction</a:t>
          </a:r>
        </a:p>
      </dsp:txBody>
      <dsp:txXfrm>
        <a:off x="2638683" y="3142322"/>
        <a:ext cx="2927283" cy="437539"/>
      </dsp:txXfrm>
    </dsp:sp>
    <dsp:sp modelId="{480CC3BC-6CAE-4EBA-94E2-957BD9AAB3E6}">
      <dsp:nvSpPr>
        <dsp:cNvPr id="0" name=""/>
        <dsp:cNvSpPr/>
      </dsp:nvSpPr>
      <dsp:spPr>
        <a:xfrm>
          <a:off x="2638683" y="3718191"/>
          <a:ext cx="2927283" cy="322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/>
            <a:t>Living Learning Community (LLC)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/>
            <a:t>(Cohort living with shared programming)</a:t>
          </a:r>
        </a:p>
      </dsp:txBody>
      <dsp:txXfrm>
        <a:off x="2638683" y="3718191"/>
        <a:ext cx="2927283" cy="322129"/>
      </dsp:txXfrm>
    </dsp:sp>
    <dsp:sp modelId="{D853F4FB-E99F-44FD-8DD3-5CBAE17216C3}">
      <dsp:nvSpPr>
        <dsp:cNvPr id="0" name=""/>
        <dsp:cNvSpPr/>
      </dsp:nvSpPr>
      <dsp:spPr>
        <a:xfrm>
          <a:off x="2614690" y="4172651"/>
          <a:ext cx="2927283" cy="325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/>
            <a:t>Mentors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(Students </a:t>
          </a:r>
          <a:r>
            <a:rPr lang="en-US" sz="1200" kern="1200" dirty="0"/>
            <a:t>in groups)</a:t>
          </a:r>
        </a:p>
      </dsp:txBody>
      <dsp:txXfrm>
        <a:off x="2614690" y="4172651"/>
        <a:ext cx="2927283" cy="325847"/>
      </dsp:txXfrm>
    </dsp:sp>
    <dsp:sp modelId="{9C20A8CE-78CE-4118-AB7E-B2D29C3FB0A0}">
      <dsp:nvSpPr>
        <dsp:cNvPr id="0" name=""/>
        <dsp:cNvSpPr/>
      </dsp:nvSpPr>
      <dsp:spPr>
        <a:xfrm>
          <a:off x="2638683" y="4642825"/>
          <a:ext cx="2838137" cy="3216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/>
            <a:t>Professional Advisor/Coach</a:t>
          </a:r>
        </a:p>
      </dsp:txBody>
      <dsp:txXfrm>
        <a:off x="2638683" y="4642825"/>
        <a:ext cx="2838137" cy="321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99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60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16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273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274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67252"/>
            <a:ext cx="4040188" cy="3119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274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67252"/>
            <a:ext cx="4041775" cy="3119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DA1E-2418-2440-839A-ED00401DDE30}" type="datetimeFigureOut">
              <a:rPr lang="en-US" smtClean="0"/>
              <a:t>10/25/2019</a:t>
            </a:fld>
            <a:r>
              <a:rPr lang="en-US" dirty="0"/>
              <a:t>  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5D26-5CBA-D349-A5BA-9F9A991C7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1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DA1E-2418-2440-839A-ED00401DDE30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5D26-5CBA-D349-A5BA-9F9A991C7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2395D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5154" y="116611"/>
            <a:ext cx="4839616" cy="11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3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5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34529" y="-73091"/>
            <a:ext cx="11185899" cy="6969675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 userDrawn="1"/>
        </p:nvSpPr>
        <p:spPr>
          <a:xfrm>
            <a:off x="-1397984" y="3115508"/>
            <a:ext cx="10187920" cy="205568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8608" y="465396"/>
            <a:ext cx="6025242" cy="14167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3444418"/>
            <a:ext cx="803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2395D"/>
                </a:solidFill>
                <a:latin typeface="Franklin Gothic Book"/>
                <a:cs typeface="Franklin Gothic Book"/>
              </a:rPr>
              <a:t>My Presentation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4193601"/>
            <a:ext cx="803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2395D"/>
                </a:solidFill>
                <a:latin typeface="Franklin Gothic Book"/>
                <a:cs typeface="Franklin Gothic Book"/>
              </a:rPr>
              <a:t>Subtitle can go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59202" y="6373193"/>
            <a:ext cx="2853853" cy="20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9308" y="466969"/>
            <a:ext cx="803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2395D"/>
                </a:solidFill>
                <a:latin typeface="Franklin Gothic Book"/>
                <a:cs typeface="Franklin Gothic Book"/>
              </a:rPr>
              <a:t>My Presentation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69308" y="1216152"/>
            <a:ext cx="803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2395D"/>
                </a:solidFill>
                <a:latin typeface="Franklin Gothic Book"/>
                <a:cs typeface="Franklin Gothic Book"/>
              </a:rPr>
              <a:t>Subtitle can go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9308" y="1870559"/>
            <a:ext cx="576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/>
                <a:cs typeface="Franklin Gothic Book"/>
              </a:rPr>
              <a:t>Text copy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786873" y="4483100"/>
            <a:ext cx="2162982" cy="2108200"/>
            <a:chOff x="6786873" y="4483100"/>
            <a:chExt cx="2162982" cy="21082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786873" y="4483100"/>
              <a:ext cx="2057400" cy="21082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 userDrawn="1"/>
          </p:nvSpPr>
          <p:spPr>
            <a:xfrm>
              <a:off x="8589306" y="6306698"/>
              <a:ext cx="3605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CB20"/>
                  </a:solidFill>
                  <a:latin typeface="Minion Pro"/>
                  <a:cs typeface="Minion Pro"/>
                </a:rPr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84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DA1E-2418-2440-839A-ED00401DDE30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35D26-5CBA-D349-A5BA-9F9A991C7AA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33098" y="-34324"/>
            <a:ext cx="9480068" cy="99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200" y="63571"/>
            <a:ext cx="3417932" cy="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2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3030" y="6409667"/>
            <a:ext cx="9480068" cy="465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21907" y="6493883"/>
            <a:ext cx="2193625" cy="1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073" y="308748"/>
            <a:ext cx="2844800" cy="457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80862" y="446613"/>
            <a:ext cx="2399012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none" dirty="0">
                <a:solidFill>
                  <a:srgbClr val="0189CF"/>
                </a:solidFill>
                <a:latin typeface="Trajan Pro"/>
                <a:cs typeface="Trajan Pro"/>
              </a:rPr>
              <a:t>your office or </a:t>
            </a:r>
          </a:p>
          <a:p>
            <a:pPr>
              <a:lnSpc>
                <a:spcPct val="70000"/>
              </a:lnSpc>
            </a:pPr>
            <a:r>
              <a:rPr lang="en-US" sz="1100" cap="none" dirty="0">
                <a:solidFill>
                  <a:srgbClr val="0189CF"/>
                </a:solidFill>
                <a:latin typeface="Trajan Pro"/>
                <a:cs typeface="Trajan Pro"/>
              </a:rPr>
              <a:t>department</a:t>
            </a:r>
            <a:r>
              <a:rPr lang="en-US" sz="1100" cap="none" baseline="0" dirty="0">
                <a:solidFill>
                  <a:srgbClr val="0189CF"/>
                </a:solidFill>
                <a:latin typeface="Trajan Pro"/>
                <a:cs typeface="Trajan Pro"/>
              </a:rPr>
              <a:t> </a:t>
            </a:r>
            <a:r>
              <a:rPr lang="en-US" sz="1100" cap="none" dirty="0">
                <a:solidFill>
                  <a:srgbClr val="0189CF"/>
                </a:solidFill>
                <a:latin typeface="Trajan Pro"/>
                <a:cs typeface="Trajan Pro"/>
              </a:rPr>
              <a:t>goes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4390" y="6409668"/>
            <a:ext cx="9318836" cy="465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8706" y="6452122"/>
            <a:ext cx="2193625" cy="1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2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4529" y="-73091"/>
            <a:ext cx="11185899" cy="6969675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-566058" y="3115508"/>
            <a:ext cx="10406744" cy="2055687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685800" dir="2700000" algn="tl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608" y="465396"/>
            <a:ext cx="6025242" cy="1416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" y="3300612"/>
            <a:ext cx="9481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2395D"/>
                </a:solidFill>
                <a:latin typeface="Franklin Gothic Book"/>
                <a:cs typeface="Franklin Gothic Book"/>
              </a:rPr>
              <a:t>Supportive Scheduling Project</a:t>
            </a:r>
          </a:p>
          <a:p>
            <a:pPr algn="ctr"/>
            <a:r>
              <a:rPr lang="en-US" sz="4000" b="1" dirty="0">
                <a:solidFill>
                  <a:srgbClr val="12395D"/>
                </a:solidFill>
                <a:latin typeface="Franklin Gothic Book"/>
                <a:cs typeface="Franklin Gothic Book"/>
              </a:rPr>
              <a:t>SUNY Student </a:t>
            </a:r>
            <a:r>
              <a:rPr lang="en-US" sz="4000" b="1">
                <a:solidFill>
                  <a:srgbClr val="12395D"/>
                </a:solidFill>
                <a:latin typeface="Franklin Gothic Book"/>
                <a:cs typeface="Franklin Gothic Book"/>
              </a:rPr>
              <a:t>Success </a:t>
            </a:r>
            <a:r>
              <a:rPr lang="en-US" sz="4000" b="1" smtClean="0">
                <a:solidFill>
                  <a:srgbClr val="12395D"/>
                </a:solidFill>
                <a:latin typeface="Franklin Gothic Book"/>
                <a:cs typeface="Franklin Gothic Book"/>
              </a:rPr>
              <a:t>Summit</a:t>
            </a:r>
            <a:endParaRPr lang="en-US" sz="4000" b="1" dirty="0">
              <a:solidFill>
                <a:srgbClr val="12395D"/>
              </a:solidFill>
              <a:latin typeface="Franklin Gothic Book"/>
              <a:cs typeface="Franklin Gothic Book"/>
            </a:endParaRPr>
          </a:p>
          <a:p>
            <a:pPr algn="ctr"/>
            <a:r>
              <a:rPr lang="en-US" sz="4000" b="1" dirty="0">
                <a:solidFill>
                  <a:srgbClr val="12395D"/>
                </a:solidFill>
                <a:latin typeface="Franklin Gothic Book"/>
                <a:cs typeface="Franklin Gothic Book"/>
              </a:rPr>
              <a:t>Fall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202" y="6373193"/>
            <a:ext cx="2853853" cy="20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448093"/>
              </p:ext>
            </p:extLst>
          </p:nvPr>
        </p:nvGraphicFramePr>
        <p:xfrm>
          <a:off x="589547" y="950495"/>
          <a:ext cx="8398042" cy="5613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4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570840"/>
              </p:ext>
            </p:extLst>
          </p:nvPr>
        </p:nvGraphicFramePr>
        <p:xfrm>
          <a:off x="931588" y="1564641"/>
          <a:ext cx="7491052" cy="481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E674109-E140-4835-8C58-D18C622D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14" y="927913"/>
            <a:ext cx="8229600" cy="667207"/>
          </a:xfrm>
        </p:spPr>
        <p:txBody>
          <a:bodyPr/>
          <a:lstStyle/>
          <a:p>
            <a:r>
              <a:rPr lang="en-US" sz="2800" dirty="0"/>
              <a:t>Attempted more credits, Completed more credits</a:t>
            </a:r>
          </a:p>
        </p:txBody>
      </p:sp>
    </p:spTree>
    <p:extLst>
      <p:ext uri="{BB962C8B-B14F-4D97-AF65-F5344CB8AC3E}">
        <p14:creationId xmlns:p14="http://schemas.microsoft.com/office/powerpoint/2010/main" val="42352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79046"/>
              </p:ext>
            </p:extLst>
          </p:nvPr>
        </p:nvGraphicFramePr>
        <p:xfrm>
          <a:off x="475247" y="977499"/>
          <a:ext cx="8193506" cy="574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84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9136-29EA-46CD-A060-29CEF0B3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9193"/>
            <a:ext cx="8229600" cy="799287"/>
          </a:xfrm>
        </p:spPr>
        <p:txBody>
          <a:bodyPr/>
          <a:lstStyle/>
          <a:p>
            <a:r>
              <a:rPr lang="en-US" dirty="0"/>
              <a:t>Other Metric Improvements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796EF-AADB-4B03-A315-65A237478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5120" y="1656080"/>
            <a:ext cx="8524240" cy="496824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2</a:t>
            </a:r>
            <a:r>
              <a:rPr lang="en-US" sz="2700" dirty="0"/>
              <a:t>% improvement in Summer Melt (F18 to F19</a:t>
            </a:r>
            <a:r>
              <a:rPr lang="en-US" sz="2700" dirty="0" smtClean="0"/>
              <a:t>)</a:t>
            </a:r>
          </a:p>
          <a:p>
            <a:r>
              <a:rPr lang="en-US" sz="2700" dirty="0" smtClean="0"/>
              <a:t>2% increase in Fall ‘18 to Fall ‘19 retention</a:t>
            </a:r>
            <a:endParaRPr lang="en-US" sz="2700" dirty="0"/>
          </a:p>
          <a:p>
            <a:r>
              <a:rPr lang="en-US" sz="2700" dirty="0"/>
              <a:t>Large number of faculty &amp; departments participating in Supportive Scheduling Project, travel, workshops, &amp; student success conversations</a:t>
            </a:r>
          </a:p>
          <a:p>
            <a:r>
              <a:rPr lang="en-US" sz="2700" dirty="0"/>
              <a:t>Additional grants awarded based on preliminary work in Supportive Scheduling</a:t>
            </a:r>
          </a:p>
          <a:p>
            <a:r>
              <a:rPr lang="en-US" sz="2700" dirty="0"/>
              <a:t>Improved utilization of Technologies &amp; Software for Student Success: </a:t>
            </a:r>
          </a:p>
          <a:p>
            <a:pPr lvl="1"/>
            <a:r>
              <a:rPr lang="en-US" sz="2700"/>
              <a:t>Degree </a:t>
            </a:r>
            <a:r>
              <a:rPr lang="en-US" sz="2700" smtClean="0"/>
              <a:t>planner/Degree </a:t>
            </a:r>
            <a:r>
              <a:rPr lang="en-US" sz="2700" dirty="0"/>
              <a:t>works</a:t>
            </a:r>
          </a:p>
          <a:p>
            <a:pPr lvl="1"/>
            <a:r>
              <a:rPr lang="en-US" sz="2700" dirty="0"/>
              <a:t>Schedule Planner</a:t>
            </a:r>
          </a:p>
          <a:p>
            <a:pPr lvl="1"/>
            <a:r>
              <a:rPr lang="en-US" sz="2700" dirty="0"/>
              <a:t>Starfish (Early Alert, Appointments &amp; Attendance)</a:t>
            </a:r>
          </a:p>
        </p:txBody>
      </p:sp>
    </p:spTree>
    <p:extLst>
      <p:ext uri="{BB962C8B-B14F-4D97-AF65-F5344CB8AC3E}">
        <p14:creationId xmlns:p14="http://schemas.microsoft.com/office/powerpoint/2010/main" val="9121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0120"/>
            <a:ext cx="4040188" cy="765810"/>
          </a:xfrm>
        </p:spPr>
        <p:txBody>
          <a:bodyPr>
            <a:normAutofit fontScale="85000" lnSpcReduction="20000"/>
          </a:bodyPr>
          <a:lstStyle/>
          <a:p>
            <a:r>
              <a:rPr lang="en-US" sz="2800" smtClean="0">
                <a:latin typeface="+mj-lt"/>
              </a:rPr>
              <a:t>Supportive Scheduling</a:t>
            </a: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Then </a:t>
            </a:r>
            <a:r>
              <a:rPr lang="en-US" sz="2800" dirty="0">
                <a:latin typeface="+mj-lt"/>
              </a:rPr>
              <a:t>	</a:t>
            </a:r>
            <a:r>
              <a:rPr lang="en-US" sz="2800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0231"/>
            <a:ext cx="4040188" cy="4346342"/>
          </a:xfrm>
        </p:spPr>
        <p:txBody>
          <a:bodyPr/>
          <a:lstStyle/>
          <a:p>
            <a:r>
              <a:rPr lang="en-US" dirty="0"/>
              <a:t>5 departments  &amp; 12 majors</a:t>
            </a:r>
          </a:p>
          <a:p>
            <a:r>
              <a:rPr lang="en-US" dirty="0"/>
              <a:t>Piloted summer 2018 pre-scheduling - 12 majors, 350 schedules</a:t>
            </a:r>
          </a:p>
          <a:p>
            <a:r>
              <a:rPr lang="en-US" dirty="0"/>
              <a:t>Structured Learning fall 18, 12 classes, 180 students</a:t>
            </a:r>
          </a:p>
          <a:p>
            <a:r>
              <a:rPr lang="en-US" dirty="0"/>
              <a:t>English Co-requisite pilot – 3 sections fall 2018</a:t>
            </a:r>
          </a:p>
          <a:p>
            <a:r>
              <a:rPr lang="en-US" dirty="0"/>
              <a:t>LLC – Design House</a:t>
            </a:r>
          </a:p>
          <a:p>
            <a:r>
              <a:rPr lang="en-US" dirty="0"/>
              <a:t>No central advising center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4390"/>
            <a:ext cx="4041775" cy="100584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Supportive Scheduling</a:t>
            </a:r>
          </a:p>
          <a:p>
            <a:r>
              <a:rPr lang="en-US" dirty="0" smtClean="0">
                <a:latin typeface="+mj-lt"/>
              </a:rPr>
              <a:t>Now</a:t>
            </a:r>
            <a:endParaRPr lang="en-US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0231"/>
            <a:ext cx="4041775" cy="4697729"/>
          </a:xfrm>
        </p:spPr>
        <p:txBody>
          <a:bodyPr>
            <a:normAutofit/>
          </a:bodyPr>
          <a:lstStyle/>
          <a:p>
            <a:r>
              <a:rPr lang="en-US" dirty="0"/>
              <a:t>8 departments &amp; 28 majors</a:t>
            </a:r>
          </a:p>
          <a:p>
            <a:r>
              <a:rPr lang="en-US" dirty="0"/>
              <a:t>Summer 2019 - 74 majors, 850 schedules</a:t>
            </a:r>
          </a:p>
          <a:p>
            <a:endParaRPr lang="en-US" dirty="0"/>
          </a:p>
          <a:p>
            <a:r>
              <a:rPr lang="en-US" dirty="0"/>
              <a:t>Fall 2019 18 classes, 255 students</a:t>
            </a:r>
          </a:p>
          <a:p>
            <a:r>
              <a:rPr lang="en-US" dirty="0"/>
              <a:t>Fall 2019 to scale</a:t>
            </a:r>
          </a:p>
          <a:p>
            <a:r>
              <a:rPr lang="en-US" dirty="0"/>
              <a:t>Central advising center</a:t>
            </a:r>
          </a:p>
          <a:p>
            <a:r>
              <a:rPr lang="en-US" dirty="0"/>
              <a:t>Math Pathways – SSTF – piloted co-requisite models in fall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9055004"/>
              </p:ext>
            </p:extLst>
          </p:nvPr>
        </p:nvGraphicFramePr>
        <p:xfrm>
          <a:off x="457200" y="1328057"/>
          <a:ext cx="8229600" cy="518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3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8393"/>
            <a:ext cx="8229600" cy="11430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4680"/>
            <a:ext cx="8229600" cy="432581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Sought interested departments to pilot projects from suggested list</a:t>
            </a:r>
          </a:p>
          <a:p>
            <a:r>
              <a:rPr lang="en-US" sz="3200" dirty="0"/>
              <a:t>Piloted blocks of classes summer 2018 -  pre-scheduled first-year classes for twelve majors (cohort model)</a:t>
            </a:r>
          </a:p>
          <a:p>
            <a:r>
              <a:rPr lang="en-US" sz="3200" dirty="0"/>
              <a:t>New academic support – ASDC 1901 Structured Learning</a:t>
            </a:r>
          </a:p>
          <a:p>
            <a:r>
              <a:rPr lang="en-US" sz="3200" dirty="0"/>
              <a:t>EOP and ASOP Supports – </a:t>
            </a:r>
            <a:r>
              <a:rPr lang="en-US" sz="3200" dirty="0" smtClean="0"/>
              <a:t>SPA (Summer Prep Academy)</a:t>
            </a:r>
            <a:endParaRPr lang="en-US" sz="3200" dirty="0"/>
          </a:p>
          <a:p>
            <a:r>
              <a:rPr lang="en-US" sz="3200" dirty="0"/>
              <a:t>English Co-requisite pilot – 3 sections fall 2018</a:t>
            </a:r>
          </a:p>
          <a:p>
            <a:r>
              <a:rPr lang="en-US" sz="3200" dirty="0"/>
              <a:t>LLC – Design House</a:t>
            </a:r>
          </a:p>
          <a:p>
            <a:r>
              <a:rPr lang="en-US" sz="3200" dirty="0"/>
              <a:t>Increase Emphasis on Advising &amp; Scheduling</a:t>
            </a:r>
          </a:p>
          <a:p>
            <a:r>
              <a:rPr lang="en-US" sz="3200" dirty="0"/>
              <a:t>Math Pathways</a:t>
            </a:r>
          </a:p>
        </p:txBody>
      </p:sp>
    </p:spTree>
    <p:extLst>
      <p:ext uri="{BB962C8B-B14F-4D97-AF65-F5344CB8AC3E}">
        <p14:creationId xmlns:p14="http://schemas.microsoft.com/office/powerpoint/2010/main" val="15927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457200" y="1965960"/>
            <a:ext cx="8229600" cy="42206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Where are students struggling?</a:t>
            </a:r>
          </a:p>
          <a:p>
            <a:r>
              <a:rPr lang="en-US" sz="2600" dirty="0" smtClean="0"/>
              <a:t>Tracked grade distributions of freshman classes for a four year period</a:t>
            </a:r>
          </a:p>
          <a:p>
            <a:pPr lvl="1"/>
            <a:r>
              <a:rPr lang="en-US" sz="2600" dirty="0" smtClean="0"/>
              <a:t>Classes with 30% or more students with &lt;C (high D/F/N grades)</a:t>
            </a:r>
          </a:p>
          <a:p>
            <a:pPr lvl="1"/>
            <a:r>
              <a:rPr lang="en-US" sz="2600" dirty="0" smtClean="0"/>
              <a:t>Added ASDC Structured Learning courses focused on supporting those classes</a:t>
            </a:r>
          </a:p>
          <a:p>
            <a:pPr lvl="1"/>
            <a:r>
              <a:rPr lang="en-US" sz="2600" dirty="0" smtClean="0"/>
              <a:t>Considered course sequencing options and pre-</a:t>
            </a:r>
            <a:r>
              <a:rPr lang="en-US" sz="2600" dirty="0" err="1" smtClean="0"/>
              <a:t>reqs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4127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Data-driven process</a:t>
            </a:r>
          </a:p>
        </p:txBody>
      </p:sp>
    </p:spTree>
    <p:extLst>
      <p:ext uri="{BB962C8B-B14F-4D97-AF65-F5344CB8AC3E}">
        <p14:creationId xmlns:p14="http://schemas.microsoft.com/office/powerpoint/2010/main" val="37272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17775"/>
            <a:ext cx="8229600" cy="60815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Fall 2018 activities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931670"/>
            <a:ext cx="8229600" cy="45126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Architecture</a:t>
            </a:r>
            <a:r>
              <a:rPr lang="en-US" sz="2500" dirty="0"/>
              <a:t> – two directed studies and LLC</a:t>
            </a:r>
          </a:p>
          <a:p>
            <a:r>
              <a:rPr lang="en-US" sz="2500" b="1" dirty="0"/>
              <a:t>Digital Media and Animation </a:t>
            </a:r>
            <a:r>
              <a:rPr lang="en-US" sz="2500" dirty="0"/>
              <a:t>– LLC w/peer mentors, open time blocks for programming and meals with faculty</a:t>
            </a:r>
          </a:p>
          <a:p>
            <a:r>
              <a:rPr lang="en-US" sz="2500" b="1" dirty="0"/>
              <a:t>Sport Management </a:t>
            </a:r>
            <a:r>
              <a:rPr lang="en-US" sz="2500" dirty="0"/>
              <a:t>– course sequencing, ASDC 1901 (math and CISY focus), and Peer Mentors</a:t>
            </a:r>
          </a:p>
          <a:p>
            <a:r>
              <a:rPr lang="en-US" sz="2500" b="1" dirty="0"/>
              <a:t>Construction Management </a:t>
            </a:r>
            <a:r>
              <a:rPr lang="en-US" sz="2500" dirty="0"/>
              <a:t>– ASDC 1901(major and math)</a:t>
            </a:r>
          </a:p>
          <a:p>
            <a:r>
              <a:rPr lang="en-US" sz="2500" b="1" dirty="0"/>
              <a:t>Vet Tech </a:t>
            </a:r>
            <a:r>
              <a:rPr lang="en-US" sz="2500" dirty="0"/>
              <a:t>– ASDC 1901 – (Chemistry support) </a:t>
            </a:r>
            <a:endParaRPr lang="en-US" sz="2500" dirty="0" smtClean="0"/>
          </a:p>
          <a:p>
            <a:r>
              <a:rPr lang="en-US" sz="2500" dirty="0"/>
              <a:t>Pre-scheduled freshman in the 5 department (pilot group) in summer 2018 for Fall 2018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1777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Fall 2018 results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987062"/>
            <a:ext cx="8229600" cy="44572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Surveyed 230 students from the twelve majors</a:t>
            </a:r>
          </a:p>
          <a:p>
            <a:pPr lvl="1"/>
            <a:r>
              <a:rPr lang="en-US" sz="2400" dirty="0"/>
              <a:t>44 replied – 24% response</a:t>
            </a:r>
          </a:p>
          <a:p>
            <a:pPr lvl="1"/>
            <a:r>
              <a:rPr lang="en-US" sz="2400" dirty="0"/>
              <a:t>82% felt first semester schedule supported academic success</a:t>
            </a:r>
          </a:p>
          <a:p>
            <a:pPr lvl="1"/>
            <a:r>
              <a:rPr lang="en-US" sz="2400" dirty="0"/>
              <a:t>68% </a:t>
            </a:r>
            <a:r>
              <a:rPr lang="en-US" sz="2400" dirty="0" smtClean="0"/>
              <a:t>believe </a:t>
            </a:r>
            <a:r>
              <a:rPr lang="en-US" sz="2400" dirty="0"/>
              <a:t>that the structured learning embedded into schedule benefited academic success</a:t>
            </a:r>
          </a:p>
          <a:p>
            <a:pPr lvl="1"/>
            <a:r>
              <a:rPr lang="en-US" sz="2400" dirty="0"/>
              <a:t>77% believe that the cohort approach is beneficial to major</a:t>
            </a:r>
          </a:p>
          <a:p>
            <a:pPr lvl="1"/>
            <a:r>
              <a:rPr lang="en-US" sz="2400" dirty="0"/>
              <a:t>67% study at night, 47% between classes</a:t>
            </a:r>
          </a:p>
          <a:p>
            <a:pPr lvl="1"/>
            <a:r>
              <a:rPr lang="en-US" sz="2400" dirty="0"/>
              <a:t>95% know who advisor is and where office is located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58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924735"/>
            <a:ext cx="8229600" cy="78214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Spring 2019 Activities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30200" y="1706880"/>
            <a:ext cx="8483600" cy="4978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ASDC – final approval with individual course number for each discipline </a:t>
            </a:r>
            <a:r>
              <a:rPr lang="en-US" sz="2400" dirty="0" smtClean="0"/>
              <a:t>area</a:t>
            </a:r>
          </a:p>
          <a:p>
            <a:pPr lvl="1"/>
            <a:r>
              <a:rPr lang="en-US" sz="2000" dirty="0"/>
              <a:t>Six New ASDC courses:	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400" dirty="0"/>
              <a:t>Strategies decided based on:</a:t>
            </a:r>
          </a:p>
          <a:p>
            <a:pPr lvl="2"/>
            <a:r>
              <a:rPr lang="en-US" dirty="0"/>
              <a:t>Department input and/or Success Center input for high-need course support</a:t>
            </a:r>
          </a:p>
          <a:p>
            <a:pPr lvl="2"/>
            <a:r>
              <a:rPr lang="en-US" dirty="0"/>
              <a:t>Individual focus – reading intervention, math, study skills, embedded tutors, SME </a:t>
            </a:r>
            <a:r>
              <a:rPr lang="en-US" dirty="0" smtClean="0"/>
              <a:t>input</a:t>
            </a:r>
            <a:endParaRPr lang="en-US" sz="2400" dirty="0" smtClean="0"/>
          </a:p>
          <a:p>
            <a:r>
              <a:rPr lang="en-US" sz="2400" dirty="0" smtClean="0"/>
              <a:t>Data </a:t>
            </a:r>
            <a:r>
              <a:rPr lang="en-US" sz="2400" dirty="0"/>
              <a:t>Tracked for Fall 2018 and Spring 2019 and strategies </a:t>
            </a:r>
            <a:r>
              <a:rPr lang="en-US" sz="2400" dirty="0" smtClean="0"/>
              <a:t>adjusted</a:t>
            </a:r>
          </a:p>
          <a:p>
            <a:r>
              <a:rPr lang="en-US" sz="2400" dirty="0" smtClean="0"/>
              <a:t>Planned for Summer 2019 To-Scale roll out of Pre-scheduling</a:t>
            </a:r>
          </a:p>
          <a:p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5E5A01-CE50-4058-867E-F0D3229A3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067938"/>
              </p:ext>
            </p:extLst>
          </p:nvPr>
        </p:nvGraphicFramePr>
        <p:xfrm>
          <a:off x="1153160" y="2872740"/>
          <a:ext cx="76606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20">
                  <a:extLst>
                    <a:ext uri="{9D8B030D-6E8A-4147-A177-3AD203B41FA5}">
                      <a16:colId xmlns:a16="http://schemas.microsoft.com/office/drawing/2014/main" val="3570443662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1615514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91835297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2656431034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738116066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val="1532822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SOCIAL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348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2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967155"/>
            <a:ext cx="8229600" cy="6889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Summer 2019 /Fall 2019 activities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86080" y="1828801"/>
            <a:ext cx="8229600" cy="48259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Pre-registered </a:t>
            </a:r>
            <a:r>
              <a:rPr lang="en-US" sz="2800" dirty="0"/>
              <a:t>all </a:t>
            </a:r>
            <a:r>
              <a:rPr lang="en-US" sz="2800" dirty="0" smtClean="0"/>
              <a:t>FT/FT students in summer </a:t>
            </a:r>
            <a:r>
              <a:rPr lang="en-US" sz="2800" dirty="0"/>
              <a:t>2019: </a:t>
            </a:r>
          </a:p>
          <a:p>
            <a:pPr lvl="1"/>
            <a:r>
              <a:rPr lang="en-US" sz="2400" dirty="0" smtClean="0"/>
              <a:t>Criteria </a:t>
            </a:r>
            <a:r>
              <a:rPr lang="en-US" sz="2400" dirty="0"/>
              <a:t>from </a:t>
            </a:r>
            <a:r>
              <a:rPr lang="en-US" sz="2400" dirty="0" smtClean="0"/>
              <a:t>department (cohorts, major courses) </a:t>
            </a:r>
            <a:endParaRPr lang="en-US" sz="2400" dirty="0"/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ath </a:t>
            </a:r>
            <a:r>
              <a:rPr lang="en-US" sz="2400" dirty="0"/>
              <a:t>and English placements (multiple measures) </a:t>
            </a:r>
          </a:p>
          <a:p>
            <a:pPr lvl="1"/>
            <a:r>
              <a:rPr lang="en-US" sz="2400" dirty="0"/>
              <a:t>Created SURVEY for all </a:t>
            </a:r>
            <a:r>
              <a:rPr lang="en-US" sz="2400" dirty="0" smtClean="0"/>
              <a:t>FT/FT students </a:t>
            </a:r>
            <a:r>
              <a:rPr lang="en-US" sz="2400" dirty="0"/>
              <a:t>- surveying for GE &amp; schedule constraints</a:t>
            </a:r>
          </a:p>
          <a:p>
            <a:pPr lvl="1"/>
            <a:r>
              <a:rPr lang="en-US" sz="2400" dirty="0"/>
              <a:t>Planned Structured Learning placement on schedule</a:t>
            </a:r>
          </a:p>
          <a:p>
            <a:r>
              <a:rPr lang="en-US" sz="2800" dirty="0"/>
              <a:t>Refined programs offered last fall 2018  – LLC, ASDC</a:t>
            </a:r>
          </a:p>
          <a:p>
            <a:r>
              <a:rPr lang="en-US" sz="2800" dirty="0"/>
              <a:t>Continue to look at course sequencing</a:t>
            </a:r>
          </a:p>
          <a:p>
            <a:r>
              <a:rPr lang="en-US" sz="2800" dirty="0"/>
              <a:t>Continue to analyze gateway courses, attach ASDC</a:t>
            </a:r>
            <a:r>
              <a:rPr lang="en-US" sz="2800" dirty="0" smtClean="0"/>
              <a:t>, as </a:t>
            </a:r>
            <a:r>
              <a:rPr lang="en-US" sz="2800" dirty="0"/>
              <a:t>needed. Six new ones for fall </a:t>
            </a:r>
            <a:r>
              <a:rPr lang="en-US" sz="2800" dirty="0" smtClean="0"/>
              <a:t>2019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98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147147"/>
              </p:ext>
            </p:extLst>
          </p:nvPr>
        </p:nvGraphicFramePr>
        <p:xfrm>
          <a:off x="336884" y="985253"/>
          <a:ext cx="8807116" cy="5547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41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E41ED4105B8549B88BE5FD3FFC6756" ma:contentTypeVersion="10" ma:contentTypeDescription="Create a new document." ma:contentTypeScope="" ma:versionID="b1b6810247a45f5dbd1b77e44402ff59">
  <xsd:schema xmlns:xsd="http://www.w3.org/2001/XMLSchema" xmlns:xs="http://www.w3.org/2001/XMLSchema" xmlns:p="http://schemas.microsoft.com/office/2006/metadata/properties" xmlns:ns3="105888ca-6fd5-4f9f-9643-dfab3ef7e5a8" targetNamespace="http://schemas.microsoft.com/office/2006/metadata/properties" ma:root="true" ma:fieldsID="554003ef524fedffa54585577c6e119c" ns3:_="">
    <xsd:import namespace="105888ca-6fd5-4f9f-9643-dfab3ef7e5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888ca-6fd5-4f9f-9643-dfab3ef7e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2376A5-CE67-4A43-80CD-D9D533314C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5888ca-6fd5-4f9f-9643-dfab3ef7e5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63ED8-F587-459E-87EF-16552E2F0CC5}">
  <ds:schemaRefs>
    <ds:schemaRef ds:uri="http://purl.org/dc/elements/1.1/"/>
    <ds:schemaRef ds:uri="http://schemas.microsoft.com/office/2006/metadata/properties"/>
    <ds:schemaRef ds:uri="105888ca-6fd5-4f9f-9643-dfab3ef7e5a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C63B04-60E0-409F-9CEC-4442633E07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676</Words>
  <Application>Microsoft Office PowerPoint</Application>
  <PresentationFormat>On-screen Show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Franklin Gothic Book</vt:lpstr>
      <vt:lpstr>Minion Pro</vt:lpstr>
      <vt:lpstr>Trajan Pro</vt:lpstr>
      <vt:lpstr>Office Theme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Attempted more credits, Completed more credits</vt:lpstr>
      <vt:lpstr>PowerPoint Presentation</vt:lpstr>
      <vt:lpstr>Other Metric Improvements</vt:lpstr>
      <vt:lpstr>PowerPoint Presentation</vt:lpstr>
    </vt:vector>
  </TitlesOfParts>
  <Company>SUNY Alfred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Andrus</dc:creator>
  <cp:lastModifiedBy>Staba, Francine M</cp:lastModifiedBy>
  <cp:revision>145</cp:revision>
  <dcterms:created xsi:type="dcterms:W3CDTF">2018-02-27T13:53:50Z</dcterms:created>
  <dcterms:modified xsi:type="dcterms:W3CDTF">2019-10-25T19:34:25Z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0x0101002AE41ED4105B8549B88BE5FD3FFC6756</vt:lpwstr>
  </property>
</Properties>
</file>