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29"/>
  </p:notesMasterIdLst>
  <p:sldIdLst>
    <p:sldId id="256" r:id="rId4"/>
    <p:sldId id="257" r:id="rId5"/>
    <p:sldId id="269" r:id="rId6"/>
    <p:sldId id="259" r:id="rId7"/>
    <p:sldId id="260" r:id="rId8"/>
    <p:sldId id="261" r:id="rId9"/>
    <p:sldId id="262" r:id="rId10"/>
    <p:sldId id="270" r:id="rId11"/>
    <p:sldId id="263" r:id="rId12"/>
    <p:sldId id="264" r:id="rId13"/>
    <p:sldId id="265" r:id="rId14"/>
    <p:sldId id="266" r:id="rId15"/>
    <p:sldId id="271" r:id="rId16"/>
    <p:sldId id="272" r:id="rId17"/>
    <p:sldId id="281" r:id="rId18"/>
    <p:sldId id="273" r:id="rId19"/>
    <p:sldId id="275" r:id="rId20"/>
    <p:sldId id="267" r:id="rId21"/>
    <p:sldId id="268" r:id="rId22"/>
    <p:sldId id="274" r:id="rId23"/>
    <p:sldId id="279" r:id="rId24"/>
    <p:sldId id="282" r:id="rId25"/>
    <p:sldId id="276" r:id="rId26"/>
    <p:sldId id="283"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88772" autoAdjust="0"/>
  </p:normalViewPr>
  <p:slideViewPr>
    <p:cSldViewPr snapToGrid="0">
      <p:cViewPr>
        <p:scale>
          <a:sx n="90" d="100"/>
          <a:sy n="90" d="100"/>
        </p:scale>
        <p:origin x="57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2A15E-7B09-4D72-BF51-781BDBF074C5}"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D852-C54C-40A3-9199-27D2497960DA}" type="slidenum">
              <a:rPr lang="en-US" smtClean="0"/>
              <a:t>‹#›</a:t>
            </a:fld>
            <a:endParaRPr lang="en-US"/>
          </a:p>
        </p:txBody>
      </p:sp>
    </p:spTree>
    <p:extLst>
      <p:ext uri="{BB962C8B-B14F-4D97-AF65-F5344CB8AC3E}">
        <p14:creationId xmlns:p14="http://schemas.microsoft.com/office/powerpoint/2010/main" val="131122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5D852-C54C-40A3-9199-27D2497960DA}" type="slidenum">
              <a:rPr lang="en-US" smtClean="0"/>
              <a:t>3</a:t>
            </a:fld>
            <a:endParaRPr lang="en-US"/>
          </a:p>
        </p:txBody>
      </p:sp>
    </p:spTree>
    <p:extLst>
      <p:ext uri="{BB962C8B-B14F-4D97-AF65-F5344CB8AC3E}">
        <p14:creationId xmlns:p14="http://schemas.microsoft.com/office/powerpoint/2010/main" val="781404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not give previous student work example here as it might stifle student creativity. </a:t>
            </a:r>
          </a:p>
        </p:txBody>
      </p:sp>
      <p:sp>
        <p:nvSpPr>
          <p:cNvPr id="4" name="Slide Number Placeholder 3"/>
          <p:cNvSpPr>
            <a:spLocks noGrp="1"/>
          </p:cNvSpPr>
          <p:nvPr>
            <p:ph type="sldNum" sz="quarter" idx="5"/>
          </p:nvPr>
        </p:nvSpPr>
        <p:spPr/>
        <p:txBody>
          <a:bodyPr/>
          <a:lstStyle/>
          <a:p>
            <a:fld id="{D755D852-C54C-40A3-9199-27D2497960DA}" type="slidenum">
              <a:rPr lang="en-US" smtClean="0"/>
              <a:t>15</a:t>
            </a:fld>
            <a:endParaRPr lang="en-US"/>
          </a:p>
        </p:txBody>
      </p:sp>
    </p:spTree>
    <p:extLst>
      <p:ext uri="{BB962C8B-B14F-4D97-AF65-F5344CB8AC3E}">
        <p14:creationId xmlns:p14="http://schemas.microsoft.com/office/powerpoint/2010/main" val="139059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A and C</a:t>
            </a:r>
          </a:p>
        </p:txBody>
      </p:sp>
      <p:sp>
        <p:nvSpPr>
          <p:cNvPr id="4" name="Slide Number Placeholder 3"/>
          <p:cNvSpPr>
            <a:spLocks noGrp="1"/>
          </p:cNvSpPr>
          <p:nvPr>
            <p:ph type="sldNum" sz="quarter" idx="5"/>
          </p:nvPr>
        </p:nvSpPr>
        <p:spPr/>
        <p:txBody>
          <a:bodyPr/>
          <a:lstStyle/>
          <a:p>
            <a:fld id="{D755D852-C54C-40A3-9199-27D2497960DA}" type="slidenum">
              <a:rPr lang="en-US" smtClean="0"/>
              <a:t>18</a:t>
            </a:fld>
            <a:endParaRPr lang="en-US"/>
          </a:p>
        </p:txBody>
      </p:sp>
    </p:spTree>
    <p:extLst>
      <p:ext uri="{BB962C8B-B14F-4D97-AF65-F5344CB8AC3E}">
        <p14:creationId xmlns:p14="http://schemas.microsoft.com/office/powerpoint/2010/main" val="180519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D755D852-C54C-40A3-9199-27D2497960DA}" type="slidenum">
              <a:rPr lang="en-US" smtClean="0"/>
              <a:t>19</a:t>
            </a:fld>
            <a:endParaRPr lang="en-US"/>
          </a:p>
        </p:txBody>
      </p:sp>
    </p:spTree>
    <p:extLst>
      <p:ext uri="{BB962C8B-B14F-4D97-AF65-F5344CB8AC3E}">
        <p14:creationId xmlns:p14="http://schemas.microsoft.com/office/powerpoint/2010/main" val="380383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387350">
              <a:lnSpc>
                <a:spcPct val="115000"/>
              </a:lnSpc>
              <a:spcBef>
                <a:spcPts val="500"/>
              </a:spcBef>
              <a:buClr>
                <a:schemeClr val="dk1"/>
              </a:buClr>
              <a:buSzPct val="61111"/>
              <a:buFont typeface="Arial"/>
              <a:buNone/>
            </a:pPr>
            <a:r>
              <a:rPr lang="en-US" dirty="0">
                <a:solidFill>
                  <a:schemeClr val="bg1"/>
                </a:solidFill>
              </a:rPr>
              <a:t>Universal </a:t>
            </a:r>
            <a:r>
              <a:rPr lang="en-US" dirty="0">
                <a:solidFill>
                  <a:schemeClr val="bg1"/>
                </a:solidFill>
                <a:latin typeface="Arial"/>
                <a:ea typeface="Arial"/>
                <a:cs typeface="Arial"/>
                <a:sym typeface="Arial"/>
              </a:rPr>
              <a:t>= used and understood by all, removing barriers so that all learners can learn</a:t>
            </a:r>
          </a:p>
          <a:p>
            <a:pPr marL="0" lvl="0" indent="387350">
              <a:lnSpc>
                <a:spcPct val="115000"/>
              </a:lnSpc>
              <a:spcBef>
                <a:spcPts val="500"/>
              </a:spcBef>
              <a:buClr>
                <a:schemeClr val="dk1"/>
              </a:buClr>
              <a:buSzPct val="61111"/>
              <a:buFont typeface="Arial"/>
              <a:buNone/>
            </a:pPr>
            <a:r>
              <a:rPr lang="en-US" dirty="0">
                <a:solidFill>
                  <a:schemeClr val="bg1"/>
                </a:solidFill>
                <a:latin typeface="Arial"/>
                <a:ea typeface="Arial"/>
                <a:cs typeface="Arial"/>
                <a:sym typeface="Arial"/>
              </a:rPr>
              <a:t>UDL reaches students where they are</a:t>
            </a:r>
          </a:p>
          <a:p>
            <a:pPr marL="0" lvl="0" indent="387350">
              <a:lnSpc>
                <a:spcPct val="115000"/>
              </a:lnSpc>
              <a:spcBef>
                <a:spcPts val="500"/>
              </a:spcBef>
              <a:buClr>
                <a:schemeClr val="dk1"/>
              </a:buClr>
              <a:buSzPct val="61111"/>
              <a:buFont typeface="Arial"/>
              <a:buNone/>
            </a:pPr>
            <a:r>
              <a:rPr lang="en-US" dirty="0">
                <a:solidFill>
                  <a:schemeClr val="bg1"/>
                </a:solidFill>
                <a:latin typeface="Arial"/>
                <a:ea typeface="Arial"/>
                <a:cs typeface="Arial"/>
                <a:sym typeface="Arial"/>
              </a:rPr>
              <a:t>–</a:t>
            </a:r>
            <a:r>
              <a:rPr lang="en-US" sz="1200" dirty="0">
                <a:solidFill>
                  <a:schemeClr val="bg1"/>
                </a:solidFill>
                <a:latin typeface="Arial"/>
                <a:ea typeface="Arial"/>
                <a:cs typeface="Arial"/>
                <a:sym typeface="Arial"/>
              </a:rPr>
              <a:t>how they learn</a:t>
            </a:r>
          </a:p>
          <a:p>
            <a:pPr marL="0" lvl="0" indent="387350">
              <a:lnSpc>
                <a:spcPct val="115000"/>
              </a:lnSpc>
              <a:spcBef>
                <a:spcPts val="500"/>
              </a:spcBef>
              <a:buClr>
                <a:schemeClr val="dk1"/>
              </a:buClr>
              <a:buSzPct val="61111"/>
              <a:buFont typeface="Arial"/>
              <a:buNone/>
            </a:pPr>
            <a:r>
              <a:rPr lang="en-US" sz="1200" dirty="0">
                <a:solidFill>
                  <a:schemeClr val="bg1"/>
                </a:solidFill>
                <a:latin typeface="Arial"/>
                <a:ea typeface="Arial"/>
                <a:cs typeface="Arial"/>
                <a:sym typeface="Arial"/>
              </a:rPr>
              <a:t>–skills</a:t>
            </a:r>
          </a:p>
          <a:p>
            <a:pPr marL="0" lvl="0" indent="387350">
              <a:lnSpc>
                <a:spcPct val="115000"/>
              </a:lnSpc>
              <a:spcBef>
                <a:spcPts val="500"/>
              </a:spcBef>
              <a:buClr>
                <a:schemeClr val="dk1"/>
              </a:buClr>
              <a:buSzPct val="61111"/>
              <a:buFont typeface="Arial"/>
              <a:buNone/>
            </a:pPr>
            <a:r>
              <a:rPr lang="en-US" sz="1200" dirty="0">
                <a:solidFill>
                  <a:schemeClr val="bg1"/>
                </a:solidFill>
                <a:latin typeface="Arial"/>
                <a:ea typeface="Arial"/>
                <a:cs typeface="Arial"/>
                <a:sym typeface="Arial"/>
              </a:rPr>
              <a:t>–interests</a:t>
            </a:r>
          </a:p>
          <a:p>
            <a:pPr marL="0" lvl="0" indent="387350">
              <a:lnSpc>
                <a:spcPct val="115000"/>
              </a:lnSpc>
              <a:spcBef>
                <a:spcPts val="500"/>
              </a:spcBef>
              <a:buClr>
                <a:schemeClr val="dk1"/>
              </a:buClr>
              <a:buSzPct val="61111"/>
              <a:buFont typeface="Arial"/>
              <a:buNone/>
            </a:pPr>
            <a:r>
              <a:rPr lang="en-US" sz="1200" dirty="0">
                <a:solidFill>
                  <a:schemeClr val="bg1"/>
                </a:solidFill>
                <a:latin typeface="Arial"/>
                <a:ea typeface="Arial"/>
                <a:cs typeface="Arial"/>
                <a:sym typeface="Arial"/>
              </a:rPr>
              <a:t>–needs</a:t>
            </a:r>
          </a:p>
          <a:p>
            <a:pPr marL="0" lvl="0" indent="387350">
              <a:lnSpc>
                <a:spcPct val="115000"/>
              </a:lnSpc>
              <a:spcBef>
                <a:spcPts val="500"/>
              </a:spcBef>
              <a:buClr>
                <a:schemeClr val="dk1"/>
              </a:buClr>
              <a:buSzPct val="61111"/>
              <a:buFont typeface="Arial"/>
              <a:buNone/>
            </a:pPr>
            <a:r>
              <a:rPr lang="en-US" sz="1200" dirty="0">
                <a:solidFill>
                  <a:schemeClr val="bg1"/>
                </a:solidFill>
                <a:latin typeface="Arial"/>
                <a:ea typeface="Arial"/>
                <a:cs typeface="Arial"/>
                <a:sym typeface="Arial"/>
              </a:rPr>
              <a:t>–home environments</a:t>
            </a:r>
          </a:p>
          <a:p>
            <a:pPr marL="0" lvl="0" indent="387350">
              <a:lnSpc>
                <a:spcPct val="115000"/>
              </a:lnSpc>
              <a:spcBef>
                <a:spcPts val="500"/>
              </a:spcBef>
              <a:buClr>
                <a:schemeClr val="dk1"/>
              </a:buClr>
              <a:buSzPct val="61111"/>
              <a:buFont typeface="Arial"/>
              <a:buNone/>
            </a:pPr>
            <a:r>
              <a:rPr lang="en-US" sz="1200" dirty="0">
                <a:solidFill>
                  <a:schemeClr val="bg1"/>
                </a:solidFill>
                <a:latin typeface="Arial"/>
                <a:ea typeface="Arial"/>
                <a:cs typeface="Arial"/>
                <a:sym typeface="Arial"/>
              </a:rPr>
              <a:t>–work environments</a:t>
            </a:r>
          </a:p>
          <a:p>
            <a:pPr marL="0" lvl="0" indent="387350">
              <a:lnSpc>
                <a:spcPct val="115000"/>
              </a:lnSpc>
              <a:spcBef>
                <a:spcPts val="500"/>
              </a:spcBef>
              <a:buClr>
                <a:schemeClr val="dk1"/>
              </a:buClr>
              <a:buSzPct val="61111"/>
              <a:buFont typeface="Arial"/>
              <a:buNone/>
            </a:pPr>
            <a:r>
              <a:rPr lang="en-US" sz="1200" dirty="0">
                <a:solidFill>
                  <a:schemeClr val="bg1"/>
                </a:solidFill>
                <a:latin typeface="Arial"/>
                <a:ea typeface="Arial"/>
                <a:cs typeface="Arial"/>
                <a:sym typeface="Arial"/>
              </a:rPr>
              <a:t>–first language</a:t>
            </a:r>
          </a:p>
          <a:p>
            <a:pPr marL="0" lvl="0" indent="387350">
              <a:lnSpc>
                <a:spcPct val="115000"/>
              </a:lnSpc>
              <a:spcBef>
                <a:spcPts val="500"/>
              </a:spcBef>
              <a:buClr>
                <a:schemeClr val="dk1"/>
              </a:buClr>
              <a:buSzPct val="61111"/>
              <a:buFont typeface="Arial"/>
              <a:buNone/>
            </a:pPr>
            <a:r>
              <a:rPr lang="en-US" sz="1200" dirty="0">
                <a:solidFill>
                  <a:schemeClr val="bg1"/>
                </a:solidFill>
                <a:latin typeface="Arial"/>
                <a:ea typeface="Arial"/>
                <a:cs typeface="Arial"/>
                <a:sym typeface="Arial"/>
              </a:rPr>
              <a:t>–experiences</a:t>
            </a:r>
          </a:p>
          <a:p>
            <a:pPr marL="0" lvl="0" indent="387350">
              <a:lnSpc>
                <a:spcPct val="115000"/>
              </a:lnSpc>
              <a:spcBef>
                <a:spcPts val="500"/>
              </a:spcBef>
              <a:buClr>
                <a:schemeClr val="dk1"/>
              </a:buClr>
              <a:buSzPct val="61111"/>
              <a:buFont typeface="Arial"/>
              <a:buNone/>
            </a:pPr>
            <a:r>
              <a:rPr lang="en-US" sz="1200" dirty="0">
                <a:solidFill>
                  <a:schemeClr val="bg1"/>
                </a:solidFill>
                <a:latin typeface="Arial"/>
                <a:ea typeface="Arial"/>
                <a:cs typeface="Arial"/>
                <a:sym typeface="Arial"/>
              </a:rPr>
              <a:t>–anxieties</a:t>
            </a:r>
          </a:p>
          <a:p>
            <a:endParaRPr lang="en-US" dirty="0"/>
          </a:p>
        </p:txBody>
      </p:sp>
      <p:sp>
        <p:nvSpPr>
          <p:cNvPr id="4" name="Slide Number Placeholder 3"/>
          <p:cNvSpPr>
            <a:spLocks noGrp="1"/>
          </p:cNvSpPr>
          <p:nvPr>
            <p:ph type="sldNum" sz="quarter" idx="5"/>
          </p:nvPr>
        </p:nvSpPr>
        <p:spPr/>
        <p:txBody>
          <a:bodyPr/>
          <a:lstStyle/>
          <a:p>
            <a:fld id="{D755D852-C54C-40A3-9199-27D2497960DA}" type="slidenum">
              <a:rPr lang="en-US" smtClean="0"/>
              <a:t>4</a:t>
            </a:fld>
            <a:endParaRPr lang="en-US"/>
          </a:p>
        </p:txBody>
      </p:sp>
    </p:spTree>
    <p:extLst>
      <p:ext uri="{BB962C8B-B14F-4D97-AF65-F5344CB8AC3E}">
        <p14:creationId xmlns:p14="http://schemas.microsoft.com/office/powerpoint/2010/main" val="373668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learning, 3 primary brain networks come into play: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associated with core principles (engagement, representation, action </a:t>
            </a:r>
            <a:r>
              <a:rPr lang="en-US"/>
              <a:t>and expression)</a:t>
            </a:r>
            <a:endParaRPr lang="en-US" dirty="0"/>
          </a:p>
        </p:txBody>
      </p:sp>
      <p:sp>
        <p:nvSpPr>
          <p:cNvPr id="4" name="Slide Number Placeholder 3"/>
          <p:cNvSpPr>
            <a:spLocks noGrp="1"/>
          </p:cNvSpPr>
          <p:nvPr>
            <p:ph type="sldNum" sz="quarter" idx="5"/>
          </p:nvPr>
        </p:nvSpPr>
        <p:spPr/>
        <p:txBody>
          <a:bodyPr/>
          <a:lstStyle/>
          <a:p>
            <a:fld id="{D755D852-C54C-40A3-9199-27D2497960DA}" type="slidenum">
              <a:rPr lang="en-US" smtClean="0"/>
              <a:t>5</a:t>
            </a:fld>
            <a:endParaRPr lang="en-US"/>
          </a:p>
        </p:txBody>
      </p:sp>
    </p:spTree>
    <p:extLst>
      <p:ext uri="{BB962C8B-B14F-4D97-AF65-F5344CB8AC3E}">
        <p14:creationId xmlns:p14="http://schemas.microsoft.com/office/powerpoint/2010/main" val="73951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28600">
              <a:spcBef>
                <a:spcPts val="0"/>
              </a:spcBef>
            </a:pPr>
            <a:r>
              <a:rPr lang="en-US" dirty="0"/>
              <a:t>Why is learning important to students?</a:t>
            </a:r>
          </a:p>
          <a:p>
            <a:pPr marL="457200" lvl="0" indent="-228600" rtl="0">
              <a:spcBef>
                <a:spcPts val="0"/>
              </a:spcBef>
            </a:pPr>
            <a:r>
              <a:rPr lang="en-US" dirty="0"/>
              <a:t>How do we engage students?</a:t>
            </a:r>
          </a:p>
          <a:p>
            <a:pPr marL="457200" lvl="0" indent="-228600" rtl="0">
              <a:spcBef>
                <a:spcPts val="0"/>
              </a:spcBef>
            </a:pPr>
            <a:r>
              <a:rPr lang="en-US" dirty="0"/>
              <a:t>Motivation and persistence</a:t>
            </a:r>
          </a:p>
          <a:p>
            <a:endParaRPr lang="en-US" dirty="0"/>
          </a:p>
        </p:txBody>
      </p:sp>
      <p:sp>
        <p:nvSpPr>
          <p:cNvPr id="4" name="Slide Number Placeholder 3"/>
          <p:cNvSpPr>
            <a:spLocks noGrp="1"/>
          </p:cNvSpPr>
          <p:nvPr>
            <p:ph type="sldNum" sz="quarter" idx="5"/>
          </p:nvPr>
        </p:nvSpPr>
        <p:spPr/>
        <p:txBody>
          <a:bodyPr/>
          <a:lstStyle/>
          <a:p>
            <a:fld id="{D755D852-C54C-40A3-9199-27D2497960DA}" type="slidenum">
              <a:rPr lang="en-US" smtClean="0"/>
              <a:t>6</a:t>
            </a:fld>
            <a:endParaRPr lang="en-US"/>
          </a:p>
        </p:txBody>
      </p:sp>
    </p:spTree>
    <p:extLst>
      <p:ext uri="{BB962C8B-B14F-4D97-AF65-F5344CB8AC3E}">
        <p14:creationId xmlns:p14="http://schemas.microsoft.com/office/powerpoint/2010/main" val="54969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expectations, choice, collaboration, authenticity &gt; relevance, value</a:t>
            </a:r>
          </a:p>
        </p:txBody>
      </p:sp>
      <p:sp>
        <p:nvSpPr>
          <p:cNvPr id="4" name="Slide Number Placeholder 3"/>
          <p:cNvSpPr>
            <a:spLocks noGrp="1"/>
          </p:cNvSpPr>
          <p:nvPr>
            <p:ph type="sldNum" sz="quarter" idx="5"/>
          </p:nvPr>
        </p:nvSpPr>
        <p:spPr/>
        <p:txBody>
          <a:bodyPr/>
          <a:lstStyle/>
          <a:p>
            <a:fld id="{D755D852-C54C-40A3-9199-27D2497960DA}" type="slidenum">
              <a:rPr lang="en-US" smtClean="0"/>
              <a:t>8</a:t>
            </a:fld>
            <a:endParaRPr lang="en-US"/>
          </a:p>
        </p:txBody>
      </p:sp>
    </p:spTree>
    <p:extLst>
      <p:ext uri="{BB962C8B-B14F-4D97-AF65-F5344CB8AC3E}">
        <p14:creationId xmlns:p14="http://schemas.microsoft.com/office/powerpoint/2010/main" val="96169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Perception – content does not depend on one sense (sight, hearing, etc.)</a:t>
            </a:r>
          </a:p>
          <a:p>
            <a:r>
              <a:rPr lang="en-US" dirty="0"/>
              <a:t>Comprehension – highlight patterns</a:t>
            </a:r>
          </a:p>
        </p:txBody>
      </p:sp>
      <p:sp>
        <p:nvSpPr>
          <p:cNvPr id="4" name="Slide Number Placeholder 3"/>
          <p:cNvSpPr>
            <a:spLocks noGrp="1"/>
          </p:cNvSpPr>
          <p:nvPr>
            <p:ph type="sldNum" sz="quarter" idx="5"/>
          </p:nvPr>
        </p:nvSpPr>
        <p:spPr/>
        <p:txBody>
          <a:bodyPr/>
          <a:lstStyle/>
          <a:p>
            <a:fld id="{D755D852-C54C-40A3-9199-27D2497960DA}" type="slidenum">
              <a:rPr lang="en-US" smtClean="0"/>
              <a:t>10</a:t>
            </a:fld>
            <a:endParaRPr lang="en-US"/>
          </a:p>
        </p:txBody>
      </p:sp>
    </p:spTree>
    <p:extLst>
      <p:ext uri="{BB962C8B-B14F-4D97-AF65-F5344CB8AC3E}">
        <p14:creationId xmlns:p14="http://schemas.microsoft.com/office/powerpoint/2010/main" val="403571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knowledge</a:t>
            </a:r>
          </a:p>
          <a:p>
            <a:r>
              <a:rPr lang="en-US" dirty="0"/>
              <a:t>Structure</a:t>
            </a:r>
          </a:p>
          <a:p>
            <a:r>
              <a:rPr lang="en-US" dirty="0"/>
              <a:t>Multiple senses</a:t>
            </a:r>
          </a:p>
          <a:p>
            <a:r>
              <a:rPr lang="en-US" dirty="0"/>
              <a:t>Vocabulary clarification</a:t>
            </a:r>
          </a:p>
          <a:p>
            <a:endParaRPr lang="en-US" dirty="0"/>
          </a:p>
        </p:txBody>
      </p:sp>
      <p:sp>
        <p:nvSpPr>
          <p:cNvPr id="4" name="Slide Number Placeholder 3"/>
          <p:cNvSpPr>
            <a:spLocks noGrp="1"/>
          </p:cNvSpPr>
          <p:nvPr>
            <p:ph type="sldNum" sz="quarter" idx="5"/>
          </p:nvPr>
        </p:nvSpPr>
        <p:spPr/>
        <p:txBody>
          <a:bodyPr/>
          <a:lstStyle/>
          <a:p>
            <a:fld id="{D755D852-C54C-40A3-9199-27D2497960DA}" type="slidenum">
              <a:rPr lang="en-US" smtClean="0"/>
              <a:t>11</a:t>
            </a:fld>
            <a:endParaRPr lang="en-US"/>
          </a:p>
        </p:txBody>
      </p:sp>
    </p:spTree>
    <p:extLst>
      <p:ext uri="{BB962C8B-B14F-4D97-AF65-F5344CB8AC3E}">
        <p14:creationId xmlns:p14="http://schemas.microsoft.com/office/powerpoint/2010/main" val="1348076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functions – planning and strategy development, use of schedules, checklists to monitor progress</a:t>
            </a:r>
          </a:p>
        </p:txBody>
      </p:sp>
      <p:sp>
        <p:nvSpPr>
          <p:cNvPr id="4" name="Slide Number Placeholder 3"/>
          <p:cNvSpPr>
            <a:spLocks noGrp="1"/>
          </p:cNvSpPr>
          <p:nvPr>
            <p:ph type="sldNum" sz="quarter" idx="5"/>
          </p:nvPr>
        </p:nvSpPr>
        <p:spPr/>
        <p:txBody>
          <a:bodyPr/>
          <a:lstStyle/>
          <a:p>
            <a:fld id="{D755D852-C54C-40A3-9199-27D2497960DA}" type="slidenum">
              <a:rPr lang="en-US" smtClean="0"/>
              <a:t>13</a:t>
            </a:fld>
            <a:endParaRPr lang="en-US"/>
          </a:p>
        </p:txBody>
      </p:sp>
    </p:spTree>
    <p:extLst>
      <p:ext uri="{BB962C8B-B14F-4D97-AF65-F5344CB8AC3E}">
        <p14:creationId xmlns:p14="http://schemas.microsoft.com/office/powerpoint/2010/main" val="377729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not give previous student work example here as it might stifle student creativity. </a:t>
            </a:r>
          </a:p>
        </p:txBody>
      </p:sp>
      <p:sp>
        <p:nvSpPr>
          <p:cNvPr id="4" name="Slide Number Placeholder 3"/>
          <p:cNvSpPr>
            <a:spLocks noGrp="1"/>
          </p:cNvSpPr>
          <p:nvPr>
            <p:ph type="sldNum" sz="quarter" idx="5"/>
          </p:nvPr>
        </p:nvSpPr>
        <p:spPr/>
        <p:txBody>
          <a:bodyPr/>
          <a:lstStyle/>
          <a:p>
            <a:fld id="{D755D852-C54C-40A3-9199-27D2497960DA}" type="slidenum">
              <a:rPr lang="en-US" smtClean="0"/>
              <a:t>14</a:t>
            </a:fld>
            <a:endParaRPr lang="en-US"/>
          </a:p>
        </p:txBody>
      </p:sp>
    </p:spTree>
    <p:extLst>
      <p:ext uri="{BB962C8B-B14F-4D97-AF65-F5344CB8AC3E}">
        <p14:creationId xmlns:p14="http://schemas.microsoft.com/office/powerpoint/2010/main" val="3883756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6B40DC-E9E9-4E26-A5AD-01C9FD8AC14A}" type="datetimeFigureOut">
              <a:rPr lang="en-US" smtClean="0"/>
              <a:t>6/3/2021</a:t>
            </a:fld>
            <a:endParaRPr lang="en-US" dirty="0"/>
          </a:p>
        </p:txBody>
      </p:sp>
      <p:sp>
        <p:nvSpPr>
          <p:cNvPr id="6" name="Slide Number Placeholder 5"/>
          <p:cNvSpPr>
            <a:spLocks noGrp="1"/>
          </p:cNvSpPr>
          <p:nvPr>
            <p:ph type="sldNum" sz="quarter" idx="12"/>
          </p:nvPr>
        </p:nvSpPr>
        <p:spPr>
          <a:xfrm>
            <a:off x="6445405" y="6356350"/>
            <a:ext cx="4908395" cy="365125"/>
          </a:xfrm>
        </p:spPr>
        <p:txBody>
          <a:bodyPr/>
          <a:lstStyle>
            <a:lvl1pPr>
              <a:defRPr/>
            </a:lvl1pPr>
          </a:lstStyle>
          <a:p>
            <a:r>
              <a:rPr lang="en-US" dirty="0"/>
              <a:t>SUNY CPD Online Teaching: Technology &amp; Educational Resources 2021</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9468" y="212952"/>
            <a:ext cx="1726748" cy="1726748"/>
          </a:xfrm>
          <a:prstGeom prst="rect">
            <a:avLst/>
          </a:prstGeom>
        </p:spPr>
      </p:pic>
    </p:spTree>
    <p:extLst>
      <p:ext uri="{BB962C8B-B14F-4D97-AF65-F5344CB8AC3E}">
        <p14:creationId xmlns:p14="http://schemas.microsoft.com/office/powerpoint/2010/main" val="419482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B40DC-E9E9-4E26-A5AD-01C9FD8AC14A}"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08320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68791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913049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66F044-97A2-48DD-AC9F-A9701BB76C2F}"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80694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4142418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6F044-97A2-48DD-AC9F-A9701BB76C2F}"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86280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66F044-97A2-48DD-AC9F-A9701BB76C2F}"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48655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66F044-97A2-48DD-AC9F-A9701BB76C2F}"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996828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66F044-97A2-48DD-AC9F-A9701BB76C2F}"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305910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6F044-97A2-48DD-AC9F-A9701BB76C2F}"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230762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40DC-E9E9-4E26-A5AD-01C9FD8AC14A}"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6601D-C0C6-4AA2-B868-AF86C49056E2}" type="slidenum">
              <a:rPr lang="en-US" smtClean="0"/>
              <a:t>‹#›</a:t>
            </a:fld>
            <a:endParaRPr lang="en-US"/>
          </a:p>
        </p:txBody>
      </p:sp>
      <p:sp>
        <p:nvSpPr>
          <p:cNvPr id="7" name="Picture Placeholder 6"/>
          <p:cNvSpPr>
            <a:spLocks noGrp="1"/>
          </p:cNvSpPr>
          <p:nvPr>
            <p:ph type="pic" sz="quarter" idx="13"/>
          </p:nvPr>
        </p:nvSpPr>
        <p:spPr>
          <a:xfrm>
            <a:off x="10448925" y="268288"/>
            <a:ext cx="1571625" cy="2084387"/>
          </a:xfrm>
        </p:spPr>
        <p:txBody>
          <a:bodyPr/>
          <a:lstStyle/>
          <a:p>
            <a:endParaRPr lang="en-US"/>
          </a:p>
        </p:txBody>
      </p:sp>
    </p:spTree>
    <p:extLst>
      <p:ext uri="{BB962C8B-B14F-4D97-AF65-F5344CB8AC3E}">
        <p14:creationId xmlns:p14="http://schemas.microsoft.com/office/powerpoint/2010/main" val="11257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6F044-97A2-48DD-AC9F-A9701BB76C2F}"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547337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6F044-97A2-48DD-AC9F-A9701BB76C2F}"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399698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424197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354924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52086C-1C94-4D20-9FEF-506AB74A99D1}"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283023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1409627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52086C-1C94-4D20-9FEF-506AB74A99D1}"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4274427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52086C-1C94-4D20-9FEF-506AB74A99D1}"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15963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52086C-1C94-4D20-9FEF-506AB74A99D1}"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69808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52086C-1C94-4D20-9FEF-506AB74A99D1}"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99607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214263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2086C-1C94-4D20-9FEF-506AB74A99D1}"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2035556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2086C-1C94-4D20-9FEF-506AB74A99D1}"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086123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2086C-1C94-4D20-9FEF-506AB74A99D1}"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257376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79212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294872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6B40DC-E9E9-4E26-A5AD-01C9FD8AC14A}"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75502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6B40DC-E9E9-4E26-A5AD-01C9FD8AC14A}"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83765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6B40DC-E9E9-4E26-A5AD-01C9FD8AC14A}"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05495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40DC-E9E9-4E26-A5AD-01C9FD8AC14A}"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30653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B40DC-E9E9-4E26-A5AD-01C9FD8AC14A}"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42254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B40DC-E9E9-4E26-A5AD-01C9FD8AC14A}"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229426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40DC-E9E9-4E26-A5AD-01C9FD8AC14A}"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6601D-C0C6-4AA2-B868-AF86C49056E2}" type="slidenum">
              <a:rPr lang="en-US" smtClean="0"/>
              <a:t>‹#›</a:t>
            </a:fld>
            <a:endParaRPr lang="en-US"/>
          </a:p>
        </p:txBody>
      </p:sp>
    </p:spTree>
    <p:extLst>
      <p:ext uri="{BB962C8B-B14F-4D97-AF65-F5344CB8AC3E}">
        <p14:creationId xmlns:p14="http://schemas.microsoft.com/office/powerpoint/2010/main" val="206526230"/>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6F044-97A2-48DD-AC9F-A9701BB76C2F}"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0A3DD-0F86-4ABB-912A-FED941AF11EB}" type="slidenum">
              <a:rPr lang="en-US" smtClean="0"/>
              <a:t>‹#›</a:t>
            </a:fld>
            <a:endParaRPr lang="en-US"/>
          </a:p>
        </p:txBody>
      </p:sp>
    </p:spTree>
    <p:extLst>
      <p:ext uri="{BB962C8B-B14F-4D97-AF65-F5344CB8AC3E}">
        <p14:creationId xmlns:p14="http://schemas.microsoft.com/office/powerpoint/2010/main" val="2974826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086C-1C94-4D20-9FEF-506AB74A99D1}"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0F359-A4FD-4C18-9C1F-A741F052393E}" type="slidenum">
              <a:rPr lang="en-US" smtClean="0"/>
              <a:t>‹#›</a:t>
            </a:fld>
            <a:endParaRPr lang="en-US"/>
          </a:p>
        </p:txBody>
      </p:sp>
    </p:spTree>
    <p:extLst>
      <p:ext uri="{BB962C8B-B14F-4D97-AF65-F5344CB8AC3E}">
        <p14:creationId xmlns:p14="http://schemas.microsoft.com/office/powerpoint/2010/main" val="2376496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www.youtube.com/watch?v=2AxSXbaN_Z8"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derstood.org/en/school-learning/for-educators/universal-design-for-learning/understanding-universal-design-for-learning" TargetMode="External"/><Relationship Id="rId2" Type="http://schemas.openxmlformats.org/officeDocument/2006/relationships/hyperlink" Target="https://www.cast.org/impact/universal-design-for-learning-udl"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 Educational resources, Course development &amp; delivery series, June 7-11, 2021" title="Title sli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366008"/>
            <a:ext cx="5204178" cy="2387600"/>
          </a:xfrm>
        </p:spPr>
        <p:txBody>
          <a:bodyPr>
            <a:normAutofit fontScale="90000"/>
          </a:bodyPr>
          <a:lstStyle/>
          <a:p>
            <a:pPr algn="l"/>
            <a:r>
              <a:rPr lang="en-US" dirty="0">
                <a:solidFill>
                  <a:schemeClr val="bg1"/>
                </a:solidFill>
              </a:rPr>
              <a:t>Universal Design for Learning … Activities</a:t>
            </a:r>
          </a:p>
        </p:txBody>
      </p:sp>
      <p:sp>
        <p:nvSpPr>
          <p:cNvPr id="3" name="Subtitle 2"/>
          <p:cNvSpPr>
            <a:spLocks noGrp="1"/>
          </p:cNvSpPr>
          <p:nvPr>
            <p:ph type="subTitle" idx="1"/>
          </p:nvPr>
        </p:nvSpPr>
        <p:spPr>
          <a:xfrm>
            <a:off x="508000" y="5110399"/>
            <a:ext cx="4726730" cy="1655762"/>
          </a:xfrm>
        </p:spPr>
        <p:txBody>
          <a:bodyPr/>
          <a:lstStyle/>
          <a:p>
            <a:pPr algn="l"/>
            <a:r>
              <a:rPr lang="en-US" dirty="0">
                <a:solidFill>
                  <a:schemeClr val="bg1"/>
                </a:solidFill>
              </a:rPr>
              <a:t>Tonka Jokelova, Ph.D. (SUNY Canton)</a:t>
            </a:r>
          </a:p>
        </p:txBody>
      </p:sp>
    </p:spTree>
    <p:extLst>
      <p:ext uri="{BB962C8B-B14F-4D97-AF65-F5344CB8AC3E}">
        <p14:creationId xmlns:p14="http://schemas.microsoft.com/office/powerpoint/2010/main" val="261544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Solution: Recognition</a:t>
            </a:r>
          </a:p>
        </p:txBody>
      </p:sp>
      <p:sp>
        <p:nvSpPr>
          <p:cNvPr id="10" name="Content Placeholder 9"/>
          <p:cNvSpPr>
            <a:spLocks noGrp="1"/>
          </p:cNvSpPr>
          <p:nvPr>
            <p:ph sz="half" idx="2"/>
          </p:nvPr>
        </p:nvSpPr>
        <p:spPr/>
        <p:txBody>
          <a:bodyPr>
            <a:normAutofit lnSpcReduction="10000"/>
          </a:bodyPr>
          <a:lstStyle/>
          <a:p>
            <a:pPr marL="457200" lvl="0" indent="-368300">
              <a:spcBef>
                <a:spcPts val="0"/>
              </a:spcBef>
              <a:buSzPct val="100000"/>
            </a:pPr>
            <a:r>
              <a:rPr lang="en-US" dirty="0"/>
              <a:t>Accessibility</a:t>
            </a:r>
          </a:p>
          <a:p>
            <a:pPr marL="457200" lvl="0" indent="-368300">
              <a:spcBef>
                <a:spcPts val="0"/>
              </a:spcBef>
              <a:buSzPct val="100000"/>
            </a:pPr>
            <a:r>
              <a:rPr lang="en-US" dirty="0"/>
              <a:t>Different media (video, audio, text)</a:t>
            </a:r>
          </a:p>
          <a:p>
            <a:pPr marL="457200" lvl="0" indent="-368300">
              <a:spcBef>
                <a:spcPts val="0"/>
              </a:spcBef>
              <a:buSzPct val="100000"/>
            </a:pPr>
            <a:r>
              <a:rPr lang="en-US" dirty="0"/>
              <a:t>Alternatives (what’s your +1?)</a:t>
            </a:r>
          </a:p>
          <a:p>
            <a:pPr marL="457200" lvl="0" indent="-368300">
              <a:spcBef>
                <a:spcPts val="0"/>
              </a:spcBef>
              <a:buSzPct val="100000"/>
            </a:pPr>
            <a:r>
              <a:rPr lang="en-US" dirty="0"/>
              <a:t>Ways of customizing the display of information</a:t>
            </a:r>
          </a:p>
          <a:p>
            <a:pPr marL="457200" lvl="0" indent="-368300">
              <a:spcBef>
                <a:spcPts val="0"/>
              </a:spcBef>
              <a:buSzPct val="100000"/>
            </a:pPr>
            <a:r>
              <a:rPr lang="en-US" dirty="0"/>
              <a:t>Clarify vocabulary and symbols</a:t>
            </a:r>
          </a:p>
          <a:p>
            <a:pPr marL="457200" lvl="0" indent="-368300">
              <a:spcBef>
                <a:spcPts val="0"/>
              </a:spcBef>
              <a:buSzPct val="100000"/>
            </a:pPr>
            <a:r>
              <a:rPr lang="en-US" dirty="0"/>
              <a:t>Clarify structure</a:t>
            </a:r>
          </a:p>
          <a:p>
            <a:pPr marL="457200" lvl="0" indent="-368300">
              <a:spcBef>
                <a:spcPts val="0"/>
              </a:spcBef>
              <a:buSzPct val="100000"/>
            </a:pPr>
            <a:r>
              <a:rPr lang="en-US" dirty="0"/>
              <a:t>Illustrations</a:t>
            </a:r>
          </a:p>
          <a:p>
            <a:pPr marL="457200" lvl="0" indent="-368300">
              <a:spcBef>
                <a:spcPts val="0"/>
              </a:spcBef>
              <a:buSzPct val="100000"/>
            </a:pPr>
            <a:r>
              <a:rPr lang="en-US" dirty="0"/>
              <a:t>Provide background knowledge</a:t>
            </a:r>
          </a:p>
          <a:p>
            <a:pPr marL="457200" lvl="0" indent="-368300">
              <a:spcBef>
                <a:spcPts val="0"/>
              </a:spcBef>
              <a:buSzPct val="100000"/>
            </a:pPr>
            <a:r>
              <a:rPr lang="en-US" dirty="0"/>
              <a:t>Highlight patterns</a:t>
            </a:r>
          </a:p>
          <a:p>
            <a:pPr marL="457200" lvl="0" indent="-368300">
              <a:spcBef>
                <a:spcPts val="0"/>
              </a:spcBef>
              <a:buSzPct val="100000"/>
            </a:pPr>
            <a:r>
              <a:rPr lang="en-US" dirty="0"/>
              <a:t>Guide information processing</a:t>
            </a:r>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normAutofit lnSpcReduction="10000"/>
          </a:bodyPr>
          <a:lstStyle/>
          <a:p>
            <a:pPr marL="0" indent="0">
              <a:buNone/>
            </a:pPr>
            <a:r>
              <a:rPr lang="en-US" dirty="0"/>
              <a:t>Multiple Means of Representation</a:t>
            </a:r>
          </a:p>
          <a:p>
            <a:pPr marL="457200" lvl="1" indent="0">
              <a:buNone/>
            </a:pPr>
            <a:r>
              <a:rPr lang="en-US" dirty="0"/>
              <a:t>Perception</a:t>
            </a:r>
          </a:p>
          <a:p>
            <a:pPr marL="457200" lvl="1" indent="0">
              <a:buNone/>
            </a:pPr>
            <a:r>
              <a:rPr lang="en-US" dirty="0"/>
              <a:t>Language</a:t>
            </a:r>
          </a:p>
          <a:p>
            <a:pPr marL="457200" lvl="1" indent="0">
              <a:buNone/>
            </a:pPr>
            <a:r>
              <a:rPr lang="en-US" dirty="0"/>
              <a:t>Comprehension</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171450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corative">
            <a:extLst>
              <a:ext uri="{FF2B5EF4-FFF2-40B4-BE49-F238E27FC236}">
                <a16:creationId xmlns:a16="http://schemas.microsoft.com/office/drawing/2014/main" id="{7960092C-3940-46FE-95C3-9264F44DC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2" y="-892908"/>
            <a:ext cx="12223768" cy="7811752"/>
          </a:xfrm>
          <a:prstGeom prst="rect">
            <a:avLst/>
          </a:prstGeom>
        </p:spPr>
      </p:pic>
      <p:sp>
        <p:nvSpPr>
          <p:cNvPr id="9" name="Title 8"/>
          <p:cNvSpPr>
            <a:spLocks noGrp="1"/>
          </p:cNvSpPr>
          <p:nvPr>
            <p:ph type="title"/>
          </p:nvPr>
        </p:nvSpPr>
        <p:spPr>
          <a:xfrm>
            <a:off x="838200" y="205630"/>
            <a:ext cx="10515600" cy="1325563"/>
          </a:xfrm>
        </p:spPr>
        <p:txBody>
          <a:bodyPr/>
          <a:lstStyle/>
          <a:p>
            <a:r>
              <a:rPr lang="en-US" dirty="0"/>
              <a:t>Example: Recognition</a:t>
            </a:r>
          </a:p>
        </p:txBody>
      </p:sp>
      <p:sp>
        <p:nvSpPr>
          <p:cNvPr id="5" name="Rectangle: Rounded Corners 4" descr="decorative">
            <a:extLst>
              <a:ext uri="{FF2B5EF4-FFF2-40B4-BE49-F238E27FC236}">
                <a16:creationId xmlns:a16="http://schemas.microsoft.com/office/drawing/2014/main" id="{B4E911AC-8840-4F2D-B84A-BC65CB01CE07}"/>
              </a:ext>
            </a:extLst>
          </p:cNvPr>
          <p:cNvSpPr/>
          <p:nvPr/>
        </p:nvSpPr>
        <p:spPr>
          <a:xfrm>
            <a:off x="637954" y="1281113"/>
            <a:ext cx="5458045" cy="41431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half" idx="1"/>
          </p:nvPr>
        </p:nvSpPr>
        <p:spPr/>
        <p:txBody>
          <a:bodyPr>
            <a:normAutofit fontScale="92500" lnSpcReduction="20000"/>
          </a:bodyPr>
          <a:lstStyle/>
          <a:p>
            <a:pPr marL="0" indent="0">
              <a:buNone/>
            </a:pPr>
            <a:r>
              <a:rPr lang="en-US" dirty="0"/>
              <a:t>  </a:t>
            </a:r>
          </a:p>
        </p:txBody>
      </p:sp>
      <p:pic>
        <p:nvPicPr>
          <p:cNvPr id="13" name="Picture 12" descr="SUNY CPD Online teaching: Technology &amp; educational resources institue logo with picture of an otter&#10;" title="OT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10" name="Content Placeholder 9"/>
          <p:cNvSpPr>
            <a:spLocks noGrp="1"/>
          </p:cNvSpPr>
          <p:nvPr>
            <p:ph sz="half" idx="2"/>
          </p:nvPr>
        </p:nvSpPr>
        <p:spPr>
          <a:xfrm>
            <a:off x="830981" y="1543306"/>
            <a:ext cx="5181600" cy="4067062"/>
          </a:xfrm>
        </p:spPr>
        <p:txBody>
          <a:bodyPr>
            <a:normAutofit fontScale="92500" lnSpcReduction="20000"/>
          </a:bodyPr>
          <a:lstStyle/>
          <a:p>
            <a:pPr marL="0" indent="0">
              <a:buNone/>
            </a:pPr>
            <a:r>
              <a:rPr lang="en-US" b="1" dirty="0"/>
              <a:t>Before today’s lecture </a:t>
            </a:r>
          </a:p>
          <a:p>
            <a:pPr marL="0" indent="0">
              <a:buNone/>
            </a:pPr>
            <a:r>
              <a:rPr lang="en-US" sz="2200" dirty="0"/>
              <a:t>Review the video on </a:t>
            </a:r>
            <a:r>
              <a:rPr lang="en-US" sz="2200" u="sng" dirty="0">
                <a:solidFill>
                  <a:schemeClr val="accent5"/>
                </a:solidFill>
              </a:rPr>
              <a:t>basic information on dolphin habitat</a:t>
            </a:r>
            <a:r>
              <a:rPr lang="en-US" sz="2200" dirty="0"/>
              <a:t>.</a:t>
            </a:r>
          </a:p>
          <a:p>
            <a:pPr marL="0" indent="0">
              <a:buNone/>
            </a:pPr>
            <a:r>
              <a:rPr lang="en-US" b="1" dirty="0"/>
              <a:t>Communication</a:t>
            </a:r>
          </a:p>
          <a:p>
            <a:pPr marL="0" indent="0">
              <a:buNone/>
            </a:pPr>
            <a:r>
              <a:rPr lang="en-US" sz="2200" dirty="0"/>
              <a:t>Dolphins communicate through chirps and whistles (listen to the </a:t>
            </a:r>
            <a:r>
              <a:rPr lang="en-US" sz="2200" dirty="0">
                <a:hlinkClick r:id="rId5"/>
              </a:rPr>
              <a:t>dolphin whistle</a:t>
            </a:r>
            <a:r>
              <a:rPr lang="en-US" sz="2200" dirty="0"/>
              <a:t>). Not a lot is known about their communication. </a:t>
            </a:r>
          </a:p>
          <a:p>
            <a:pPr marL="0" indent="0">
              <a:buNone/>
            </a:pPr>
            <a:r>
              <a:rPr lang="en-US" b="1" dirty="0"/>
              <a:t>How well can dolphins see and hear? </a:t>
            </a:r>
          </a:p>
          <a:p>
            <a:pPr marL="0" indent="0">
              <a:buNone/>
            </a:pPr>
            <a:r>
              <a:rPr lang="en-US" sz="2200" dirty="0"/>
              <a:t>Dolphins have excellent eyesight and hearing. Underwater they use </a:t>
            </a:r>
            <a:r>
              <a:rPr lang="en-US" sz="2200" u="sng" dirty="0">
                <a:solidFill>
                  <a:schemeClr val="accent5"/>
                </a:solidFill>
              </a:rPr>
              <a:t>echolocation</a:t>
            </a:r>
            <a:r>
              <a:rPr lang="en-US" sz="2200" dirty="0"/>
              <a:t>. Their hearing is so sensitive to echoes that they can almost "see" objects in the water by hearing. </a:t>
            </a:r>
          </a:p>
        </p:txBody>
      </p:sp>
    </p:spTree>
    <p:extLst>
      <p:ext uri="{BB962C8B-B14F-4D97-AF65-F5344CB8AC3E}">
        <p14:creationId xmlns:p14="http://schemas.microsoft.com/office/powerpoint/2010/main" val="404224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Strategic</a:t>
            </a:r>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lstStyle/>
          <a:p>
            <a:pPr marL="0" indent="0">
              <a:buNone/>
            </a:pPr>
            <a:r>
              <a:rPr lang="en-US" dirty="0"/>
              <a:t>  </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pic>
        <p:nvPicPr>
          <p:cNvPr id="3" name="Picture 2" descr="chess pieces">
            <a:extLst>
              <a:ext uri="{FF2B5EF4-FFF2-40B4-BE49-F238E27FC236}">
                <a16:creationId xmlns:a16="http://schemas.microsoft.com/office/drawing/2014/main" id="{9611A4D7-3EEB-4E53-946F-8CD06528D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4551"/>
            <a:ext cx="12192000" cy="5286375"/>
          </a:xfrm>
          <a:prstGeom prst="rect">
            <a:avLst/>
          </a:prstGeom>
        </p:spPr>
      </p:pic>
      <p:sp>
        <p:nvSpPr>
          <p:cNvPr id="10" name="Content Placeholder 9"/>
          <p:cNvSpPr>
            <a:spLocks noGrp="1"/>
          </p:cNvSpPr>
          <p:nvPr>
            <p:ph sz="half" idx="2"/>
          </p:nvPr>
        </p:nvSpPr>
        <p:spPr>
          <a:xfrm>
            <a:off x="6172200" y="1655502"/>
            <a:ext cx="5181600" cy="4351338"/>
          </a:xfrm>
        </p:spPr>
        <p:txBody>
          <a:bodyPr/>
          <a:lstStyle/>
          <a:p>
            <a:pPr marL="0" indent="0">
              <a:buNone/>
            </a:pPr>
            <a:r>
              <a:rPr lang="en-US" dirty="0"/>
              <a:t>How will I participate and show you what I know?</a:t>
            </a:r>
          </a:p>
        </p:txBody>
      </p:sp>
    </p:spTree>
    <p:extLst>
      <p:ext uri="{BB962C8B-B14F-4D97-AF65-F5344CB8AC3E}">
        <p14:creationId xmlns:p14="http://schemas.microsoft.com/office/powerpoint/2010/main" val="250229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Solution: Strategic</a:t>
            </a:r>
          </a:p>
        </p:txBody>
      </p:sp>
      <p:sp>
        <p:nvSpPr>
          <p:cNvPr id="10" name="Content Placeholder 9"/>
          <p:cNvSpPr>
            <a:spLocks noGrp="1"/>
          </p:cNvSpPr>
          <p:nvPr>
            <p:ph sz="half" idx="2"/>
          </p:nvPr>
        </p:nvSpPr>
        <p:spPr>
          <a:xfrm>
            <a:off x="5369442" y="1825625"/>
            <a:ext cx="5984358" cy="4351338"/>
          </a:xfrm>
        </p:spPr>
        <p:txBody>
          <a:bodyPr>
            <a:normAutofit fontScale="92500"/>
          </a:bodyPr>
          <a:lstStyle/>
          <a:p>
            <a:pPr marL="914400" lvl="1">
              <a:spcBef>
                <a:spcPts val="0"/>
              </a:spcBef>
            </a:pPr>
            <a:r>
              <a:rPr lang="en-US" dirty="0"/>
              <a:t>Accessibility</a:t>
            </a:r>
          </a:p>
          <a:p>
            <a:pPr marL="914400" lvl="1">
              <a:spcBef>
                <a:spcPts val="0"/>
              </a:spcBef>
            </a:pPr>
            <a:r>
              <a:rPr lang="en-US" dirty="0"/>
              <a:t>Multiple</a:t>
            </a:r>
          </a:p>
          <a:p>
            <a:pPr marL="1371600" lvl="2">
              <a:spcBef>
                <a:spcPts val="0"/>
              </a:spcBef>
            </a:pPr>
            <a:r>
              <a:rPr lang="en-US" dirty="0"/>
              <a:t>means of mastery demonstration, in multiple media</a:t>
            </a:r>
          </a:p>
          <a:p>
            <a:pPr marL="1371600" lvl="2">
              <a:spcBef>
                <a:spcPts val="0"/>
              </a:spcBef>
            </a:pPr>
            <a:r>
              <a:rPr lang="en-US" dirty="0"/>
              <a:t>ways of communication</a:t>
            </a:r>
          </a:p>
          <a:p>
            <a:pPr marL="1371600" lvl="2">
              <a:spcBef>
                <a:spcPts val="0"/>
              </a:spcBef>
            </a:pPr>
            <a:r>
              <a:rPr lang="en-US" dirty="0"/>
              <a:t>strategies to solve problems</a:t>
            </a:r>
          </a:p>
          <a:p>
            <a:pPr marL="914400" lvl="1">
              <a:spcBef>
                <a:spcPts val="0"/>
              </a:spcBef>
            </a:pPr>
            <a:r>
              <a:rPr lang="en-US" dirty="0"/>
              <a:t>Examples of novel solutions, student work</a:t>
            </a:r>
          </a:p>
          <a:p>
            <a:pPr marL="914400" lvl="1">
              <a:spcBef>
                <a:spcPts val="0"/>
              </a:spcBef>
            </a:pPr>
            <a:r>
              <a:rPr lang="en-US" dirty="0"/>
              <a:t>Graduated levels of support (from more to less)</a:t>
            </a:r>
          </a:p>
          <a:p>
            <a:pPr marL="914400" lvl="1">
              <a:spcBef>
                <a:spcPts val="0"/>
              </a:spcBef>
            </a:pPr>
            <a:r>
              <a:rPr lang="en-US" dirty="0"/>
              <a:t>Guides, checklists, rubrics, and schedules</a:t>
            </a:r>
          </a:p>
          <a:p>
            <a:pPr marL="914400" lvl="1">
              <a:spcBef>
                <a:spcPts val="0"/>
              </a:spcBef>
            </a:pPr>
            <a:r>
              <a:rPr lang="en-US" sz="2200" dirty="0"/>
              <a:t>Encourage use of spellcheckers, grammar checkers, calculators, concept mapping tools</a:t>
            </a:r>
          </a:p>
          <a:p>
            <a:pPr marL="914400" lvl="1">
              <a:spcBef>
                <a:spcPts val="0"/>
              </a:spcBef>
            </a:pPr>
            <a:r>
              <a:rPr lang="en-US" sz="2200" dirty="0"/>
              <a:t>Encourage planning and strategy</a:t>
            </a:r>
            <a:endParaRPr lang="en-US" dirty="0"/>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normAutofit fontScale="92500"/>
          </a:bodyPr>
          <a:lstStyle/>
          <a:p>
            <a:pPr marL="0" indent="0">
              <a:buNone/>
            </a:pPr>
            <a:r>
              <a:rPr lang="en-US" dirty="0"/>
              <a:t>Multiple Means of Action and Expression</a:t>
            </a:r>
          </a:p>
          <a:p>
            <a:pPr marL="457200" lvl="1" indent="0">
              <a:buNone/>
            </a:pPr>
            <a:r>
              <a:rPr lang="en-US" dirty="0"/>
              <a:t>Physical action</a:t>
            </a:r>
          </a:p>
          <a:p>
            <a:pPr marL="457200" lvl="1" indent="0">
              <a:buNone/>
            </a:pPr>
            <a:r>
              <a:rPr lang="en-US" dirty="0"/>
              <a:t>Expression &amp; Communication</a:t>
            </a:r>
          </a:p>
          <a:p>
            <a:pPr marL="457200" lvl="1" indent="0">
              <a:buNone/>
            </a:pPr>
            <a:r>
              <a:rPr lang="en-US" dirty="0"/>
              <a:t>Executive functions</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405207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Examples: Strategic</a:t>
            </a:r>
          </a:p>
        </p:txBody>
      </p:sp>
      <p:sp>
        <p:nvSpPr>
          <p:cNvPr id="10" name="Content Placeholder 9"/>
          <p:cNvSpPr>
            <a:spLocks noGrp="1"/>
          </p:cNvSpPr>
          <p:nvPr>
            <p:ph sz="half" idx="2"/>
          </p:nvPr>
        </p:nvSpPr>
        <p:spPr>
          <a:xfrm>
            <a:off x="6172200" y="935665"/>
            <a:ext cx="5181600" cy="5241298"/>
          </a:xfrm>
        </p:spPr>
        <p:txBody>
          <a:bodyPr>
            <a:normAutofit fontScale="77500" lnSpcReduction="20000"/>
          </a:bodyPr>
          <a:lstStyle/>
          <a:p>
            <a:pPr marL="0" indent="0">
              <a:buNone/>
            </a:pPr>
            <a:r>
              <a:rPr lang="en-US" sz="3400" dirty="0"/>
              <a:t>After </a:t>
            </a:r>
            <a:r>
              <a:rPr lang="en-US" sz="3400" dirty="0" err="1"/>
              <a:t>after</a:t>
            </a:r>
            <a:endParaRPr lang="en-US" sz="3400" dirty="0"/>
          </a:p>
          <a:p>
            <a:pPr marL="0" indent="0">
              <a:buNone/>
            </a:pPr>
            <a:r>
              <a:rPr lang="en-US" dirty="0"/>
              <a:t>As a team, select one of the causes of WWII and analyze it from two angles:</a:t>
            </a:r>
          </a:p>
          <a:p>
            <a:pPr lvl="1"/>
            <a:r>
              <a:rPr lang="en-US" dirty="0"/>
              <a:t>What happened and how your chosen event contributed to the start of WWII.</a:t>
            </a:r>
          </a:p>
          <a:p>
            <a:pPr lvl="1"/>
            <a:r>
              <a:rPr lang="en-US" dirty="0"/>
              <a:t>Provide an alternative course of action and a possible alternative outcome of your chosen event. </a:t>
            </a:r>
          </a:p>
          <a:p>
            <a:pPr marL="0" indent="0">
              <a:buNone/>
            </a:pPr>
            <a:r>
              <a:rPr lang="en-US" dirty="0">
                <a:highlight>
                  <a:srgbClr val="FFFF00"/>
                </a:highlight>
              </a:rPr>
              <a:t>Select how you will present your analysis (2000 word research paper, or 6-9 minutes-long video presentation, or a video game storyline. You may suggest another format and ask me for an approval)</a:t>
            </a:r>
            <a:r>
              <a:rPr lang="en-US" dirty="0"/>
              <a:t>. You must use at least 4 scholarly sources. </a:t>
            </a:r>
            <a:r>
              <a:rPr lang="en-US" dirty="0">
                <a:highlight>
                  <a:srgbClr val="FFFF00"/>
                </a:highlight>
              </a:rPr>
              <a:t>Complete the assignment checklist and review the assignment rubric before you submit your work. </a:t>
            </a:r>
          </a:p>
          <a:p>
            <a:pPr marL="0" indent="0">
              <a:buNone/>
            </a:pPr>
            <a:r>
              <a:rPr lang="en-US" dirty="0"/>
              <a:t>This activity serves as our preparation for Module 6, where we will discuss the post-war world.</a:t>
            </a:r>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normAutofit fontScale="77500" lnSpcReduction="20000"/>
          </a:bodyPr>
          <a:lstStyle/>
          <a:p>
            <a:pPr marL="0" indent="0">
              <a:buNone/>
            </a:pPr>
            <a:r>
              <a:rPr lang="en-US" dirty="0"/>
              <a:t>  </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353804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Examples: Strategic</a:t>
            </a:r>
          </a:p>
        </p:txBody>
      </p:sp>
      <p:sp>
        <p:nvSpPr>
          <p:cNvPr id="10" name="Content Placeholder 9"/>
          <p:cNvSpPr>
            <a:spLocks noGrp="1"/>
          </p:cNvSpPr>
          <p:nvPr>
            <p:ph sz="half" idx="2"/>
          </p:nvPr>
        </p:nvSpPr>
        <p:spPr>
          <a:xfrm>
            <a:off x="6172200" y="935665"/>
            <a:ext cx="5181600" cy="5241298"/>
          </a:xfrm>
        </p:spPr>
        <p:txBody>
          <a:bodyPr>
            <a:normAutofit fontScale="77500" lnSpcReduction="20000"/>
          </a:bodyPr>
          <a:lstStyle/>
          <a:p>
            <a:pPr marL="0" indent="0">
              <a:buNone/>
            </a:pPr>
            <a:r>
              <a:rPr lang="en-US" sz="3400" dirty="0"/>
              <a:t>After </a:t>
            </a:r>
            <a:r>
              <a:rPr lang="en-US" sz="3400" dirty="0" err="1"/>
              <a:t>after</a:t>
            </a:r>
            <a:endParaRPr lang="en-US" sz="3400" dirty="0"/>
          </a:p>
          <a:p>
            <a:pPr marL="0" indent="0">
              <a:buNone/>
            </a:pPr>
            <a:r>
              <a:rPr lang="en-US" dirty="0"/>
              <a:t>As a team, select one of the causes of WWII and analyze it from two angles:</a:t>
            </a:r>
          </a:p>
          <a:p>
            <a:pPr lvl="1"/>
            <a:r>
              <a:rPr lang="en-US" dirty="0"/>
              <a:t>What happened and how your chosen event contributed to the start of WWII.</a:t>
            </a:r>
          </a:p>
          <a:p>
            <a:pPr lvl="1"/>
            <a:r>
              <a:rPr lang="en-US" dirty="0"/>
              <a:t>Provide an alternative course of action and a possible alternative outcome of your chosen event. </a:t>
            </a:r>
          </a:p>
          <a:p>
            <a:pPr marL="0" indent="0">
              <a:buNone/>
            </a:pPr>
            <a:r>
              <a:rPr lang="en-US" dirty="0">
                <a:highlight>
                  <a:srgbClr val="FFFF00"/>
                </a:highlight>
              </a:rPr>
              <a:t>Select how you will present your analysis (2000 word research paper, or 6-9 minutes-long video presentation, or a video game storyline. You may suggest another format and ask me for an approval)</a:t>
            </a:r>
            <a:r>
              <a:rPr lang="en-US" dirty="0"/>
              <a:t>. You must use at least 4 scholarly sources. </a:t>
            </a:r>
            <a:r>
              <a:rPr lang="en-US" dirty="0">
                <a:highlight>
                  <a:srgbClr val="FFFF00"/>
                </a:highlight>
              </a:rPr>
              <a:t>Complete the assignment checklist and review the assignment rubric before you submit your work. </a:t>
            </a:r>
          </a:p>
          <a:p>
            <a:pPr marL="0" indent="0">
              <a:buNone/>
            </a:pPr>
            <a:r>
              <a:rPr lang="en-US" dirty="0"/>
              <a:t>This activity serves as our preparation for Module 6, where we will discuss the post-war world.</a:t>
            </a:r>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normAutofit fontScale="77500" lnSpcReduction="20000"/>
          </a:bodyPr>
          <a:lstStyle/>
          <a:p>
            <a:pPr marL="0" indent="0">
              <a:buNone/>
            </a:pPr>
            <a:r>
              <a:rPr lang="en-US" dirty="0"/>
              <a:t>  </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2" name="TextBox 1">
            <a:extLst>
              <a:ext uri="{FF2B5EF4-FFF2-40B4-BE49-F238E27FC236}">
                <a16:creationId xmlns:a16="http://schemas.microsoft.com/office/drawing/2014/main" id="{3BD91E4F-2424-4EED-BDE9-C08E5CD39592}"/>
              </a:ext>
            </a:extLst>
          </p:cNvPr>
          <p:cNvSpPr txBox="1"/>
          <p:nvPr/>
        </p:nvSpPr>
        <p:spPr>
          <a:xfrm>
            <a:off x="990600" y="3047354"/>
            <a:ext cx="3351028" cy="923330"/>
          </a:xfrm>
          <a:prstGeom prst="rect">
            <a:avLst/>
          </a:prstGeom>
          <a:noFill/>
        </p:spPr>
        <p:txBody>
          <a:bodyPr wrap="square" rtlCol="0">
            <a:spAutoFit/>
          </a:bodyPr>
          <a:lstStyle/>
          <a:p>
            <a:r>
              <a:rPr lang="en-US" dirty="0"/>
              <a:t>What is the objective here?</a:t>
            </a:r>
          </a:p>
          <a:p>
            <a:pPr marL="285750" indent="-285750">
              <a:buFont typeface="Arial" panose="020B0604020202020204" pitchFamily="34" charset="0"/>
              <a:buChar char="•"/>
            </a:pPr>
            <a:r>
              <a:rPr lang="en-US" dirty="0"/>
              <a:t>To practice writing?</a:t>
            </a:r>
          </a:p>
          <a:p>
            <a:pPr marL="285750" indent="-285750">
              <a:buFont typeface="Arial" panose="020B0604020202020204" pitchFamily="34" charset="0"/>
              <a:buChar char="•"/>
            </a:pPr>
            <a:r>
              <a:rPr lang="en-US" dirty="0"/>
              <a:t>To explore WWII causes?</a:t>
            </a:r>
          </a:p>
        </p:txBody>
      </p:sp>
      <p:sp>
        <p:nvSpPr>
          <p:cNvPr id="3" name="Arrow: Right 2" descr="arrow pointing from What is the objective here? to the list of multiple assignment options">
            <a:extLst>
              <a:ext uri="{FF2B5EF4-FFF2-40B4-BE49-F238E27FC236}">
                <a16:creationId xmlns:a16="http://schemas.microsoft.com/office/drawing/2014/main" id="{F55F29A6-2A0E-46F9-8B2E-9480EFA1A2E7}"/>
              </a:ext>
            </a:extLst>
          </p:cNvPr>
          <p:cNvSpPr/>
          <p:nvPr/>
        </p:nvSpPr>
        <p:spPr>
          <a:xfrm>
            <a:off x="4341628" y="3325056"/>
            <a:ext cx="1339702" cy="462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77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p:txBody>
          <a:bodyPr/>
          <a:lstStyle/>
          <a:p>
            <a:pPr marL="0" indent="0">
              <a:buNone/>
            </a:pPr>
            <a:r>
              <a:rPr lang="en-US" dirty="0"/>
              <a:t>  </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pic>
        <p:nvPicPr>
          <p:cNvPr id="6" name="Picture 5" descr="decorative">
            <a:extLst>
              <a:ext uri="{FF2B5EF4-FFF2-40B4-BE49-F238E27FC236}">
                <a16:creationId xmlns:a16="http://schemas.microsoft.com/office/drawing/2014/main" id="{22AB4B6A-45E7-4763-B03B-2144E3AD0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147" y="0"/>
            <a:ext cx="5143500" cy="6858000"/>
          </a:xfrm>
          <a:prstGeom prst="rect">
            <a:avLst/>
          </a:prstGeom>
        </p:spPr>
      </p:pic>
      <p:sp>
        <p:nvSpPr>
          <p:cNvPr id="12" name="Rectangle: Rounded Corners 11" descr="decorative">
            <a:extLst>
              <a:ext uri="{FF2B5EF4-FFF2-40B4-BE49-F238E27FC236}">
                <a16:creationId xmlns:a16="http://schemas.microsoft.com/office/drawing/2014/main" id="{D8F2FFC6-4768-4B81-8270-AB8545235E25}"/>
              </a:ext>
            </a:extLst>
          </p:cNvPr>
          <p:cNvSpPr/>
          <p:nvPr/>
        </p:nvSpPr>
        <p:spPr>
          <a:xfrm>
            <a:off x="838200" y="627321"/>
            <a:ext cx="7986823" cy="7549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a:t>How is UDL like cooking spaghetti?</a:t>
            </a:r>
          </a:p>
        </p:txBody>
      </p:sp>
    </p:spTree>
    <p:extLst>
      <p:ext uri="{BB962C8B-B14F-4D97-AF65-F5344CB8AC3E}">
        <p14:creationId xmlns:p14="http://schemas.microsoft.com/office/powerpoint/2010/main" val="70698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149" descr="a tall smartboard with an elementary student in front of it">
            <a:extLst>
              <a:ext uri="{FF2B5EF4-FFF2-40B4-BE49-F238E27FC236}">
                <a16:creationId xmlns:a16="http://schemas.microsoft.com/office/drawing/2014/main" id="{022BBF0C-B003-4770-A582-617C8FBC6C54}"/>
              </a:ext>
            </a:extLst>
          </p:cNvPr>
          <p:cNvPicPr preferRelativeResize="0">
            <a:picLocks noChangeAspect="1"/>
          </p:cNvPicPr>
          <p:nvPr/>
        </p:nvPicPr>
        <p:blipFill>
          <a:blip r:embed="rId2">
            <a:alphaModFix/>
          </a:blip>
          <a:stretch>
            <a:fillRect/>
          </a:stretch>
        </p:blipFill>
        <p:spPr>
          <a:xfrm>
            <a:off x="-1123618" y="531963"/>
            <a:ext cx="7848973" cy="5886730"/>
          </a:xfrm>
          <a:prstGeom prst="rect">
            <a:avLst/>
          </a:prstGeom>
          <a:noFill/>
          <a:ln>
            <a:noFill/>
          </a:ln>
        </p:spPr>
      </p:pic>
      <p:sp>
        <p:nvSpPr>
          <p:cNvPr id="9" name="Title 8"/>
          <p:cNvSpPr>
            <a:spLocks noGrp="1"/>
          </p:cNvSpPr>
          <p:nvPr>
            <p:ph type="title"/>
          </p:nvPr>
        </p:nvSpPr>
        <p:spPr>
          <a:xfrm>
            <a:off x="7185837" y="404368"/>
            <a:ext cx="10515600" cy="1325563"/>
          </a:xfrm>
        </p:spPr>
        <p:txBody>
          <a:bodyPr/>
          <a:lstStyle/>
          <a:p>
            <a:r>
              <a:rPr lang="en-US" dirty="0"/>
              <a:t>+ UDL for F2F</a:t>
            </a:r>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a:xfrm>
            <a:off x="7431902" y="1634238"/>
            <a:ext cx="5181600" cy="4351338"/>
          </a:xfrm>
        </p:spPr>
        <p:txBody>
          <a:bodyPr>
            <a:normAutofit lnSpcReduction="10000"/>
          </a:bodyPr>
          <a:lstStyle/>
          <a:p>
            <a:pPr marL="0" indent="0">
              <a:buNone/>
            </a:pPr>
            <a:r>
              <a:rPr lang="en-US" dirty="0"/>
              <a:t>Consider: </a:t>
            </a:r>
          </a:p>
          <a:p>
            <a:r>
              <a:rPr lang="en-US" dirty="0"/>
              <a:t>Space lights, sounds</a:t>
            </a:r>
          </a:p>
          <a:p>
            <a:r>
              <a:rPr lang="en-US" dirty="0"/>
              <a:t>Multiple formats for instructions, handouts (print, digital)</a:t>
            </a:r>
          </a:p>
          <a:p>
            <a:r>
              <a:rPr lang="en-US" dirty="0"/>
              <a:t>Flexible timelines</a:t>
            </a:r>
          </a:p>
          <a:p>
            <a:r>
              <a:rPr lang="en-US" dirty="0"/>
              <a:t>Allow breaks</a:t>
            </a:r>
          </a:p>
          <a:p>
            <a:r>
              <a:rPr lang="en-US" dirty="0"/>
              <a:t>Provide notecards for (anonymous) questions</a:t>
            </a:r>
          </a:p>
          <a:p>
            <a:r>
              <a:rPr lang="en-US" dirty="0"/>
              <a:t>Eye-contact sensitivity</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3964525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7327" y="195002"/>
            <a:ext cx="10515600" cy="1325563"/>
          </a:xfrm>
        </p:spPr>
        <p:txBody>
          <a:bodyPr/>
          <a:lstStyle/>
          <a:p>
            <a:r>
              <a:rPr lang="en-US" dirty="0"/>
              <a:t>Pop Quiz</a:t>
            </a:r>
          </a:p>
        </p:txBody>
      </p:sp>
      <p:sp>
        <p:nvSpPr>
          <p:cNvPr id="10" name="Content Placeholder 9"/>
          <p:cNvSpPr>
            <a:spLocks noGrp="1"/>
          </p:cNvSpPr>
          <p:nvPr>
            <p:ph sz="half" idx="2"/>
          </p:nvPr>
        </p:nvSpPr>
        <p:spPr>
          <a:xfrm>
            <a:off x="6172200" y="1379055"/>
            <a:ext cx="5181600" cy="4351338"/>
          </a:xfrm>
        </p:spPr>
        <p:txBody>
          <a:bodyPr>
            <a:normAutofit fontScale="92500" lnSpcReduction="20000"/>
          </a:bodyPr>
          <a:lstStyle/>
          <a:p>
            <a:pPr marL="514350" indent="-514350">
              <a:buFont typeface="+mj-lt"/>
              <a:buAutoNum type="alphaLcParenR"/>
            </a:pPr>
            <a:r>
              <a:rPr lang="en-US" dirty="0"/>
              <a:t>Ask Jonathan to formulate his short- and long-term goals to overcome his aversion.</a:t>
            </a:r>
          </a:p>
          <a:p>
            <a:pPr marL="514350" indent="-514350">
              <a:buFont typeface="+mj-lt"/>
              <a:buAutoNum type="alphaLcParenR"/>
            </a:pPr>
            <a:r>
              <a:rPr lang="en-US" dirty="0"/>
              <a:t>Use multiple media to explain concepts to Jonathan.</a:t>
            </a:r>
          </a:p>
          <a:p>
            <a:pPr marL="514350" indent="-514350">
              <a:buFont typeface="+mj-lt"/>
              <a:buAutoNum type="alphaLcParenR"/>
            </a:pPr>
            <a:r>
              <a:rPr lang="en-US" dirty="0"/>
              <a:t>Vary the difficulty levels of assignments to give Jonathan an experience of success.</a:t>
            </a:r>
          </a:p>
          <a:p>
            <a:pPr marL="514350" indent="-514350">
              <a:buFont typeface="+mj-lt"/>
              <a:buAutoNum type="alphaLcParenR"/>
            </a:pPr>
            <a:r>
              <a:rPr lang="en-US" dirty="0"/>
              <a:t>Ask Jonathan many clarifying questions.</a:t>
            </a:r>
          </a:p>
          <a:p>
            <a:pPr marL="514350" indent="-514350">
              <a:buFont typeface="+mj-lt"/>
              <a:buAutoNum type="alphaLcParenR"/>
            </a:pPr>
            <a:r>
              <a:rPr lang="en-US" dirty="0"/>
              <a:t>A and C</a:t>
            </a:r>
          </a:p>
          <a:p>
            <a:pPr marL="514350" indent="-514350">
              <a:buFont typeface="+mj-lt"/>
              <a:buAutoNum type="alphaLcParenR"/>
            </a:pPr>
            <a:r>
              <a:rPr lang="en-US" dirty="0"/>
              <a:t>A and D</a:t>
            </a:r>
          </a:p>
          <a:p>
            <a:pPr marL="457200" lvl="0" indent="0">
              <a:spcBef>
                <a:spcPts val="0"/>
              </a:spcBef>
              <a:buNone/>
            </a:pPr>
            <a:endParaRPr lang="en-US" b="1" dirty="0"/>
          </a:p>
          <a:p>
            <a:pPr marL="514350" indent="-514350">
              <a:buFont typeface="+mj-lt"/>
              <a:buAutoNum type="alphaLcParenR"/>
            </a:pPr>
            <a:endParaRPr lang="en-US" dirty="0"/>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a:xfrm>
            <a:off x="457200" y="1389688"/>
            <a:ext cx="5562600" cy="4351338"/>
          </a:xfrm>
        </p:spPr>
        <p:txBody>
          <a:bodyPr>
            <a:normAutofit fontScale="92500" lnSpcReduction="20000"/>
          </a:bodyPr>
          <a:lstStyle/>
          <a:p>
            <a:pPr marL="0" indent="0">
              <a:lnSpc>
                <a:spcPct val="120000"/>
              </a:lnSpc>
              <a:buNone/>
            </a:pPr>
            <a:r>
              <a:rPr lang="en-US" dirty="0"/>
              <a:t>Jonathan, a student at a local high school, has a mental block when it comes to Math. He says he doesn’t understand Math no matter what he does and how hard he tries. He is frustrated because the rest of his peers seem to get Math, but he sees Math as an insurmountable obstacle. Some of the strategies that would address his affective brain networks are: </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130577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Not done yet…</a:t>
            </a:r>
          </a:p>
        </p:txBody>
      </p:sp>
      <p:sp>
        <p:nvSpPr>
          <p:cNvPr id="10" name="Content Placeholder 9"/>
          <p:cNvSpPr>
            <a:spLocks noGrp="1"/>
          </p:cNvSpPr>
          <p:nvPr>
            <p:ph sz="half" idx="2"/>
          </p:nvPr>
        </p:nvSpPr>
        <p:spPr/>
        <p:txBody>
          <a:bodyPr/>
          <a:lstStyle/>
          <a:p>
            <a:pPr marL="514350" indent="-514350">
              <a:buFont typeface="+mj-lt"/>
              <a:buAutoNum type="alphaLcParenR"/>
            </a:pPr>
            <a:r>
              <a:rPr lang="en-US" dirty="0"/>
              <a:t>How will students make sense of presented information?</a:t>
            </a:r>
          </a:p>
          <a:p>
            <a:pPr marL="514350" indent="-514350">
              <a:buFont typeface="+mj-lt"/>
              <a:buAutoNum type="alphaLcParenR"/>
            </a:pPr>
            <a:r>
              <a:rPr lang="en-US" dirty="0"/>
              <a:t>Why is learning this important to the student?</a:t>
            </a:r>
          </a:p>
          <a:p>
            <a:pPr marL="514350" indent="-514350">
              <a:buFont typeface="+mj-lt"/>
              <a:buAutoNum type="alphaLcParenR"/>
            </a:pPr>
            <a:r>
              <a:rPr lang="en-US" dirty="0"/>
              <a:t>How do students demonstrate mastery of learning?</a:t>
            </a:r>
          </a:p>
          <a:p>
            <a:pPr marL="514350" indent="-514350">
              <a:buFont typeface="+mj-lt"/>
              <a:buAutoNum type="alphaLcParenR"/>
            </a:pPr>
            <a:r>
              <a:rPr lang="en-US" dirty="0"/>
              <a:t>How will motivation and participation impact learning?</a:t>
            </a:r>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lstStyle/>
          <a:p>
            <a:pPr marL="0" indent="0">
              <a:buNone/>
            </a:pPr>
            <a:r>
              <a:rPr lang="en-US" dirty="0"/>
              <a:t>Which question relates most directly to the Recognition Networks?</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72601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Overview</a:t>
            </a:r>
          </a:p>
        </p:txBody>
      </p:sp>
      <p:sp>
        <p:nvSpPr>
          <p:cNvPr id="10" name="Content Placeholder 9"/>
          <p:cNvSpPr>
            <a:spLocks noGrp="1"/>
          </p:cNvSpPr>
          <p:nvPr>
            <p:ph sz="half" idx="2"/>
          </p:nvPr>
        </p:nvSpPr>
        <p:spPr/>
        <p:txBody>
          <a:bodyPr/>
          <a:lstStyle/>
          <a:p>
            <a:endParaRPr lang="en-US" dirty="0"/>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lstStyle/>
          <a:p>
            <a:pPr marL="0" indent="0">
              <a:buNone/>
            </a:pPr>
            <a:r>
              <a:rPr lang="en-US" dirty="0"/>
              <a:t>Definitions</a:t>
            </a:r>
          </a:p>
          <a:p>
            <a:pPr marL="0" indent="0">
              <a:buNone/>
            </a:pPr>
            <a:r>
              <a:rPr lang="en-US" dirty="0"/>
              <a:t>Brain networks</a:t>
            </a:r>
          </a:p>
          <a:p>
            <a:pPr marL="0" indent="0">
              <a:buNone/>
            </a:pPr>
            <a:r>
              <a:rPr lang="en-US" dirty="0"/>
              <a:t>Your activity edits</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224924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Almost done</a:t>
            </a:r>
          </a:p>
        </p:txBody>
      </p:sp>
      <p:sp>
        <p:nvSpPr>
          <p:cNvPr id="10" name="Content Placeholder 9"/>
          <p:cNvSpPr>
            <a:spLocks noGrp="1"/>
          </p:cNvSpPr>
          <p:nvPr>
            <p:ph sz="half" idx="2"/>
          </p:nvPr>
        </p:nvSpPr>
        <p:spPr/>
        <p:txBody>
          <a:bodyPr/>
          <a:lstStyle/>
          <a:p>
            <a:pPr marL="0" indent="0">
              <a:buNone/>
            </a:pPr>
            <a:endParaRPr lang="en-US" dirty="0"/>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lstStyle/>
          <a:p>
            <a:pPr marL="0" indent="0">
              <a:buNone/>
            </a:pPr>
            <a:r>
              <a:rPr lang="en-US" dirty="0"/>
              <a:t>Summarize UDL in 1 word</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191931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hocolate bonbons">
            <a:extLst>
              <a:ext uri="{FF2B5EF4-FFF2-40B4-BE49-F238E27FC236}">
                <a16:creationId xmlns:a16="http://schemas.microsoft.com/office/drawing/2014/main" id="{52027352-57B4-47F4-B4DE-485CE8F62477}"/>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900238" y="0"/>
            <a:ext cx="10291762" cy="6858000"/>
          </a:xfrm>
        </p:spPr>
      </p:pic>
      <p:sp>
        <p:nvSpPr>
          <p:cNvPr id="5" name="Rectangle: Rounded Corners 4" descr="decorative">
            <a:extLst>
              <a:ext uri="{FF2B5EF4-FFF2-40B4-BE49-F238E27FC236}">
                <a16:creationId xmlns:a16="http://schemas.microsoft.com/office/drawing/2014/main" id="{EF99A7CC-EA0C-4234-8CB5-E2168835A4C8}"/>
              </a:ext>
            </a:extLst>
          </p:cNvPr>
          <p:cNvSpPr/>
          <p:nvPr/>
        </p:nvSpPr>
        <p:spPr>
          <a:xfrm>
            <a:off x="838200" y="1768789"/>
            <a:ext cx="4157330" cy="5740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Summarize UDL in 1 word</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11" name="Content Placeholder 10"/>
          <p:cNvSpPr>
            <a:spLocks noGrp="1"/>
          </p:cNvSpPr>
          <p:nvPr>
            <p:ph idx="1"/>
          </p:nvPr>
        </p:nvSpPr>
        <p:spPr/>
        <p:txBody>
          <a:bodyPr/>
          <a:lstStyle/>
          <a:p>
            <a:pPr marL="0" indent="0">
              <a:buNone/>
            </a:pPr>
            <a:r>
              <a:rPr lang="en-US" dirty="0"/>
              <a:t>Summarize UDL in 1 word</a:t>
            </a:r>
          </a:p>
        </p:txBody>
      </p:sp>
      <p:sp>
        <p:nvSpPr>
          <p:cNvPr id="18" name="Title 17">
            <a:extLst>
              <a:ext uri="{FF2B5EF4-FFF2-40B4-BE49-F238E27FC236}">
                <a16:creationId xmlns:a16="http://schemas.microsoft.com/office/drawing/2014/main" id="{80ED9182-CED4-400F-8E61-930B387D50EB}"/>
              </a:ext>
            </a:extLst>
          </p:cNvPr>
          <p:cNvSpPr>
            <a:spLocks noGrp="1"/>
          </p:cNvSpPr>
          <p:nvPr>
            <p:ph type="title"/>
          </p:nvPr>
        </p:nvSpPr>
        <p:spPr>
          <a:xfrm>
            <a:off x="646809" y="365125"/>
            <a:ext cx="10515600" cy="1325563"/>
          </a:xfrm>
        </p:spPr>
        <p:txBody>
          <a:bodyPr/>
          <a:lstStyle/>
          <a:p>
            <a:r>
              <a:rPr lang="en-US" dirty="0"/>
              <a:t>Almo</a:t>
            </a:r>
            <a:r>
              <a:rPr lang="en-US" dirty="0">
                <a:solidFill>
                  <a:schemeClr val="bg1"/>
                </a:solidFill>
              </a:rPr>
              <a:t>st done</a:t>
            </a:r>
          </a:p>
        </p:txBody>
      </p:sp>
    </p:spTree>
    <p:extLst>
      <p:ext uri="{BB962C8B-B14F-4D97-AF65-F5344CB8AC3E}">
        <p14:creationId xmlns:p14="http://schemas.microsoft.com/office/powerpoint/2010/main" val="345189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hocolate bonbons">
            <a:extLst>
              <a:ext uri="{FF2B5EF4-FFF2-40B4-BE49-F238E27FC236}">
                <a16:creationId xmlns:a16="http://schemas.microsoft.com/office/drawing/2014/main" id="{52027352-57B4-47F4-B4DE-485CE8F62477}"/>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900238" y="0"/>
            <a:ext cx="10291762" cy="6858000"/>
          </a:xfrm>
        </p:spPr>
      </p:pic>
      <p:sp>
        <p:nvSpPr>
          <p:cNvPr id="5" name="Rectangle: Rounded Corners 4" descr="decorative">
            <a:extLst>
              <a:ext uri="{FF2B5EF4-FFF2-40B4-BE49-F238E27FC236}">
                <a16:creationId xmlns:a16="http://schemas.microsoft.com/office/drawing/2014/main" id="{EF99A7CC-EA0C-4234-8CB5-E2168835A4C8}"/>
              </a:ext>
            </a:extLst>
          </p:cNvPr>
          <p:cNvSpPr/>
          <p:nvPr/>
        </p:nvSpPr>
        <p:spPr>
          <a:xfrm>
            <a:off x="838200" y="1768789"/>
            <a:ext cx="4157330" cy="5740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Summarize UDL in 1 word</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11" name="Content Placeholder 10"/>
          <p:cNvSpPr>
            <a:spLocks noGrp="1"/>
          </p:cNvSpPr>
          <p:nvPr>
            <p:ph idx="1"/>
          </p:nvPr>
        </p:nvSpPr>
        <p:spPr/>
        <p:txBody>
          <a:bodyPr/>
          <a:lstStyle/>
          <a:p>
            <a:pPr marL="0" indent="0">
              <a:buNone/>
            </a:pPr>
            <a:r>
              <a:rPr lang="en-US" dirty="0"/>
              <a:t>Summarize UDL in 1 word</a:t>
            </a:r>
          </a:p>
        </p:txBody>
      </p:sp>
      <p:sp>
        <p:nvSpPr>
          <p:cNvPr id="18" name="Title 17">
            <a:extLst>
              <a:ext uri="{FF2B5EF4-FFF2-40B4-BE49-F238E27FC236}">
                <a16:creationId xmlns:a16="http://schemas.microsoft.com/office/drawing/2014/main" id="{80ED9182-CED4-400F-8E61-930B387D50EB}"/>
              </a:ext>
            </a:extLst>
          </p:cNvPr>
          <p:cNvSpPr>
            <a:spLocks noGrp="1"/>
          </p:cNvSpPr>
          <p:nvPr>
            <p:ph type="title"/>
          </p:nvPr>
        </p:nvSpPr>
        <p:spPr>
          <a:xfrm>
            <a:off x="646809" y="365125"/>
            <a:ext cx="10515600" cy="1325563"/>
          </a:xfrm>
        </p:spPr>
        <p:txBody>
          <a:bodyPr/>
          <a:lstStyle/>
          <a:p>
            <a:r>
              <a:rPr lang="en-US" dirty="0"/>
              <a:t>Almo</a:t>
            </a:r>
            <a:r>
              <a:rPr lang="en-US" dirty="0">
                <a:solidFill>
                  <a:schemeClr val="bg1"/>
                </a:solidFill>
              </a:rPr>
              <a:t>st done</a:t>
            </a:r>
          </a:p>
        </p:txBody>
      </p:sp>
      <p:sp>
        <p:nvSpPr>
          <p:cNvPr id="7" name="TextBox 6">
            <a:extLst>
              <a:ext uri="{FF2B5EF4-FFF2-40B4-BE49-F238E27FC236}">
                <a16:creationId xmlns:a16="http://schemas.microsoft.com/office/drawing/2014/main" id="{59819625-236B-4ACA-83D6-CCEA00DA4996}"/>
              </a:ext>
            </a:extLst>
          </p:cNvPr>
          <p:cNvSpPr txBox="1"/>
          <p:nvPr/>
        </p:nvSpPr>
        <p:spPr>
          <a:xfrm>
            <a:off x="5525361" y="5604014"/>
            <a:ext cx="5445666" cy="707886"/>
          </a:xfrm>
          <a:prstGeom prst="rect">
            <a:avLst/>
          </a:prstGeom>
          <a:noFill/>
        </p:spPr>
        <p:txBody>
          <a:bodyPr wrap="square" rtlCol="0">
            <a:spAutoFit/>
          </a:bodyPr>
          <a:lstStyle/>
          <a:p>
            <a:r>
              <a:rPr lang="en-US" sz="4000" dirty="0">
                <a:solidFill>
                  <a:srgbClr val="FFFF00"/>
                </a:solidFill>
              </a:rPr>
              <a:t>OPTIONS</a:t>
            </a:r>
          </a:p>
        </p:txBody>
      </p:sp>
    </p:spTree>
    <p:extLst>
      <p:ext uri="{BB962C8B-B14F-4D97-AF65-F5344CB8AC3E}">
        <p14:creationId xmlns:p14="http://schemas.microsoft.com/office/powerpoint/2010/main" val="144308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Who has questions?</a:t>
            </a:r>
          </a:p>
        </p:txBody>
      </p:sp>
      <p:sp>
        <p:nvSpPr>
          <p:cNvPr id="10" name="Content Placeholder 9"/>
          <p:cNvSpPr>
            <a:spLocks noGrp="1"/>
          </p:cNvSpPr>
          <p:nvPr>
            <p:ph sz="half" idx="2"/>
          </p:nvPr>
        </p:nvSpPr>
        <p:spPr/>
        <p:txBody>
          <a:bodyPr/>
          <a:lstStyle/>
          <a:p>
            <a:pPr marL="0" indent="0">
              <a:buNone/>
            </a:pPr>
            <a:endParaRPr lang="en-US" dirty="0"/>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lstStyle/>
          <a:p>
            <a:pPr marL="0" indent="0">
              <a:buNone/>
            </a:pPr>
            <a:r>
              <a:rPr lang="en-US" dirty="0"/>
              <a:t>Jokelova@canton.edu</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3667590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380F-FE98-4921-94BA-778F58F7474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654677E4-4188-42F3-AB93-782ADA00227F}"/>
              </a:ext>
            </a:extLst>
          </p:cNvPr>
          <p:cNvSpPr>
            <a:spLocks noGrp="1"/>
          </p:cNvSpPr>
          <p:nvPr>
            <p:ph sz="half" idx="1"/>
          </p:nvPr>
        </p:nvSpPr>
        <p:spPr>
          <a:xfrm>
            <a:off x="838200" y="1825625"/>
            <a:ext cx="10515600" cy="4351338"/>
          </a:xfrm>
        </p:spPr>
        <p:txBody>
          <a:bodyPr>
            <a:normAutofit/>
          </a:bodyPr>
          <a:lstStyle/>
          <a:p>
            <a:r>
              <a:rPr lang="en-US" dirty="0"/>
              <a:t>About Universal Design for Learning (CAST): </a:t>
            </a:r>
            <a:r>
              <a:rPr lang="en-US" dirty="0">
                <a:hlinkClick r:id="rId2"/>
              </a:rPr>
              <a:t>https://www.cast.org/impact/universal-design-for-learning-udl</a:t>
            </a:r>
            <a:endParaRPr lang="en-US" dirty="0"/>
          </a:p>
          <a:p>
            <a:r>
              <a:rPr lang="en-US" dirty="0"/>
              <a:t>Universal Design for Learning – a teacher’s guide (K-12): </a:t>
            </a:r>
            <a:r>
              <a:rPr lang="en-US" dirty="0">
                <a:hlinkClick r:id="rId3"/>
              </a:rPr>
              <a:t>https://www.understood.org/en/school-learning/for-educators/universal-design-for-learning/understanding-universal-design-for-learning</a:t>
            </a:r>
            <a:endParaRPr lang="en-US" dirty="0"/>
          </a:p>
          <a:p>
            <a:endParaRPr lang="en-US" dirty="0"/>
          </a:p>
        </p:txBody>
      </p:sp>
    </p:spTree>
    <p:extLst>
      <p:ext uri="{BB962C8B-B14F-4D97-AF65-F5344CB8AC3E}">
        <p14:creationId xmlns:p14="http://schemas.microsoft.com/office/powerpoint/2010/main" val="88739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 Educational resources, Course development &amp; delivery series, June 7-11, 2021" title="Closing sli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2465741"/>
            <a:ext cx="6344357" cy="1564392"/>
          </a:xfrm>
        </p:spPr>
        <p:txBody>
          <a:bodyPr>
            <a:normAutofit fontScale="90000"/>
          </a:bodyPr>
          <a:lstStyle/>
          <a:p>
            <a:pPr algn="l"/>
            <a:r>
              <a:rPr lang="en-US" dirty="0">
                <a:solidFill>
                  <a:schemeClr val="bg1"/>
                </a:solidFill>
              </a:rPr>
              <a:t>For recordings and other resources, please visit:</a:t>
            </a:r>
          </a:p>
        </p:txBody>
      </p:sp>
      <p:sp>
        <p:nvSpPr>
          <p:cNvPr id="3" name="Subtitle 2"/>
          <p:cNvSpPr>
            <a:spLocks noGrp="1"/>
          </p:cNvSpPr>
          <p:nvPr>
            <p:ph type="subTitle" idx="1"/>
          </p:nvPr>
        </p:nvSpPr>
        <p:spPr>
          <a:xfrm>
            <a:off x="508000" y="4189061"/>
            <a:ext cx="5757334" cy="1094140"/>
          </a:xfrm>
        </p:spPr>
        <p:txBody>
          <a:bodyPr>
            <a:normAutofit fontScale="85000" lnSpcReduction="10000"/>
          </a:bodyPr>
          <a:lstStyle/>
          <a:p>
            <a:pPr algn="l"/>
            <a:r>
              <a:rPr lang="en-US" sz="5400" dirty="0">
                <a:solidFill>
                  <a:schemeClr val="bg1"/>
                </a:solidFill>
              </a:rPr>
              <a:t>www.suny.edu/OTTER</a:t>
            </a:r>
            <a:endParaRPr lang="en-US" dirty="0">
              <a:solidFill>
                <a:schemeClr val="bg1"/>
              </a:solidFill>
            </a:endParaRPr>
          </a:p>
        </p:txBody>
      </p:sp>
    </p:spTree>
    <p:extLst>
      <p:ext uri="{BB962C8B-B14F-4D97-AF65-F5344CB8AC3E}">
        <p14:creationId xmlns:p14="http://schemas.microsoft.com/office/powerpoint/2010/main" val="22221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And the results are in…</a:t>
            </a:r>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a:xfrm>
            <a:off x="838200" y="1825625"/>
            <a:ext cx="8220740" cy="4351338"/>
          </a:xfrm>
        </p:spPr>
        <p:txBody>
          <a:bodyPr/>
          <a:lstStyle/>
          <a:p>
            <a:pPr marL="0" indent="0">
              <a:buNone/>
            </a:pPr>
            <a:r>
              <a:rPr lang="en-US" dirty="0"/>
              <a:t>Is UDL the same as accessibility?</a:t>
            </a:r>
          </a:p>
          <a:p>
            <a:pPr marL="514350" indent="-514350">
              <a:buAutoNum type="alphaLcPeriod"/>
            </a:pPr>
            <a:r>
              <a:rPr lang="en-US" dirty="0"/>
              <a:t>Of course!</a:t>
            </a:r>
          </a:p>
          <a:p>
            <a:pPr marL="514350" indent="-514350">
              <a:buAutoNum type="alphaLcPeriod"/>
            </a:pPr>
            <a:r>
              <a:rPr lang="en-US" dirty="0"/>
              <a:t>UDL &gt; accessibility</a:t>
            </a:r>
          </a:p>
          <a:p>
            <a:pPr marL="514350" indent="-514350">
              <a:buAutoNum type="alphaLcPeriod"/>
            </a:pPr>
            <a:r>
              <a:rPr lang="en-US" dirty="0"/>
              <a:t>Accessibility &gt; UDL</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355968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ying student">
            <a:extLst>
              <a:ext uri="{FF2B5EF4-FFF2-40B4-BE49-F238E27FC236}">
                <a16:creationId xmlns:a16="http://schemas.microsoft.com/office/drawing/2014/main" id="{3C752C1A-8A44-41E8-BD63-D80E7D4ED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 y="-604837"/>
            <a:ext cx="12192000" cy="8067674"/>
          </a:xfrm>
          <a:prstGeom prst="rect">
            <a:avLst/>
          </a:prstGeom>
        </p:spPr>
      </p:pic>
      <p:sp>
        <p:nvSpPr>
          <p:cNvPr id="9" name="Title 8"/>
          <p:cNvSpPr>
            <a:spLocks noGrp="1"/>
          </p:cNvSpPr>
          <p:nvPr>
            <p:ph type="title"/>
          </p:nvPr>
        </p:nvSpPr>
        <p:spPr>
          <a:xfrm>
            <a:off x="838200" y="-221025"/>
            <a:ext cx="10515600" cy="1325563"/>
          </a:xfrm>
        </p:spPr>
        <p:txBody>
          <a:bodyPr/>
          <a:lstStyle/>
          <a:p>
            <a:r>
              <a:rPr lang="en-US" dirty="0">
                <a:solidFill>
                  <a:schemeClr val="bg1"/>
                </a:solidFill>
              </a:rPr>
              <a:t>Universal</a:t>
            </a:r>
          </a:p>
        </p:txBody>
      </p:sp>
      <p:sp>
        <p:nvSpPr>
          <p:cNvPr id="11" name="Content Placeholder 10"/>
          <p:cNvSpPr>
            <a:spLocks noGrp="1"/>
          </p:cNvSpPr>
          <p:nvPr>
            <p:ph sz="half" idx="1"/>
          </p:nvPr>
        </p:nvSpPr>
        <p:spPr>
          <a:xfrm>
            <a:off x="838200" y="937471"/>
            <a:ext cx="5601887" cy="4351338"/>
          </a:xfrm>
        </p:spPr>
        <p:txBody>
          <a:bodyPr>
            <a:normAutofit/>
          </a:bodyPr>
          <a:lstStyle/>
          <a:p>
            <a:pPr marL="0" lvl="0" indent="-69850">
              <a:lnSpc>
                <a:spcPct val="115000"/>
              </a:lnSpc>
              <a:spcBef>
                <a:spcPts val="600"/>
              </a:spcBef>
              <a:buClr>
                <a:schemeClr val="dk1"/>
              </a:buClr>
              <a:buSzPct val="45833"/>
              <a:buFont typeface="Arial"/>
              <a:buNone/>
            </a:pPr>
            <a:r>
              <a:rPr lang="en-US" dirty="0">
                <a:solidFill>
                  <a:schemeClr val="bg1"/>
                </a:solidFill>
                <a:latin typeface="Arial"/>
                <a:ea typeface="Arial"/>
                <a:cs typeface="Arial"/>
                <a:sym typeface="Arial"/>
              </a:rPr>
              <a:t>Definition</a:t>
            </a:r>
          </a:p>
          <a:p>
            <a:pPr marL="0" lvl="0" indent="-69850">
              <a:lnSpc>
                <a:spcPct val="115000"/>
              </a:lnSpc>
              <a:spcBef>
                <a:spcPts val="600"/>
              </a:spcBef>
              <a:buClr>
                <a:schemeClr val="dk1"/>
              </a:buClr>
              <a:buSzPct val="45833"/>
              <a:buFont typeface="Arial"/>
              <a:buNone/>
            </a:pPr>
            <a:r>
              <a:rPr lang="en-US" dirty="0">
                <a:solidFill>
                  <a:schemeClr val="bg1"/>
                </a:solidFill>
                <a:latin typeface="Arial"/>
                <a:ea typeface="Arial"/>
                <a:cs typeface="Arial"/>
                <a:sym typeface="Arial"/>
              </a:rPr>
              <a:t>Students might differ in:</a:t>
            </a:r>
          </a:p>
        </p:txBody>
      </p:sp>
      <p:pic>
        <p:nvPicPr>
          <p:cNvPr id="13" name="Picture 12" descr="SUNY CPD Online teaching: Technology &amp; educational resources institue logo with picture of an otter&#10;" title="OT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166866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Learning</a:t>
            </a:r>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lstStyle/>
          <a:p>
            <a:pPr marL="0" indent="0">
              <a:buNone/>
            </a:pPr>
            <a:r>
              <a:rPr lang="en-US" dirty="0"/>
              <a:t>  </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pic>
        <p:nvPicPr>
          <p:cNvPr id="8" name="Shape 166" descr="why - Affective, what - Recognition, how - Strategic">
            <a:extLst>
              <a:ext uri="{FF2B5EF4-FFF2-40B4-BE49-F238E27FC236}">
                <a16:creationId xmlns:a16="http://schemas.microsoft.com/office/drawing/2014/main" id="{749B3570-40F4-4662-8610-25FD6F322289}"/>
              </a:ext>
            </a:extLst>
          </p:cNvPr>
          <p:cNvPicPr preferRelativeResize="0"/>
          <p:nvPr/>
        </p:nvPicPr>
        <p:blipFill rotWithShape="1">
          <a:blip r:embed="rId4">
            <a:alphaModFix/>
          </a:blip>
          <a:srcRect t="29868"/>
          <a:stretch/>
        </p:blipFill>
        <p:spPr>
          <a:xfrm>
            <a:off x="1820100" y="1723694"/>
            <a:ext cx="9454416" cy="4555200"/>
          </a:xfrm>
          <a:prstGeom prst="rect">
            <a:avLst/>
          </a:prstGeom>
          <a:noFill/>
          <a:ln>
            <a:noFill/>
          </a:ln>
        </p:spPr>
      </p:pic>
    </p:spTree>
    <p:extLst>
      <p:ext uri="{BB962C8B-B14F-4D97-AF65-F5344CB8AC3E}">
        <p14:creationId xmlns:p14="http://schemas.microsoft.com/office/powerpoint/2010/main" val="211921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decorative">
            <a:extLst>
              <a:ext uri="{FF2B5EF4-FFF2-40B4-BE49-F238E27FC236}">
                <a16:creationId xmlns:a16="http://schemas.microsoft.com/office/drawing/2014/main" id="{A6313C6C-9E17-4150-9C51-F1A9F33E4E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67294" y="-27727"/>
            <a:ext cx="13659293" cy="9113307"/>
          </a:xfrm>
        </p:spPr>
      </p:pic>
      <p:sp>
        <p:nvSpPr>
          <p:cNvPr id="9" name="Title 8"/>
          <p:cNvSpPr>
            <a:spLocks noGrp="1"/>
          </p:cNvSpPr>
          <p:nvPr>
            <p:ph type="title"/>
          </p:nvPr>
        </p:nvSpPr>
        <p:spPr>
          <a:xfrm>
            <a:off x="7985497" y="702080"/>
            <a:ext cx="10515600" cy="1325563"/>
          </a:xfrm>
        </p:spPr>
        <p:txBody>
          <a:bodyPr/>
          <a:lstStyle/>
          <a:p>
            <a:r>
              <a:rPr lang="en-US" dirty="0"/>
              <a:t>Affective</a:t>
            </a:r>
          </a:p>
        </p:txBody>
      </p:sp>
      <p:sp>
        <p:nvSpPr>
          <p:cNvPr id="11" name="Content Placeholder 10"/>
          <p:cNvSpPr>
            <a:spLocks noGrp="1"/>
          </p:cNvSpPr>
          <p:nvPr>
            <p:ph sz="half" idx="1"/>
          </p:nvPr>
        </p:nvSpPr>
        <p:spPr>
          <a:xfrm>
            <a:off x="7985497" y="2162580"/>
            <a:ext cx="5181600" cy="4351338"/>
          </a:xfrm>
        </p:spPr>
        <p:txBody>
          <a:bodyPr/>
          <a:lstStyle/>
          <a:p>
            <a:pPr marL="0" indent="0">
              <a:buNone/>
            </a:pPr>
            <a:r>
              <a:rPr lang="en-US" dirty="0"/>
              <a:t>  Why should I care?</a:t>
            </a:r>
          </a:p>
        </p:txBody>
      </p:sp>
      <p:pic>
        <p:nvPicPr>
          <p:cNvPr id="13" name="Picture 12" descr="SUNY CPD Online teaching: Technology &amp; educational resources institue logo with picture of an otter&#10;" title="OT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421036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Solution: Affective</a:t>
            </a:r>
          </a:p>
        </p:txBody>
      </p:sp>
      <p:sp>
        <p:nvSpPr>
          <p:cNvPr id="10" name="Content Placeholder 9"/>
          <p:cNvSpPr>
            <a:spLocks noGrp="1"/>
          </p:cNvSpPr>
          <p:nvPr>
            <p:ph sz="half" idx="2"/>
          </p:nvPr>
        </p:nvSpPr>
        <p:spPr/>
        <p:txBody>
          <a:bodyPr>
            <a:normAutofit lnSpcReduction="10000"/>
          </a:bodyPr>
          <a:lstStyle/>
          <a:p>
            <a:pPr lvl="0" indent="0">
              <a:spcBef>
                <a:spcPts val="0"/>
              </a:spcBef>
              <a:buNone/>
            </a:pPr>
            <a:r>
              <a:rPr lang="en-US" dirty="0"/>
              <a:t>Provide</a:t>
            </a:r>
          </a:p>
          <a:p>
            <a:pPr marL="914400" lvl="1">
              <a:spcBef>
                <a:spcPts val="0"/>
              </a:spcBef>
            </a:pPr>
            <a:r>
              <a:rPr lang="en-US" dirty="0"/>
              <a:t>clearly stated purpose, expectations</a:t>
            </a:r>
          </a:p>
          <a:p>
            <a:pPr marL="914400" lvl="1">
              <a:spcBef>
                <a:spcPts val="0"/>
              </a:spcBef>
            </a:pPr>
            <a:r>
              <a:rPr lang="en-US" dirty="0"/>
              <a:t>choice</a:t>
            </a:r>
          </a:p>
          <a:p>
            <a:pPr marL="914400" lvl="1">
              <a:spcBef>
                <a:spcPts val="0"/>
              </a:spcBef>
            </a:pPr>
            <a:r>
              <a:rPr lang="en-US" dirty="0"/>
              <a:t>collaboration opportunities</a:t>
            </a:r>
          </a:p>
          <a:p>
            <a:pPr marL="914400" lvl="1">
              <a:spcBef>
                <a:spcPts val="0"/>
              </a:spcBef>
            </a:pPr>
            <a:r>
              <a:rPr lang="en-US" dirty="0"/>
              <a:t>opportunities to practice, self-assess</a:t>
            </a:r>
          </a:p>
          <a:p>
            <a:pPr marL="914400" lvl="1">
              <a:spcBef>
                <a:spcPts val="0"/>
              </a:spcBef>
            </a:pPr>
            <a:r>
              <a:rPr lang="en-US" dirty="0"/>
              <a:t>feedback that focuses on development, perseverance, effort</a:t>
            </a:r>
          </a:p>
          <a:p>
            <a:pPr lvl="0" indent="0">
              <a:spcBef>
                <a:spcPts val="0"/>
              </a:spcBef>
              <a:buNone/>
            </a:pPr>
            <a:r>
              <a:rPr lang="en-US" dirty="0"/>
              <a:t>Relevance and value through authentic and meaningful assignments</a:t>
            </a:r>
          </a:p>
          <a:p>
            <a:endParaRPr lang="en-US" dirty="0"/>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a:xfrm>
            <a:off x="721242" y="1825625"/>
            <a:ext cx="5181600" cy="4351338"/>
          </a:xfrm>
        </p:spPr>
        <p:txBody>
          <a:bodyPr>
            <a:normAutofit lnSpcReduction="10000"/>
          </a:bodyPr>
          <a:lstStyle/>
          <a:p>
            <a:pPr marL="0" indent="0">
              <a:buNone/>
            </a:pPr>
            <a:r>
              <a:rPr lang="en-US" dirty="0"/>
              <a:t>Multiple Means of Engagement</a:t>
            </a:r>
          </a:p>
          <a:p>
            <a:pPr marL="457200" lvl="1" indent="0">
              <a:buNone/>
            </a:pPr>
            <a:r>
              <a:rPr lang="en-US" dirty="0"/>
              <a:t>Recruit interest</a:t>
            </a:r>
          </a:p>
          <a:p>
            <a:pPr marL="457200" lvl="1" indent="0">
              <a:buNone/>
            </a:pPr>
            <a:r>
              <a:rPr lang="en-US" dirty="0"/>
              <a:t>Sustain effort</a:t>
            </a:r>
          </a:p>
          <a:p>
            <a:pPr marL="457200" lvl="1" indent="0">
              <a:buNone/>
            </a:pPr>
            <a:r>
              <a:rPr lang="en-US" dirty="0"/>
              <a:t>Self regulation</a:t>
            </a:r>
          </a:p>
        </p:txBody>
      </p:sp>
      <p:pic>
        <p:nvPicPr>
          <p:cNvPr id="13" name="Picture 12" descr="SUNY CPD Online teaching: Technology &amp; educational resources institue logo with picture of an otter&#10;" title="OT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203427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Example: Affective</a:t>
            </a:r>
          </a:p>
        </p:txBody>
      </p:sp>
      <p:sp>
        <p:nvSpPr>
          <p:cNvPr id="10" name="Content Placeholder 9"/>
          <p:cNvSpPr>
            <a:spLocks noGrp="1"/>
          </p:cNvSpPr>
          <p:nvPr>
            <p:ph sz="half" idx="2"/>
          </p:nvPr>
        </p:nvSpPr>
        <p:spPr>
          <a:xfrm>
            <a:off x="6533707" y="1173311"/>
            <a:ext cx="5181600" cy="5032375"/>
          </a:xfrm>
        </p:spPr>
        <p:txBody>
          <a:bodyPr>
            <a:normAutofit fontScale="92500" lnSpcReduction="20000"/>
          </a:bodyPr>
          <a:lstStyle/>
          <a:p>
            <a:pPr marL="0" indent="0">
              <a:buNone/>
            </a:pPr>
            <a:r>
              <a:rPr lang="en-US" dirty="0"/>
              <a:t>After</a:t>
            </a:r>
          </a:p>
          <a:p>
            <a:r>
              <a:rPr lang="en-US" dirty="0"/>
              <a:t>As a team, select one of the causes of WWII and analyze it from two angles:</a:t>
            </a:r>
          </a:p>
          <a:p>
            <a:pPr lvl="1"/>
            <a:r>
              <a:rPr lang="en-US" dirty="0"/>
              <a:t>What happened and how your chosen event contributed to the start of WWII.</a:t>
            </a:r>
          </a:p>
          <a:p>
            <a:pPr lvl="1"/>
            <a:r>
              <a:rPr lang="en-US" dirty="0"/>
              <a:t>Provide an alternative course of action and a possible alternative outcome of your chosen event. </a:t>
            </a:r>
          </a:p>
          <a:p>
            <a:pPr marL="0" indent="0">
              <a:buNone/>
            </a:pPr>
            <a:r>
              <a:rPr lang="en-US" dirty="0"/>
              <a:t>Write a 2000 word research paper. You must use at least 4 scholarly sources.</a:t>
            </a:r>
          </a:p>
          <a:p>
            <a:pPr marL="0" indent="0">
              <a:buNone/>
            </a:pPr>
            <a:r>
              <a:rPr lang="en-US" dirty="0"/>
              <a:t>This activity serves as our preparation for Module 6, where we will discuss the post-war world.</a:t>
            </a:r>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normAutofit fontScale="92500" lnSpcReduction="20000"/>
          </a:bodyPr>
          <a:lstStyle/>
          <a:p>
            <a:pPr marL="0" indent="0">
              <a:buNone/>
            </a:pPr>
            <a:r>
              <a:rPr lang="en-US" dirty="0"/>
              <a:t>Before</a:t>
            </a:r>
          </a:p>
          <a:p>
            <a:r>
              <a:rPr lang="en-US" dirty="0"/>
              <a:t>Write a paper on the causes of WWII. </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Tree>
    <p:extLst>
      <p:ext uri="{BB962C8B-B14F-4D97-AF65-F5344CB8AC3E}">
        <p14:creationId xmlns:p14="http://schemas.microsoft.com/office/powerpoint/2010/main" val="2499279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corative">
            <a:extLst>
              <a:ext uri="{FF2B5EF4-FFF2-40B4-BE49-F238E27FC236}">
                <a16:creationId xmlns:a16="http://schemas.microsoft.com/office/drawing/2014/main" id="{BA08D5D9-6412-40FA-89FD-5FD96F6ED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430379"/>
            <a:ext cx="8438370" cy="4746583"/>
          </a:xfrm>
          <a:prstGeom prst="rect">
            <a:avLst/>
          </a:prstGeom>
        </p:spPr>
      </p:pic>
      <p:sp>
        <p:nvSpPr>
          <p:cNvPr id="9" name="Title 8"/>
          <p:cNvSpPr>
            <a:spLocks noGrp="1"/>
          </p:cNvSpPr>
          <p:nvPr>
            <p:ph type="title"/>
          </p:nvPr>
        </p:nvSpPr>
        <p:spPr/>
        <p:txBody>
          <a:bodyPr/>
          <a:lstStyle/>
          <a:p>
            <a:r>
              <a:rPr lang="en-US" dirty="0"/>
              <a:t>Recognition</a:t>
            </a:r>
          </a:p>
        </p:txBody>
      </p:sp>
      <p:sp>
        <p:nvSpPr>
          <p:cNvPr id="5" name="Rectangle: Rounded Corners 4" descr="decorative">
            <a:extLst>
              <a:ext uri="{FF2B5EF4-FFF2-40B4-BE49-F238E27FC236}">
                <a16:creationId xmlns:a16="http://schemas.microsoft.com/office/drawing/2014/main" id="{BAC11E93-97DD-422D-9ED2-2D87B78A4290}"/>
              </a:ext>
            </a:extLst>
          </p:cNvPr>
          <p:cNvSpPr/>
          <p:nvPr/>
        </p:nvSpPr>
        <p:spPr>
          <a:xfrm>
            <a:off x="6512810" y="1027906"/>
            <a:ext cx="5906410" cy="23107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a:lstStyle/>
          <a:p>
            <a:pPr marL="0" indent="0">
              <a:buNone/>
            </a:pPr>
            <a:r>
              <a:rPr lang="en-US" dirty="0"/>
              <a:t>  </a:t>
            </a:r>
          </a:p>
        </p:txBody>
      </p:sp>
      <p:pic>
        <p:nvPicPr>
          <p:cNvPr id="13" name="Picture 12" descr="SUNY CPD Online teaching: Technology &amp; educational resources institue logo with picture of an otter&#10;" title="OTTER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10" name="Content Placeholder 9"/>
          <p:cNvSpPr>
            <a:spLocks noGrp="1"/>
          </p:cNvSpPr>
          <p:nvPr>
            <p:ph sz="half" idx="2"/>
          </p:nvPr>
        </p:nvSpPr>
        <p:spPr>
          <a:xfrm>
            <a:off x="6685770" y="1687513"/>
            <a:ext cx="5181600" cy="4351338"/>
          </a:xfrm>
        </p:spPr>
        <p:txBody>
          <a:bodyPr/>
          <a:lstStyle/>
          <a:p>
            <a:r>
              <a:rPr lang="en-US" dirty="0"/>
              <a:t>What am I learning?</a:t>
            </a:r>
          </a:p>
          <a:p>
            <a:r>
              <a:rPr lang="en-US" dirty="0"/>
              <a:t>How is information presented to me?</a:t>
            </a:r>
          </a:p>
        </p:txBody>
      </p:sp>
    </p:spTree>
    <p:extLst>
      <p:ext uri="{BB962C8B-B14F-4D97-AF65-F5344CB8AC3E}">
        <p14:creationId xmlns:p14="http://schemas.microsoft.com/office/powerpoint/2010/main" val="553124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6036</TotalTime>
  <Words>1404</Words>
  <Application>Microsoft Office PowerPoint</Application>
  <PresentationFormat>Widescreen</PresentationFormat>
  <Paragraphs>199</Paragraphs>
  <Slides>25</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Arial</vt:lpstr>
      <vt:lpstr>Calibri</vt:lpstr>
      <vt:lpstr>Calibri Light</vt:lpstr>
      <vt:lpstr>Office Theme</vt:lpstr>
      <vt:lpstr>Custom Design</vt:lpstr>
      <vt:lpstr>1_Custom Design</vt:lpstr>
      <vt:lpstr>Universal Design for Learning … Activities</vt:lpstr>
      <vt:lpstr>Overview</vt:lpstr>
      <vt:lpstr>And the results are in…</vt:lpstr>
      <vt:lpstr>Universal</vt:lpstr>
      <vt:lpstr>Learning</vt:lpstr>
      <vt:lpstr>Affective</vt:lpstr>
      <vt:lpstr>Solution: Affective</vt:lpstr>
      <vt:lpstr>Example: Affective</vt:lpstr>
      <vt:lpstr>Recognition</vt:lpstr>
      <vt:lpstr>Solution: Recognition</vt:lpstr>
      <vt:lpstr>Example: Recognition</vt:lpstr>
      <vt:lpstr>Strategic</vt:lpstr>
      <vt:lpstr>Solution: Strategic</vt:lpstr>
      <vt:lpstr>Examples: Strategic</vt:lpstr>
      <vt:lpstr>Examples: Strategic</vt:lpstr>
      <vt:lpstr>How is UDL like cooking spaghetti?</vt:lpstr>
      <vt:lpstr>+ UDL for F2F</vt:lpstr>
      <vt:lpstr>Pop Quiz</vt:lpstr>
      <vt:lpstr>Not done yet…</vt:lpstr>
      <vt:lpstr>Almost done</vt:lpstr>
      <vt:lpstr>Almost done</vt:lpstr>
      <vt:lpstr>Almost done</vt:lpstr>
      <vt:lpstr>Who has questions?</vt:lpstr>
      <vt:lpstr>Resources</vt:lpstr>
      <vt:lpstr>For recordings and other resources, please visit:</vt:lpstr>
    </vt:vector>
  </TitlesOfParts>
  <Company>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Heron, Jamie</dc:creator>
  <cp:lastModifiedBy>Jokelova, Tonka</cp:lastModifiedBy>
  <cp:revision>88</cp:revision>
  <dcterms:created xsi:type="dcterms:W3CDTF">2021-05-18T20:02:57Z</dcterms:created>
  <dcterms:modified xsi:type="dcterms:W3CDTF">2021-06-07T22:30:26Z</dcterms:modified>
</cp:coreProperties>
</file>