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6"/>
  </p:notesMasterIdLst>
  <p:sldIdLst>
    <p:sldId id="256" r:id="rId2"/>
    <p:sldId id="298" r:id="rId3"/>
    <p:sldId id="300" r:id="rId4"/>
    <p:sldId id="260" r:id="rId5"/>
    <p:sldId id="306" r:id="rId6"/>
    <p:sldId id="317" r:id="rId7"/>
    <p:sldId id="307" r:id="rId8"/>
    <p:sldId id="318" r:id="rId9"/>
    <p:sldId id="257" r:id="rId10"/>
    <p:sldId id="320" r:id="rId11"/>
    <p:sldId id="321" r:id="rId12"/>
    <p:sldId id="259" r:id="rId13"/>
    <p:sldId id="322" r:id="rId14"/>
    <p:sldId id="324" r:id="rId15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51"/>
    <a:srgbClr val="6AA84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8" autoAdjust="0"/>
    <p:restoredTop sz="94618" autoAdjust="0"/>
  </p:normalViewPr>
  <p:slideViewPr>
    <p:cSldViewPr snapToGrid="0" snapToObjects="1">
      <p:cViewPr varScale="1">
        <p:scale>
          <a:sx n="106" d="100"/>
          <a:sy n="106" d="100"/>
        </p:scale>
        <p:origin x="19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6630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712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2911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932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26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507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81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86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21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39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00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768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24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42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1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81000" y="249237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Font typeface="Noto Sans Symbols"/>
              <a:buNone/>
              <a:defRPr sz="24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005451"/>
              </a:buClr>
              <a:buFont typeface="Noto Sans Symbols"/>
              <a:buNone/>
              <a:defRPr sz="20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005451"/>
              </a:buClr>
              <a:buFont typeface="Noto Sans Symbols"/>
              <a:buNone/>
              <a:defRPr sz="18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005451"/>
              </a:buClr>
              <a:buFont typeface="Noto Sans Symbols"/>
              <a:buNone/>
              <a:defRPr sz="16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005451"/>
              </a:buClr>
              <a:buFont typeface="Noto Sans Symbols"/>
              <a:buNone/>
              <a:defRPr sz="16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24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20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18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16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16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Font typeface="Noto Sans Symbols"/>
              <a:buNone/>
              <a:defRPr sz="24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005451"/>
              </a:buClr>
              <a:buFont typeface="Noto Sans Symbols"/>
              <a:buNone/>
              <a:defRPr sz="20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005451"/>
              </a:buClr>
              <a:buFont typeface="Noto Sans Symbols"/>
              <a:buNone/>
              <a:defRPr sz="18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005451"/>
              </a:buClr>
              <a:buFont typeface="Noto Sans Symbols"/>
              <a:buNone/>
              <a:defRPr sz="16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005451"/>
              </a:buClr>
              <a:buFont typeface="Noto Sans Symbols"/>
              <a:buNone/>
              <a:defRPr sz="16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24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20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18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16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16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1000" y="249237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81000" y="249237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81000" y="1544637"/>
            <a:ext cx="8458200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24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20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20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  <a:defRPr sz="2000" b="1" i="0" u="none" strike="noStrike" cap="none">
                <a:solidFill>
                  <a:srgbClr val="0619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ena.varghese@farmingdale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s://www.farmingdale.edu/nexu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41200" y="2118542"/>
            <a:ext cx="8461375" cy="1223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Proposals Invited:</a:t>
            </a:r>
            <a:br>
              <a:rPr lang="en-US" sz="4400" dirty="0" smtClean="0"/>
            </a:br>
            <a:r>
              <a:rPr lang="en-US" sz="4400" dirty="0" smtClean="0"/>
              <a:t>Joint SUNY Applied </a:t>
            </a:r>
            <a:r>
              <a:rPr lang="en-US" sz="4400" dirty="0"/>
              <a:t>Learning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Co-Curricular Service Events</a:t>
            </a:r>
            <a:endParaRPr lang="en-US" sz="4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5" name="Shape 346">
            <a:extLst>
              <a:ext uri="{FF2B5EF4-FFF2-40B4-BE49-F238E27FC236}">
                <a16:creationId xmlns:a16="http://schemas.microsoft.com/office/drawing/2014/main" xmlns="" id="{CE2477FA-7E26-2E4E-9E20-BBCE6121E7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025" y="483456"/>
            <a:ext cx="34290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77825" y="244475"/>
            <a:ext cx="8461375" cy="1223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dirty="0" smtClean="0"/>
              <a:t>Nexus Center Fall 2019 Service Day</a:t>
            </a:r>
            <a:endParaRPr lang="en-US" sz="3600" dirty="0"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62130"/>
            <a:ext cx="7491300" cy="48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>
              <a:buFont typeface="Noto Sans Symbols"/>
              <a:buChar char="▪"/>
            </a:pPr>
            <a:r>
              <a:rPr lang="en-US" sz="1600" b="0" dirty="0"/>
              <a:t>72 students attended, with more than 20 academic programs represented across </a:t>
            </a:r>
            <a:r>
              <a:rPr lang="en-US" sz="1600" b="0" dirty="0" err="1"/>
              <a:t>FSC’s</a:t>
            </a:r>
            <a:r>
              <a:rPr lang="en-US" sz="1600" b="0" dirty="0"/>
              <a:t> four </a:t>
            </a:r>
            <a:r>
              <a:rPr lang="en-US" sz="1600" b="0" dirty="0" smtClean="0"/>
              <a:t>schools</a:t>
            </a:r>
            <a:r>
              <a:rPr lang="en-US" sz="1600" b="0" dirty="0"/>
              <a:t>. </a:t>
            </a:r>
            <a:r>
              <a:rPr lang="en-US" sz="1600" b="0" dirty="0" smtClean="0"/>
              <a:t>80% of </a:t>
            </a:r>
            <a:r>
              <a:rPr lang="en-US" sz="1600" b="0" dirty="0"/>
              <a:t>the students were freshmen</a:t>
            </a:r>
            <a:r>
              <a:rPr lang="en-US" sz="1600" b="0" dirty="0" smtClean="0"/>
              <a:t>. </a:t>
            </a:r>
            <a:endParaRPr lang="en-US" sz="1600" b="0" dirty="0"/>
          </a:p>
          <a:p>
            <a:pPr marR="0" lvl="1" algn="l" rtl="0">
              <a:spcBef>
                <a:spcPts val="0"/>
              </a:spcBef>
              <a:buClr>
                <a:srgbClr val="005451"/>
              </a:buClr>
              <a:buSzPct val="100000"/>
            </a:pPr>
            <a:endParaRPr lang="en-US" sz="1200" b="0" dirty="0"/>
          </a:p>
        </p:txBody>
      </p:sp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523"/>
            <a:ext cx="7158726" cy="47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2829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77825" y="244475"/>
            <a:ext cx="8461375" cy="1223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dirty="0" smtClean="0"/>
              <a:t>Nexus Center Fall 2019 Service Day</a:t>
            </a:r>
            <a:endParaRPr lang="en-US" sz="3600" dirty="0"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62130"/>
            <a:ext cx="7491300" cy="48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>
              <a:buFont typeface="Noto Sans Symbols"/>
              <a:buChar char="▪"/>
            </a:pPr>
            <a:r>
              <a:rPr lang="en-US" b="0" dirty="0" smtClean="0"/>
              <a:t>When evaluating Learning Outcomes after the event:</a:t>
            </a:r>
          </a:p>
          <a:p>
            <a:pPr marL="800100" lvl="1" indent="-342900">
              <a:buFont typeface="Noto Sans Symbols"/>
              <a:buChar char="▪"/>
            </a:pPr>
            <a:r>
              <a:rPr lang="en-US" sz="1800" b="0" dirty="0"/>
              <a:t>83% of students felt more confident about articulating the differences among various immigration </a:t>
            </a:r>
            <a:r>
              <a:rPr lang="en-US" sz="1800" b="0" dirty="0" smtClean="0"/>
              <a:t>statuses;</a:t>
            </a:r>
          </a:p>
          <a:p>
            <a:pPr marL="800100" lvl="1" indent="-342900">
              <a:buFont typeface="Noto Sans Symbols"/>
              <a:buChar char="▪"/>
            </a:pPr>
            <a:r>
              <a:rPr lang="en-US" sz="1800" b="0" dirty="0"/>
              <a:t>86% felt more confident in describing the privileges and challenges of different </a:t>
            </a:r>
            <a:r>
              <a:rPr lang="en-US" sz="1800" b="0" dirty="0" smtClean="0"/>
              <a:t>statuses;</a:t>
            </a:r>
          </a:p>
          <a:p>
            <a:pPr marL="800100" lvl="1" indent="-342900">
              <a:buFont typeface="Noto Sans Symbols"/>
              <a:buChar char="▪"/>
            </a:pPr>
            <a:r>
              <a:rPr lang="en-US" sz="1800" b="0" dirty="0" smtClean="0"/>
              <a:t> </a:t>
            </a:r>
            <a:r>
              <a:rPr lang="en-US" sz="1800" b="0" dirty="0"/>
              <a:t>87% felt greater awareness of how to identify and contact their legislative representatives regarding issues of importance.</a:t>
            </a:r>
          </a:p>
          <a:p>
            <a:pPr marL="800100" lvl="1" indent="-342900">
              <a:buFont typeface="Noto Sans Symbols"/>
              <a:buChar char="▪"/>
            </a:pPr>
            <a:r>
              <a:rPr lang="en-US" sz="1800" b="0" dirty="0"/>
              <a:t>Before the event, 21% of students reported no awareness of their legislative representatives or how to contact them. After the event, only 1% of students reported less awareness.</a:t>
            </a:r>
          </a:p>
          <a:p>
            <a:pPr marR="0" lvl="1" algn="l" rtl="0">
              <a:spcBef>
                <a:spcPts val="0"/>
              </a:spcBef>
              <a:buClr>
                <a:srgbClr val="005451"/>
              </a:buClr>
              <a:buSzPct val="100000"/>
            </a:pPr>
            <a:endParaRPr lang="en-US" sz="1200" b="0" dirty="0"/>
          </a:p>
        </p:txBody>
      </p:sp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10076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77825" y="244475"/>
            <a:ext cx="8461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dirty="0" smtClean="0"/>
              <a:t>Invitation for Joint Proposals</a:t>
            </a:r>
            <a:endParaRPr lang="en-U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49451" y="1355284"/>
            <a:ext cx="7825200" cy="461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17500">
              <a:spcBef>
                <a:spcPts val="0"/>
              </a:spcBef>
              <a:spcAft>
                <a:spcPts val="1400"/>
              </a:spcAft>
              <a:buFont typeface="Noto Sans Symbols"/>
              <a:buChar char="▪"/>
            </a:pPr>
            <a:r>
              <a:rPr lang="en-US" sz="2000" b="0" dirty="0" smtClean="0"/>
              <a:t>We may be able to contribute funding to support Joint Applied Learning Co-curricular Activities</a:t>
            </a:r>
          </a:p>
          <a:p>
            <a:pPr marL="800100" lvl="1" indent="-317500">
              <a:spcBef>
                <a:spcPts val="0"/>
              </a:spcBef>
              <a:spcAft>
                <a:spcPts val="1400"/>
              </a:spcAft>
              <a:buFont typeface="Noto Sans Symbols"/>
              <a:buChar char="▪"/>
            </a:pPr>
            <a:r>
              <a:rPr lang="en-US" sz="1600" b="0" dirty="0" smtClean="0"/>
              <a:t>Community Service activity </a:t>
            </a:r>
            <a:r>
              <a:rPr lang="en-US" sz="1600" b="0" dirty="0"/>
              <a:t>for students across multiple colleges</a:t>
            </a:r>
            <a:r>
              <a:rPr lang="en-US" sz="1600" b="0" dirty="0" smtClean="0"/>
              <a:t>.</a:t>
            </a:r>
          </a:p>
          <a:p>
            <a:pPr marL="800100" lvl="1" indent="-317500">
              <a:spcBef>
                <a:spcPts val="0"/>
              </a:spcBef>
              <a:spcAft>
                <a:spcPts val="1400"/>
              </a:spcAft>
              <a:buFont typeface="Noto Sans Symbols"/>
              <a:buChar char="▪"/>
            </a:pPr>
            <a:r>
              <a:rPr lang="en-US" sz="1600" b="0" dirty="0" smtClean="0"/>
              <a:t>Other Co-curricular Activity categories may lend itself to collaborative events: e.g. Entrepreneurial challenges. 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005451"/>
              </a:buClr>
              <a:buSzPct val="100000"/>
              <a:buFont typeface="Noto Sans Symbols"/>
              <a:buChar char="▪"/>
            </a:pPr>
            <a:r>
              <a:rPr lang="en-US" sz="2000" b="0" dirty="0" smtClean="0"/>
              <a:t>Minimum of 5 hours (this may include training materials distributed beforehand; post-event reflection or assessment; related activities conducted virtually).</a:t>
            </a:r>
          </a:p>
          <a:p>
            <a:pPr marL="342900" lvl="0" indent="-317500">
              <a:spcBef>
                <a:spcPts val="0"/>
              </a:spcBef>
              <a:spcAft>
                <a:spcPts val="1400"/>
              </a:spcAft>
              <a:buFont typeface="Noto Sans Symbols"/>
              <a:buChar char="▪"/>
            </a:pPr>
            <a:r>
              <a:rPr lang="en-US" sz="2000" b="0" dirty="0" smtClean="0"/>
              <a:t>Geographic </a:t>
            </a:r>
            <a:r>
              <a:rPr lang="en-US" sz="2000" b="0" dirty="0"/>
              <a:t>proximity to </a:t>
            </a:r>
            <a:r>
              <a:rPr lang="en-US" sz="2000" b="0" dirty="0" err="1" smtClean="0"/>
              <a:t>FSC</a:t>
            </a:r>
            <a:r>
              <a:rPr lang="en-US" sz="2000" b="0" dirty="0" smtClean="0"/>
              <a:t> considered, </a:t>
            </a:r>
            <a:r>
              <a:rPr lang="en-US" sz="2000" b="0" dirty="0"/>
              <a:t>although innovative ideas for joint </a:t>
            </a:r>
            <a:r>
              <a:rPr lang="en-US" sz="2000" b="0" dirty="0" smtClean="0"/>
              <a:t>projects </a:t>
            </a:r>
            <a:r>
              <a:rPr lang="en-US" sz="2000" b="0" dirty="0"/>
              <a:t>are welcome - for example, virtual or remote projects. </a:t>
            </a:r>
            <a:endParaRPr lang="en-US" sz="2000" b="0" dirty="0" smtClean="0"/>
          </a:p>
          <a:p>
            <a:pPr marL="25400" lvl="0">
              <a:spcBef>
                <a:spcPts val="0"/>
              </a:spcBef>
              <a:spcAft>
                <a:spcPts val="1400"/>
              </a:spcAft>
            </a:pPr>
            <a:endParaRPr lang="en-US" sz="2000" b="0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77825" y="244475"/>
            <a:ext cx="84615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dirty="0" smtClean="0"/>
              <a:t>Invitation for Joint Proposals</a:t>
            </a:r>
            <a:endParaRPr lang="en-U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49451" y="1355284"/>
            <a:ext cx="7825200" cy="461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17500">
              <a:spcBef>
                <a:spcPts val="0"/>
              </a:spcBef>
              <a:spcAft>
                <a:spcPts val="1400"/>
              </a:spcAft>
              <a:buFont typeface="Noto Sans Symbols"/>
              <a:buChar char="▪"/>
            </a:pPr>
            <a:r>
              <a:rPr lang="en-US" sz="2000" b="0" dirty="0"/>
              <a:t>Campus representatives proposing joint events should be responsible for the supervision </a:t>
            </a:r>
            <a:r>
              <a:rPr lang="en-US" sz="2000" b="0" dirty="0" smtClean="0"/>
              <a:t>and related administration for  </a:t>
            </a:r>
            <a:r>
              <a:rPr lang="en-US" sz="2000" b="0" dirty="0"/>
              <a:t>their participating students </a:t>
            </a:r>
            <a:r>
              <a:rPr lang="en-US" sz="2000" b="0" dirty="0" smtClean="0"/>
              <a:t>(different considerations if no Grad Requirement like </a:t>
            </a:r>
            <a:r>
              <a:rPr lang="en-US" sz="2000" b="0" dirty="0" err="1" smtClean="0"/>
              <a:t>FSC</a:t>
            </a:r>
            <a:r>
              <a:rPr lang="en-US" sz="2000" b="0" dirty="0" smtClean="0"/>
              <a:t>).</a:t>
            </a:r>
          </a:p>
          <a:p>
            <a:pPr marL="342900" lvl="0" indent="-317500">
              <a:spcBef>
                <a:spcPts val="0"/>
              </a:spcBef>
              <a:spcAft>
                <a:spcPts val="1400"/>
              </a:spcAft>
              <a:buFont typeface="Noto Sans Symbols"/>
              <a:buChar char="▪"/>
            </a:pPr>
            <a:r>
              <a:rPr lang="en-US" sz="2000" b="0" dirty="0" smtClean="0"/>
              <a:t>Collaborating campus would </a:t>
            </a:r>
            <a:r>
              <a:rPr lang="en-US" sz="2000" b="0" dirty="0"/>
              <a:t>work closely with the Nexus Center in hosting the </a:t>
            </a:r>
            <a:r>
              <a:rPr lang="en-US" sz="2000" b="0" dirty="0" smtClean="0"/>
              <a:t>event, promoting </a:t>
            </a:r>
            <a:r>
              <a:rPr lang="en-US" sz="2000" b="0" dirty="0"/>
              <a:t>at </a:t>
            </a:r>
            <a:r>
              <a:rPr lang="en-US" sz="2000" b="0" dirty="0" smtClean="0"/>
              <a:t>respective campuses, and verifying participation of </a:t>
            </a:r>
            <a:r>
              <a:rPr lang="en-US" sz="2000" b="0" dirty="0" err="1" smtClean="0"/>
              <a:t>FSC</a:t>
            </a:r>
            <a:r>
              <a:rPr lang="en-US" sz="2000" b="0" dirty="0" smtClean="0"/>
              <a:t> </a:t>
            </a:r>
            <a:r>
              <a:rPr lang="en-US" sz="2000" b="0" dirty="0" smtClean="0"/>
              <a:t>students. </a:t>
            </a:r>
          </a:p>
          <a:p>
            <a:pPr marL="342900" lvl="0" indent="-317500">
              <a:spcBef>
                <a:spcPts val="0"/>
              </a:spcBef>
              <a:spcAft>
                <a:spcPts val="1400"/>
              </a:spcAft>
              <a:buFont typeface="Noto Sans Symbols"/>
              <a:buChar char="▪"/>
            </a:pPr>
            <a:r>
              <a:rPr lang="en-US" sz="2000" b="0" dirty="0" smtClean="0"/>
              <a:t>Indicate expected </a:t>
            </a:r>
            <a:r>
              <a:rPr lang="en-US" sz="2000" b="0" dirty="0" smtClean="0"/>
              <a:t>cost/expenses in your proposal. </a:t>
            </a:r>
            <a:r>
              <a:rPr lang="en-US" sz="2000" b="0" dirty="0" smtClean="0"/>
              <a:t>The </a:t>
            </a:r>
            <a:r>
              <a:rPr lang="en-US" sz="2000" b="0" dirty="0"/>
              <a:t>Nexus Center may be able to cover the related costs for </a:t>
            </a:r>
            <a:r>
              <a:rPr lang="en-US" sz="2000" b="0" dirty="0" smtClean="0"/>
              <a:t>all participating </a:t>
            </a:r>
            <a:r>
              <a:rPr lang="en-US" sz="2000" b="0" dirty="0"/>
              <a:t>students depending on the project scope</a:t>
            </a:r>
            <a:r>
              <a:rPr lang="en-US" sz="2000" b="0" dirty="0" smtClean="0"/>
              <a:t>. </a:t>
            </a:r>
            <a:endParaRPr lang="en-US" sz="2000" b="0" dirty="0" smtClean="0"/>
          </a:p>
          <a:p>
            <a:pPr marL="342900" lvl="0" indent="-317500">
              <a:spcBef>
                <a:spcPts val="0"/>
              </a:spcBef>
              <a:spcAft>
                <a:spcPts val="1400"/>
              </a:spcAft>
              <a:buFont typeface="Noto Sans Symbols"/>
              <a:buChar char="▪"/>
            </a:pPr>
            <a:r>
              <a:rPr lang="en-US" sz="2000" b="0" dirty="0" smtClean="0"/>
              <a:t>Planning now for spring 2020!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21862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72697" y="1490842"/>
            <a:ext cx="8128609" cy="46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en-US" sz="3200" dirty="0"/>
              <a:t>Invitation for Joint Proposals</a:t>
            </a:r>
            <a:endParaRPr lang="en-US" sz="3200" b="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b="0" dirty="0" smtClean="0"/>
              <a:t>Contact Rena Varghese, Executive Director: </a:t>
            </a:r>
            <a:r>
              <a:rPr lang="en-US" sz="3200" b="0" dirty="0" smtClean="0">
                <a:hlinkClick r:id="rId3"/>
              </a:rPr>
              <a:t>rena.varghese@farmingdale.edu</a:t>
            </a:r>
            <a:endParaRPr lang="en-US" sz="3200" b="0" dirty="0" smtClean="0"/>
          </a:p>
          <a:p>
            <a:endParaRPr lang="en-US" sz="3200" b="0" dirty="0" smtClean="0"/>
          </a:p>
          <a:p>
            <a:r>
              <a:rPr lang="en-US" sz="3200" dirty="0"/>
              <a:t>Any Questions?</a:t>
            </a:r>
          </a:p>
          <a:p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pPr marL="342900" lvl="0" indent="-342900">
              <a:spcBef>
                <a:spcPts val="0"/>
              </a:spcBef>
              <a:buSzPct val="120000"/>
              <a:buFont typeface="Noto Sans Symbols"/>
              <a:buChar char="▪"/>
            </a:pPr>
            <a:endParaRPr lang="en-US" sz="2000" b="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Shape 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025" y="491205"/>
            <a:ext cx="3429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24523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  <p:sp>
        <p:nvSpPr>
          <p:cNvPr id="15" name="Shape 345">
            <a:extLst>
              <a:ext uri="{FF2B5EF4-FFF2-40B4-BE49-F238E27FC236}">
                <a16:creationId xmlns:a16="http://schemas.microsoft.com/office/drawing/2014/main" xmlns="" id="{CB9CFA88-F860-4E48-ABDC-9C4F7FE2C0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65675"/>
            <a:ext cx="8022000" cy="46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ct val="120000"/>
              <a:buFont typeface="Noto Sans Symbols"/>
              <a:buChar char="▪"/>
            </a:pPr>
            <a:endParaRPr lang="en-US" sz="600" b="0" dirty="0"/>
          </a:p>
          <a:p>
            <a:pPr marL="342900" indent="-342900">
              <a:spcBef>
                <a:spcPts val="0"/>
              </a:spcBef>
              <a:buSzPct val="120000"/>
              <a:buFont typeface="Noto Sans Symbols"/>
              <a:buChar char="▪"/>
            </a:pPr>
            <a:r>
              <a:rPr lang="en-US" b="0" dirty="0" smtClean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US" b="0" smtClean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www.farmingdale.edu/nexus/</a:t>
            </a:r>
            <a:r>
              <a:rPr lang="en-US" b="0" smtClean="0">
                <a:solidFill>
                  <a:srgbClr val="0070C0"/>
                </a:solidFill>
              </a:rPr>
              <a:t/>
            </a:r>
            <a:br>
              <a:rPr lang="en-US" b="0" smtClean="0">
                <a:solidFill>
                  <a:srgbClr val="0070C0"/>
                </a:solidFill>
              </a:rPr>
            </a:br>
            <a:endParaRPr lang="en-US" sz="600" b="0" dirty="0" smtClean="0">
              <a:solidFill>
                <a:srgbClr val="0070C0"/>
              </a:solidFill>
            </a:endParaRPr>
          </a:p>
          <a:p>
            <a:pPr lvl="0">
              <a:spcBef>
                <a:spcPts val="0"/>
              </a:spcBef>
              <a:buSzPct val="120000"/>
            </a:pPr>
            <a:endParaRPr lang="en-US" sz="2000" b="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Shape 346">
            <a:extLst>
              <a:ext uri="{FF2B5EF4-FFF2-40B4-BE49-F238E27FC236}">
                <a16:creationId xmlns:a16="http://schemas.microsoft.com/office/drawing/2014/main" xmlns="" id="{CE2477FA-7E26-2E4E-9E20-BBCE6121E7F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8025" y="483456"/>
            <a:ext cx="3429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6894BD-A147-A54B-89A7-2888365E9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0000">
            <a:off x="6066175" y="1536034"/>
            <a:ext cx="2516070" cy="374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70" y="2133597"/>
            <a:ext cx="5070197" cy="39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80904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72698" y="1490842"/>
            <a:ext cx="8022000" cy="46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ct val="120000"/>
              <a:buFont typeface="Noto Sans Symbols"/>
              <a:buChar char="▪"/>
            </a:pPr>
            <a:r>
              <a:rPr lang="en-US" b="0" dirty="0" smtClean="0"/>
              <a:t>As of fall 2019, all </a:t>
            </a:r>
            <a:r>
              <a:rPr lang="en-US" b="0" dirty="0"/>
              <a:t>students entering Bachelor-Degree granting programs </a:t>
            </a:r>
            <a:r>
              <a:rPr lang="en-US" b="0" dirty="0" smtClean="0"/>
              <a:t>are required </a:t>
            </a:r>
            <a:r>
              <a:rPr lang="en-US" b="0" dirty="0"/>
              <a:t>to fulfill the</a:t>
            </a:r>
            <a:r>
              <a:rPr lang="en-US" dirty="0"/>
              <a:t> </a:t>
            </a:r>
            <a:r>
              <a:rPr lang="en-US" dirty="0">
                <a:solidFill>
                  <a:srgbClr val="005451"/>
                </a:solidFill>
              </a:rPr>
              <a:t>Applied Learning Graduation Requirement</a:t>
            </a:r>
            <a:r>
              <a:rPr lang="en-US" dirty="0"/>
              <a:t>.</a:t>
            </a:r>
          </a:p>
          <a:p>
            <a:pPr marL="342900" lvl="0" indent="-342900">
              <a:spcBef>
                <a:spcPts val="0"/>
              </a:spcBef>
              <a:buSzPct val="120000"/>
              <a:buFont typeface="Noto Sans Symbols"/>
              <a:buChar char="▪"/>
            </a:pPr>
            <a:endParaRPr lang="en-US" dirty="0"/>
          </a:p>
          <a:p>
            <a:pPr marL="342900" indent="-342900">
              <a:spcBef>
                <a:spcPts val="0"/>
              </a:spcBef>
              <a:buSzPct val="120000"/>
              <a:buFont typeface="Noto Sans Symbols"/>
              <a:buChar char="▪"/>
            </a:pPr>
            <a:r>
              <a:rPr lang="en-US" b="0" dirty="0"/>
              <a:t>Ten hours of approved Applied Learning activity is the minimum for meeting the Applied Learning Graduation Requirement.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>
              <a:spcBef>
                <a:spcPts val="0"/>
              </a:spcBef>
              <a:buSzPct val="120000"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pPr marL="342900" lvl="0" indent="-342900">
              <a:spcBef>
                <a:spcPts val="0"/>
              </a:spcBef>
              <a:buSzPct val="120000"/>
              <a:buFont typeface="Noto Sans Symbols"/>
              <a:buChar char="▪"/>
            </a:pPr>
            <a:endParaRPr lang="en-US" sz="2000" b="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025" y="491205"/>
            <a:ext cx="3429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6885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77825" y="692825"/>
            <a:ext cx="8461500" cy="77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6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 smtClean="0">
                <a:solidFill>
                  <a:schemeClr val="dk1"/>
                </a:solidFill>
              </a:rPr>
              <a:t>Satisfy AL Grad Requirement:</a:t>
            </a:r>
            <a:endParaRPr lang="en-US" sz="36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600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368075"/>
            <a:ext cx="8015100" cy="47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Char char="▪"/>
            </a:pPr>
            <a:r>
              <a:rPr lang="en-US" dirty="0" smtClean="0"/>
              <a:t>Applied </a:t>
            </a:r>
            <a:r>
              <a:rPr lang="en-US" dirty="0"/>
              <a:t>Learning Courses</a:t>
            </a:r>
          </a:p>
          <a:p>
            <a: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</a:pPr>
            <a:r>
              <a:rPr lang="en-US" dirty="0">
                <a:solidFill>
                  <a:srgbClr val="005451"/>
                </a:solidFill>
              </a:rPr>
              <a:t>- Applied Learning </a:t>
            </a:r>
            <a:r>
              <a:rPr lang="en-US" dirty="0" smtClean="0">
                <a:solidFill>
                  <a:srgbClr val="005451"/>
                </a:solidFill>
              </a:rPr>
              <a:t>(Full) Course</a:t>
            </a:r>
            <a:r>
              <a:rPr lang="en-US" b="0" dirty="0" smtClean="0"/>
              <a:t> 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>
                <a:solidFill>
                  <a:srgbClr val="6AA84F"/>
                </a:solidFill>
              </a:rPr>
              <a:t>10+</a:t>
            </a:r>
            <a:r>
              <a:rPr lang="en-US" dirty="0"/>
              <a:t> </a:t>
            </a:r>
            <a:r>
              <a:rPr lang="en-US" b="0" dirty="0"/>
              <a:t>hours </a:t>
            </a:r>
            <a:r>
              <a:rPr lang="en-US" dirty="0"/>
              <a:t>(often many more) </a:t>
            </a:r>
            <a:r>
              <a:rPr lang="en-US" b="0" dirty="0"/>
              <a:t>of applied activity </a:t>
            </a:r>
          </a:p>
          <a:p>
            <a: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dirty="0">
                <a:solidFill>
                  <a:srgbClr val="005451"/>
                </a:solidFill>
              </a:rPr>
              <a:t>- </a:t>
            </a:r>
            <a:r>
              <a:rPr lang="en-US" sz="2000" dirty="0">
                <a:solidFill>
                  <a:srgbClr val="005451"/>
                </a:solidFill>
              </a:rPr>
              <a:t>Applied Learning Enhanced Course</a:t>
            </a:r>
            <a:r>
              <a:rPr lang="en-US" sz="2000" b="0" dirty="0"/>
              <a:t>  </a:t>
            </a:r>
            <a:br>
              <a:rPr lang="en-US" sz="2000" b="0" dirty="0"/>
            </a:br>
            <a:r>
              <a:rPr lang="en-US" dirty="0">
                <a:solidFill>
                  <a:srgbClr val="6AA84F"/>
                </a:solidFill>
              </a:rPr>
              <a:t>5-10</a:t>
            </a:r>
            <a:r>
              <a:rPr lang="en-US" sz="2000" dirty="0"/>
              <a:t> </a:t>
            </a:r>
            <a:r>
              <a:rPr lang="en-US" sz="2000" b="0" dirty="0"/>
              <a:t>hours</a:t>
            </a:r>
            <a:r>
              <a:rPr lang="en-US" b="0" dirty="0"/>
              <a:t> </a:t>
            </a:r>
            <a:r>
              <a:rPr lang="en-US" sz="2000" b="0" dirty="0"/>
              <a:t>of applied activity </a:t>
            </a:r>
            <a:br>
              <a:rPr lang="en-US" sz="2000" b="0" dirty="0"/>
            </a:br>
            <a:endParaRPr lang="en-US" b="0" dirty="0"/>
          </a:p>
          <a:p>
            <a: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0" dirty="0"/>
              <a:t>And</a:t>
            </a:r>
            <a:r>
              <a:rPr lang="en-US" b="0" dirty="0" smtClean="0"/>
              <a:t>… </a:t>
            </a:r>
            <a:r>
              <a:rPr lang="en-US" sz="2400" dirty="0" smtClean="0">
                <a:solidFill>
                  <a:srgbClr val="7030A0"/>
                </a:solidFill>
              </a:rPr>
              <a:t>NON-CREDIT OPTION!</a:t>
            </a:r>
            <a:endParaRPr sz="2400" dirty="0">
              <a:solidFill>
                <a:srgbClr val="7030A0"/>
              </a:solidFill>
            </a:endParaRPr>
          </a:p>
          <a:p>
            <a:pPr marL="342900" lvl="0" indent="-342900" rtl="0">
              <a:spcBef>
                <a:spcPts val="0"/>
              </a:spcBef>
              <a:buClr>
                <a:srgbClr val="005451"/>
              </a:buClr>
              <a:buSzPct val="120000"/>
              <a:buFont typeface="Noto Sans Symbols"/>
              <a:buChar char="▪"/>
            </a:pPr>
            <a:r>
              <a:rPr lang="en-US" dirty="0"/>
              <a:t>Co‐curricular </a:t>
            </a:r>
            <a:r>
              <a:rPr lang="en-US" dirty="0" smtClean="0"/>
              <a:t>Activities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rgbClr val="6AA84F"/>
                </a:solidFill>
              </a:rPr>
              <a:t>5+</a:t>
            </a:r>
            <a:r>
              <a:rPr lang="en-US" sz="2000" dirty="0"/>
              <a:t> </a:t>
            </a:r>
            <a:r>
              <a:rPr lang="en-US" sz="2000" b="0" dirty="0"/>
              <a:t>hours of activity (must meet all criteria) </a:t>
            </a:r>
          </a:p>
          <a:p>
            <a:pPr lvl="0" rtl="0">
              <a:spcBef>
                <a:spcPts val="0"/>
              </a:spcBef>
              <a:buNone/>
            </a:pPr>
            <a:endParaRPr sz="2000" b="0" dirty="0"/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0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0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72698" y="1490842"/>
            <a:ext cx="8022000" cy="46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ct val="120000"/>
              <a:buFont typeface="Wingdings" pitchFamily="2" charset="2"/>
              <a:buChar char="§"/>
            </a:pPr>
            <a:r>
              <a:rPr lang="en-US" dirty="0" smtClean="0"/>
              <a:t>Co-curricular Activities: </a:t>
            </a:r>
          </a:p>
          <a:p>
            <a:pPr marL="742950" lvl="1" indent="-285750">
              <a:spcBef>
                <a:spcPts val="0"/>
              </a:spcBef>
              <a:buSzPct val="120000"/>
              <a:buFont typeface="Wingdings" pitchFamily="2" charset="2"/>
              <a:buChar char="§"/>
            </a:pPr>
            <a:r>
              <a:rPr lang="en-US" sz="1800" b="0" dirty="0" smtClean="0"/>
              <a:t>Non-credit </a:t>
            </a:r>
            <a:r>
              <a:rPr lang="en-US" sz="1800" b="0" dirty="0"/>
              <a:t>bearing options to satisfy </a:t>
            </a:r>
            <a:r>
              <a:rPr lang="en-US" sz="1800" b="0" dirty="0" smtClean="0"/>
              <a:t>AL </a:t>
            </a:r>
            <a:r>
              <a:rPr lang="en-US" sz="1800" b="0" dirty="0"/>
              <a:t>Grad Requirement in full or part depending on the hours required (minimum of 5 hours of applied </a:t>
            </a:r>
            <a:r>
              <a:rPr lang="en-US" sz="1800" b="0" dirty="0" smtClean="0"/>
              <a:t>activity)</a:t>
            </a:r>
          </a:p>
          <a:p>
            <a:pPr marL="742950" lvl="1" indent="-285750">
              <a:spcBef>
                <a:spcPts val="0"/>
              </a:spcBef>
              <a:buSzPct val="120000"/>
              <a:buFont typeface="Wingdings" pitchFamily="2" charset="2"/>
              <a:buChar char="§"/>
            </a:pPr>
            <a:r>
              <a:rPr lang="en-US" sz="1800" b="0" dirty="0" smtClean="0"/>
              <a:t>Pursued </a:t>
            </a:r>
            <a:r>
              <a:rPr lang="en-US" sz="1800" b="0" dirty="0"/>
              <a:t>in addition to the normal course of study, administered by an </a:t>
            </a:r>
            <a:r>
              <a:rPr lang="en-US" sz="1800" b="0" dirty="0" err="1"/>
              <a:t>FSC</a:t>
            </a:r>
            <a:r>
              <a:rPr lang="en-US" sz="1800" b="0" dirty="0"/>
              <a:t> </a:t>
            </a:r>
            <a:r>
              <a:rPr lang="en-US" sz="1800" b="0" dirty="0" smtClean="0"/>
              <a:t>faculty or staff member </a:t>
            </a:r>
            <a:r>
              <a:rPr lang="en-US" sz="1800" b="0" dirty="0"/>
              <a:t>(the “Co-Curricular Activity Supervisor</a:t>
            </a:r>
            <a:r>
              <a:rPr lang="en-US" sz="1800" b="0" dirty="0" smtClean="0"/>
              <a:t>”)</a:t>
            </a:r>
          </a:p>
          <a:p>
            <a:pPr marL="742950" lvl="1" indent="-285750">
              <a:spcBef>
                <a:spcPts val="0"/>
              </a:spcBef>
              <a:buSzPct val="120000"/>
              <a:buFont typeface="Wingdings" pitchFamily="2" charset="2"/>
              <a:buChar char="§"/>
            </a:pPr>
            <a:r>
              <a:rPr lang="en-US" sz="1800" b="0" dirty="0" smtClean="0"/>
              <a:t>Examples: </a:t>
            </a:r>
            <a:endParaRPr lang="en-US" sz="1800" b="0" dirty="0"/>
          </a:p>
          <a:p>
            <a:pPr marL="1257300" lvl="2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 smtClean="0"/>
              <a:t>Club-related </a:t>
            </a:r>
            <a:r>
              <a:rPr lang="en-US" b="0" dirty="0"/>
              <a:t>community service activities </a:t>
            </a:r>
            <a:endParaRPr lang="en-US" b="0" dirty="0" smtClean="0"/>
          </a:p>
          <a:p>
            <a:pPr marL="1257300" lvl="2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 smtClean="0"/>
              <a:t>SGA </a:t>
            </a:r>
            <a:r>
              <a:rPr lang="en-US" b="0" dirty="0"/>
              <a:t>leadership</a:t>
            </a:r>
          </a:p>
          <a:p>
            <a:pPr marL="1257300" lvl="2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b="0" dirty="0"/>
              <a:t>Campus Jobs (e.g. Resident Assistants</a:t>
            </a:r>
            <a:r>
              <a:rPr lang="en-US" b="0" dirty="0" smtClean="0"/>
              <a:t>) – </a:t>
            </a:r>
            <a:r>
              <a:rPr lang="en-US" b="0" i="1" dirty="0" smtClean="0"/>
              <a:t>shout-out to </a:t>
            </a:r>
            <a:r>
              <a:rPr lang="en-US" b="0" i="1" dirty="0" err="1" smtClean="0"/>
              <a:t>SBU</a:t>
            </a:r>
            <a:r>
              <a:rPr lang="en-US" b="0" i="1" dirty="0" smtClean="0"/>
              <a:t> Marianna </a:t>
            </a:r>
            <a:r>
              <a:rPr lang="en-US" b="0" i="1" dirty="0" err="1" smtClean="0"/>
              <a:t>Savoca</a:t>
            </a:r>
            <a:r>
              <a:rPr lang="en-US" b="0" i="1" dirty="0" smtClean="0"/>
              <a:t>, “A Good Job: Campus Employment as a High Impact Practice”</a:t>
            </a:r>
            <a:endParaRPr lang="en-US" b="0" i="1" dirty="0"/>
          </a:p>
          <a:p>
            <a:pPr marL="742950" lvl="1" indent="-285750">
              <a:spcBef>
                <a:spcPts val="0"/>
              </a:spcBef>
              <a:buSzPct val="120000"/>
              <a:buFont typeface="Wingdings" pitchFamily="2" charset="2"/>
              <a:buChar char="§"/>
            </a:pPr>
            <a:endParaRPr lang="en-US" b="0" dirty="0"/>
          </a:p>
          <a:p>
            <a:pPr>
              <a:spcBef>
                <a:spcPts val="0"/>
              </a:spcBef>
              <a:buSzPct val="120000"/>
            </a:pPr>
            <a:endParaRPr lang="en-US" sz="1600" b="0" dirty="0"/>
          </a:p>
          <a:p>
            <a:pPr lvl="1">
              <a:spcBef>
                <a:spcPts val="0"/>
              </a:spcBef>
              <a:buSzPct val="120000"/>
            </a:pP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2">
              <a:spcBef>
                <a:spcPts val="0"/>
              </a:spcBef>
              <a:buSzPct val="120000"/>
            </a:pPr>
            <a:endParaRPr lang="en-US" sz="1400" b="0" dirty="0"/>
          </a:p>
          <a:p>
            <a:pPr lvl="2">
              <a:spcBef>
                <a:spcPts val="0"/>
              </a:spcBef>
              <a:buSzPct val="120000"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>
              <a:spcBef>
                <a:spcPts val="0"/>
              </a:spcBef>
              <a:buSzPct val="120000"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pPr marL="342900" lvl="0" indent="-342900">
              <a:spcBef>
                <a:spcPts val="0"/>
              </a:spcBef>
              <a:buSzPct val="120000"/>
              <a:buFont typeface="Noto Sans Symbols"/>
              <a:buChar char="▪"/>
            </a:pPr>
            <a:endParaRPr lang="en-US" sz="2000" b="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025" y="491205"/>
            <a:ext cx="3429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27781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72698" y="1490842"/>
            <a:ext cx="8022000" cy="46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ct val="120000"/>
              <a:buFont typeface="Wingdings" pitchFamily="2" charset="2"/>
              <a:buChar char="§"/>
            </a:pPr>
            <a:r>
              <a:rPr lang="en-US" dirty="0" smtClean="0"/>
              <a:t>Co-curricular Activities:</a:t>
            </a:r>
          </a:p>
          <a:p>
            <a:pPr marL="285750" indent="-285750">
              <a:spcBef>
                <a:spcPts val="0"/>
              </a:spcBef>
              <a:buSzPct val="120000"/>
              <a:buFont typeface="Wingdings" pitchFamily="2" charset="2"/>
              <a:buChar char="§"/>
            </a:pPr>
            <a:endParaRPr lang="en-US" sz="1600" b="0" dirty="0"/>
          </a:p>
          <a:p>
            <a:pPr marL="742950" lvl="1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 smtClean="0"/>
              <a:t>Approved </a:t>
            </a:r>
            <a:r>
              <a:rPr lang="en-US" b="0" dirty="0"/>
              <a:t>by </a:t>
            </a:r>
            <a:r>
              <a:rPr lang="en-US" b="0" dirty="0" err="1" smtClean="0"/>
              <a:t>FSC</a:t>
            </a:r>
            <a:r>
              <a:rPr lang="en-US" b="0" dirty="0" smtClean="0"/>
              <a:t> AL </a:t>
            </a:r>
            <a:r>
              <a:rPr lang="en-US" b="0" dirty="0"/>
              <a:t>Review </a:t>
            </a:r>
            <a:r>
              <a:rPr lang="en-US" b="0" dirty="0" smtClean="0"/>
              <a:t>Board (just like AL courses)</a:t>
            </a:r>
            <a:br>
              <a:rPr lang="en-US" b="0" dirty="0" smtClean="0"/>
            </a:br>
            <a:endParaRPr lang="en-US" sz="1200" b="0" dirty="0"/>
          </a:p>
          <a:p>
            <a:pPr marL="742950" lvl="1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 smtClean="0"/>
              <a:t>Meet all criteria for AL</a:t>
            </a:r>
          </a:p>
          <a:p>
            <a:pPr marL="1200150" lvl="2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Structured, Intentional and </a:t>
            </a:r>
            <a:r>
              <a:rPr lang="en-US" b="0" dirty="0" smtClean="0"/>
              <a:t>Authentic</a:t>
            </a:r>
          </a:p>
          <a:p>
            <a:pPr marL="1657350" lvl="3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Learning </a:t>
            </a:r>
            <a:r>
              <a:rPr lang="en-US" b="0" dirty="0" smtClean="0"/>
              <a:t>Outcomes</a:t>
            </a:r>
          </a:p>
          <a:p>
            <a:pPr marL="1200150" lvl="2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 smtClean="0"/>
              <a:t>Preparation</a:t>
            </a:r>
            <a:r>
              <a:rPr lang="en-US" b="0" dirty="0"/>
              <a:t>, Orientation and </a:t>
            </a:r>
            <a:r>
              <a:rPr lang="en-US" b="0" dirty="0" smtClean="0"/>
              <a:t>Training</a:t>
            </a:r>
          </a:p>
          <a:p>
            <a:pPr marL="1200150" lvl="2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 smtClean="0"/>
              <a:t>Monitoring </a:t>
            </a:r>
            <a:r>
              <a:rPr lang="en-US" b="0" dirty="0"/>
              <a:t>and Continuous </a:t>
            </a:r>
            <a:r>
              <a:rPr lang="en-US" b="0" dirty="0" smtClean="0"/>
              <a:t>Improvement</a:t>
            </a:r>
          </a:p>
          <a:p>
            <a:pPr marL="1200150" lvl="2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Structured Reflection and </a:t>
            </a:r>
            <a:r>
              <a:rPr lang="en-US" b="0" dirty="0" smtClean="0"/>
              <a:t>Acknowledgment</a:t>
            </a:r>
          </a:p>
          <a:p>
            <a:pPr marL="1200150" lvl="2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 smtClean="0"/>
              <a:t>Assessed </a:t>
            </a:r>
            <a:r>
              <a:rPr lang="en-US" b="0" dirty="0"/>
              <a:t>and Evaluated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  <a:p>
            <a:pPr lvl="2">
              <a:spcBef>
                <a:spcPts val="0"/>
              </a:spcBef>
              <a:buSzPct val="120000"/>
            </a:pPr>
            <a:endParaRPr lang="en-US" sz="1400" b="0" dirty="0"/>
          </a:p>
          <a:p>
            <a:pPr lvl="2">
              <a:spcBef>
                <a:spcPts val="0"/>
              </a:spcBef>
              <a:buSzPct val="120000"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>
              <a:spcBef>
                <a:spcPts val="0"/>
              </a:spcBef>
              <a:buSzPct val="120000"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pPr marL="342900" lvl="0" indent="-342900">
              <a:spcBef>
                <a:spcPts val="0"/>
              </a:spcBef>
              <a:buSzPct val="120000"/>
              <a:buFont typeface="Noto Sans Symbols"/>
              <a:buChar char="▪"/>
            </a:pPr>
            <a:endParaRPr lang="en-US" sz="2000" b="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025" y="491205"/>
            <a:ext cx="3429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6396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72697" y="1490842"/>
            <a:ext cx="8128609" cy="46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0" dirty="0" smtClean="0"/>
              <a:t>Co-curricular Activity Categories</a:t>
            </a:r>
            <a:endParaRPr lang="en-US" b="0" dirty="0"/>
          </a:p>
          <a:p>
            <a:pPr marL="342900" indent="-342900">
              <a:buFont typeface="Wingdings" pitchFamily="2" charset="2"/>
              <a:buChar char="§"/>
            </a:pPr>
            <a:endParaRPr lang="en-US" sz="8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Full Co-curricular AL Activity </a:t>
            </a:r>
            <a:r>
              <a:rPr lang="en-US" sz="1800" b="0" dirty="0"/>
              <a:t>= 10+ </a:t>
            </a:r>
            <a:r>
              <a:rPr lang="en-US" sz="1800" b="0" dirty="0" smtClean="0"/>
              <a:t>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Enhanced Co-curricular Activity = 5-10 hours</a:t>
            </a:r>
          </a:p>
          <a:p>
            <a:pPr marL="342900" indent="-342900">
              <a:spcBef>
                <a:spcPts val="0"/>
              </a:spcBef>
              <a:buSzPct val="120000"/>
              <a:buFont typeface="Noto Sans Symbols"/>
              <a:buChar char="▪"/>
            </a:pPr>
            <a:endParaRPr lang="en-US" sz="800" b="0" dirty="0"/>
          </a:p>
          <a:p>
            <a:pPr marL="1257300" lvl="2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b="0" dirty="0"/>
              <a:t>Co-Curricular Internship </a:t>
            </a:r>
            <a:r>
              <a:rPr lang="en-US" sz="1400" b="0" dirty="0" smtClean="0"/>
              <a:t>(must be 10 hours)</a:t>
            </a:r>
            <a:endParaRPr lang="en-US" sz="1400" b="0" dirty="0"/>
          </a:p>
          <a:p>
            <a:pPr marL="342900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 marL="1257300" lvl="2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b="0" dirty="0"/>
              <a:t>Co-Curricular Community </a:t>
            </a:r>
            <a:r>
              <a:rPr lang="en-US" sz="1400" b="0" dirty="0" smtClean="0"/>
              <a:t>Service</a:t>
            </a:r>
          </a:p>
          <a:p>
            <a:pPr marL="1257300" lvl="2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 marL="1257300" lvl="2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b="0" dirty="0"/>
              <a:t>Co-Curricular </a:t>
            </a:r>
            <a:r>
              <a:rPr lang="en-US" sz="1400" b="0" dirty="0" smtClean="0"/>
              <a:t>Undergraduate/Graduate Research</a:t>
            </a:r>
            <a:endParaRPr lang="en-US" sz="1400" b="0" dirty="0"/>
          </a:p>
          <a:p>
            <a:pPr marL="342900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 marL="1257300" lvl="2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b="0" dirty="0" smtClean="0"/>
              <a:t>Co-Curricular Entrepreneurship</a:t>
            </a:r>
            <a:endParaRPr lang="en-US" sz="1400" b="0" dirty="0"/>
          </a:p>
          <a:p>
            <a:pPr marL="342900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 marL="1257300" lvl="2" indent="-342900">
              <a:spcBef>
                <a:spcPts val="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en-US" sz="1400" b="0" dirty="0"/>
              <a:t>Co-Curricular Field </a:t>
            </a:r>
            <a:r>
              <a:rPr lang="en-US" sz="1400" b="0" dirty="0" smtClean="0"/>
              <a:t>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>
              <a:spcBef>
                <a:spcPts val="0"/>
              </a:spcBef>
              <a:buSzPct val="120000"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pPr marL="342900" lvl="0" indent="-342900">
              <a:spcBef>
                <a:spcPts val="0"/>
              </a:spcBef>
              <a:buSzPct val="120000"/>
              <a:buFont typeface="Noto Sans Symbols"/>
              <a:buChar char="▪"/>
            </a:pPr>
            <a:endParaRPr lang="en-US" sz="2000" b="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025" y="491205"/>
            <a:ext cx="3429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90774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72697" y="1490842"/>
            <a:ext cx="8128609" cy="46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0" dirty="0" smtClean="0"/>
              <a:t>SUNY Professional Development Funding</a:t>
            </a:r>
            <a:endParaRPr lang="en-US" b="0" dirty="0"/>
          </a:p>
          <a:p>
            <a:pPr marL="342900" indent="-342900">
              <a:buFont typeface="Wingdings" pitchFamily="2" charset="2"/>
              <a:buChar char="§"/>
            </a:pPr>
            <a:endParaRPr lang="en-US" sz="800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Recognizing underdevelopment of non-credit formally approved AL, provides </a:t>
            </a:r>
            <a:r>
              <a:rPr lang="en-US" sz="1800" b="0" dirty="0"/>
              <a:t>support for the development of </a:t>
            </a:r>
            <a:r>
              <a:rPr lang="en-US" sz="1800" b="0" dirty="0" smtClean="0"/>
              <a:t>non-credit Co-curricular </a:t>
            </a:r>
            <a:r>
              <a:rPr lang="en-US" sz="1800" b="0" dirty="0"/>
              <a:t>Applied Learning Activities. </a:t>
            </a:r>
            <a:endParaRPr lang="en-US" sz="1800" b="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Funds support </a:t>
            </a:r>
            <a:r>
              <a:rPr lang="en-US" sz="1800" b="0" dirty="0"/>
              <a:t>faculty and staff in developing and conducting institutionally approved </a:t>
            </a:r>
            <a:r>
              <a:rPr lang="en-US" sz="1800" b="0" dirty="0" smtClean="0"/>
              <a:t>Co-curricular Activities</a:t>
            </a:r>
            <a:r>
              <a:rPr lang="en-US" sz="1800" b="0" dirty="0"/>
              <a:t>, including community service and civic engagement.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 err="1" smtClean="0"/>
              <a:t>FSC</a:t>
            </a:r>
            <a:r>
              <a:rPr lang="en-US" sz="1800" b="0" dirty="0" smtClean="0"/>
              <a:t> has opened </a:t>
            </a:r>
            <a:r>
              <a:rPr lang="en-US" sz="1800" dirty="0" smtClean="0"/>
              <a:t>Nexus Center Co-curricular Community Service </a:t>
            </a:r>
            <a:r>
              <a:rPr lang="en-US" sz="1800" b="0" dirty="0" smtClean="0"/>
              <a:t>event </a:t>
            </a:r>
            <a:r>
              <a:rPr lang="en-US" sz="1800" b="0" dirty="0"/>
              <a:t>to students of other SUNY </a:t>
            </a:r>
            <a:r>
              <a:rPr lang="en-US" sz="1800" b="0" dirty="0" smtClean="0"/>
              <a:t>campuses and invites </a:t>
            </a:r>
            <a:r>
              <a:rPr lang="en-US" sz="1800" b="0" dirty="0"/>
              <a:t>proposals for joint </a:t>
            </a:r>
            <a:r>
              <a:rPr lang="en-US" sz="1800" b="0" dirty="0" smtClean="0"/>
              <a:t>efforts. 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pPr marL="342900" lvl="0" indent="-342900">
              <a:spcBef>
                <a:spcPts val="0"/>
              </a:spcBef>
              <a:buSzPct val="120000"/>
              <a:buFont typeface="Noto Sans Symbols"/>
              <a:buChar char="▪"/>
            </a:pPr>
            <a:endParaRPr lang="en-US" sz="2000" b="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451"/>
              </a:buClr>
              <a:buSzPct val="100000"/>
              <a:buFont typeface="Noto Sans Symbols"/>
              <a:buNone/>
            </a:pPr>
            <a:endParaRPr sz="2400" b="1" i="0" u="none" strike="noStrike" cap="none" dirty="0">
              <a:solidFill>
                <a:srgbClr val="0619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025" y="491205"/>
            <a:ext cx="3429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25436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77825" y="244475"/>
            <a:ext cx="8461375" cy="1223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dirty="0" smtClean="0"/>
              <a:t>Nexus Center Fall 2019 Service Day</a:t>
            </a:r>
            <a:endParaRPr lang="en-US" sz="3600" dirty="0"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62130"/>
            <a:ext cx="7491300" cy="48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>
              <a:buFont typeface="Noto Sans Symbols"/>
              <a:buChar char="▪"/>
            </a:pPr>
            <a:r>
              <a:rPr lang="en-US" b="0" dirty="0" smtClean="0"/>
              <a:t>Partnered </a:t>
            </a:r>
            <a:r>
              <a:rPr lang="en-US" b="0" dirty="0"/>
              <a:t>with Community Legal Advocates of </a:t>
            </a:r>
            <a:r>
              <a:rPr lang="en-US" b="0" dirty="0" smtClean="0"/>
              <a:t>NY</a:t>
            </a:r>
          </a:p>
          <a:p>
            <a:pPr marL="342900" lvl="0" indent="-342900">
              <a:buFont typeface="Noto Sans Symbols"/>
              <a:buChar char="▪"/>
            </a:pPr>
            <a:r>
              <a:rPr lang="en-US" b="0" dirty="0" smtClean="0"/>
              <a:t>Open to all SUNY campuses </a:t>
            </a:r>
          </a:p>
          <a:p>
            <a:pPr marL="342900" lvl="0" indent="-342900">
              <a:buFont typeface="Noto Sans Symbols"/>
              <a:buChar char="▪"/>
            </a:pPr>
            <a:r>
              <a:rPr lang="en-US" b="0" dirty="0" smtClean="0"/>
              <a:t>Learning Outcomes</a:t>
            </a:r>
          </a:p>
          <a:p>
            <a:pPr marL="800100" lvl="1" indent="-342900">
              <a:buFont typeface="Noto Sans Symbols"/>
              <a:buChar char="▪"/>
            </a:pPr>
            <a:r>
              <a:rPr lang="en-US" sz="1600" b="0" dirty="0" smtClean="0"/>
              <a:t>Participants </a:t>
            </a:r>
            <a:r>
              <a:rPr lang="en-US" sz="1600" b="0" dirty="0"/>
              <a:t>will be able to articulate the differences between </a:t>
            </a:r>
            <a:r>
              <a:rPr lang="en-US" sz="1600" b="0" dirty="0" err="1"/>
              <a:t>DACAmented</a:t>
            </a:r>
            <a:r>
              <a:rPr lang="en-US" sz="1600" b="0" dirty="0"/>
              <a:t>, undocumented, and individuals in the US on a visa.</a:t>
            </a:r>
          </a:p>
          <a:p>
            <a:pPr marL="800100" lvl="1" indent="-342900">
              <a:buFont typeface="Noto Sans Symbols"/>
              <a:buChar char="▪"/>
            </a:pPr>
            <a:r>
              <a:rPr lang="en-US" sz="1600" b="0" dirty="0" smtClean="0"/>
              <a:t>Participants </a:t>
            </a:r>
            <a:r>
              <a:rPr lang="en-US" sz="1600" b="0" dirty="0"/>
              <a:t>will be able to articulate the privileges and challenges of citizenship status.</a:t>
            </a:r>
          </a:p>
          <a:p>
            <a:pPr marL="800100" lvl="1" indent="-342900">
              <a:buFont typeface="Noto Sans Symbols"/>
              <a:buChar char="▪"/>
            </a:pPr>
            <a:r>
              <a:rPr lang="en-US" sz="1600" b="0" dirty="0" smtClean="0"/>
              <a:t>Participants </a:t>
            </a:r>
            <a:r>
              <a:rPr lang="en-US" sz="1600" b="0" dirty="0"/>
              <a:t>will be able to identify available resources, in addition to ways to advocate effectively and legally (whether it be for themselves or others).</a:t>
            </a:r>
          </a:p>
          <a:p>
            <a:pPr marL="800100" lvl="1" indent="-342900">
              <a:buFont typeface="Noto Sans Symbols"/>
              <a:buChar char="▪"/>
            </a:pPr>
            <a:r>
              <a:rPr lang="en-US" sz="1600" b="0" dirty="0" smtClean="0"/>
              <a:t>Participants </a:t>
            </a:r>
            <a:r>
              <a:rPr lang="en-US" sz="1600" b="0" dirty="0"/>
              <a:t>will be able to reflect upon their own group membership with respect to citizenship status (with no pressure to disclose their status).</a:t>
            </a:r>
          </a:p>
          <a:p>
            <a:pPr marL="800100" lvl="1" indent="-342900">
              <a:buFont typeface="Noto Sans Symbols"/>
              <a:buChar char="▪"/>
            </a:pPr>
            <a:endParaRPr lang="en-US" b="0" dirty="0" smtClean="0"/>
          </a:p>
          <a:p>
            <a:pPr marR="0" lvl="1" algn="l" rtl="0">
              <a:spcBef>
                <a:spcPts val="0"/>
              </a:spcBef>
              <a:buClr>
                <a:srgbClr val="005451"/>
              </a:buClr>
              <a:buSzPct val="100000"/>
            </a:pPr>
            <a:endParaRPr lang="en-US" sz="1200" b="0" dirty="0"/>
          </a:p>
        </p:txBody>
      </p:sp>
      <p:sp>
        <p:nvSpPr>
          <p:cNvPr id="4" name="Rectangle 3"/>
          <p:cNvSpPr/>
          <p:nvPr/>
        </p:nvSpPr>
        <p:spPr>
          <a:xfrm>
            <a:off x="7308974" y="5628354"/>
            <a:ext cx="1693391" cy="1045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97" y="5740423"/>
            <a:ext cx="1623203" cy="7160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Codex">
      <a:dk1>
        <a:srgbClr val="000000"/>
      </a:dk1>
      <a:lt1>
        <a:srgbClr val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699</Words>
  <Application>Microsoft Office PowerPoint</Application>
  <PresentationFormat>On-screen Show (4:3)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Courier New</vt:lpstr>
      <vt:lpstr>Noto Sans Symbols</vt:lpstr>
      <vt:lpstr>Wingdings</vt:lpstr>
      <vt:lpstr>Office Theme</vt:lpstr>
      <vt:lpstr> Proposals Invited: Joint SUNY Applied Learning  Co-Curricular Service Events</vt:lpstr>
      <vt:lpstr>PowerPoint Presentation</vt:lpstr>
      <vt:lpstr>PowerPoint Presentation</vt:lpstr>
      <vt:lpstr> Satisfy AL Grad Requirement:  </vt:lpstr>
      <vt:lpstr>PowerPoint Presentation</vt:lpstr>
      <vt:lpstr>PowerPoint Presentation</vt:lpstr>
      <vt:lpstr>PowerPoint Presentation</vt:lpstr>
      <vt:lpstr>PowerPoint Presentation</vt:lpstr>
      <vt:lpstr>Nexus Center Fall 2019 Service Day</vt:lpstr>
      <vt:lpstr>Nexus Center Fall 2019 Service Day</vt:lpstr>
      <vt:lpstr>Nexus Center Fall 2019 Service Day</vt:lpstr>
      <vt:lpstr>Invitation for Joint Proposals</vt:lpstr>
      <vt:lpstr>Invitation for Joint Proposals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Enrollment</dc:title>
  <dc:creator>Rena Varghese</dc:creator>
  <cp:lastModifiedBy>Rena Varghese</cp:lastModifiedBy>
  <cp:revision>76</cp:revision>
  <cp:lastPrinted>2019-02-19T22:18:17Z</cp:lastPrinted>
  <dcterms:modified xsi:type="dcterms:W3CDTF">2019-10-31T17:58:09Z</dcterms:modified>
</cp:coreProperties>
</file>