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554" r:id="rId2"/>
    <p:sldId id="555" r:id="rId3"/>
    <p:sldId id="529" r:id="rId4"/>
    <p:sldId id="530" r:id="rId5"/>
    <p:sldId id="556" r:id="rId6"/>
    <p:sldId id="531" r:id="rId7"/>
    <p:sldId id="532" r:id="rId8"/>
    <p:sldId id="533" r:id="rId9"/>
    <p:sldId id="534" r:id="rId10"/>
    <p:sldId id="535" r:id="rId11"/>
    <p:sldId id="536" r:id="rId12"/>
    <p:sldId id="537" r:id="rId13"/>
    <p:sldId id="538" r:id="rId14"/>
    <p:sldId id="539" r:id="rId15"/>
    <p:sldId id="541" r:id="rId16"/>
    <p:sldId id="557" r:id="rId17"/>
    <p:sldId id="542" r:id="rId18"/>
    <p:sldId id="543" r:id="rId19"/>
    <p:sldId id="544" r:id="rId20"/>
    <p:sldId id="545" r:id="rId21"/>
    <p:sldId id="546" r:id="rId22"/>
    <p:sldId id="547" r:id="rId23"/>
    <p:sldId id="548" r:id="rId24"/>
    <p:sldId id="549" r:id="rId25"/>
    <p:sldId id="550" r:id="rId26"/>
    <p:sldId id="551" r:id="rId27"/>
    <p:sldId id="552" r:id="rId28"/>
    <p:sldId id="553"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ruzne"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2A6"/>
    <a:srgbClr val="165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31" autoAdjust="0"/>
    <p:restoredTop sz="94542" autoAdjust="0"/>
  </p:normalViewPr>
  <p:slideViewPr>
    <p:cSldViewPr snapToGrid="0" snapToObjects="1">
      <p:cViewPr varScale="1">
        <p:scale>
          <a:sx n="65" d="100"/>
          <a:sy n="65" d="100"/>
        </p:scale>
        <p:origin x="820" y="40"/>
      </p:cViewPr>
      <p:guideLst>
        <p:guide orient="horz" pos="2160"/>
        <p:guide pos="2880"/>
      </p:guideLst>
    </p:cSldViewPr>
  </p:slideViewPr>
  <p:outlineViewPr>
    <p:cViewPr>
      <p:scale>
        <a:sx n="33" d="100"/>
        <a:sy n="33" d="100"/>
      </p:scale>
      <p:origin x="0" y="940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8B455AB1-C954-49ED-B079-CE695FE627C9}" type="datetimeFigureOut">
              <a:rPr lang="en-US" smtClean="0"/>
              <a:pPr/>
              <a:t>10/29/2019</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4FA72DED-1169-4036-8AF6-F0E01F853B6F}" type="slidenum">
              <a:rPr lang="en-US" smtClean="0"/>
              <a:pPr/>
              <a:t>‹#›</a:t>
            </a:fld>
            <a:endParaRPr lang="en-US"/>
          </a:p>
        </p:txBody>
      </p:sp>
    </p:spTree>
    <p:extLst>
      <p:ext uri="{BB962C8B-B14F-4D97-AF65-F5344CB8AC3E}">
        <p14:creationId xmlns:p14="http://schemas.microsoft.com/office/powerpoint/2010/main" val="2688518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35BBD56E-ADBA-4937-B45D-9E7B199852E2}" type="datetimeFigureOut">
              <a:rPr lang="en-US" smtClean="0"/>
              <a:pPr/>
              <a:t>10/29/2019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84E5DF4E-AAAE-4617-BEA1-6496371F7F29}" type="slidenum">
              <a:rPr lang="en-US" smtClean="0"/>
              <a:pPr/>
              <a:t>‹#›</a:t>
            </a:fld>
            <a:endParaRPr lang="en-US"/>
          </a:p>
        </p:txBody>
      </p:sp>
    </p:spTree>
    <p:extLst>
      <p:ext uri="{BB962C8B-B14F-4D97-AF65-F5344CB8AC3E}">
        <p14:creationId xmlns:p14="http://schemas.microsoft.com/office/powerpoint/2010/main" val="357721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a:t>
            </a:fld>
            <a:endParaRPr lang="en-US"/>
          </a:p>
        </p:txBody>
      </p:sp>
    </p:spTree>
    <p:extLst>
      <p:ext uri="{BB962C8B-B14F-4D97-AF65-F5344CB8AC3E}">
        <p14:creationId xmlns:p14="http://schemas.microsoft.com/office/powerpoint/2010/main" val="948820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Did not want to confuse anyone by</a:t>
            </a:r>
            <a:r>
              <a:rPr lang="en-US" baseline="0" dirty="0" smtClean="0"/>
              <a:t> also going over the separate NYS DOL factor test – will talk about that at the end after we go over FLSA.</a:t>
            </a:r>
            <a:endParaRPr lang="en-US" dirty="0"/>
          </a:p>
        </p:txBody>
      </p:sp>
      <p:sp>
        <p:nvSpPr>
          <p:cNvPr id="4" name="Slide Number Placeholder 3"/>
          <p:cNvSpPr>
            <a:spLocks noGrp="1"/>
          </p:cNvSpPr>
          <p:nvPr>
            <p:ph type="sldNum" sz="quarter" idx="10"/>
          </p:nvPr>
        </p:nvSpPr>
        <p:spPr/>
        <p:txBody>
          <a:bodyPr/>
          <a:lstStyle/>
          <a:p>
            <a:fld id="{FA8AF7E5-717E-4BC8-8A9E-D3E1C696580E}" type="slidenum">
              <a:rPr lang="en-US" smtClean="0"/>
              <a:t>11</a:t>
            </a:fld>
            <a:endParaRPr lang="en-US"/>
          </a:p>
        </p:txBody>
      </p:sp>
    </p:spTree>
    <p:extLst>
      <p:ext uri="{BB962C8B-B14F-4D97-AF65-F5344CB8AC3E}">
        <p14:creationId xmlns:p14="http://schemas.microsoft.com/office/powerpoint/2010/main" val="403196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12</a:t>
            </a:fld>
            <a:endParaRPr lang="en-US"/>
          </a:p>
        </p:txBody>
      </p:sp>
    </p:spTree>
    <p:extLst>
      <p:ext uri="{BB962C8B-B14F-4D97-AF65-F5344CB8AC3E}">
        <p14:creationId xmlns:p14="http://schemas.microsoft.com/office/powerpoint/2010/main" val="4178283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13</a:t>
            </a:fld>
            <a:endParaRPr lang="en-US"/>
          </a:p>
        </p:txBody>
      </p:sp>
    </p:spTree>
    <p:extLst>
      <p:ext uri="{BB962C8B-B14F-4D97-AF65-F5344CB8AC3E}">
        <p14:creationId xmlns:p14="http://schemas.microsoft.com/office/powerpoint/2010/main" val="401982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14</a:t>
            </a:fld>
            <a:endParaRPr lang="en-US"/>
          </a:p>
        </p:txBody>
      </p:sp>
    </p:spTree>
    <p:extLst>
      <p:ext uri="{BB962C8B-B14F-4D97-AF65-F5344CB8AC3E}">
        <p14:creationId xmlns:p14="http://schemas.microsoft.com/office/powerpoint/2010/main" val="191669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15</a:t>
            </a:fld>
            <a:endParaRPr lang="en-US"/>
          </a:p>
        </p:txBody>
      </p:sp>
    </p:spTree>
    <p:extLst>
      <p:ext uri="{BB962C8B-B14F-4D97-AF65-F5344CB8AC3E}">
        <p14:creationId xmlns:p14="http://schemas.microsoft.com/office/powerpoint/2010/main" val="344454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16</a:t>
            </a:fld>
            <a:endParaRPr lang="en-US"/>
          </a:p>
        </p:txBody>
      </p:sp>
    </p:spTree>
    <p:extLst>
      <p:ext uri="{BB962C8B-B14F-4D97-AF65-F5344CB8AC3E}">
        <p14:creationId xmlns:p14="http://schemas.microsoft.com/office/powerpoint/2010/main" val="376534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17</a:t>
            </a:fld>
            <a:endParaRPr lang="en-US"/>
          </a:p>
        </p:txBody>
      </p:sp>
    </p:spTree>
    <p:extLst>
      <p:ext uri="{BB962C8B-B14F-4D97-AF65-F5344CB8AC3E}">
        <p14:creationId xmlns:p14="http://schemas.microsoft.com/office/powerpoint/2010/main" val="28933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 supervision, just as a side note, supervision does not always have to be direct depending on the profession.</a:t>
            </a:r>
            <a:endParaRPr lang="en-US" dirty="0"/>
          </a:p>
        </p:txBody>
      </p:sp>
      <p:sp>
        <p:nvSpPr>
          <p:cNvPr id="4" name="Slide Number Placeholder 3"/>
          <p:cNvSpPr>
            <a:spLocks noGrp="1"/>
          </p:cNvSpPr>
          <p:nvPr>
            <p:ph type="sldNum" sz="quarter" idx="10"/>
          </p:nvPr>
        </p:nvSpPr>
        <p:spPr/>
        <p:txBody>
          <a:bodyPr/>
          <a:lstStyle/>
          <a:p>
            <a:fld id="{FA8AF7E5-717E-4BC8-8A9E-D3E1C696580E}" type="slidenum">
              <a:rPr lang="en-US" smtClean="0"/>
              <a:t>18</a:t>
            </a:fld>
            <a:endParaRPr lang="en-US"/>
          </a:p>
        </p:txBody>
      </p:sp>
    </p:spTree>
    <p:extLst>
      <p:ext uri="{BB962C8B-B14F-4D97-AF65-F5344CB8AC3E}">
        <p14:creationId xmlns:p14="http://schemas.microsoft.com/office/powerpoint/2010/main" val="1673303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19</a:t>
            </a:fld>
            <a:endParaRPr lang="en-US"/>
          </a:p>
        </p:txBody>
      </p:sp>
    </p:spTree>
    <p:extLst>
      <p:ext uri="{BB962C8B-B14F-4D97-AF65-F5344CB8AC3E}">
        <p14:creationId xmlns:p14="http://schemas.microsoft.com/office/powerpoint/2010/main" val="403155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NYS Department of Labor TEST:</a:t>
            </a:r>
          </a:p>
          <a:p>
            <a:pPr marL="171450" indent="-171450">
              <a:buFont typeface="Arial" panose="020B0604020202020204" pitchFamily="34" charset="0"/>
              <a:buChar char="•"/>
            </a:pPr>
            <a:r>
              <a:rPr lang="en-US" b="1" dirty="0" smtClean="0"/>
              <a:t>USES the US DOL 6 factors:</a:t>
            </a:r>
          </a:p>
          <a:p>
            <a:pPr marL="685800" lvl="1" indent="-228600">
              <a:buFont typeface="+mj-lt"/>
              <a:buAutoNum type="arabicPeriod"/>
            </a:pPr>
            <a:r>
              <a:rPr lang="en-US" dirty="0" smtClean="0"/>
              <a:t>The applied learning experience, even though it includes actual operation of the facilities of the employer, is similar</a:t>
            </a:r>
            <a:r>
              <a:rPr lang="en-US" baseline="0" dirty="0" smtClean="0"/>
              <a:t> to training which would be given in an education environment;</a:t>
            </a:r>
          </a:p>
          <a:p>
            <a:pPr marL="685800" lvl="1" indent="-228600">
              <a:buFont typeface="+mj-lt"/>
              <a:buAutoNum type="arabicPeriod"/>
            </a:pPr>
            <a:r>
              <a:rPr lang="en-US" baseline="0" dirty="0" smtClean="0"/>
              <a:t>The applied learning experience is for the benefit of the student;</a:t>
            </a:r>
          </a:p>
          <a:p>
            <a:pPr marL="685800" lvl="1" indent="-228600">
              <a:buFont typeface="+mj-lt"/>
              <a:buAutoNum type="arabicPeriod"/>
            </a:pPr>
            <a:r>
              <a:rPr lang="en-US" baseline="0" dirty="0" smtClean="0"/>
              <a:t>The student does not displace regular employees, but works under close supervision of existing staff;</a:t>
            </a:r>
          </a:p>
          <a:p>
            <a:pPr marL="685800" lvl="1" indent="-228600">
              <a:buFont typeface="+mj-lt"/>
              <a:buAutoNum type="arabicPeriod"/>
            </a:pPr>
            <a:r>
              <a:rPr lang="en-US" baseline="0" dirty="0" smtClean="0"/>
              <a:t>The employer that provides the training derives no immediate advantage from the activities of the student; and on occasion its operations may actually be impeded;</a:t>
            </a:r>
          </a:p>
          <a:p>
            <a:pPr marL="685800" lvl="1" indent="-228600">
              <a:buFont typeface="+mj-lt"/>
              <a:buAutoNum type="arabicPeriod"/>
            </a:pPr>
            <a:r>
              <a:rPr lang="en-US" baseline="0" dirty="0" smtClean="0"/>
              <a:t>The student is not necessarily entitled to a job at the conclusion of the applied learning experience; and</a:t>
            </a:r>
          </a:p>
          <a:p>
            <a:pPr marL="685800" lvl="1" indent="-228600">
              <a:buFont typeface="+mj-lt"/>
              <a:buAutoNum type="arabicPeriod"/>
            </a:pPr>
            <a:r>
              <a:rPr lang="en-US" baseline="0" dirty="0" smtClean="0"/>
              <a:t>The employer and the student understand that the student is not entitled to wages for the time spent in the applied learning experience.</a:t>
            </a:r>
          </a:p>
          <a:p>
            <a:pPr marL="228600" lvl="0" indent="-228600">
              <a:buFont typeface="Arial" panose="020B0604020202020204" pitchFamily="34" charset="0"/>
              <a:buChar char="•"/>
            </a:pPr>
            <a:r>
              <a:rPr lang="en-US" b="1" baseline="0" dirty="0" smtClean="0"/>
              <a:t>NYS DOL adds 5 more criteria:</a:t>
            </a:r>
          </a:p>
          <a:p>
            <a:pPr marL="685800" lvl="1" indent="-228600">
              <a:buFont typeface="+mj-lt"/>
              <a:buAutoNum type="arabicPeriod"/>
            </a:pPr>
            <a:r>
              <a:rPr lang="en-US" baseline="0" dirty="0" smtClean="0"/>
              <a:t>Any clinical training is performed under the supervision and direction of people who are knowledgeable and experienced in the activity;</a:t>
            </a:r>
          </a:p>
          <a:p>
            <a:pPr marL="685800" lvl="1" indent="-228600">
              <a:buFont typeface="+mj-lt"/>
              <a:buAutoNum type="arabicPeriod"/>
            </a:pPr>
            <a:r>
              <a:rPr lang="en-US" baseline="0" dirty="0" smtClean="0"/>
              <a:t>The trainees or students do not receive employment benefits (e.g., health, dental, pension, retirement credit, discounted goods or services form the employer);</a:t>
            </a:r>
          </a:p>
          <a:p>
            <a:pPr marL="685800" lvl="1" indent="-228600">
              <a:buFont typeface="+mj-lt"/>
              <a:buAutoNum type="arabicPeriod"/>
            </a:pPr>
            <a:r>
              <a:rPr lang="en-US" baseline="0" dirty="0" smtClean="0"/>
              <a:t>The training is general, and qualifies trainees or students to work in similar businesses.  It is not designed specifically for a job with the employer that offers the program;</a:t>
            </a:r>
          </a:p>
          <a:p>
            <a:pPr marL="685800" lvl="1" indent="-228600">
              <a:buFont typeface="+mj-lt"/>
              <a:buAutoNum type="arabicPeriod"/>
            </a:pPr>
            <a:r>
              <a:rPr lang="en-US" baseline="0" dirty="0" smtClean="0"/>
              <a:t>The screening process for the experience is not the same as for employment, and does not appear to be for that purpose. The screening only uses criteria relevant for admission to an independent educational program; and</a:t>
            </a:r>
          </a:p>
          <a:p>
            <a:pPr marL="685800" lvl="1" indent="-228600">
              <a:buFont typeface="+mj-lt"/>
              <a:buAutoNum type="arabicPeriod"/>
            </a:pPr>
            <a:r>
              <a:rPr lang="en-US" baseline="0" dirty="0" smtClean="0"/>
              <a:t>Advertisements, postings or solicitations for the program clearly discuss education or training, rather than employment, although employers may indicate that qualified graduates may be considered for employment.</a:t>
            </a:r>
          </a:p>
          <a:p>
            <a:pPr marL="228600" lvl="0" indent="-228600">
              <a:buFont typeface="Arial" panose="020B0604020202020204" pitchFamily="34" charset="0"/>
              <a:buChar char="•"/>
            </a:pPr>
            <a:r>
              <a:rPr lang="en-US" b="1" baseline="0" dirty="0" smtClean="0"/>
              <a:t>This is all in the Applied Learning Guide.  Would recommend looking at that section </a:t>
            </a:r>
            <a:r>
              <a:rPr lang="en-US" b="1" baseline="0" smtClean="0"/>
              <a:t>on pages 12-13.</a:t>
            </a:r>
          </a:p>
        </p:txBody>
      </p:sp>
      <p:sp>
        <p:nvSpPr>
          <p:cNvPr id="4" name="Slide Number Placeholder 3"/>
          <p:cNvSpPr>
            <a:spLocks noGrp="1"/>
          </p:cNvSpPr>
          <p:nvPr>
            <p:ph type="sldNum" sz="quarter" idx="10"/>
          </p:nvPr>
        </p:nvSpPr>
        <p:spPr/>
        <p:txBody>
          <a:bodyPr/>
          <a:lstStyle/>
          <a:p>
            <a:fld id="{FA8AF7E5-717E-4BC8-8A9E-D3E1C696580E}" type="slidenum">
              <a:rPr lang="en-US" smtClean="0"/>
              <a:t>20</a:t>
            </a:fld>
            <a:endParaRPr lang="en-US"/>
          </a:p>
        </p:txBody>
      </p:sp>
    </p:spTree>
    <p:extLst>
      <p:ext uri="{BB962C8B-B14F-4D97-AF65-F5344CB8AC3E}">
        <p14:creationId xmlns:p14="http://schemas.microsoft.com/office/powerpoint/2010/main" val="420024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Varlesi</a:t>
            </a:r>
            <a:r>
              <a:rPr lang="en-US" dirty="0" smtClean="0"/>
              <a:t>: not in our jurisdiction but a rare example of liability</a:t>
            </a:r>
            <a:r>
              <a:rPr lang="en-US" baseline="0" dirty="0" smtClean="0"/>
              <a:t> found.</a:t>
            </a:r>
            <a:endParaRPr lang="en-US" dirty="0" smtClean="0"/>
          </a:p>
          <a:p>
            <a:pPr marL="171450" indent="-171450">
              <a:buFont typeface="Arial" panose="020B0604020202020204" pitchFamily="34" charset="0"/>
              <a:buChar char="•"/>
            </a:pPr>
            <a:r>
              <a:rPr lang="en-US" dirty="0" smtClean="0"/>
              <a:t>Grad student who sued for pregnancy discrimination</a:t>
            </a:r>
          </a:p>
          <a:p>
            <a:pPr marL="628650" lvl="1" indent="-171450">
              <a:buFont typeface="Arial" panose="020B0604020202020204" pitchFamily="34" charset="0"/>
              <a:buChar char="•"/>
            </a:pPr>
            <a:r>
              <a:rPr lang="en-US" dirty="0" smtClean="0"/>
              <a:t>Very</a:t>
            </a:r>
            <a:r>
              <a:rPr lang="en-US" baseline="0" dirty="0" smtClean="0"/>
              <a:t> specific facts: had multiple issues with the site, was asked creepy invasive questions about her pregnancy, other issues with the placement itself</a:t>
            </a:r>
          </a:p>
          <a:p>
            <a:pPr marL="171450" lvl="0" indent="-171450">
              <a:buFont typeface="Arial" panose="020B0604020202020204" pitchFamily="34" charset="0"/>
              <a:buChar char="•"/>
            </a:pPr>
            <a:r>
              <a:rPr lang="en-US" baseline="0" dirty="0" smtClean="0"/>
              <a:t>Not usual for schools to be held liable, but important as a reminder to listen to students and take all complains and requests to leave a placement seriously.</a:t>
            </a:r>
          </a:p>
        </p:txBody>
      </p:sp>
      <p:sp>
        <p:nvSpPr>
          <p:cNvPr id="4" name="Slide Number Placeholder 3"/>
          <p:cNvSpPr>
            <a:spLocks noGrp="1"/>
          </p:cNvSpPr>
          <p:nvPr>
            <p:ph type="sldNum" sz="quarter" idx="10"/>
          </p:nvPr>
        </p:nvSpPr>
        <p:spPr/>
        <p:txBody>
          <a:bodyPr/>
          <a:lstStyle/>
          <a:p>
            <a:fld id="{FA8AF7E5-717E-4BC8-8A9E-D3E1C696580E}" type="slidenum">
              <a:rPr lang="en-US" smtClean="0"/>
              <a:t>3</a:t>
            </a:fld>
            <a:endParaRPr lang="en-US"/>
          </a:p>
        </p:txBody>
      </p:sp>
    </p:spTree>
    <p:extLst>
      <p:ext uri="{BB962C8B-B14F-4D97-AF65-F5344CB8AC3E}">
        <p14:creationId xmlns:p14="http://schemas.microsoft.com/office/powerpoint/2010/main" val="62192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Also want to acknowledge</a:t>
            </a:r>
            <a:r>
              <a:rPr lang="en-US" baseline="0" dirty="0" smtClean="0"/>
              <a:t> that there are faculty who have long standing internships where Host has never required an agreement with the school</a:t>
            </a:r>
          </a:p>
          <a:p>
            <a:pPr marL="628650" lvl="1" indent="-171450">
              <a:buFont typeface="Arial" panose="020B0604020202020204" pitchFamily="34" charset="0"/>
              <a:buChar char="•"/>
            </a:pPr>
            <a:r>
              <a:rPr lang="en-US" baseline="0" dirty="0" smtClean="0"/>
              <a:t>This is fine as long as the faculty member is very confident in the site</a:t>
            </a:r>
          </a:p>
          <a:p>
            <a:pPr marL="628650" lvl="1" indent="-171450">
              <a:buFont typeface="Arial" panose="020B0604020202020204" pitchFamily="34" charset="0"/>
              <a:buChar char="•"/>
            </a:pPr>
            <a:r>
              <a:rPr lang="en-US" baseline="0" dirty="0" smtClean="0"/>
              <a:t>Don’t need to upend long standing arrangements</a:t>
            </a:r>
          </a:p>
          <a:p>
            <a:pPr marL="171450" lvl="0" indent="-171450">
              <a:buFont typeface="Arial" panose="020B0604020202020204" pitchFamily="34" charset="0"/>
              <a:buChar char="•"/>
            </a:pPr>
            <a:r>
              <a:rPr lang="en-US" baseline="0" dirty="0" smtClean="0"/>
              <a:t>In regard to accreditation – most programs have their own requirements as well.</a:t>
            </a:r>
          </a:p>
        </p:txBody>
      </p:sp>
      <p:sp>
        <p:nvSpPr>
          <p:cNvPr id="4" name="Slide Number Placeholder 3"/>
          <p:cNvSpPr>
            <a:spLocks noGrp="1"/>
          </p:cNvSpPr>
          <p:nvPr>
            <p:ph type="sldNum" sz="quarter" idx="10"/>
          </p:nvPr>
        </p:nvSpPr>
        <p:spPr/>
        <p:txBody>
          <a:bodyPr/>
          <a:lstStyle/>
          <a:p>
            <a:fld id="{FA8AF7E5-717E-4BC8-8A9E-D3E1C696580E}" type="slidenum">
              <a:rPr lang="en-US" smtClean="0"/>
              <a:t>21</a:t>
            </a:fld>
            <a:endParaRPr lang="en-US"/>
          </a:p>
        </p:txBody>
      </p:sp>
    </p:spTree>
    <p:extLst>
      <p:ext uri="{BB962C8B-B14F-4D97-AF65-F5344CB8AC3E}">
        <p14:creationId xmlns:p14="http://schemas.microsoft.com/office/powerpoint/2010/main" val="2038282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22</a:t>
            </a:fld>
            <a:endParaRPr lang="en-US"/>
          </a:p>
        </p:txBody>
      </p:sp>
    </p:spTree>
    <p:extLst>
      <p:ext uri="{BB962C8B-B14F-4D97-AF65-F5344CB8AC3E}">
        <p14:creationId xmlns:p14="http://schemas.microsoft.com/office/powerpoint/2010/main" val="325801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23</a:t>
            </a:fld>
            <a:endParaRPr lang="en-US"/>
          </a:p>
        </p:txBody>
      </p:sp>
    </p:spTree>
    <p:extLst>
      <p:ext uri="{BB962C8B-B14F-4D97-AF65-F5344CB8AC3E}">
        <p14:creationId xmlns:p14="http://schemas.microsoft.com/office/powerpoint/2010/main" val="764103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24</a:t>
            </a:fld>
            <a:endParaRPr lang="en-US"/>
          </a:p>
        </p:txBody>
      </p:sp>
    </p:spTree>
    <p:extLst>
      <p:ext uri="{BB962C8B-B14F-4D97-AF65-F5344CB8AC3E}">
        <p14:creationId xmlns:p14="http://schemas.microsoft.com/office/powerpoint/2010/main" val="856985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25</a:t>
            </a:fld>
            <a:endParaRPr lang="en-US"/>
          </a:p>
        </p:txBody>
      </p:sp>
    </p:spTree>
    <p:extLst>
      <p:ext uri="{BB962C8B-B14F-4D97-AF65-F5344CB8AC3E}">
        <p14:creationId xmlns:p14="http://schemas.microsoft.com/office/powerpoint/2010/main" val="164633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28</a:t>
            </a:fld>
            <a:endParaRPr lang="en-US"/>
          </a:p>
        </p:txBody>
      </p:sp>
    </p:spTree>
    <p:extLst>
      <p:ext uri="{BB962C8B-B14F-4D97-AF65-F5344CB8AC3E}">
        <p14:creationId xmlns:p14="http://schemas.microsoft.com/office/powerpoint/2010/main" val="160573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4</a:t>
            </a:fld>
            <a:endParaRPr lang="en-US"/>
          </a:p>
        </p:txBody>
      </p:sp>
    </p:spTree>
    <p:extLst>
      <p:ext uri="{BB962C8B-B14F-4D97-AF65-F5344CB8AC3E}">
        <p14:creationId xmlns:p14="http://schemas.microsoft.com/office/powerpoint/2010/main" val="1025718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5</a:t>
            </a:fld>
            <a:endParaRPr lang="en-US"/>
          </a:p>
        </p:txBody>
      </p:sp>
    </p:spTree>
    <p:extLst>
      <p:ext uri="{BB962C8B-B14F-4D97-AF65-F5344CB8AC3E}">
        <p14:creationId xmlns:p14="http://schemas.microsoft.com/office/powerpoint/2010/main" val="49199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6</a:t>
            </a:fld>
            <a:endParaRPr lang="en-US"/>
          </a:p>
        </p:txBody>
      </p:sp>
    </p:spTree>
    <p:extLst>
      <p:ext uri="{BB962C8B-B14F-4D97-AF65-F5344CB8AC3E}">
        <p14:creationId xmlns:p14="http://schemas.microsoft.com/office/powerpoint/2010/main" val="2045558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7</a:t>
            </a:fld>
            <a:endParaRPr lang="en-US"/>
          </a:p>
        </p:txBody>
      </p:sp>
    </p:spTree>
    <p:extLst>
      <p:ext uri="{BB962C8B-B14F-4D97-AF65-F5344CB8AC3E}">
        <p14:creationId xmlns:p14="http://schemas.microsoft.com/office/powerpoint/2010/main" val="108675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8</a:t>
            </a:fld>
            <a:endParaRPr lang="en-US"/>
          </a:p>
        </p:txBody>
      </p:sp>
    </p:spTree>
    <p:extLst>
      <p:ext uri="{BB962C8B-B14F-4D97-AF65-F5344CB8AC3E}">
        <p14:creationId xmlns:p14="http://schemas.microsoft.com/office/powerpoint/2010/main" val="2080759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8AF7E5-717E-4BC8-8A9E-D3E1C696580E}" type="slidenum">
              <a:rPr lang="en-US" smtClean="0"/>
              <a:t>9</a:t>
            </a:fld>
            <a:endParaRPr lang="en-US"/>
          </a:p>
        </p:txBody>
      </p:sp>
    </p:spTree>
    <p:extLst>
      <p:ext uri="{BB962C8B-B14F-4D97-AF65-F5344CB8AC3E}">
        <p14:creationId xmlns:p14="http://schemas.microsoft.com/office/powerpoint/2010/main" val="110278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FERPA, SUNY</a:t>
            </a:r>
            <a:r>
              <a:rPr lang="en-US" baseline="0" dirty="0" smtClean="0"/>
              <a:t> and HOST can designate each other as school officials as a workaround</a:t>
            </a:r>
            <a:endParaRPr lang="en-US" dirty="0"/>
          </a:p>
        </p:txBody>
      </p:sp>
      <p:sp>
        <p:nvSpPr>
          <p:cNvPr id="4" name="Slide Number Placeholder 3"/>
          <p:cNvSpPr>
            <a:spLocks noGrp="1"/>
          </p:cNvSpPr>
          <p:nvPr>
            <p:ph type="sldNum" sz="quarter" idx="10"/>
          </p:nvPr>
        </p:nvSpPr>
        <p:spPr/>
        <p:txBody>
          <a:bodyPr/>
          <a:lstStyle/>
          <a:p>
            <a:fld id="{FA8AF7E5-717E-4BC8-8A9E-D3E1C696580E}" type="slidenum">
              <a:rPr lang="en-US" smtClean="0"/>
              <a:t>10</a:t>
            </a:fld>
            <a:endParaRPr lang="en-US"/>
          </a:p>
        </p:txBody>
      </p:sp>
    </p:spTree>
    <p:extLst>
      <p:ext uri="{BB962C8B-B14F-4D97-AF65-F5344CB8AC3E}">
        <p14:creationId xmlns:p14="http://schemas.microsoft.com/office/powerpoint/2010/main" val="28180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UNY_trans_circ_small_top-01.png"/>
          <p:cNvPicPr>
            <a:picLocks noChangeAspect="1"/>
          </p:cNvPicPr>
          <p:nvPr userDrawn="1"/>
        </p:nvPicPr>
        <p:blipFill>
          <a:blip r:embed="rId2"/>
          <a:stretch>
            <a:fillRect/>
          </a:stretch>
        </p:blipFill>
        <p:spPr>
          <a:xfrm>
            <a:off x="2" y="1"/>
            <a:ext cx="9144001" cy="6858000"/>
          </a:xfrm>
          <a:prstGeom prst="rect">
            <a:avLst/>
          </a:prstGeom>
        </p:spPr>
      </p:pic>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1094CE-3A42-6F46-9620-A415DE6758C4}" type="datetimeFigureOut">
              <a:rPr lang="en-US" smtClean="0"/>
              <a:pPr/>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D82B13-F593-224D-BA00-C18C518B326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SUNY_Blue_bar-01.jpg"/>
          <p:cNvPicPr>
            <a:picLocks noChangeAspect="1"/>
          </p:cNvPicPr>
          <p:nvPr userDrawn="1"/>
        </p:nvPicPr>
        <p:blipFill>
          <a:blip r:embed="rId13"/>
          <a:stretch>
            <a:fillRect/>
          </a:stretch>
        </p:blipFill>
        <p:spPr>
          <a:xfrm>
            <a:off x="0" y="0"/>
            <a:ext cx="9144001" cy="6858001"/>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094CE-3A42-6F46-9620-A415DE6758C4}" type="datetimeFigureOut">
              <a:rPr lang="en-US" smtClean="0"/>
              <a:pPr/>
              <a:t>10/29/2019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82B13-F593-224D-BA00-C18C518B326E}" type="slidenum">
              <a:rPr lang="en-US" smtClean="0"/>
              <a:pPr/>
              <a:t>‹#›</a:t>
            </a:fld>
            <a:endParaRPr lang="en-US"/>
          </a:p>
        </p:txBody>
      </p:sp>
      <p:pic>
        <p:nvPicPr>
          <p:cNvPr id="7" name="Picture 6" descr="SUNY_trans_circ_small_top-01.png"/>
          <p:cNvPicPr>
            <a:picLocks noChangeAspect="1"/>
          </p:cNvPicPr>
          <p:nvPr userDrawn="1"/>
        </p:nvPicPr>
        <p:blipFill>
          <a:blip r:embed="rId14"/>
          <a:stretch>
            <a:fillRect/>
          </a:stretch>
        </p:blipFill>
        <p:spPr>
          <a:xfrm>
            <a:off x="-1" y="1"/>
            <a:ext cx="914400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Y_blue_bkgrnd-01.jpg"/>
          <p:cNvPicPr>
            <a:picLocks noChangeAspect="1"/>
          </p:cNvPicPr>
          <p:nvPr/>
        </p:nvPicPr>
        <p:blipFill>
          <a:blip r:embed="rId3"/>
          <a:stretch>
            <a:fillRect/>
          </a:stretch>
        </p:blipFill>
        <p:spPr>
          <a:xfrm>
            <a:off x="0" y="0"/>
            <a:ext cx="9144001" cy="6858001"/>
          </a:xfrm>
          <a:prstGeom prst="rect">
            <a:avLst/>
          </a:prstGeom>
        </p:spPr>
      </p:pic>
      <p:pic>
        <p:nvPicPr>
          <p:cNvPr id="6" name="Picture 5" descr="SUNY_trns_circles-01.png"/>
          <p:cNvPicPr>
            <a:picLocks noChangeAspect="1"/>
          </p:cNvPicPr>
          <p:nvPr/>
        </p:nvPicPr>
        <p:blipFill>
          <a:blip r:embed="rId4"/>
          <a:stretch>
            <a:fillRect/>
          </a:stretch>
        </p:blipFill>
        <p:spPr>
          <a:xfrm>
            <a:off x="0" y="1"/>
            <a:ext cx="9144001" cy="6858000"/>
          </a:xfrm>
          <a:prstGeom prst="rect">
            <a:avLst/>
          </a:prstGeom>
        </p:spPr>
      </p:pic>
      <p:pic>
        <p:nvPicPr>
          <p:cNvPr id="13" name="Picture 12" descr="SUNY_State_text-01.png"/>
          <p:cNvPicPr>
            <a:picLocks noChangeAspect="1"/>
          </p:cNvPicPr>
          <p:nvPr/>
        </p:nvPicPr>
        <p:blipFill>
          <a:blip r:embed="rId5"/>
          <a:stretch>
            <a:fillRect/>
          </a:stretch>
        </p:blipFill>
        <p:spPr>
          <a:xfrm>
            <a:off x="3817" y="-1"/>
            <a:ext cx="9144001" cy="6858001"/>
          </a:xfrm>
          <a:prstGeom prst="rect">
            <a:avLst/>
          </a:prstGeom>
        </p:spPr>
      </p:pic>
      <p:pic>
        <p:nvPicPr>
          <p:cNvPr id="14" name="Picture 13" descr="SUNY_Logo-01.png"/>
          <p:cNvPicPr>
            <a:picLocks noChangeAspect="1"/>
          </p:cNvPicPr>
          <p:nvPr/>
        </p:nvPicPr>
        <p:blipFill>
          <a:blip r:embed="rId6"/>
          <a:stretch>
            <a:fillRect/>
          </a:stretch>
        </p:blipFill>
        <p:spPr>
          <a:xfrm>
            <a:off x="-3817" y="1"/>
            <a:ext cx="9144001" cy="6858001"/>
          </a:xfrm>
          <a:prstGeom prst="rect">
            <a:avLst/>
          </a:prstGeom>
        </p:spPr>
      </p:pic>
      <p:sp>
        <p:nvSpPr>
          <p:cNvPr id="15" name="TextBox 14"/>
          <p:cNvSpPr txBox="1"/>
          <p:nvPr/>
        </p:nvSpPr>
        <p:spPr>
          <a:xfrm>
            <a:off x="554790" y="3051880"/>
            <a:ext cx="8422156" cy="1323439"/>
          </a:xfrm>
          <a:prstGeom prst="rect">
            <a:avLst/>
          </a:prstGeom>
          <a:noFill/>
        </p:spPr>
        <p:txBody>
          <a:bodyPr wrap="square" rtlCol="0">
            <a:spAutoFit/>
          </a:bodyPr>
          <a:lstStyle/>
          <a:p>
            <a:r>
              <a:rPr lang="en-US" sz="4000" b="1">
                <a:solidFill>
                  <a:schemeClr val="bg1"/>
                </a:solidFill>
                <a:latin typeface="AauxPro OT"/>
              </a:rPr>
              <a:t>Applying the Law to Applied Learning</a:t>
            </a:r>
            <a:endParaRPr lang="en-US" sz="4000" b="1" dirty="0">
              <a:solidFill>
                <a:schemeClr val="bg1"/>
              </a:solidFill>
              <a:latin typeface="AauxPro OT"/>
            </a:endParaRPr>
          </a:p>
        </p:txBody>
      </p:sp>
      <p:sp>
        <p:nvSpPr>
          <p:cNvPr id="16" name="TextBox 15"/>
          <p:cNvSpPr txBox="1"/>
          <p:nvPr/>
        </p:nvSpPr>
        <p:spPr>
          <a:xfrm>
            <a:off x="547155" y="4480974"/>
            <a:ext cx="8042055" cy="1754326"/>
          </a:xfrm>
          <a:prstGeom prst="rect">
            <a:avLst/>
          </a:prstGeom>
          <a:noFill/>
        </p:spPr>
        <p:txBody>
          <a:bodyPr wrap="square" rtlCol="0">
            <a:spAutoFit/>
          </a:bodyPr>
          <a:lstStyle/>
          <a:p>
            <a:r>
              <a:rPr lang="en-US" sz="2200" b="1" dirty="0" smtClean="0">
                <a:solidFill>
                  <a:schemeClr val="bg1"/>
                </a:solidFill>
                <a:latin typeface="AauxPro OT"/>
              </a:rPr>
              <a:t>October 29, 2019</a:t>
            </a:r>
          </a:p>
          <a:p>
            <a:endParaRPr lang="en-US" sz="1600" b="1" dirty="0" smtClean="0">
              <a:solidFill>
                <a:schemeClr val="bg1"/>
              </a:solidFill>
              <a:latin typeface="AauxPro OT"/>
            </a:endParaRPr>
          </a:p>
          <a:p>
            <a:r>
              <a:rPr lang="en-US" sz="2200" b="1" dirty="0">
                <a:solidFill>
                  <a:schemeClr val="bg1"/>
                </a:solidFill>
                <a:latin typeface="AauxPro OT"/>
              </a:rPr>
              <a:t>Advising, Applied Learning and Student Success Summit</a:t>
            </a:r>
          </a:p>
          <a:p>
            <a:endParaRPr lang="en-US" sz="1600" b="1" dirty="0">
              <a:solidFill>
                <a:schemeClr val="bg1"/>
              </a:solidFill>
              <a:latin typeface="AauxPro OT"/>
            </a:endParaRPr>
          </a:p>
          <a:p>
            <a:r>
              <a:rPr lang="en-US" sz="1600" b="1" dirty="0" smtClean="0">
                <a:solidFill>
                  <a:schemeClr val="bg1"/>
                </a:solidFill>
                <a:latin typeface="AauxPro OT"/>
              </a:rPr>
              <a:t>With: 	Seth F. Gilbertson, Associate Counsel	</a:t>
            </a:r>
          </a:p>
          <a:p>
            <a:r>
              <a:rPr lang="en-US" sz="1600" b="1" dirty="0">
                <a:solidFill>
                  <a:schemeClr val="bg1"/>
                </a:solidFill>
                <a:latin typeface="AauxPro OT"/>
              </a:rPr>
              <a:t>	</a:t>
            </a:r>
            <a:r>
              <a:rPr lang="en-US" sz="1600" b="1" dirty="0" smtClean="0">
                <a:solidFill>
                  <a:schemeClr val="bg1"/>
                </a:solidFill>
                <a:latin typeface="AauxPro OT"/>
              </a:rPr>
              <a:t>	State University of New York, Office of General Counsel</a:t>
            </a:r>
          </a:p>
        </p:txBody>
      </p:sp>
    </p:spTree>
    <p:extLst>
      <p:ext uri="{BB962C8B-B14F-4D97-AF65-F5344CB8AC3E}">
        <p14:creationId xmlns:p14="http://schemas.microsoft.com/office/powerpoint/2010/main" val="2233165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74885"/>
          </a:xfrm>
        </p:spPr>
        <p:txBody>
          <a:bodyPr/>
          <a:lstStyle/>
          <a:p>
            <a:r>
              <a:rPr lang="en-US" b="1" dirty="0" smtClean="0">
                <a:solidFill>
                  <a:schemeClr val="bg1"/>
                </a:solidFill>
              </a:rPr>
              <a:t>Compliance</a:t>
            </a:r>
            <a:endParaRPr lang="en-US" b="1" dirty="0">
              <a:solidFill>
                <a:schemeClr val="bg1"/>
              </a:solidFill>
            </a:endParaRPr>
          </a:p>
        </p:txBody>
      </p:sp>
      <p:sp>
        <p:nvSpPr>
          <p:cNvPr id="3" name="Content Placeholder 2"/>
          <p:cNvSpPr>
            <a:spLocks noGrp="1"/>
          </p:cNvSpPr>
          <p:nvPr>
            <p:ph idx="1"/>
          </p:nvPr>
        </p:nvSpPr>
        <p:spPr>
          <a:xfrm>
            <a:off x="-117987" y="1578077"/>
            <a:ext cx="8878529" cy="5111685"/>
          </a:xfrm>
        </p:spPr>
        <p:txBody>
          <a:bodyPr>
            <a:normAutofit fontScale="85000" lnSpcReduction="10000"/>
          </a:bodyPr>
          <a:lstStyle/>
          <a:p>
            <a:pPr lvl="1"/>
            <a:r>
              <a:rPr lang="en-US" sz="3000" b="1" dirty="0" smtClean="0"/>
              <a:t>ACA (Affordable Care Act)</a:t>
            </a:r>
            <a:endParaRPr lang="en-US" sz="3000" b="1" dirty="0"/>
          </a:p>
          <a:p>
            <a:pPr lvl="2"/>
            <a:r>
              <a:rPr lang="en-US" sz="2600" dirty="0"/>
              <a:t>Unpaid are exempt</a:t>
            </a:r>
          </a:p>
          <a:p>
            <a:pPr lvl="2"/>
            <a:r>
              <a:rPr lang="en-US" sz="2600" dirty="0"/>
              <a:t>Full-time paid positions would require (limit to under 30 hours)</a:t>
            </a:r>
          </a:p>
          <a:p>
            <a:pPr lvl="1"/>
            <a:r>
              <a:rPr lang="en-US" b="1" dirty="0"/>
              <a:t>FERPA</a:t>
            </a:r>
            <a:endParaRPr lang="en-US" sz="3400" b="1" dirty="0"/>
          </a:p>
          <a:p>
            <a:pPr lvl="2"/>
            <a:r>
              <a:rPr lang="en-US" sz="2600" dirty="0" smtClean="0"/>
              <a:t>Two ways to sharing information about at student:</a:t>
            </a:r>
          </a:p>
          <a:p>
            <a:pPr lvl="3"/>
            <a:r>
              <a:rPr lang="en-US" sz="2600" dirty="0" smtClean="0"/>
              <a:t>Get a waiver from the student, or</a:t>
            </a:r>
          </a:p>
          <a:p>
            <a:pPr lvl="3"/>
            <a:r>
              <a:rPr lang="en-US" sz="2600" dirty="0" smtClean="0"/>
              <a:t>Have the student be the one to pass information along.</a:t>
            </a:r>
            <a:endParaRPr lang="en-US" sz="2600" dirty="0"/>
          </a:p>
          <a:p>
            <a:pPr lvl="1"/>
            <a:r>
              <a:rPr lang="en-US" b="1" dirty="0"/>
              <a:t>Title IX</a:t>
            </a:r>
          </a:p>
          <a:p>
            <a:pPr lvl="2"/>
            <a:r>
              <a:rPr lang="en-US" sz="2600" dirty="0"/>
              <a:t>Prohibits discrimination on the basis of sex in any educational activity or program receiving federal financial assistance</a:t>
            </a:r>
          </a:p>
          <a:p>
            <a:pPr lvl="2"/>
            <a:r>
              <a:rPr lang="en-US" sz="2600" dirty="0"/>
              <a:t>Title IX Coordinator may have limited ability to investigate complaints at a Host, but will still be able to be a resource for any complainant</a:t>
            </a:r>
          </a:p>
          <a:p>
            <a:pPr marL="0" indent="0">
              <a:buNone/>
            </a:pPr>
            <a:endParaRPr lang="en-US" dirty="0"/>
          </a:p>
        </p:txBody>
      </p:sp>
    </p:spTree>
    <p:extLst>
      <p:ext uri="{BB962C8B-B14F-4D97-AF65-F5344CB8AC3E}">
        <p14:creationId xmlns:p14="http://schemas.microsoft.com/office/powerpoint/2010/main" val="407173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30072" y="1309196"/>
            <a:ext cx="5467545" cy="5523479"/>
          </a:xfrm>
          <a:prstGeom prst="rect">
            <a:avLst/>
          </a:prstGeom>
        </p:spPr>
      </p:pic>
      <p:sp>
        <p:nvSpPr>
          <p:cNvPr id="2" name="Title 1"/>
          <p:cNvSpPr>
            <a:spLocks noGrp="1"/>
          </p:cNvSpPr>
          <p:nvPr>
            <p:ph type="title"/>
          </p:nvPr>
        </p:nvSpPr>
        <p:spPr>
          <a:xfrm>
            <a:off x="0" y="6955"/>
            <a:ext cx="8229600" cy="1215175"/>
          </a:xfrm>
        </p:spPr>
        <p:txBody>
          <a:bodyPr>
            <a:normAutofit/>
          </a:bodyPr>
          <a:lstStyle/>
          <a:p>
            <a:r>
              <a:rPr lang="en-US" b="1" dirty="0" smtClean="0">
                <a:solidFill>
                  <a:schemeClr val="bg1"/>
                </a:solidFill>
              </a:rPr>
              <a:t>FLSA Coverage - Employment</a:t>
            </a:r>
            <a:endParaRPr lang="en-US" sz="2200" b="1" dirty="0">
              <a:solidFill>
                <a:schemeClr val="bg1"/>
              </a:solidFill>
            </a:endParaRPr>
          </a:p>
        </p:txBody>
      </p:sp>
      <p:sp>
        <p:nvSpPr>
          <p:cNvPr id="3" name="Content Placeholder 2"/>
          <p:cNvSpPr>
            <a:spLocks noGrp="1"/>
          </p:cNvSpPr>
          <p:nvPr>
            <p:ph idx="1"/>
          </p:nvPr>
        </p:nvSpPr>
        <p:spPr>
          <a:xfrm>
            <a:off x="3242009" y="2404367"/>
            <a:ext cx="3007150" cy="3333136"/>
          </a:xfrm>
        </p:spPr>
        <p:txBody>
          <a:bodyPr>
            <a:normAutofit fontScale="92500"/>
          </a:bodyPr>
          <a:lstStyle/>
          <a:p>
            <a:pPr marL="0" indent="0">
              <a:buNone/>
            </a:pPr>
            <a:r>
              <a:rPr lang="en-US" dirty="0" smtClean="0"/>
              <a:t>Under the Fair Labor Standards Act, “the term ‘employee’ means any individual employed by an employer.”</a:t>
            </a:r>
          </a:p>
        </p:txBody>
      </p:sp>
    </p:spTree>
    <p:extLst>
      <p:ext uri="{BB962C8B-B14F-4D97-AF65-F5344CB8AC3E}">
        <p14:creationId xmlns:p14="http://schemas.microsoft.com/office/powerpoint/2010/main" val="225367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70"/>
            <a:ext cx="8229600" cy="1255222"/>
          </a:xfrm>
        </p:spPr>
        <p:txBody>
          <a:bodyPr/>
          <a:lstStyle/>
          <a:p>
            <a:r>
              <a:rPr lang="en-US" b="1" dirty="0" smtClean="0">
                <a:solidFill>
                  <a:schemeClr val="bg1"/>
                </a:solidFill>
              </a:rPr>
              <a:t>Fair Labor Standards Act (FLSA)</a:t>
            </a:r>
            <a:endParaRPr lang="en-US" b="1" dirty="0">
              <a:solidFill>
                <a:schemeClr val="bg1"/>
              </a:solidFill>
            </a:endParaRPr>
          </a:p>
        </p:txBody>
      </p:sp>
      <p:sp>
        <p:nvSpPr>
          <p:cNvPr id="3" name="Content Placeholder 2"/>
          <p:cNvSpPr>
            <a:spLocks noGrp="1"/>
          </p:cNvSpPr>
          <p:nvPr>
            <p:ph idx="1"/>
          </p:nvPr>
        </p:nvSpPr>
        <p:spPr>
          <a:xfrm>
            <a:off x="353961" y="1524000"/>
            <a:ext cx="8406581" cy="4945626"/>
          </a:xfrm>
        </p:spPr>
        <p:txBody>
          <a:bodyPr>
            <a:normAutofit/>
          </a:bodyPr>
          <a:lstStyle/>
          <a:p>
            <a:r>
              <a:rPr lang="en-US" dirty="0" smtClean="0"/>
              <a:t>Enforced by U.S. Dep’t of Labor (DOL</a:t>
            </a:r>
            <a:r>
              <a:rPr lang="en-US" dirty="0" smtClean="0"/>
              <a:t>)</a:t>
            </a:r>
          </a:p>
          <a:p>
            <a:pPr lvl="1"/>
            <a:r>
              <a:rPr lang="en-US" dirty="0" smtClean="0"/>
              <a:t>Similar rules enforced by NYS</a:t>
            </a:r>
            <a:endParaRPr lang="en-US" dirty="0" smtClean="0"/>
          </a:p>
          <a:p>
            <a:r>
              <a:rPr lang="en-US" dirty="0" smtClean="0"/>
              <a:t>Sets a minimum federal wage and </a:t>
            </a:r>
            <a:r>
              <a:rPr lang="en-US" dirty="0" smtClean="0"/>
              <a:t>requires overtime </a:t>
            </a:r>
            <a:r>
              <a:rPr lang="en-US" dirty="0" smtClean="0"/>
              <a:t>for those “employed” within the meaning of the Act</a:t>
            </a:r>
          </a:p>
          <a:p>
            <a:r>
              <a:rPr lang="en-US" dirty="0" smtClean="0"/>
              <a:t>FLSA and corresponding state laws also create private claims</a:t>
            </a:r>
          </a:p>
          <a:p>
            <a:pPr lvl="1"/>
            <a:r>
              <a:rPr lang="en-US" dirty="0" smtClean="0"/>
              <a:t>Can include class actions (discussed later)</a:t>
            </a:r>
          </a:p>
          <a:p>
            <a:pPr lvl="1"/>
            <a:r>
              <a:rPr lang="en-US" dirty="0" smtClean="0"/>
              <a:t>What test/rules apply to pay or not pay interns?</a:t>
            </a:r>
          </a:p>
          <a:p>
            <a:pPr marL="0" indent="0">
              <a:buNone/>
            </a:pPr>
            <a:endParaRPr lang="en-US" dirty="0"/>
          </a:p>
        </p:txBody>
      </p:sp>
    </p:spTree>
    <p:extLst>
      <p:ext uri="{BB962C8B-B14F-4D97-AF65-F5344CB8AC3E}">
        <p14:creationId xmlns:p14="http://schemas.microsoft.com/office/powerpoint/2010/main" val="174823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6"/>
            <a:ext cx="8229600" cy="1246432"/>
          </a:xfrm>
        </p:spPr>
        <p:txBody>
          <a:bodyPr/>
          <a:lstStyle/>
          <a:p>
            <a:r>
              <a:rPr lang="en-US" b="1" dirty="0" smtClean="0">
                <a:solidFill>
                  <a:schemeClr val="bg1"/>
                </a:solidFill>
              </a:rPr>
              <a:t>Some Exceptions to FLSA</a:t>
            </a:r>
            <a:endParaRPr lang="en-US" b="1" dirty="0">
              <a:solidFill>
                <a:schemeClr val="bg1"/>
              </a:solidFill>
            </a:endParaRPr>
          </a:p>
        </p:txBody>
      </p:sp>
      <p:sp>
        <p:nvSpPr>
          <p:cNvPr id="3" name="Content Placeholder 2"/>
          <p:cNvSpPr>
            <a:spLocks noGrp="1"/>
          </p:cNvSpPr>
          <p:nvPr>
            <p:ph idx="1"/>
          </p:nvPr>
        </p:nvSpPr>
        <p:spPr>
          <a:xfrm>
            <a:off x="275303" y="1523244"/>
            <a:ext cx="8681884" cy="5243477"/>
          </a:xfrm>
        </p:spPr>
        <p:txBody>
          <a:bodyPr>
            <a:normAutofit fontScale="62500" lnSpcReduction="20000"/>
          </a:bodyPr>
          <a:lstStyle/>
          <a:p>
            <a:r>
              <a:rPr lang="en-US" sz="4400" b="1" dirty="0" smtClean="0"/>
              <a:t>Volunteers</a:t>
            </a:r>
            <a:r>
              <a:rPr lang="en-US" sz="4400" dirty="0" smtClean="0"/>
              <a:t> for </a:t>
            </a:r>
            <a:r>
              <a:rPr lang="en-US" sz="4400" u="sng" dirty="0" smtClean="0"/>
              <a:t>publics or nonprofits</a:t>
            </a:r>
            <a:r>
              <a:rPr lang="en-US" sz="4400" dirty="0" smtClean="0"/>
              <a:t> if:</a:t>
            </a:r>
          </a:p>
          <a:p>
            <a:pPr lvl="1"/>
            <a:r>
              <a:rPr lang="en-US" sz="3600" dirty="0" smtClean="0"/>
              <a:t>Part-time</a:t>
            </a:r>
          </a:p>
          <a:p>
            <a:pPr lvl="1"/>
            <a:r>
              <a:rPr lang="en-US" sz="3600" dirty="0" smtClean="0"/>
              <a:t>Religious, charitable, civic, humanitarian purpose</a:t>
            </a:r>
          </a:p>
          <a:p>
            <a:pPr lvl="1"/>
            <a:r>
              <a:rPr lang="en-US" sz="3600" dirty="0" smtClean="0"/>
              <a:t>Volunteers freely </a:t>
            </a:r>
            <a:r>
              <a:rPr lang="en-US" sz="3600" b="1" dirty="0" smtClean="0"/>
              <a:t>“without contemplation or receipt of compensation”</a:t>
            </a:r>
          </a:p>
          <a:p>
            <a:pPr lvl="1"/>
            <a:r>
              <a:rPr lang="en-US" sz="3600" dirty="0" smtClean="0"/>
              <a:t>Can’t displace regular employed workers</a:t>
            </a:r>
          </a:p>
          <a:p>
            <a:pPr lvl="1"/>
            <a:r>
              <a:rPr lang="en-US" sz="3600" dirty="0" smtClean="0"/>
              <a:t>Generally </a:t>
            </a:r>
            <a:r>
              <a:rPr lang="en-US" sz="3600" b="1" dirty="0" smtClean="0"/>
              <a:t>may not </a:t>
            </a:r>
            <a:r>
              <a:rPr lang="en-US" sz="3600" dirty="0" smtClean="0"/>
              <a:t>volunteer in commercial activities run by a non-profit organization (i.e. gift shop)</a:t>
            </a:r>
          </a:p>
          <a:p>
            <a:pPr lvl="1"/>
            <a:r>
              <a:rPr lang="en-US" sz="3300" b="1" dirty="0" smtClean="0"/>
              <a:t>ALSO MAY NOT: </a:t>
            </a:r>
          </a:p>
          <a:p>
            <a:pPr lvl="2"/>
            <a:r>
              <a:rPr lang="en-US" sz="3300" dirty="0" smtClean="0"/>
              <a:t>do </a:t>
            </a:r>
            <a:r>
              <a:rPr lang="en-US" sz="3300" dirty="0" smtClean="0"/>
              <a:t>anything but tasks traditionally reserved for volunteers; </a:t>
            </a:r>
          </a:p>
          <a:p>
            <a:pPr lvl="2"/>
            <a:r>
              <a:rPr lang="en-US" sz="3300" dirty="0" smtClean="0"/>
              <a:t>be required to work certain hours; </a:t>
            </a:r>
          </a:p>
          <a:p>
            <a:pPr lvl="2"/>
            <a:r>
              <a:rPr lang="en-US" sz="3300" dirty="0" smtClean="0"/>
              <a:t>be required to perform duties involuntarily; </a:t>
            </a:r>
          </a:p>
          <a:p>
            <a:pPr lvl="2"/>
            <a:r>
              <a:rPr lang="en-US" sz="3300" dirty="0" smtClean="0"/>
              <a:t>be under any contract to hire by any person or business, express or implied; and </a:t>
            </a:r>
          </a:p>
          <a:p>
            <a:pPr lvl="2"/>
            <a:r>
              <a:rPr lang="en-US" sz="3300" dirty="0" smtClean="0"/>
              <a:t>be paid for services, except for the reimbursement of expenses.</a:t>
            </a:r>
          </a:p>
        </p:txBody>
      </p:sp>
    </p:spTree>
    <p:extLst>
      <p:ext uri="{BB962C8B-B14F-4D97-AF65-F5344CB8AC3E}">
        <p14:creationId xmlns:p14="http://schemas.microsoft.com/office/powerpoint/2010/main" val="2986972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lstStyle/>
          <a:p>
            <a:r>
              <a:rPr lang="en-US" b="1" dirty="0" smtClean="0">
                <a:solidFill>
                  <a:schemeClr val="bg1"/>
                </a:solidFill>
              </a:rPr>
              <a:t>Some Exceptions to FLSA</a:t>
            </a:r>
            <a:endParaRPr lang="en-US" b="1" dirty="0">
              <a:solidFill>
                <a:schemeClr val="bg1"/>
              </a:solidFill>
            </a:endParaRPr>
          </a:p>
        </p:txBody>
      </p:sp>
      <p:sp>
        <p:nvSpPr>
          <p:cNvPr id="3" name="Content Placeholder 2"/>
          <p:cNvSpPr>
            <a:spLocks noGrp="1"/>
          </p:cNvSpPr>
          <p:nvPr>
            <p:ph idx="1"/>
          </p:nvPr>
        </p:nvSpPr>
        <p:spPr>
          <a:xfrm>
            <a:off x="816077" y="1995948"/>
            <a:ext cx="8327923" cy="4862052"/>
          </a:xfrm>
        </p:spPr>
        <p:txBody>
          <a:bodyPr>
            <a:normAutofit/>
          </a:bodyPr>
          <a:lstStyle/>
          <a:p>
            <a:r>
              <a:rPr lang="en-US" dirty="0" smtClean="0"/>
              <a:t>Experiences supplementing education (e.g. RA’s, advisors, tutors, orientation staff)</a:t>
            </a:r>
          </a:p>
          <a:p>
            <a:r>
              <a:rPr lang="en-US" dirty="0" smtClean="0"/>
              <a:t>De Facto Exemptions in FLSA</a:t>
            </a:r>
          </a:p>
          <a:p>
            <a:pPr lvl="1"/>
            <a:r>
              <a:rPr lang="en-US" dirty="0" smtClean="0"/>
              <a:t>Professions (but see </a:t>
            </a:r>
            <a:r>
              <a:rPr lang="en-US" i="1" dirty="0" smtClean="0"/>
              <a:t>Schumann</a:t>
            </a:r>
            <a:r>
              <a:rPr lang="en-US" dirty="0" smtClean="0"/>
              <a:t>)</a:t>
            </a:r>
            <a:endParaRPr lang="en-US" dirty="0" smtClean="0"/>
          </a:p>
          <a:p>
            <a:pPr lvl="1"/>
            <a:r>
              <a:rPr lang="en-US" dirty="0" smtClean="0"/>
              <a:t>Education</a:t>
            </a:r>
          </a:p>
          <a:p>
            <a:pPr lvl="1"/>
            <a:r>
              <a:rPr lang="en-US" dirty="0" smtClean="0"/>
              <a:t>Law Enforcement</a:t>
            </a:r>
          </a:p>
        </p:txBody>
      </p:sp>
    </p:spTree>
    <p:extLst>
      <p:ext uri="{BB962C8B-B14F-4D97-AF65-F5344CB8AC3E}">
        <p14:creationId xmlns:p14="http://schemas.microsoft.com/office/powerpoint/2010/main" val="2838914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normAutofit fontScale="90000"/>
          </a:bodyPr>
          <a:lstStyle/>
          <a:p>
            <a:r>
              <a:rPr lang="en-US" b="1" i="1" dirty="0" err="1" smtClean="0">
                <a:solidFill>
                  <a:schemeClr val="bg1"/>
                </a:solidFill>
              </a:rPr>
              <a:t>Glatt</a:t>
            </a:r>
            <a:r>
              <a:rPr lang="en-US" b="1" i="1" dirty="0" smtClean="0">
                <a:solidFill>
                  <a:schemeClr val="bg1"/>
                </a:solidFill>
              </a:rPr>
              <a:t> v. Fox Searchlight </a:t>
            </a:r>
            <a:r>
              <a:rPr lang="en-US" b="1" dirty="0" smtClean="0">
                <a:solidFill>
                  <a:schemeClr val="bg1"/>
                </a:solidFill>
              </a:rPr>
              <a:t>and the Primary Beneficiary Test</a:t>
            </a:r>
            <a:endParaRPr lang="en-US" b="1" dirty="0">
              <a:solidFill>
                <a:schemeClr val="bg1"/>
              </a:solidFill>
            </a:endParaRPr>
          </a:p>
        </p:txBody>
      </p:sp>
      <p:sp>
        <p:nvSpPr>
          <p:cNvPr id="3" name="Content Placeholder 2"/>
          <p:cNvSpPr>
            <a:spLocks noGrp="1"/>
          </p:cNvSpPr>
          <p:nvPr>
            <p:ph idx="1"/>
          </p:nvPr>
        </p:nvSpPr>
        <p:spPr>
          <a:xfrm>
            <a:off x="457200" y="1513662"/>
            <a:ext cx="8229600" cy="5246016"/>
          </a:xfrm>
        </p:spPr>
        <p:txBody>
          <a:bodyPr>
            <a:normAutofit lnSpcReduction="10000"/>
          </a:bodyPr>
          <a:lstStyle/>
          <a:p>
            <a:r>
              <a:rPr lang="en-US" dirty="0" smtClean="0"/>
              <a:t>The 2</a:t>
            </a:r>
            <a:r>
              <a:rPr lang="en-US" baseline="30000" dirty="0" smtClean="0"/>
              <a:t>nd</a:t>
            </a:r>
            <a:r>
              <a:rPr lang="en-US" dirty="0" smtClean="0"/>
              <a:t> Circuit rejected DOL’s six-part test</a:t>
            </a:r>
          </a:p>
          <a:p>
            <a:pPr lvl="1"/>
            <a:r>
              <a:rPr lang="en-US" sz="2900" dirty="0" smtClean="0"/>
              <a:t>DOL’s test was a direct rigid application of the facts of </a:t>
            </a:r>
            <a:r>
              <a:rPr lang="en-US" sz="2900" i="1" dirty="0" smtClean="0"/>
              <a:t>Portland Terminal</a:t>
            </a:r>
          </a:p>
          <a:p>
            <a:pPr lvl="1"/>
            <a:r>
              <a:rPr lang="en-US" sz="2900" dirty="0" smtClean="0"/>
              <a:t>Win for employers</a:t>
            </a:r>
          </a:p>
          <a:p>
            <a:r>
              <a:rPr lang="en-US" dirty="0" smtClean="0"/>
              <a:t>Court instead chose to apply a </a:t>
            </a:r>
            <a:r>
              <a:rPr lang="en-US" b="1" dirty="0" smtClean="0"/>
              <a:t>primary beneficiary test</a:t>
            </a:r>
            <a:r>
              <a:rPr lang="en-US" dirty="0" smtClean="0"/>
              <a:t> that allowed for more flexibility and balancing of all the circumstances with the question at the heart of this relationship being: </a:t>
            </a:r>
            <a:r>
              <a:rPr lang="en-US" i="1" dirty="0" smtClean="0"/>
              <a:t>Is the intern or the employer the primary beneficiary of the relationship</a:t>
            </a:r>
            <a:r>
              <a:rPr lang="en-US" i="1" dirty="0" smtClean="0"/>
              <a:t>?</a:t>
            </a:r>
            <a:endParaRPr lang="en-US" dirty="0" smtClean="0"/>
          </a:p>
        </p:txBody>
      </p:sp>
    </p:spTree>
    <p:extLst>
      <p:ext uri="{BB962C8B-B14F-4D97-AF65-F5344CB8AC3E}">
        <p14:creationId xmlns:p14="http://schemas.microsoft.com/office/powerpoint/2010/main" val="3596797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normAutofit fontScale="90000"/>
          </a:bodyPr>
          <a:lstStyle/>
          <a:p>
            <a:r>
              <a:rPr lang="en-US" b="1" i="1" dirty="0" err="1" smtClean="0">
                <a:solidFill>
                  <a:schemeClr val="bg1"/>
                </a:solidFill>
              </a:rPr>
              <a:t>Glatt</a:t>
            </a:r>
            <a:r>
              <a:rPr lang="en-US" b="1" i="1" dirty="0" smtClean="0">
                <a:solidFill>
                  <a:schemeClr val="bg1"/>
                </a:solidFill>
              </a:rPr>
              <a:t> v. Fox Searchlight </a:t>
            </a:r>
            <a:r>
              <a:rPr lang="en-US" b="1" dirty="0" smtClean="0">
                <a:solidFill>
                  <a:schemeClr val="bg1"/>
                </a:solidFill>
              </a:rPr>
              <a:t>and the Primary Beneficiary Test</a:t>
            </a:r>
            <a:endParaRPr lang="en-US" b="1" dirty="0">
              <a:solidFill>
                <a:schemeClr val="bg1"/>
              </a:solidFill>
            </a:endParaRPr>
          </a:p>
        </p:txBody>
      </p:sp>
      <p:sp>
        <p:nvSpPr>
          <p:cNvPr id="3" name="Content Placeholder 2"/>
          <p:cNvSpPr>
            <a:spLocks noGrp="1"/>
          </p:cNvSpPr>
          <p:nvPr>
            <p:ph idx="1"/>
          </p:nvPr>
        </p:nvSpPr>
        <p:spPr>
          <a:xfrm>
            <a:off x="191729" y="1621310"/>
            <a:ext cx="8598310" cy="5246016"/>
          </a:xfrm>
        </p:spPr>
        <p:txBody>
          <a:bodyPr>
            <a:normAutofit fontScale="85000" lnSpcReduction="20000"/>
          </a:bodyPr>
          <a:lstStyle/>
          <a:p>
            <a:r>
              <a:rPr lang="en-US" b="1" dirty="0" smtClean="0"/>
              <a:t>Three </a:t>
            </a:r>
            <a:r>
              <a:rPr lang="en-US" dirty="0" smtClean="0"/>
              <a:t>distinguishing features of this test:</a:t>
            </a:r>
          </a:p>
          <a:p>
            <a:pPr lvl="1"/>
            <a:r>
              <a:rPr lang="en-US" sz="3300" dirty="0" smtClean="0"/>
              <a:t>What does the intern receive in exchange for his or her work?</a:t>
            </a:r>
          </a:p>
          <a:p>
            <a:pPr lvl="1"/>
            <a:r>
              <a:rPr lang="en-US" sz="3300" dirty="0" smtClean="0"/>
              <a:t>“flexibility to examine the economic reality as it exists between the intern and the employer.”</a:t>
            </a:r>
          </a:p>
          <a:p>
            <a:pPr lvl="1"/>
            <a:r>
              <a:rPr lang="en-US" sz="3300" dirty="0" smtClean="0"/>
              <a:t>Intern-employer relationship must be analyzed differently than the “traditional” employer-employee relationship because of the “expectation of receiving educational or vocational benefits” that one does not expect with all jobs.</a:t>
            </a:r>
          </a:p>
          <a:p>
            <a:pPr lvl="2"/>
            <a:r>
              <a:rPr lang="en-US" sz="2900" dirty="0" smtClean="0"/>
              <a:t>Can consider evidence about an internship program in its totality, rather than an experience on a case-by-case basis for individuals</a:t>
            </a:r>
            <a:r>
              <a:rPr lang="en-US" sz="2900" dirty="0" smtClean="0"/>
              <a:t>.</a:t>
            </a:r>
            <a:endParaRPr lang="en-US" sz="2900" dirty="0" smtClean="0"/>
          </a:p>
        </p:txBody>
      </p:sp>
    </p:spTree>
    <p:extLst>
      <p:ext uri="{BB962C8B-B14F-4D97-AF65-F5344CB8AC3E}">
        <p14:creationId xmlns:p14="http://schemas.microsoft.com/office/powerpoint/2010/main" val="3969925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66092"/>
          </a:xfrm>
        </p:spPr>
        <p:txBody>
          <a:bodyPr>
            <a:noAutofit/>
          </a:bodyPr>
          <a:lstStyle/>
          <a:p>
            <a:r>
              <a:rPr lang="en-US" b="1" i="1" dirty="0" err="1" smtClean="0">
                <a:solidFill>
                  <a:schemeClr val="bg1"/>
                </a:solidFill>
              </a:rPr>
              <a:t>Glatt</a:t>
            </a:r>
            <a:r>
              <a:rPr lang="en-US" b="1" dirty="0" smtClean="0">
                <a:solidFill>
                  <a:schemeClr val="bg1"/>
                </a:solidFill>
              </a:rPr>
              <a:t> Primary Beneficiary Test</a:t>
            </a:r>
            <a:endParaRPr lang="en-US" b="1" dirty="0">
              <a:solidFill>
                <a:schemeClr val="bg1"/>
              </a:solidFill>
            </a:endParaRPr>
          </a:p>
        </p:txBody>
      </p:sp>
      <p:sp>
        <p:nvSpPr>
          <p:cNvPr id="3" name="Content Placeholder 2"/>
          <p:cNvSpPr>
            <a:spLocks noGrp="1"/>
          </p:cNvSpPr>
          <p:nvPr>
            <p:ph idx="1"/>
          </p:nvPr>
        </p:nvSpPr>
        <p:spPr>
          <a:xfrm>
            <a:off x="158263" y="1468315"/>
            <a:ext cx="8809892" cy="5224716"/>
          </a:xfrm>
        </p:spPr>
        <p:txBody>
          <a:bodyPr>
            <a:noAutofit/>
          </a:bodyPr>
          <a:lstStyle/>
          <a:p>
            <a:pPr marL="0" indent="0">
              <a:buNone/>
            </a:pPr>
            <a:r>
              <a:rPr lang="en-US" sz="1700" dirty="0" smtClean="0"/>
              <a:t>“In the context of unpaid internships, [the court] think[s] a non-exhaustive set of considerations should include:</a:t>
            </a:r>
          </a:p>
          <a:p>
            <a:pPr marL="971550" lvl="1" indent="-514350">
              <a:buFont typeface="+mj-lt"/>
              <a:buAutoNum type="arabicPeriod"/>
            </a:pPr>
            <a:r>
              <a:rPr lang="en-US" sz="1700" dirty="0" smtClean="0"/>
              <a:t>The extent to which the intern and the employer </a:t>
            </a:r>
            <a:r>
              <a:rPr lang="en-US" sz="1700" b="1" dirty="0" smtClean="0"/>
              <a:t>clearly understand that there is no expectation of compensation</a:t>
            </a:r>
            <a:r>
              <a:rPr lang="en-US" sz="1700" dirty="0" smtClean="0"/>
              <a:t>. Any promise of compensation, </a:t>
            </a:r>
            <a:r>
              <a:rPr lang="en-US" sz="1700" b="1" dirty="0" smtClean="0"/>
              <a:t>express or implied</a:t>
            </a:r>
            <a:r>
              <a:rPr lang="en-US" sz="1700" dirty="0" smtClean="0"/>
              <a:t>, suggests that the intern is an employee – and vice versa.</a:t>
            </a:r>
          </a:p>
          <a:p>
            <a:pPr marL="971550" lvl="1" indent="-514350">
              <a:buFont typeface="+mj-lt"/>
              <a:buAutoNum type="arabicPeriod"/>
            </a:pPr>
            <a:r>
              <a:rPr lang="en-US" sz="1700" dirty="0" smtClean="0"/>
              <a:t>The extent to which the internship provides training that would be </a:t>
            </a:r>
            <a:r>
              <a:rPr lang="en-US" sz="1700" b="1" dirty="0" smtClean="0"/>
              <a:t>similar to that which would be given in an educational environment</a:t>
            </a:r>
            <a:r>
              <a:rPr lang="en-US" sz="1700" dirty="0" smtClean="0"/>
              <a:t>, including the clinical and other hands-on training provided by educational institutions.</a:t>
            </a:r>
          </a:p>
          <a:p>
            <a:pPr marL="971550" lvl="1" indent="-514350">
              <a:buFont typeface="+mj-lt"/>
              <a:buAutoNum type="arabicPeriod"/>
            </a:pPr>
            <a:r>
              <a:rPr lang="en-US" sz="1700" dirty="0" smtClean="0"/>
              <a:t>The extent to which the </a:t>
            </a:r>
            <a:r>
              <a:rPr lang="en-US" sz="1700" b="1" dirty="0" smtClean="0"/>
              <a:t>internship is tied to the intern’s formal education program by integrated coursework </a:t>
            </a:r>
            <a:r>
              <a:rPr lang="en-US" sz="1700" b="1" u="sng" dirty="0" smtClean="0"/>
              <a:t>or</a:t>
            </a:r>
            <a:r>
              <a:rPr lang="en-US" sz="1700" b="1" dirty="0" smtClean="0"/>
              <a:t> the receipt of academic credit</a:t>
            </a:r>
            <a:r>
              <a:rPr lang="en-US" sz="1700" dirty="0" smtClean="0"/>
              <a:t>.</a:t>
            </a:r>
          </a:p>
          <a:p>
            <a:pPr marL="971550" lvl="1" indent="-514350">
              <a:buFont typeface="+mj-lt"/>
              <a:buAutoNum type="arabicPeriod"/>
            </a:pPr>
            <a:r>
              <a:rPr lang="en-US" sz="1700" dirty="0" smtClean="0"/>
              <a:t>The extent to which the internship </a:t>
            </a:r>
            <a:r>
              <a:rPr lang="en-US" sz="1700" b="1" dirty="0" smtClean="0"/>
              <a:t>accommodates the intern’s academic commitments</a:t>
            </a:r>
            <a:r>
              <a:rPr lang="en-US" sz="1700" dirty="0" smtClean="0"/>
              <a:t> by corresponding to the academic calendar.</a:t>
            </a:r>
          </a:p>
          <a:p>
            <a:pPr marL="971550" lvl="1" indent="-514350">
              <a:buFont typeface="+mj-lt"/>
              <a:buAutoNum type="arabicPeriod"/>
            </a:pPr>
            <a:r>
              <a:rPr lang="en-US" sz="1700" dirty="0" smtClean="0"/>
              <a:t>The extent to which the internship’s </a:t>
            </a:r>
            <a:r>
              <a:rPr lang="en-US" sz="1700" b="1" dirty="0" smtClean="0"/>
              <a:t>duration is limited</a:t>
            </a:r>
            <a:r>
              <a:rPr lang="en-US" sz="1700" dirty="0" smtClean="0"/>
              <a:t> to the period in which the internship provides the intern with beneficial learning.</a:t>
            </a:r>
          </a:p>
          <a:p>
            <a:pPr marL="971550" lvl="1" indent="-514350">
              <a:buFont typeface="+mj-lt"/>
              <a:buAutoNum type="arabicPeriod"/>
            </a:pPr>
            <a:r>
              <a:rPr lang="en-US" sz="1700" dirty="0" smtClean="0"/>
              <a:t>The extent to which the intern’s work </a:t>
            </a:r>
            <a:r>
              <a:rPr lang="en-US" sz="1700" b="1" dirty="0" smtClean="0"/>
              <a:t>complements, rather than displaces, the work of paid employees</a:t>
            </a:r>
            <a:r>
              <a:rPr lang="en-US" sz="1700" dirty="0" smtClean="0"/>
              <a:t> while providing </a:t>
            </a:r>
            <a:r>
              <a:rPr lang="en-US" sz="1700" b="1" dirty="0" smtClean="0"/>
              <a:t>significant</a:t>
            </a:r>
            <a:r>
              <a:rPr lang="en-US" sz="1700" dirty="0" smtClean="0"/>
              <a:t> educational benefits to the intern.</a:t>
            </a:r>
          </a:p>
          <a:p>
            <a:pPr marL="971550" lvl="1" indent="-514350">
              <a:buFont typeface="+mj-lt"/>
              <a:buAutoNum type="arabicPeriod"/>
            </a:pPr>
            <a:r>
              <a:rPr lang="en-US" sz="1700" dirty="0" smtClean="0"/>
              <a:t>The extent to which the intern and the employer understand that the internship is </a:t>
            </a:r>
            <a:r>
              <a:rPr lang="en-US" sz="1700" b="1" dirty="0" smtClean="0"/>
              <a:t>conducted without entitlement to a paid job at the conclusion </a:t>
            </a:r>
            <a:r>
              <a:rPr lang="en-US" sz="1700" dirty="0" smtClean="0"/>
              <a:t>of the internship.”</a:t>
            </a:r>
            <a:endParaRPr lang="en-US" sz="1700" dirty="0"/>
          </a:p>
        </p:txBody>
      </p:sp>
    </p:spTree>
    <p:extLst>
      <p:ext uri="{BB962C8B-B14F-4D97-AF65-F5344CB8AC3E}">
        <p14:creationId xmlns:p14="http://schemas.microsoft.com/office/powerpoint/2010/main" val="2995808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48508"/>
          </a:xfrm>
        </p:spPr>
        <p:txBody>
          <a:bodyPr>
            <a:noAutofit/>
          </a:bodyPr>
          <a:lstStyle/>
          <a:p>
            <a:r>
              <a:rPr lang="en-US" b="1" i="1" dirty="0" smtClean="0">
                <a:solidFill>
                  <a:schemeClr val="bg1"/>
                </a:solidFill>
              </a:rPr>
              <a:t>Schumann v. Collier Anesthesia </a:t>
            </a:r>
            <a:endParaRPr lang="en-US" b="1" dirty="0">
              <a:solidFill>
                <a:schemeClr val="bg1"/>
              </a:solidFill>
            </a:endParaRPr>
          </a:p>
        </p:txBody>
      </p:sp>
      <p:sp>
        <p:nvSpPr>
          <p:cNvPr id="3" name="Content Placeholder 2"/>
          <p:cNvSpPr>
            <a:spLocks noGrp="1"/>
          </p:cNvSpPr>
          <p:nvPr>
            <p:ph idx="1"/>
          </p:nvPr>
        </p:nvSpPr>
        <p:spPr>
          <a:xfrm>
            <a:off x="457200" y="1670651"/>
            <a:ext cx="8229600" cy="4800554"/>
          </a:xfrm>
        </p:spPr>
        <p:txBody>
          <a:bodyPr>
            <a:normAutofit fontScale="85000" lnSpcReduction="10000"/>
          </a:bodyPr>
          <a:lstStyle/>
          <a:p>
            <a:r>
              <a:rPr lang="en-US" dirty="0" smtClean="0"/>
              <a:t>Extended </a:t>
            </a:r>
            <a:r>
              <a:rPr lang="en-US" i="1" dirty="0" err="1" smtClean="0"/>
              <a:t>Glatt</a:t>
            </a:r>
            <a:r>
              <a:rPr lang="en-US" dirty="0" smtClean="0"/>
              <a:t> to a Clinical Training Program for SRNAs</a:t>
            </a:r>
          </a:p>
          <a:p>
            <a:r>
              <a:rPr lang="en-US" dirty="0" smtClean="0"/>
              <a:t>Doesn’t alter lack of pay for clinical training</a:t>
            </a:r>
          </a:p>
          <a:p>
            <a:pPr lvl="1"/>
            <a:r>
              <a:rPr lang="en-US" dirty="0" smtClean="0"/>
              <a:t>Students cannot practice on their own! Must be supervised by a licensed professional in a clinical setting</a:t>
            </a:r>
          </a:p>
          <a:p>
            <a:pPr lvl="1"/>
            <a:r>
              <a:rPr lang="en-US" dirty="0" smtClean="0"/>
              <a:t>Important to look at the billing structure; court says it’s not determinative but could become a factor</a:t>
            </a:r>
          </a:p>
          <a:p>
            <a:r>
              <a:rPr lang="en-US" dirty="0" smtClean="0"/>
              <a:t>“no immediate advantage”- distinguished from </a:t>
            </a:r>
            <a:r>
              <a:rPr lang="en-US" i="1" dirty="0" err="1" smtClean="0"/>
              <a:t>Glatt</a:t>
            </a:r>
            <a:endParaRPr lang="en-US" i="1" dirty="0" smtClean="0"/>
          </a:p>
          <a:p>
            <a:pPr lvl="1"/>
            <a:r>
              <a:rPr lang="en-US" dirty="0" smtClean="0"/>
              <a:t>The Court states that an immediate advantage or no immediate advantage does not help in determining who the primary beneficiary of the relationship is</a:t>
            </a:r>
          </a:p>
          <a:p>
            <a:pPr lvl="1"/>
            <a:r>
              <a:rPr lang="en-US" dirty="0" smtClean="0"/>
              <a:t>“A benefit” is not dispositive of being the primary beneficiary</a:t>
            </a:r>
          </a:p>
          <a:p>
            <a:pPr lvl="1"/>
            <a:endParaRPr lang="en-US" dirty="0"/>
          </a:p>
        </p:txBody>
      </p:sp>
    </p:spTree>
    <p:extLst>
      <p:ext uri="{BB962C8B-B14F-4D97-AF65-F5344CB8AC3E}">
        <p14:creationId xmlns:p14="http://schemas.microsoft.com/office/powerpoint/2010/main" val="2537479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66092"/>
          </a:xfrm>
        </p:spPr>
        <p:txBody>
          <a:bodyPr>
            <a:normAutofit/>
          </a:bodyPr>
          <a:lstStyle/>
          <a:p>
            <a:r>
              <a:rPr lang="en-US" b="1" i="1" dirty="0" smtClean="0">
                <a:solidFill>
                  <a:schemeClr val="bg1"/>
                </a:solidFill>
              </a:rPr>
              <a:t>Wang v. Hearst Corp.</a:t>
            </a:r>
            <a:r>
              <a:rPr lang="en-US" b="1" dirty="0" smtClean="0">
                <a:solidFill>
                  <a:schemeClr val="bg1"/>
                </a:solidFill>
              </a:rPr>
              <a:t> </a:t>
            </a:r>
            <a:br>
              <a:rPr lang="en-US" b="1" dirty="0" smtClean="0">
                <a:solidFill>
                  <a:schemeClr val="bg1"/>
                </a:solidFill>
              </a:rPr>
            </a:br>
            <a:r>
              <a:rPr lang="en-US" sz="2200" dirty="0" smtClean="0">
                <a:solidFill>
                  <a:schemeClr val="bg1"/>
                </a:solidFill>
              </a:rPr>
              <a:t>(2</a:t>
            </a:r>
            <a:r>
              <a:rPr lang="en-US" sz="2200" baseline="30000" dirty="0" smtClean="0">
                <a:solidFill>
                  <a:schemeClr val="bg1"/>
                </a:solidFill>
              </a:rPr>
              <a:t>nd</a:t>
            </a:r>
            <a:r>
              <a:rPr lang="en-US" sz="2200" dirty="0" smtClean="0">
                <a:solidFill>
                  <a:schemeClr val="bg1"/>
                </a:solidFill>
              </a:rPr>
              <a:t> Cir. 2017)</a:t>
            </a:r>
            <a:endParaRPr lang="en-US" sz="2200" i="1" dirty="0">
              <a:solidFill>
                <a:schemeClr val="bg1"/>
              </a:solidFill>
            </a:endParaRPr>
          </a:p>
        </p:txBody>
      </p:sp>
      <p:sp>
        <p:nvSpPr>
          <p:cNvPr id="3" name="Content Placeholder 2"/>
          <p:cNvSpPr>
            <a:spLocks noGrp="1"/>
          </p:cNvSpPr>
          <p:nvPr>
            <p:ph idx="1"/>
          </p:nvPr>
        </p:nvSpPr>
        <p:spPr>
          <a:xfrm>
            <a:off x="457200" y="1591606"/>
            <a:ext cx="8229600" cy="4741036"/>
          </a:xfrm>
        </p:spPr>
        <p:txBody>
          <a:bodyPr>
            <a:normAutofit lnSpcReduction="10000"/>
          </a:bodyPr>
          <a:lstStyle/>
          <a:p>
            <a:r>
              <a:rPr lang="en-US" i="1" dirty="0" smtClean="0"/>
              <a:t>Wang</a:t>
            </a:r>
            <a:r>
              <a:rPr lang="en-US" dirty="0" smtClean="0"/>
              <a:t> fleshed out some of the </a:t>
            </a:r>
            <a:r>
              <a:rPr lang="en-US" i="1" dirty="0" err="1" smtClean="0"/>
              <a:t>Glatt</a:t>
            </a:r>
            <a:r>
              <a:rPr lang="en-US" dirty="0" smtClean="0"/>
              <a:t> factors through the facts of the case</a:t>
            </a:r>
          </a:p>
          <a:p>
            <a:pPr lvl="1"/>
            <a:r>
              <a:rPr lang="en-US" dirty="0" smtClean="0"/>
              <a:t>Interns complained about “menial” tasks; court stated: </a:t>
            </a:r>
            <a:r>
              <a:rPr lang="en-US" b="1" i="1" dirty="0" smtClean="0"/>
              <a:t>“The appellants’ tacit assumption is that professions, trades, and arts are or should be just like school; but many useful internships are designed to correct that impression.”</a:t>
            </a:r>
          </a:p>
          <a:p>
            <a:pPr lvl="1"/>
            <a:r>
              <a:rPr lang="en-US" dirty="0" smtClean="0"/>
              <a:t>Factor six: </a:t>
            </a:r>
            <a:r>
              <a:rPr lang="en-US" dirty="0" smtClean="0"/>
              <a:t>the </a:t>
            </a:r>
            <a:r>
              <a:rPr lang="en-US" dirty="0" smtClean="0"/>
              <a:t>“no immediate advantage” language was intentionally omitted from the </a:t>
            </a:r>
            <a:r>
              <a:rPr lang="en-US" i="1" dirty="0" err="1" smtClean="0"/>
              <a:t>Glatt</a:t>
            </a:r>
            <a:r>
              <a:rPr lang="en-US" dirty="0" smtClean="0"/>
              <a:t> test when the Court rejected the stricter test in DOL guidance</a:t>
            </a:r>
            <a:endParaRPr lang="en-US" dirty="0"/>
          </a:p>
        </p:txBody>
      </p:sp>
    </p:spTree>
    <p:extLst>
      <p:ext uri="{BB962C8B-B14F-4D97-AF65-F5344CB8AC3E}">
        <p14:creationId xmlns:p14="http://schemas.microsoft.com/office/powerpoint/2010/main" val="3810769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68361"/>
          </a:xfrm>
        </p:spPr>
        <p:txBody>
          <a:bodyPr/>
          <a:lstStyle/>
          <a:p>
            <a:r>
              <a:rPr lang="en-US" dirty="0" smtClean="0">
                <a:solidFill>
                  <a:schemeClr val="bg1"/>
                </a:solidFill>
              </a:rPr>
              <a:t>Roadmap for Today</a:t>
            </a:r>
            <a:endParaRPr lang="en-US" dirty="0">
              <a:solidFill>
                <a:schemeClr val="bg1"/>
              </a:solidFill>
            </a:endParaRPr>
          </a:p>
        </p:txBody>
      </p:sp>
      <p:sp>
        <p:nvSpPr>
          <p:cNvPr id="3" name="Content Placeholder 2"/>
          <p:cNvSpPr>
            <a:spLocks noGrp="1"/>
          </p:cNvSpPr>
          <p:nvPr>
            <p:ph idx="1"/>
          </p:nvPr>
        </p:nvSpPr>
        <p:spPr>
          <a:xfrm>
            <a:off x="457200" y="1600201"/>
            <a:ext cx="8229600" cy="5007076"/>
          </a:xfrm>
        </p:spPr>
        <p:txBody>
          <a:bodyPr>
            <a:normAutofit fontScale="92500" lnSpcReduction="10000"/>
          </a:bodyPr>
          <a:lstStyle/>
          <a:p>
            <a:r>
              <a:rPr lang="en-US" dirty="0" smtClean="0"/>
              <a:t>Liability Issues</a:t>
            </a:r>
          </a:p>
          <a:p>
            <a:r>
              <a:rPr lang="en-US" dirty="0" smtClean="0"/>
              <a:t>Insurance</a:t>
            </a:r>
          </a:p>
          <a:p>
            <a:r>
              <a:rPr lang="en-US" dirty="0" smtClean="0"/>
              <a:t>Compliance/Regulation</a:t>
            </a:r>
          </a:p>
          <a:p>
            <a:pPr lvl="1"/>
            <a:r>
              <a:rPr lang="en-US" dirty="0" smtClean="0"/>
              <a:t>ADA</a:t>
            </a:r>
          </a:p>
          <a:p>
            <a:pPr lvl="1"/>
            <a:r>
              <a:rPr lang="en-US" dirty="0" smtClean="0"/>
              <a:t>HRL</a:t>
            </a:r>
          </a:p>
          <a:p>
            <a:pPr lvl="1"/>
            <a:r>
              <a:rPr lang="en-US" dirty="0" smtClean="0"/>
              <a:t>TIX</a:t>
            </a:r>
          </a:p>
          <a:p>
            <a:pPr lvl="1"/>
            <a:r>
              <a:rPr lang="en-US" dirty="0" smtClean="0"/>
              <a:t>FERPA</a:t>
            </a:r>
          </a:p>
          <a:p>
            <a:r>
              <a:rPr lang="en-US" dirty="0" smtClean="0"/>
              <a:t>FLSA</a:t>
            </a:r>
          </a:p>
          <a:p>
            <a:r>
              <a:rPr lang="en-US" dirty="0" smtClean="0"/>
              <a:t>Contracting </a:t>
            </a:r>
          </a:p>
          <a:p>
            <a:r>
              <a:rPr lang="en-US" dirty="0" smtClean="0"/>
              <a:t>Marijuana Industry</a:t>
            </a:r>
          </a:p>
          <a:p>
            <a:pPr lvl="1"/>
            <a:endParaRPr lang="en-US" dirty="0" smtClean="0"/>
          </a:p>
          <a:p>
            <a:pPr lvl="1"/>
            <a:endParaRPr lang="en-US" dirty="0" smtClean="0"/>
          </a:p>
          <a:p>
            <a:endParaRPr lang="en-US" dirty="0"/>
          </a:p>
        </p:txBody>
      </p:sp>
      <p:pic>
        <p:nvPicPr>
          <p:cNvPr id="4" name="Picture 3"/>
          <p:cNvPicPr>
            <a:picLocks noChangeAspect="1"/>
          </p:cNvPicPr>
          <p:nvPr/>
        </p:nvPicPr>
        <p:blipFill>
          <a:blip r:embed="rId2"/>
          <a:stretch>
            <a:fillRect/>
          </a:stretch>
        </p:blipFill>
        <p:spPr>
          <a:xfrm>
            <a:off x="5151208" y="1268360"/>
            <a:ext cx="3992792" cy="5589640"/>
          </a:xfrm>
          <a:prstGeom prst="rect">
            <a:avLst/>
          </a:prstGeom>
        </p:spPr>
      </p:pic>
    </p:spTree>
    <p:extLst>
      <p:ext uri="{BB962C8B-B14F-4D97-AF65-F5344CB8AC3E}">
        <p14:creationId xmlns:p14="http://schemas.microsoft.com/office/powerpoint/2010/main" val="1517999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83677"/>
          </a:xfrm>
        </p:spPr>
        <p:txBody>
          <a:bodyPr/>
          <a:lstStyle/>
          <a:p>
            <a:r>
              <a:rPr lang="en-US" b="1" dirty="0" smtClean="0">
                <a:solidFill>
                  <a:schemeClr val="bg1"/>
                </a:solidFill>
              </a:rPr>
              <a:t>Academic Credit</a:t>
            </a:r>
            <a:endParaRPr lang="en-US" b="1" dirty="0">
              <a:solidFill>
                <a:schemeClr val="bg1"/>
              </a:solidFill>
            </a:endParaRPr>
          </a:p>
        </p:txBody>
      </p:sp>
      <p:sp>
        <p:nvSpPr>
          <p:cNvPr id="3" name="Content Placeholder 2"/>
          <p:cNvSpPr>
            <a:spLocks noGrp="1"/>
          </p:cNvSpPr>
          <p:nvPr>
            <p:ph idx="1"/>
          </p:nvPr>
        </p:nvSpPr>
        <p:spPr>
          <a:xfrm>
            <a:off x="585018" y="1767349"/>
            <a:ext cx="8229600" cy="4525963"/>
          </a:xfrm>
        </p:spPr>
        <p:txBody>
          <a:bodyPr>
            <a:normAutofit lnSpcReduction="10000"/>
          </a:bodyPr>
          <a:lstStyle/>
          <a:p>
            <a:r>
              <a:rPr lang="en-US" dirty="0" smtClean="0"/>
              <a:t>Credit is not a substitute for pay!</a:t>
            </a:r>
          </a:p>
          <a:p>
            <a:pPr lvl="1"/>
            <a:r>
              <a:rPr lang="en-US" dirty="0" smtClean="0"/>
              <a:t>Not sure how this will be treated under </a:t>
            </a:r>
            <a:r>
              <a:rPr lang="en-US" dirty="0" smtClean="0"/>
              <a:t>the primary beneficiary test</a:t>
            </a:r>
          </a:p>
          <a:p>
            <a:r>
              <a:rPr lang="en-US" dirty="0" smtClean="0"/>
              <a:t>Experience is one part of an academic program and should be integrated with academic components</a:t>
            </a:r>
          </a:p>
          <a:p>
            <a:r>
              <a:rPr lang="en-US" dirty="0" smtClean="0"/>
              <a:t>Applied learning is about acquiring experience in contemplated job fields in conjunction with academic learning</a:t>
            </a:r>
            <a:endParaRPr lang="en-US" dirty="0"/>
          </a:p>
        </p:txBody>
      </p:sp>
    </p:spTree>
    <p:extLst>
      <p:ext uri="{BB962C8B-B14F-4D97-AF65-F5344CB8AC3E}">
        <p14:creationId xmlns:p14="http://schemas.microsoft.com/office/powerpoint/2010/main" val="275994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lstStyle/>
          <a:p>
            <a:r>
              <a:rPr lang="en-US" b="1" dirty="0" smtClean="0">
                <a:solidFill>
                  <a:schemeClr val="bg1"/>
                </a:solidFill>
              </a:rPr>
              <a:t>Agreements/Contracts</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Why are they important?</a:t>
            </a:r>
          </a:p>
          <a:p>
            <a:pPr lvl="1"/>
            <a:r>
              <a:rPr lang="en-US" dirty="0" smtClean="0"/>
              <a:t>Critical to protect </a:t>
            </a:r>
            <a:r>
              <a:rPr lang="en-US" b="1" u="sng" dirty="0" smtClean="0"/>
              <a:t>both</a:t>
            </a:r>
            <a:r>
              <a:rPr lang="en-US" dirty="0" smtClean="0"/>
              <a:t> SUNY and students</a:t>
            </a:r>
          </a:p>
          <a:p>
            <a:pPr lvl="1"/>
            <a:r>
              <a:rPr lang="en-US" dirty="0" smtClean="0"/>
              <a:t>Required by the Middle States Commission on Higher Education for accreditation purposes</a:t>
            </a:r>
          </a:p>
          <a:p>
            <a:r>
              <a:rPr lang="en-US" dirty="0" smtClean="0"/>
              <a:t>May be required in certain industries (health care, education)</a:t>
            </a:r>
          </a:p>
          <a:p>
            <a:pPr lvl="1"/>
            <a:r>
              <a:rPr lang="en-US" dirty="0" smtClean="0"/>
              <a:t>Hospitals are required by regulation</a:t>
            </a:r>
          </a:p>
          <a:p>
            <a:r>
              <a:rPr lang="en-US" dirty="0" smtClean="0"/>
              <a:t>Preserve </a:t>
            </a:r>
            <a:r>
              <a:rPr lang="en-US" dirty="0" smtClean="0"/>
              <a:t>the </a:t>
            </a:r>
            <a:r>
              <a:rPr lang="en-US" dirty="0" smtClean="0"/>
              <a:t>core academic </a:t>
            </a:r>
            <a:r>
              <a:rPr lang="en-US" dirty="0" smtClean="0"/>
              <a:t>component of any relationship by clearly stating expectations for program Host and the </a:t>
            </a:r>
            <a:r>
              <a:rPr lang="en-US" dirty="0" smtClean="0"/>
              <a:t>student</a:t>
            </a:r>
            <a:endParaRPr lang="en-US" dirty="0" smtClean="0"/>
          </a:p>
        </p:txBody>
      </p:sp>
    </p:spTree>
    <p:extLst>
      <p:ext uri="{BB962C8B-B14F-4D97-AF65-F5344CB8AC3E}">
        <p14:creationId xmlns:p14="http://schemas.microsoft.com/office/powerpoint/2010/main" val="245270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61"/>
            <a:ext cx="8229600" cy="1264015"/>
          </a:xfrm>
        </p:spPr>
        <p:txBody>
          <a:bodyPr/>
          <a:lstStyle/>
          <a:p>
            <a:r>
              <a:rPr lang="en-US" b="1" dirty="0" smtClean="0">
                <a:solidFill>
                  <a:schemeClr val="bg1"/>
                </a:solidFill>
              </a:rPr>
              <a:t>Agreements/Contracts</a:t>
            </a:r>
            <a:endParaRPr lang="en-US" b="1" dirty="0">
              <a:solidFill>
                <a:schemeClr val="bg1"/>
              </a:solidFill>
            </a:endParaRPr>
          </a:p>
        </p:txBody>
      </p:sp>
      <p:sp>
        <p:nvSpPr>
          <p:cNvPr id="3" name="Content Placeholder 2"/>
          <p:cNvSpPr>
            <a:spLocks noGrp="1"/>
          </p:cNvSpPr>
          <p:nvPr>
            <p:ph idx="1"/>
          </p:nvPr>
        </p:nvSpPr>
        <p:spPr>
          <a:xfrm>
            <a:off x="457200" y="1718188"/>
            <a:ext cx="8229600" cy="4525963"/>
          </a:xfrm>
        </p:spPr>
        <p:txBody>
          <a:bodyPr>
            <a:normAutofit fontScale="92500" lnSpcReduction="10000"/>
          </a:bodyPr>
          <a:lstStyle/>
          <a:p>
            <a:r>
              <a:rPr lang="en-US" dirty="0" smtClean="0"/>
              <a:t>When a “Host” makes changes to a template or they refuse to use it, </a:t>
            </a:r>
            <a:r>
              <a:rPr lang="en-US" b="1" dirty="0" smtClean="0"/>
              <a:t>make sure to consult with your Campus Counsel for review.</a:t>
            </a:r>
          </a:p>
          <a:p>
            <a:r>
              <a:rPr lang="en-US" dirty="0" smtClean="0"/>
              <a:t>The more involved a Campus is with a Host/Program, the more the Campus has to be prepared to “own” it.</a:t>
            </a:r>
          </a:p>
          <a:p>
            <a:pPr lvl="1"/>
            <a:r>
              <a:rPr lang="en-US" dirty="0" smtClean="0"/>
              <a:t>Always make sure there’s basic compliance with the law and the program would not expose to liability.</a:t>
            </a:r>
          </a:p>
          <a:p>
            <a:pPr lvl="1"/>
            <a:r>
              <a:rPr lang="en-US" dirty="0" smtClean="0"/>
              <a:t>Think about the cases, student being the “primary beneficiary” etc.</a:t>
            </a:r>
            <a:endParaRPr lang="en-US" dirty="0"/>
          </a:p>
        </p:txBody>
      </p:sp>
    </p:spTree>
    <p:extLst>
      <p:ext uri="{BB962C8B-B14F-4D97-AF65-F5344CB8AC3E}">
        <p14:creationId xmlns:p14="http://schemas.microsoft.com/office/powerpoint/2010/main" val="1381230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74885"/>
          </a:xfrm>
        </p:spPr>
        <p:txBody>
          <a:bodyPr/>
          <a:lstStyle/>
          <a:p>
            <a:r>
              <a:rPr lang="en-US" b="1" dirty="0" smtClean="0">
                <a:solidFill>
                  <a:schemeClr val="bg1"/>
                </a:solidFill>
              </a:rPr>
              <a:t>Volunteer/Community Service</a:t>
            </a:r>
            <a:endParaRPr lang="en-US" b="1" dirty="0">
              <a:solidFill>
                <a:schemeClr val="bg1"/>
              </a:solidFill>
            </a:endParaRPr>
          </a:p>
        </p:txBody>
      </p:sp>
      <p:sp>
        <p:nvSpPr>
          <p:cNvPr id="3" name="Content Placeholder 2"/>
          <p:cNvSpPr>
            <a:spLocks noGrp="1"/>
          </p:cNvSpPr>
          <p:nvPr>
            <p:ph idx="1"/>
          </p:nvPr>
        </p:nvSpPr>
        <p:spPr>
          <a:xfrm>
            <a:off x="457200" y="1600200"/>
            <a:ext cx="8229600" cy="4847734"/>
          </a:xfrm>
        </p:spPr>
        <p:txBody>
          <a:bodyPr>
            <a:normAutofit fontScale="92500" lnSpcReduction="20000"/>
          </a:bodyPr>
          <a:lstStyle/>
          <a:p>
            <a:r>
              <a:rPr lang="en-US" dirty="0" smtClean="0"/>
              <a:t>In the Community</a:t>
            </a:r>
          </a:p>
          <a:p>
            <a:pPr lvl="1"/>
            <a:r>
              <a:rPr lang="en-US" dirty="0" smtClean="0"/>
              <a:t>Written agreement not required generally</a:t>
            </a:r>
          </a:p>
          <a:p>
            <a:pPr lvl="2"/>
            <a:r>
              <a:rPr lang="en-US" dirty="0" smtClean="0"/>
              <a:t>If student is receiving academic credit, written agreement is required to preserve academic integrity of the experience</a:t>
            </a:r>
          </a:p>
          <a:p>
            <a:pPr lvl="1"/>
            <a:r>
              <a:rPr lang="en-US" dirty="0" smtClean="0"/>
              <a:t>Usually no liability insurance from SUNY</a:t>
            </a:r>
          </a:p>
          <a:p>
            <a:r>
              <a:rPr lang="en-US" dirty="0" smtClean="0"/>
              <a:t>Volunteering </a:t>
            </a:r>
            <a:r>
              <a:rPr lang="en-US" dirty="0" smtClean="0"/>
              <a:t>at/for SUNY</a:t>
            </a:r>
          </a:p>
          <a:p>
            <a:pPr lvl="1"/>
            <a:r>
              <a:rPr lang="en-US" dirty="0" smtClean="0"/>
              <a:t>Written </a:t>
            </a:r>
            <a:r>
              <a:rPr lang="en-US" dirty="0" smtClean="0"/>
              <a:t>agreement/appointment </a:t>
            </a:r>
            <a:r>
              <a:rPr lang="en-US" b="1" dirty="0" smtClean="0"/>
              <a:t>IS</a:t>
            </a:r>
            <a:r>
              <a:rPr lang="en-US" dirty="0" smtClean="0"/>
              <a:t> required</a:t>
            </a:r>
          </a:p>
          <a:p>
            <a:pPr lvl="2"/>
            <a:r>
              <a:rPr lang="en-US" sz="2600" dirty="0" smtClean="0"/>
              <a:t>Must describe scope, officially designate student as a volunteer (triggers POL section 17 coverage)</a:t>
            </a:r>
          </a:p>
          <a:p>
            <a:pPr lvl="2"/>
            <a:r>
              <a:rPr lang="en-US" sz="2600" dirty="0" smtClean="0"/>
              <a:t>Oath </a:t>
            </a:r>
            <a:r>
              <a:rPr lang="en-US" sz="2600" dirty="0" smtClean="0"/>
              <a:t>of office</a:t>
            </a:r>
          </a:p>
          <a:p>
            <a:pPr lvl="1"/>
            <a:r>
              <a:rPr lang="en-US" dirty="0" smtClean="0"/>
              <a:t>Can receive academic credit but not required</a:t>
            </a:r>
          </a:p>
          <a:p>
            <a:pPr lvl="1"/>
            <a:r>
              <a:rPr lang="en-US" dirty="0" smtClean="0"/>
              <a:t>Workers </a:t>
            </a:r>
            <a:r>
              <a:rPr lang="en-US" dirty="0" smtClean="0"/>
              <a:t>Comp will be triggered automatically if duly appointed</a:t>
            </a:r>
          </a:p>
        </p:txBody>
      </p:sp>
    </p:spTree>
    <p:extLst>
      <p:ext uri="{BB962C8B-B14F-4D97-AF65-F5344CB8AC3E}">
        <p14:creationId xmlns:p14="http://schemas.microsoft.com/office/powerpoint/2010/main" val="39664138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74885"/>
          </a:xfrm>
        </p:spPr>
        <p:txBody>
          <a:bodyPr>
            <a:normAutofit/>
          </a:bodyPr>
          <a:lstStyle/>
          <a:p>
            <a:r>
              <a:rPr lang="en-US" b="1" dirty="0" smtClean="0">
                <a:solidFill>
                  <a:schemeClr val="bg1"/>
                </a:solidFill>
              </a:rPr>
              <a:t>“Move the Box”/”Ban the Box</a:t>
            </a:r>
            <a:r>
              <a:rPr lang="en-US" b="1" dirty="0" smtClean="0">
                <a:solidFill>
                  <a:schemeClr val="bg1"/>
                </a:solidFill>
              </a:rPr>
              <a:t>”</a:t>
            </a:r>
            <a:endParaRPr lang="en-US" b="1" dirty="0">
              <a:solidFill>
                <a:schemeClr val="bg1"/>
              </a:solidFill>
            </a:endParaRPr>
          </a:p>
        </p:txBody>
      </p:sp>
      <p:sp>
        <p:nvSpPr>
          <p:cNvPr id="3" name="Content Placeholder 2"/>
          <p:cNvSpPr>
            <a:spLocks noGrp="1"/>
          </p:cNvSpPr>
          <p:nvPr>
            <p:ph idx="1"/>
          </p:nvPr>
        </p:nvSpPr>
        <p:spPr>
          <a:xfrm>
            <a:off x="294969" y="1573161"/>
            <a:ext cx="8556800" cy="5284839"/>
          </a:xfrm>
        </p:spPr>
        <p:txBody>
          <a:bodyPr>
            <a:normAutofit fontScale="85000" lnSpcReduction="20000"/>
          </a:bodyPr>
          <a:lstStyle/>
          <a:p>
            <a:r>
              <a:rPr lang="en-US" dirty="0" smtClean="0"/>
              <a:t>What does this mean?</a:t>
            </a:r>
          </a:p>
          <a:p>
            <a:pPr lvl="1"/>
            <a:r>
              <a:rPr lang="en-US" dirty="0" smtClean="0"/>
              <a:t>Generally, no initial inquiry or discussion regarding information about prior criminal convictions until later in the hiring process or triggered by a specific event.</a:t>
            </a:r>
          </a:p>
          <a:p>
            <a:r>
              <a:rPr lang="en-US" dirty="0" smtClean="0"/>
              <a:t>SUNY applications</a:t>
            </a:r>
          </a:p>
          <a:p>
            <a:pPr lvl="1"/>
            <a:r>
              <a:rPr lang="en-US" dirty="0" smtClean="0"/>
              <a:t>Felony i</a:t>
            </a:r>
            <a:r>
              <a:rPr lang="en-US" dirty="0" smtClean="0"/>
              <a:t>nquiry </a:t>
            </a:r>
            <a:r>
              <a:rPr lang="en-US" dirty="0" smtClean="0"/>
              <a:t>is triggered when a student participates in an Applied Learning </a:t>
            </a:r>
            <a:r>
              <a:rPr lang="en-US" dirty="0" smtClean="0"/>
              <a:t>Program</a:t>
            </a:r>
          </a:p>
          <a:p>
            <a:pPr lvl="1"/>
            <a:r>
              <a:rPr lang="en-US" dirty="0" smtClean="0"/>
              <a:t>Student’s participation must be reviewed by campus committee</a:t>
            </a:r>
            <a:endParaRPr lang="en-US" dirty="0" smtClean="0"/>
          </a:p>
          <a:p>
            <a:r>
              <a:rPr lang="en-US" dirty="0" smtClean="0"/>
              <a:t>Employment/Employers</a:t>
            </a:r>
          </a:p>
          <a:p>
            <a:pPr lvl="1"/>
            <a:r>
              <a:rPr lang="en-US" dirty="0" smtClean="0"/>
              <a:t>Statewide: In 2015, Governor announced fair chance hiring would be used for NYS agencies</a:t>
            </a:r>
          </a:p>
          <a:p>
            <a:pPr lvl="1"/>
            <a:r>
              <a:rPr lang="en-US" dirty="0" smtClean="0"/>
              <a:t>Certain </a:t>
            </a:r>
            <a:r>
              <a:rPr lang="en-US" dirty="0" smtClean="0"/>
              <a:t>counties/cities in NY have their own local </a:t>
            </a:r>
            <a:r>
              <a:rPr lang="en-US" dirty="0" smtClean="0"/>
              <a:t>laws/ordinances</a:t>
            </a:r>
            <a:endParaRPr lang="en-US" dirty="0"/>
          </a:p>
        </p:txBody>
      </p:sp>
    </p:spTree>
    <p:extLst>
      <p:ext uri="{BB962C8B-B14F-4D97-AF65-F5344CB8AC3E}">
        <p14:creationId xmlns:p14="http://schemas.microsoft.com/office/powerpoint/2010/main" val="2266252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7"/>
            <a:ext cx="8229600" cy="1272808"/>
          </a:xfrm>
        </p:spPr>
        <p:txBody>
          <a:bodyPr>
            <a:normAutofit/>
          </a:bodyPr>
          <a:lstStyle/>
          <a:p>
            <a:r>
              <a:rPr lang="en-US" b="1" dirty="0" smtClean="0">
                <a:solidFill>
                  <a:schemeClr val="bg1"/>
                </a:solidFill>
              </a:rPr>
              <a:t>Cannabis Industry Postings</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Current State Laws for Medical/Recreational Marijuana:</a:t>
            </a:r>
          </a:p>
          <a:p>
            <a:pPr lvl="1"/>
            <a:r>
              <a:rPr lang="en-US" dirty="0" smtClean="0"/>
              <a:t>33 states, D.C., Guam and Puerto Rico all have legal medical marijuana programs</a:t>
            </a:r>
          </a:p>
          <a:p>
            <a:pPr lvl="2"/>
            <a:r>
              <a:rPr lang="en-US" dirty="0" smtClean="0"/>
              <a:t>NY: has a legal medical marijuana program</a:t>
            </a:r>
          </a:p>
          <a:p>
            <a:pPr lvl="1"/>
            <a:r>
              <a:rPr lang="en-US" dirty="0" smtClean="0"/>
              <a:t>10 states and D.C. have legalized recreational marijuana use</a:t>
            </a:r>
          </a:p>
          <a:p>
            <a:pPr lvl="2"/>
            <a:r>
              <a:rPr lang="en-US" dirty="0" smtClean="0"/>
              <a:t>Alaska, Washington, Oregon, California, Nevada, Colorado, Michigan, Maine, Vermont, Massachusetts</a:t>
            </a:r>
          </a:p>
          <a:p>
            <a:pPr lvl="2"/>
            <a:r>
              <a:rPr lang="en-US" u="sng" dirty="0" smtClean="0"/>
              <a:t>New York</a:t>
            </a:r>
            <a:r>
              <a:rPr lang="en-US" dirty="0" smtClean="0"/>
              <a:t>: </a:t>
            </a:r>
            <a:r>
              <a:rPr lang="en-US" b="1" dirty="0" smtClean="0"/>
              <a:t>recreational marijuana is </a:t>
            </a:r>
            <a:r>
              <a:rPr lang="en-US" b="1" dirty="0" smtClean="0"/>
              <a:t>illegal</a:t>
            </a:r>
          </a:p>
          <a:p>
            <a:pPr lvl="1"/>
            <a:r>
              <a:rPr lang="en-US" dirty="0" smtClean="0"/>
              <a:t>Causes </a:t>
            </a:r>
            <a:r>
              <a:rPr lang="en-US" dirty="0" smtClean="0"/>
              <a:t>significant conflict with Federal Law</a:t>
            </a:r>
            <a:endParaRPr lang="en-US" dirty="0"/>
          </a:p>
        </p:txBody>
      </p:sp>
    </p:spTree>
    <p:extLst>
      <p:ext uri="{BB962C8B-B14F-4D97-AF65-F5344CB8AC3E}">
        <p14:creationId xmlns:p14="http://schemas.microsoft.com/office/powerpoint/2010/main" val="347218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6"/>
            <a:ext cx="8229600" cy="1264015"/>
          </a:xfrm>
        </p:spPr>
        <p:txBody>
          <a:bodyPr/>
          <a:lstStyle/>
          <a:p>
            <a:r>
              <a:rPr lang="en-US" b="1" dirty="0" smtClean="0">
                <a:solidFill>
                  <a:schemeClr val="bg1"/>
                </a:solidFill>
              </a:rPr>
              <a:t>Cannabis Industry Postings</a:t>
            </a:r>
            <a:endParaRPr lang="en-US" b="1" dirty="0">
              <a:solidFill>
                <a:schemeClr val="bg1"/>
              </a:solidFill>
            </a:endParaRPr>
          </a:p>
        </p:txBody>
      </p:sp>
      <p:sp>
        <p:nvSpPr>
          <p:cNvPr id="3" name="Content Placeholder 2"/>
          <p:cNvSpPr>
            <a:spLocks noGrp="1"/>
          </p:cNvSpPr>
          <p:nvPr>
            <p:ph idx="1"/>
          </p:nvPr>
        </p:nvSpPr>
        <p:spPr>
          <a:xfrm>
            <a:off x="457200" y="1700981"/>
            <a:ext cx="8229600" cy="4698559"/>
          </a:xfrm>
        </p:spPr>
        <p:txBody>
          <a:bodyPr>
            <a:normAutofit/>
          </a:bodyPr>
          <a:lstStyle/>
          <a:p>
            <a:r>
              <a:rPr lang="en-US" dirty="0" smtClean="0"/>
              <a:t>SUNY accepts </a:t>
            </a:r>
            <a:r>
              <a:rPr lang="en-US" dirty="0" smtClean="0"/>
              <a:t>Federal funds, and thus, must comply with Federal </a:t>
            </a:r>
            <a:r>
              <a:rPr lang="en-US" dirty="0" smtClean="0"/>
              <a:t>law </a:t>
            </a:r>
          </a:p>
          <a:p>
            <a:r>
              <a:rPr lang="en-US" dirty="0" smtClean="0"/>
              <a:t>Currently, business within the marijuan</a:t>
            </a:r>
            <a:r>
              <a:rPr lang="en-US" dirty="0" smtClean="0"/>
              <a:t>a industry are operating in violation of f</a:t>
            </a:r>
            <a:r>
              <a:rPr lang="en-US" dirty="0" smtClean="0"/>
              <a:t>ederal </a:t>
            </a:r>
            <a:r>
              <a:rPr lang="en-US" dirty="0" smtClean="0"/>
              <a:t>law and there has been no change on the </a:t>
            </a:r>
            <a:r>
              <a:rPr lang="en-US" dirty="0" smtClean="0"/>
              <a:t>federal </a:t>
            </a:r>
            <a:r>
              <a:rPr lang="en-US" dirty="0" smtClean="0"/>
              <a:t>level, despite more states legalizing marijuana both medically and </a:t>
            </a:r>
            <a:r>
              <a:rPr lang="en-US" dirty="0" smtClean="0"/>
              <a:t>recreationally</a:t>
            </a:r>
          </a:p>
          <a:p>
            <a:r>
              <a:rPr lang="en-US" dirty="0" smtClean="0"/>
              <a:t>We are at the front line of this disconnect</a:t>
            </a:r>
            <a:endParaRPr lang="en-US" dirty="0"/>
          </a:p>
        </p:txBody>
      </p:sp>
    </p:spTree>
    <p:extLst>
      <p:ext uri="{BB962C8B-B14F-4D97-AF65-F5344CB8AC3E}">
        <p14:creationId xmlns:p14="http://schemas.microsoft.com/office/powerpoint/2010/main" val="2770400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lstStyle/>
          <a:p>
            <a:r>
              <a:rPr lang="en-US" b="1" dirty="0" smtClean="0">
                <a:solidFill>
                  <a:schemeClr val="bg1"/>
                </a:solidFill>
              </a:rPr>
              <a:t>Cannabis Industry Postings</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i="1" dirty="0" smtClean="0"/>
              <a:t>Drug Free Schools and Communities Act</a:t>
            </a:r>
          </a:p>
          <a:p>
            <a:pPr lvl="1"/>
            <a:r>
              <a:rPr lang="en-US" dirty="0" smtClean="0"/>
              <a:t>Federally mandated policy that states: “</a:t>
            </a:r>
            <a:r>
              <a:rPr lang="en-US" b="1" dirty="0"/>
              <a:t>Standards of conduct that clearly prohibit, at a minimum, the unlawful possession, use, or distribution of alcohol and other drugs by students and employees on its property or as part of its activities</a:t>
            </a:r>
            <a:r>
              <a:rPr lang="en-US" b="1" dirty="0" smtClean="0"/>
              <a:t>.</a:t>
            </a:r>
            <a:r>
              <a:rPr lang="en-US" dirty="0" smtClean="0"/>
              <a:t>”</a:t>
            </a:r>
          </a:p>
          <a:p>
            <a:r>
              <a:rPr lang="en-US" dirty="0" smtClean="0"/>
              <a:t>Schools must be conscientious and comply with these standards, and cannot be seen as supporting violations of Federal law.</a:t>
            </a:r>
            <a:endParaRPr lang="en-US" dirty="0"/>
          </a:p>
          <a:p>
            <a:endParaRPr lang="en-US" dirty="0"/>
          </a:p>
          <a:p>
            <a:pPr lvl="1"/>
            <a:endParaRPr lang="en-US" dirty="0"/>
          </a:p>
        </p:txBody>
      </p:sp>
    </p:spTree>
    <p:extLst>
      <p:ext uri="{BB962C8B-B14F-4D97-AF65-F5344CB8AC3E}">
        <p14:creationId xmlns:p14="http://schemas.microsoft.com/office/powerpoint/2010/main" val="1713667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0" y="0"/>
            <a:ext cx="8229600" cy="1266092"/>
          </a:xfrm>
        </p:spPr>
        <p:txBody>
          <a:bodyPr/>
          <a:lstStyle/>
          <a:p>
            <a:r>
              <a:rPr lang="en-US" b="1" dirty="0" smtClean="0">
                <a:solidFill>
                  <a:schemeClr val="bg1"/>
                </a:solidFill>
              </a:rPr>
              <a:t>Any Questions?</a:t>
            </a:r>
            <a:endParaRPr lang="en-US" b="1" dirty="0">
              <a:solidFill>
                <a:schemeClr val="bg1"/>
              </a:solidFill>
            </a:endParaRPr>
          </a:p>
        </p:txBody>
      </p:sp>
      <p:pic>
        <p:nvPicPr>
          <p:cNvPr id="4" name="Picture 3"/>
          <p:cNvPicPr>
            <a:picLocks noChangeAspect="1"/>
          </p:cNvPicPr>
          <p:nvPr/>
        </p:nvPicPr>
        <p:blipFill>
          <a:blip r:embed="rId3"/>
          <a:stretch>
            <a:fillRect/>
          </a:stretch>
        </p:blipFill>
        <p:spPr>
          <a:xfrm>
            <a:off x="1081550" y="2106912"/>
            <a:ext cx="6622319" cy="3138979"/>
          </a:xfrm>
          <a:prstGeom prst="rect">
            <a:avLst/>
          </a:prstGeom>
        </p:spPr>
      </p:pic>
    </p:spTree>
    <p:extLst>
      <p:ext uri="{BB962C8B-B14F-4D97-AF65-F5344CB8AC3E}">
        <p14:creationId xmlns:p14="http://schemas.microsoft.com/office/powerpoint/2010/main" val="3706929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66092"/>
          </a:xfrm>
        </p:spPr>
        <p:txBody>
          <a:bodyPr/>
          <a:lstStyle/>
          <a:p>
            <a:r>
              <a:rPr lang="en-US" b="1" dirty="0" smtClean="0">
                <a:solidFill>
                  <a:schemeClr val="bg1"/>
                </a:solidFill>
              </a:rPr>
              <a:t>Liability</a:t>
            </a:r>
            <a:endParaRPr lang="en-US" b="1" dirty="0">
              <a:solidFill>
                <a:schemeClr val="bg1"/>
              </a:solidFill>
            </a:endParaRPr>
          </a:p>
        </p:txBody>
      </p:sp>
      <p:sp>
        <p:nvSpPr>
          <p:cNvPr id="3" name="Content Placeholder 2"/>
          <p:cNvSpPr>
            <a:spLocks noGrp="1"/>
          </p:cNvSpPr>
          <p:nvPr>
            <p:ph idx="1"/>
          </p:nvPr>
        </p:nvSpPr>
        <p:spPr>
          <a:xfrm>
            <a:off x="250723" y="1452717"/>
            <a:ext cx="8539316" cy="5095567"/>
          </a:xfrm>
        </p:spPr>
        <p:txBody>
          <a:bodyPr>
            <a:normAutofit fontScale="92500" lnSpcReduction="10000"/>
          </a:bodyPr>
          <a:lstStyle/>
          <a:p>
            <a:r>
              <a:rPr lang="en-US" dirty="0" smtClean="0"/>
              <a:t>Many </a:t>
            </a:r>
            <a:r>
              <a:rPr lang="en-US" dirty="0" smtClean="0"/>
              <a:t>protections follow the student off-campus to applied learning</a:t>
            </a:r>
          </a:p>
          <a:p>
            <a:pPr lvl="1"/>
            <a:r>
              <a:rPr lang="en-US" i="1" dirty="0" err="1" smtClean="0"/>
              <a:t>Varlesi</a:t>
            </a:r>
            <a:r>
              <a:rPr lang="en-US" i="1" dirty="0" smtClean="0"/>
              <a:t> </a:t>
            </a:r>
            <a:r>
              <a:rPr lang="en-US" dirty="0" smtClean="0"/>
              <a:t>(6</a:t>
            </a:r>
            <a:r>
              <a:rPr lang="en-US" baseline="30000" dirty="0" smtClean="0"/>
              <a:t>th</a:t>
            </a:r>
            <a:r>
              <a:rPr lang="en-US" dirty="0" smtClean="0"/>
              <a:t> Cir. 2016): complaint was </a:t>
            </a:r>
            <a:r>
              <a:rPr lang="en-US" dirty="0" smtClean="0"/>
              <a:t>made about pregnancy discrimination at internship site, </a:t>
            </a:r>
            <a:r>
              <a:rPr lang="en-US" dirty="0" smtClean="0"/>
              <a:t>university</a:t>
            </a:r>
            <a:r>
              <a:rPr lang="en-US" dirty="0" smtClean="0"/>
              <a:t> </a:t>
            </a:r>
            <a:r>
              <a:rPr lang="en-US" dirty="0" smtClean="0"/>
              <a:t>was found liable</a:t>
            </a:r>
          </a:p>
          <a:p>
            <a:pPr lvl="2"/>
            <a:r>
              <a:rPr lang="en-US" dirty="0" smtClean="0"/>
              <a:t>This is an uncommon case, but </a:t>
            </a:r>
            <a:r>
              <a:rPr lang="en-US" dirty="0" smtClean="0"/>
              <a:t>instructive. </a:t>
            </a:r>
            <a:r>
              <a:rPr lang="en-US" dirty="0" smtClean="0"/>
              <a:t>The more involved a campus is, the more responsibility </a:t>
            </a:r>
            <a:r>
              <a:rPr lang="en-US" dirty="0" smtClean="0"/>
              <a:t>involved.</a:t>
            </a:r>
            <a:endParaRPr lang="en-US" dirty="0" smtClean="0"/>
          </a:p>
          <a:p>
            <a:r>
              <a:rPr lang="en-US" dirty="0" smtClean="0"/>
              <a:t>Keep your ear to the ground and d</a:t>
            </a:r>
            <a:r>
              <a:rPr lang="en-US" dirty="0" smtClean="0"/>
              <a:t>on’t rely on partners to handle problems </a:t>
            </a:r>
            <a:r>
              <a:rPr lang="en-US" dirty="0" smtClean="0"/>
              <a:t>and complaints</a:t>
            </a:r>
          </a:p>
          <a:p>
            <a:r>
              <a:rPr lang="en-US" dirty="0" smtClean="0"/>
              <a:t>Communicate with students and partners to ensure safety and make sure everyone is clear in their roles, </a:t>
            </a:r>
            <a:r>
              <a:rPr lang="en-US" dirty="0" smtClean="0"/>
              <a:t>responsibilities, abilities </a:t>
            </a:r>
            <a:r>
              <a:rPr lang="en-US" dirty="0" smtClean="0"/>
              <a:t>and </a:t>
            </a:r>
            <a:r>
              <a:rPr lang="en-US" dirty="0" smtClean="0"/>
              <a:t>expectations</a:t>
            </a:r>
            <a:endParaRPr lang="en-US" dirty="0" smtClean="0"/>
          </a:p>
          <a:p>
            <a:endParaRPr lang="en-US" dirty="0"/>
          </a:p>
        </p:txBody>
      </p:sp>
    </p:spTree>
    <p:extLst>
      <p:ext uri="{BB962C8B-B14F-4D97-AF65-F5344CB8AC3E}">
        <p14:creationId xmlns:p14="http://schemas.microsoft.com/office/powerpoint/2010/main" val="1229537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74885"/>
          </a:xfrm>
        </p:spPr>
        <p:txBody>
          <a:bodyPr>
            <a:noAutofit/>
          </a:bodyPr>
          <a:lstStyle/>
          <a:p>
            <a:r>
              <a:rPr lang="en-US" b="1" dirty="0" smtClean="0">
                <a:solidFill>
                  <a:schemeClr val="bg1"/>
                </a:solidFill>
              </a:rPr>
              <a:t>Insurance</a:t>
            </a:r>
            <a:endParaRPr lang="en-US" b="1" dirty="0">
              <a:solidFill>
                <a:schemeClr val="bg1"/>
              </a:solidFill>
            </a:endParaRPr>
          </a:p>
        </p:txBody>
      </p:sp>
      <p:sp>
        <p:nvSpPr>
          <p:cNvPr id="3" name="Content Placeholder 2"/>
          <p:cNvSpPr>
            <a:spLocks noGrp="1"/>
          </p:cNvSpPr>
          <p:nvPr>
            <p:ph idx="1"/>
          </p:nvPr>
        </p:nvSpPr>
        <p:spPr>
          <a:xfrm>
            <a:off x="191729" y="1517949"/>
            <a:ext cx="8775290" cy="5032463"/>
          </a:xfrm>
        </p:spPr>
        <p:txBody>
          <a:bodyPr>
            <a:noAutofit/>
          </a:bodyPr>
          <a:lstStyle/>
          <a:p>
            <a:r>
              <a:rPr lang="en-US" dirty="0" smtClean="0"/>
              <a:t>Always important to address </a:t>
            </a:r>
            <a:r>
              <a:rPr lang="en-US" dirty="0" smtClean="0"/>
              <a:t>coverage with </a:t>
            </a:r>
            <a:r>
              <a:rPr lang="en-US" dirty="0" smtClean="0"/>
              <a:t>partners providing applied learning opportunities</a:t>
            </a:r>
          </a:p>
          <a:p>
            <a:pPr lvl="1"/>
            <a:r>
              <a:rPr lang="en-US" dirty="0" smtClean="0"/>
              <a:t>Student exposure is problematic for </a:t>
            </a:r>
            <a:r>
              <a:rPr lang="en-US" dirty="0" smtClean="0"/>
              <a:t>everyone</a:t>
            </a:r>
            <a:endParaRPr lang="en-US" dirty="0" smtClean="0"/>
          </a:p>
          <a:p>
            <a:r>
              <a:rPr lang="en-US" dirty="0"/>
              <a:t>Workers’ Compensation</a:t>
            </a:r>
          </a:p>
          <a:p>
            <a:pPr lvl="1"/>
            <a:r>
              <a:rPr lang="en-US" dirty="0"/>
              <a:t>Interns must be covered in NY</a:t>
            </a:r>
          </a:p>
          <a:p>
            <a:pPr lvl="1"/>
            <a:r>
              <a:rPr lang="en-US" dirty="0"/>
              <a:t>Benefits both parties and is important protection for employers</a:t>
            </a:r>
          </a:p>
          <a:p>
            <a:pPr lvl="1"/>
            <a:r>
              <a:rPr lang="en-US" dirty="0"/>
              <a:t>Host is required to maintain and cannot require SUNY to provide </a:t>
            </a:r>
            <a:r>
              <a:rPr lang="en-US" dirty="0" smtClean="0"/>
              <a:t>coverage (SUNY </a:t>
            </a:r>
            <a:r>
              <a:rPr lang="en-US" dirty="0"/>
              <a:t>can only provide coverage if the student is </a:t>
            </a:r>
            <a:r>
              <a:rPr lang="en-US" dirty="0" smtClean="0"/>
              <a:t>our employee)</a:t>
            </a:r>
            <a:endParaRPr lang="en-US" dirty="0"/>
          </a:p>
          <a:p>
            <a:endParaRPr lang="en-US" dirty="0" smtClean="0"/>
          </a:p>
        </p:txBody>
      </p:sp>
    </p:spTree>
    <p:extLst>
      <p:ext uri="{BB962C8B-B14F-4D97-AF65-F5344CB8AC3E}">
        <p14:creationId xmlns:p14="http://schemas.microsoft.com/office/powerpoint/2010/main" val="429488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229600" cy="1274885"/>
          </a:xfrm>
        </p:spPr>
        <p:txBody>
          <a:bodyPr>
            <a:noAutofit/>
          </a:bodyPr>
          <a:lstStyle/>
          <a:p>
            <a:r>
              <a:rPr lang="en-US" b="1" dirty="0" smtClean="0">
                <a:solidFill>
                  <a:schemeClr val="bg1"/>
                </a:solidFill>
              </a:rPr>
              <a:t>Insurance</a:t>
            </a:r>
            <a:endParaRPr lang="en-US" b="1" dirty="0">
              <a:solidFill>
                <a:schemeClr val="bg1"/>
              </a:solidFill>
            </a:endParaRPr>
          </a:p>
        </p:txBody>
      </p:sp>
      <p:sp>
        <p:nvSpPr>
          <p:cNvPr id="3" name="Content Placeholder 2"/>
          <p:cNvSpPr>
            <a:spLocks noGrp="1"/>
          </p:cNvSpPr>
          <p:nvPr>
            <p:ph idx="1"/>
          </p:nvPr>
        </p:nvSpPr>
        <p:spPr>
          <a:xfrm>
            <a:off x="-142568" y="1403744"/>
            <a:ext cx="9139084" cy="5032463"/>
          </a:xfrm>
        </p:spPr>
        <p:txBody>
          <a:bodyPr>
            <a:noAutofit/>
          </a:bodyPr>
          <a:lstStyle/>
          <a:p>
            <a:pPr marL="0" indent="0">
              <a:buNone/>
            </a:pPr>
            <a:r>
              <a:rPr lang="en-US" sz="2600" b="1" dirty="0" smtClean="0"/>
              <a:t>	General </a:t>
            </a:r>
            <a:r>
              <a:rPr lang="en-US" sz="2600" b="1" dirty="0" smtClean="0"/>
              <a:t>Liability &amp; Commercial Liability</a:t>
            </a:r>
          </a:p>
          <a:p>
            <a:pPr lvl="1"/>
            <a:r>
              <a:rPr lang="en-US" sz="2600" dirty="0" smtClean="0"/>
              <a:t>SUNY </a:t>
            </a:r>
            <a:r>
              <a:rPr lang="en-US" sz="2600" dirty="0" smtClean="0"/>
              <a:t>students </a:t>
            </a:r>
            <a:r>
              <a:rPr lang="en-US" sz="2600" b="1" dirty="0" smtClean="0"/>
              <a:t>are not</a:t>
            </a:r>
            <a:r>
              <a:rPr lang="en-US" sz="2600" dirty="0" smtClean="0"/>
              <a:t> covered by the NYS Court of Claims Act or Public Officers Law section 17 for defense and indemnification of negligent acts while participating in applied learning, </a:t>
            </a:r>
            <a:r>
              <a:rPr lang="en-US" sz="2600" b="1" dirty="0" smtClean="0"/>
              <a:t>UNLESS they are working or volunteering for SUNY itself.</a:t>
            </a:r>
          </a:p>
          <a:p>
            <a:pPr lvl="1"/>
            <a:r>
              <a:rPr lang="en-US" sz="2600" b="1" dirty="0" smtClean="0"/>
              <a:t>SUNY purchases </a:t>
            </a:r>
            <a:r>
              <a:rPr lang="en-US" sz="2600" dirty="0" smtClean="0"/>
              <a:t>separate student affiliation liability insurance</a:t>
            </a:r>
          </a:p>
          <a:p>
            <a:pPr lvl="1"/>
            <a:r>
              <a:rPr lang="en-US" sz="2600" b="1" dirty="0" smtClean="0"/>
              <a:t>What it covers: </a:t>
            </a:r>
            <a:r>
              <a:rPr lang="en-US" sz="2600" dirty="0" smtClean="0"/>
              <a:t>students’ negligent acts and omissions that cause personal injury to a third party or property </a:t>
            </a:r>
            <a:r>
              <a:rPr lang="en-US" sz="2600" dirty="0" smtClean="0"/>
              <a:t>damage</a:t>
            </a:r>
            <a:endParaRPr lang="en-US" sz="2600" dirty="0" smtClean="0"/>
          </a:p>
          <a:p>
            <a:pPr lvl="1"/>
            <a:r>
              <a:rPr lang="en-US" sz="2600" b="1" dirty="0" smtClean="0"/>
              <a:t>What it does NOT cover:</a:t>
            </a:r>
            <a:r>
              <a:rPr lang="en-US" sz="2600" dirty="0" smtClean="0"/>
              <a:t> personal injuries or property damage sustained by students</a:t>
            </a:r>
            <a:r>
              <a:rPr lang="en-US" sz="2600" dirty="0" smtClean="0"/>
              <a:t>.</a:t>
            </a:r>
            <a:endParaRPr lang="en-US" sz="2600" dirty="0" smtClean="0"/>
          </a:p>
        </p:txBody>
      </p:sp>
    </p:spTree>
    <p:extLst>
      <p:ext uri="{BB962C8B-B14F-4D97-AF65-F5344CB8AC3E}">
        <p14:creationId xmlns:p14="http://schemas.microsoft.com/office/powerpoint/2010/main" val="4259965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lstStyle/>
          <a:p>
            <a:r>
              <a:rPr lang="en-US" b="1" dirty="0" smtClean="0">
                <a:solidFill>
                  <a:schemeClr val="bg1"/>
                </a:solidFill>
              </a:rPr>
              <a:t>Insurance</a:t>
            </a:r>
            <a:endParaRPr lang="en-US" b="1" dirty="0">
              <a:solidFill>
                <a:schemeClr val="bg1"/>
              </a:solidFill>
            </a:endParaRPr>
          </a:p>
        </p:txBody>
      </p:sp>
      <p:sp>
        <p:nvSpPr>
          <p:cNvPr id="3" name="Content Placeholder 2"/>
          <p:cNvSpPr>
            <a:spLocks noGrp="1"/>
          </p:cNvSpPr>
          <p:nvPr>
            <p:ph idx="1"/>
          </p:nvPr>
        </p:nvSpPr>
        <p:spPr>
          <a:xfrm>
            <a:off x="339212" y="1649362"/>
            <a:ext cx="8480323" cy="4820264"/>
          </a:xfrm>
        </p:spPr>
        <p:txBody>
          <a:bodyPr>
            <a:normAutofit fontScale="92500" lnSpcReduction="10000"/>
          </a:bodyPr>
          <a:lstStyle/>
          <a:p>
            <a:r>
              <a:rPr lang="en-US" dirty="0" smtClean="0"/>
              <a:t>SUNY insurance is conditioned on:</a:t>
            </a:r>
            <a:endParaRPr lang="en-US" dirty="0" smtClean="0"/>
          </a:p>
          <a:p>
            <a:pPr lvl="1"/>
            <a:r>
              <a:rPr lang="en-US" dirty="0" smtClean="0"/>
              <a:t>Student must receive academic credit OR be meeting a course- or program-requirement by participating in a clinical training program;</a:t>
            </a:r>
          </a:p>
          <a:p>
            <a:pPr lvl="1"/>
            <a:r>
              <a:rPr lang="en-US" dirty="0" smtClean="0"/>
              <a:t>The experience must be supervised by the Host and coordinated by a faculty member (need not be present);</a:t>
            </a:r>
          </a:p>
          <a:p>
            <a:pPr lvl="1"/>
            <a:r>
              <a:rPr lang="en-US" dirty="0" smtClean="0"/>
              <a:t>There must be an </a:t>
            </a:r>
            <a:r>
              <a:rPr lang="en-US" i="1" dirty="0" smtClean="0"/>
              <a:t>affiliation agreement</a:t>
            </a:r>
            <a:r>
              <a:rPr lang="en-US" dirty="0" smtClean="0"/>
              <a:t> in place between SUNY and the Host; and</a:t>
            </a:r>
          </a:p>
          <a:p>
            <a:pPr lvl="1"/>
            <a:r>
              <a:rPr lang="en-US" dirty="0" smtClean="0"/>
              <a:t>The academic program must be approved by the insurance company for coverage under the program </a:t>
            </a:r>
            <a:r>
              <a:rPr lang="en-US" dirty="0" smtClean="0"/>
              <a:t>(see Appendix </a:t>
            </a:r>
            <a:r>
              <a:rPr lang="en-US" dirty="0" smtClean="0"/>
              <a:t>A of Applied Learning Guide).</a:t>
            </a:r>
          </a:p>
          <a:p>
            <a:pPr lvl="1"/>
            <a:endParaRPr lang="en-US" dirty="0" smtClean="0"/>
          </a:p>
          <a:p>
            <a:pPr lvl="1"/>
            <a:endParaRPr lang="en-US" dirty="0"/>
          </a:p>
        </p:txBody>
      </p:sp>
    </p:spTree>
    <p:extLst>
      <p:ext uri="{BB962C8B-B14F-4D97-AF65-F5344CB8AC3E}">
        <p14:creationId xmlns:p14="http://schemas.microsoft.com/office/powerpoint/2010/main" val="2927544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7"/>
            <a:ext cx="8229600" cy="1272808"/>
          </a:xfrm>
        </p:spPr>
        <p:txBody>
          <a:bodyPr/>
          <a:lstStyle/>
          <a:p>
            <a:r>
              <a:rPr lang="en-US" b="1" dirty="0" smtClean="0">
                <a:solidFill>
                  <a:schemeClr val="bg1"/>
                </a:solidFill>
              </a:rPr>
              <a:t>Malpractice Insurance	</a:t>
            </a:r>
            <a:endParaRPr lang="en-US" b="1" dirty="0">
              <a:solidFill>
                <a:schemeClr val="bg1"/>
              </a:solidFill>
            </a:endParaRPr>
          </a:p>
        </p:txBody>
      </p:sp>
      <p:sp>
        <p:nvSpPr>
          <p:cNvPr id="3" name="Content Placeholder 2"/>
          <p:cNvSpPr>
            <a:spLocks noGrp="1"/>
          </p:cNvSpPr>
          <p:nvPr>
            <p:ph idx="1"/>
          </p:nvPr>
        </p:nvSpPr>
        <p:spPr>
          <a:xfrm>
            <a:off x="457200" y="1600201"/>
            <a:ext cx="8229600" cy="4849760"/>
          </a:xfrm>
        </p:spPr>
        <p:txBody>
          <a:bodyPr>
            <a:normAutofit fontScale="85000" lnSpcReduction="20000"/>
          </a:bodyPr>
          <a:lstStyle/>
          <a:p>
            <a:r>
              <a:rPr lang="en-US" dirty="0" smtClean="0"/>
              <a:t>SUNY’s commercial policy </a:t>
            </a:r>
            <a:r>
              <a:rPr lang="en-US" b="1" dirty="0" smtClean="0"/>
              <a:t>DOES NOT</a:t>
            </a:r>
            <a:r>
              <a:rPr lang="en-US" dirty="0" smtClean="0"/>
              <a:t> insure licensed professionals acting in their official capacity (certain professionals are required to have malpractice insurance, but not all – e.g., lawyers).</a:t>
            </a:r>
          </a:p>
          <a:p>
            <a:r>
              <a:rPr lang="en-US" dirty="0" smtClean="0"/>
              <a:t>Some Hosts might request students to obtain </a:t>
            </a:r>
            <a:r>
              <a:rPr lang="en-US" dirty="0" smtClean="0"/>
              <a:t>separate malpractice </a:t>
            </a:r>
            <a:r>
              <a:rPr lang="en-US" dirty="0" smtClean="0"/>
              <a:t>insurance</a:t>
            </a:r>
          </a:p>
          <a:p>
            <a:pPr lvl="1"/>
            <a:r>
              <a:rPr lang="en-US" dirty="0" smtClean="0"/>
              <a:t>This is unreasonable since students can’t commit </a:t>
            </a:r>
            <a:r>
              <a:rPr lang="en-US" dirty="0" smtClean="0"/>
              <a:t>malpractice, </a:t>
            </a:r>
            <a:r>
              <a:rPr lang="en-US" dirty="0" smtClean="0"/>
              <a:t>but it is up to the student if </a:t>
            </a:r>
            <a:r>
              <a:rPr lang="en-US" dirty="0" smtClean="0"/>
              <a:t>it is </a:t>
            </a:r>
            <a:r>
              <a:rPr lang="en-US" dirty="0" smtClean="0"/>
              <a:t>a mandatory condition and </a:t>
            </a:r>
            <a:r>
              <a:rPr lang="en-US" dirty="0" smtClean="0"/>
              <a:t>our </a:t>
            </a:r>
            <a:r>
              <a:rPr lang="en-US" dirty="0" smtClean="0"/>
              <a:t>policy technically already covers “professional liability”</a:t>
            </a:r>
          </a:p>
          <a:p>
            <a:r>
              <a:rPr lang="en-US" dirty="0" smtClean="0"/>
              <a:t>If a health care program recommends student procure insurance in addition to what is provided by SUNY, </a:t>
            </a:r>
            <a:r>
              <a:rPr lang="en-US" dirty="0" smtClean="0"/>
              <a:t>this could </a:t>
            </a:r>
            <a:r>
              <a:rPr lang="en-US" dirty="0" smtClean="0"/>
              <a:t>cause an issue with priority of coverage</a:t>
            </a:r>
          </a:p>
          <a:p>
            <a:pPr lvl="1"/>
            <a:r>
              <a:rPr lang="en-US" dirty="0" smtClean="0"/>
              <a:t>Consult campus counsel if this is discussed.</a:t>
            </a:r>
            <a:endParaRPr lang="en-US" dirty="0"/>
          </a:p>
        </p:txBody>
      </p:sp>
    </p:spTree>
    <p:extLst>
      <p:ext uri="{BB962C8B-B14F-4D97-AF65-F5344CB8AC3E}">
        <p14:creationId xmlns:p14="http://schemas.microsoft.com/office/powerpoint/2010/main" val="498426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57300"/>
          </a:xfrm>
        </p:spPr>
        <p:txBody>
          <a:bodyPr/>
          <a:lstStyle/>
          <a:p>
            <a:r>
              <a:rPr lang="en-US" b="1" dirty="0" smtClean="0">
                <a:solidFill>
                  <a:schemeClr val="bg1"/>
                </a:solidFill>
              </a:rPr>
              <a:t>Automobile Insurance</a:t>
            </a:r>
            <a:endParaRPr lang="en-US" b="1" dirty="0">
              <a:solidFill>
                <a:schemeClr val="bg1"/>
              </a:solidFill>
            </a:endParaRPr>
          </a:p>
        </p:txBody>
      </p:sp>
      <p:sp>
        <p:nvSpPr>
          <p:cNvPr id="3" name="Content Placeholder 2"/>
          <p:cNvSpPr>
            <a:spLocks noGrp="1"/>
          </p:cNvSpPr>
          <p:nvPr>
            <p:ph idx="1"/>
          </p:nvPr>
        </p:nvSpPr>
        <p:spPr>
          <a:xfrm>
            <a:off x="457200" y="1698524"/>
            <a:ext cx="8229600" cy="4525963"/>
          </a:xfrm>
        </p:spPr>
        <p:txBody>
          <a:bodyPr/>
          <a:lstStyle/>
          <a:p>
            <a:r>
              <a:rPr lang="en-US" b="1" dirty="0" smtClean="0"/>
              <a:t>General Rule: </a:t>
            </a:r>
            <a:r>
              <a:rPr lang="en-US" dirty="0" smtClean="0"/>
              <a:t>a student’s own insurance or the automobile owner’s insurance will be the only coverage (POL section 17 does not apply).</a:t>
            </a:r>
          </a:p>
          <a:p>
            <a:r>
              <a:rPr lang="en-US" dirty="0" smtClean="0"/>
              <a:t>If driving for a Host while participating in the SUNY Works Initiative, the Host may provide defense and indemnification for driving, </a:t>
            </a:r>
            <a:r>
              <a:rPr lang="en-US" b="1" dirty="0" smtClean="0"/>
              <a:t>but</a:t>
            </a:r>
            <a:r>
              <a:rPr lang="en-US" dirty="0" smtClean="0"/>
              <a:t> students should inquire about personal liability before agreeing to drive for a Host.</a:t>
            </a:r>
            <a:endParaRPr lang="en-US" dirty="0"/>
          </a:p>
        </p:txBody>
      </p:sp>
    </p:spTree>
    <p:extLst>
      <p:ext uri="{BB962C8B-B14F-4D97-AF65-F5344CB8AC3E}">
        <p14:creationId xmlns:p14="http://schemas.microsoft.com/office/powerpoint/2010/main" val="123934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6"/>
            <a:ext cx="8229600" cy="1246432"/>
          </a:xfrm>
        </p:spPr>
        <p:txBody>
          <a:bodyPr>
            <a:normAutofit/>
          </a:bodyPr>
          <a:lstStyle/>
          <a:p>
            <a:r>
              <a:rPr lang="en-US" b="1" dirty="0" smtClean="0">
                <a:solidFill>
                  <a:schemeClr val="bg1"/>
                </a:solidFill>
              </a:rPr>
              <a:t>Compliance</a:t>
            </a:r>
            <a:endParaRPr lang="en-US" b="1" dirty="0">
              <a:solidFill>
                <a:schemeClr val="bg1"/>
              </a:solidFill>
            </a:endParaRPr>
          </a:p>
        </p:txBody>
      </p:sp>
      <p:sp>
        <p:nvSpPr>
          <p:cNvPr id="3" name="Content Placeholder 2"/>
          <p:cNvSpPr>
            <a:spLocks noGrp="1"/>
          </p:cNvSpPr>
          <p:nvPr>
            <p:ph idx="1"/>
          </p:nvPr>
        </p:nvSpPr>
        <p:spPr>
          <a:xfrm>
            <a:off x="0" y="1424354"/>
            <a:ext cx="8499987" cy="5259250"/>
          </a:xfrm>
        </p:spPr>
        <p:txBody>
          <a:bodyPr>
            <a:normAutofit fontScale="85000" lnSpcReduction="10000"/>
          </a:bodyPr>
          <a:lstStyle/>
          <a:p>
            <a:pPr marL="0" indent="0">
              <a:buNone/>
            </a:pPr>
            <a:r>
              <a:rPr lang="en-US" sz="3300" dirty="0" smtClean="0"/>
              <a:t>	Laws applied </a:t>
            </a:r>
            <a:r>
              <a:rPr lang="en-US" sz="3300" dirty="0" smtClean="0"/>
              <a:t>by extension (either by law or principle):</a:t>
            </a:r>
          </a:p>
          <a:p>
            <a:pPr lvl="1"/>
            <a:r>
              <a:rPr lang="en-US" sz="3300" b="1" dirty="0" smtClean="0"/>
              <a:t>ADA</a:t>
            </a:r>
          </a:p>
          <a:p>
            <a:pPr lvl="2"/>
            <a:r>
              <a:rPr lang="en-US" sz="2900" dirty="0" smtClean="0"/>
              <a:t>Hosts must accommodate and support students in compliance with the ADA</a:t>
            </a:r>
          </a:p>
          <a:p>
            <a:pPr lvl="1"/>
            <a:r>
              <a:rPr lang="en-US" sz="3300" b="1" dirty="0" smtClean="0"/>
              <a:t>Anti-Discrimination</a:t>
            </a:r>
          </a:p>
          <a:p>
            <a:pPr lvl="2"/>
            <a:r>
              <a:rPr lang="en-US" sz="2900" dirty="0" smtClean="0"/>
              <a:t>NYS Human Rights Law protections are extended to unpaid interns and paid interns are protected as employees</a:t>
            </a:r>
          </a:p>
          <a:p>
            <a:pPr lvl="3"/>
            <a:r>
              <a:rPr lang="en-US" dirty="0" smtClean="0"/>
              <a:t>All employers in NYS must have a sexual harassment prevention program under NYS Human Rights Law; campuses should get assurances from the hosts that they have a plan and training in place.</a:t>
            </a:r>
          </a:p>
          <a:p>
            <a:pPr lvl="2"/>
            <a:r>
              <a:rPr lang="en-US" sz="2900" dirty="0" smtClean="0"/>
              <a:t>Title VII, Equal Pay Act (if applicable), ADEA and Title II of the Genetic Information Nondiscrimination Act of 2008 (GINA) also apply</a:t>
            </a:r>
          </a:p>
          <a:p>
            <a:pPr marL="914400" lvl="2" indent="0">
              <a:buNone/>
            </a:pPr>
            <a:endParaRPr lang="en-US" dirty="0"/>
          </a:p>
        </p:txBody>
      </p:sp>
    </p:spTree>
    <p:extLst>
      <p:ext uri="{BB962C8B-B14F-4D97-AF65-F5344CB8AC3E}">
        <p14:creationId xmlns:p14="http://schemas.microsoft.com/office/powerpoint/2010/main" val="379978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6610</TotalTime>
  <Words>2500</Words>
  <Application>Microsoft Office PowerPoint</Application>
  <PresentationFormat>On-screen Show (4:3)</PresentationFormat>
  <Paragraphs>237</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AauxPro OT</vt:lpstr>
      <vt:lpstr>Arial</vt:lpstr>
      <vt:lpstr>Calibri</vt:lpstr>
      <vt:lpstr>Office Theme</vt:lpstr>
      <vt:lpstr>PowerPoint Presentation</vt:lpstr>
      <vt:lpstr>Roadmap for Today</vt:lpstr>
      <vt:lpstr>Liability</vt:lpstr>
      <vt:lpstr>Insurance</vt:lpstr>
      <vt:lpstr>Insurance</vt:lpstr>
      <vt:lpstr>Insurance</vt:lpstr>
      <vt:lpstr>Malpractice Insurance </vt:lpstr>
      <vt:lpstr>Automobile Insurance</vt:lpstr>
      <vt:lpstr>Compliance</vt:lpstr>
      <vt:lpstr>Compliance</vt:lpstr>
      <vt:lpstr>FLSA Coverage - Employment</vt:lpstr>
      <vt:lpstr>Fair Labor Standards Act (FLSA)</vt:lpstr>
      <vt:lpstr>Some Exceptions to FLSA</vt:lpstr>
      <vt:lpstr>Some Exceptions to FLSA</vt:lpstr>
      <vt:lpstr>Glatt v. Fox Searchlight and the Primary Beneficiary Test</vt:lpstr>
      <vt:lpstr>Glatt v. Fox Searchlight and the Primary Beneficiary Test</vt:lpstr>
      <vt:lpstr>Glatt Primary Beneficiary Test</vt:lpstr>
      <vt:lpstr>Schumann v. Collier Anesthesia </vt:lpstr>
      <vt:lpstr>Wang v. Hearst Corp.  (2nd Cir. 2017)</vt:lpstr>
      <vt:lpstr>Academic Credit</vt:lpstr>
      <vt:lpstr>Agreements/Contracts</vt:lpstr>
      <vt:lpstr>Agreements/Contracts</vt:lpstr>
      <vt:lpstr>Volunteer/Community Service</vt:lpstr>
      <vt:lpstr>“Move the Box”/”Ban the Box”</vt:lpstr>
      <vt:lpstr>Cannabis Industry Postings</vt:lpstr>
      <vt:lpstr>Cannabis Industry Postings</vt:lpstr>
      <vt:lpstr>Cannabis Industry Postings</vt:lpstr>
      <vt:lpstr>Any Questions?</vt:lpstr>
    </vt:vector>
  </TitlesOfParts>
  <Company>LPK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lpkuser</dc:creator>
  <cp:lastModifiedBy>Gilbertson, Seth</cp:lastModifiedBy>
  <cp:revision>606</cp:revision>
  <cp:lastPrinted>2014-05-01T17:18:48Z</cp:lastPrinted>
  <dcterms:created xsi:type="dcterms:W3CDTF">2010-08-30T20:00:37Z</dcterms:created>
  <dcterms:modified xsi:type="dcterms:W3CDTF">2019-10-29T15:33:29Z</dcterms:modified>
</cp:coreProperties>
</file>