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76" r:id="rId4"/>
    <p:sldId id="257" r:id="rId5"/>
    <p:sldId id="258" r:id="rId6"/>
    <p:sldId id="259" r:id="rId7"/>
    <p:sldId id="282" r:id="rId8"/>
    <p:sldId id="260" r:id="rId9"/>
    <p:sldId id="283" r:id="rId10"/>
    <p:sldId id="268" r:id="rId11"/>
    <p:sldId id="273" r:id="rId12"/>
    <p:sldId id="274" r:id="rId13"/>
    <p:sldId id="275" r:id="rId14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E0"/>
    <a:srgbClr val="F8C01B"/>
    <a:srgbClr val="0073A7"/>
    <a:srgbClr val="062751"/>
    <a:srgbClr val="021A38"/>
    <a:srgbClr val="004C93"/>
    <a:srgbClr val="00577A"/>
    <a:srgbClr val="F7660D"/>
    <a:srgbClr val="546996"/>
    <a:srgbClr val="002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31" autoAdjust="0"/>
    <p:restoredTop sz="86000" autoAdjust="0"/>
  </p:normalViewPr>
  <p:slideViewPr>
    <p:cSldViewPr>
      <p:cViewPr varScale="1">
        <p:scale>
          <a:sx n="102" d="100"/>
          <a:sy n="102" d="100"/>
        </p:scale>
        <p:origin x="403" y="-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/>
          <a:lstStyle>
            <a:lvl1pPr algn="r">
              <a:defRPr sz="1200"/>
            </a:lvl1pPr>
          </a:lstStyle>
          <a:p>
            <a:fld id="{55F8D0CC-F879-7C4B-BB97-1B675C06E092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 anchor="b"/>
          <a:lstStyle>
            <a:lvl1pPr algn="r">
              <a:defRPr sz="1200"/>
            </a:lvl1pPr>
          </a:lstStyle>
          <a:p>
            <a:fld id="{2FF47F16-64B0-9F4D-9C17-CBFC51EC4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00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/>
          <a:lstStyle>
            <a:lvl1pPr algn="r">
              <a:defRPr sz="1200"/>
            </a:lvl1pPr>
          </a:lstStyle>
          <a:p>
            <a:fld id="{609CC9C5-50EA-4DEC-9B90-24074012E79F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numCol="1" rtlCol="0" anchor="b"/>
          <a:lstStyle>
            <a:lvl1pPr algn="r">
              <a:defRPr sz="1200"/>
            </a:lvl1pPr>
          </a:lstStyle>
          <a:p>
            <a:fld id="{38207E52-98E5-4F6A-9B70-BFE9B84B03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8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>
            <a:normAutofit/>
          </a:bodyPr>
          <a:lstStyle/>
          <a:p>
            <a:pPr lvl="0"/>
            <a:r>
              <a:rPr lang="en-US" sz="10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Introduce yourself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28C480A6-A093-4DA3-BD6D-C1305583751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76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28C480A6-A093-4DA3-BD6D-C130558375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7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</p:spPr>
        <p:txBody>
          <a:bodyPr numCol="1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  <a:prstGeom prst="rect">
            <a:avLst/>
          </a:prstGeo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  <a:prstGeom prst="rect">
            <a:avLst/>
          </a:prstGeo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1" cy="4389835"/>
          </a:xfrm>
          <a:prstGeom prst="rect">
            <a:avLst/>
          </a:prstGeo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E77179C6-F800-451C-BD23-C7E8CE659C7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numCol="1"/>
          <a:lstStyle/>
          <a:p>
            <a:fld id="{573908C0-EA3D-4A0C-BB08-A99B9A57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179C6-F800-451C-BD23-C7E8CE659C7C}" type="datetimeFigureOut">
              <a:rPr lang="en-US" smtClean="0"/>
              <a:pPr/>
              <a:t>5/30/2019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08C0-EA3D-4A0C-BB08-A99B9A57F4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Content Placeholder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2" y="0"/>
            <a:ext cx="9144000" cy="5143500"/>
          </a:xfrm>
          <a:prstGeom prst="rect">
            <a:avLst/>
          </a:prstGeom>
        </p:spPr>
      </p:pic>
      <p:sp>
        <p:nvSpPr>
          <p:cNvPr id="13" name="Title 5"/>
          <p:cNvSpPr txBox="1">
            <a:spLocks/>
          </p:cNvSpPr>
          <p:nvPr userDrawn="1"/>
        </p:nvSpPr>
        <p:spPr>
          <a:xfrm>
            <a:off x="5562600" y="285749"/>
            <a:ext cx="3276600" cy="457201"/>
          </a:xfrm>
          <a:prstGeom prst="rect">
            <a:avLst/>
          </a:prstGeom>
          <a:solidFill>
            <a:srgbClr val="385274"/>
          </a:solidFill>
        </p:spPr>
        <p:txBody>
          <a:bodyPr numCol="1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itle"/>
          <p:cNvSpPr txBox="1">
            <a:spLocks/>
          </p:cNvSpPr>
          <p:nvPr userDrawn="1"/>
        </p:nvSpPr>
        <p:spPr>
          <a:xfrm>
            <a:off x="685800" y="4789777"/>
            <a:ext cx="8001000" cy="609600"/>
          </a:xfrm>
          <a:prstGeom prst="rect">
            <a:avLst/>
          </a:prstGeom>
        </p:spPr>
        <p:txBody>
          <a:bodyPr numCol="1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Center for Online Teaching Excellence (COTE)				                       #OPENSUNYCOTE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5" name="Picture 1" descr="Open SUNY logo 287[3]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4781550"/>
            <a:ext cx="567966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otecommunity.open.suny.edu/" TargetMode="Externa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PEN SUNY logo_blu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71550"/>
            <a:ext cx="4908113" cy="26627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257550"/>
            <a:ext cx="8902356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/>
            <a:r>
              <a:rPr lang="en-US" sz="2400" dirty="0" smtClean="0"/>
              <a:t> </a:t>
            </a:r>
          </a:p>
          <a:p>
            <a:pPr algn="r"/>
            <a:r>
              <a:rPr lang="en-US" sz="2400" dirty="0" smtClean="0"/>
              <a:t>Open SUNY Center for Online Teaching</a:t>
            </a:r>
          </a:p>
          <a:p>
            <a:pPr algn="r"/>
            <a:r>
              <a:rPr lang="en-US" sz="2400" dirty="0" smtClean="0"/>
              <a:t>CIT 2019</a:t>
            </a:r>
            <a:endParaRPr lang="pl-PL" altLang="pl-PL" sz="2400" dirty="0" smtClean="0"/>
          </a:p>
          <a:p>
            <a:pPr algn="r"/>
            <a:r>
              <a:rPr lang="en-US" sz="2400" dirty="0" smtClean="0"/>
              <a:t>SUNY Purchase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5822513" y="2857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Align Your Design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54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57150"/>
            <a:ext cx="3276600" cy="857250"/>
          </a:xfrm>
        </p:spPr>
        <p:txBody>
          <a:bodyPr numCol="1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Recommendations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428750"/>
            <a:ext cx="749032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 sensitive to ….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What faculty have already written.  Alignment is the goal.</a:t>
            </a:r>
          </a:p>
          <a:p>
            <a:pPr marL="342900" indent="-342900">
              <a:buAutoNum type="arabicPeriod"/>
            </a:pPr>
            <a:r>
              <a:rPr lang="en-US" dirty="0" smtClean="0"/>
              <a:t>Time management … for a whole course, this can take a while.</a:t>
            </a:r>
          </a:p>
          <a:p>
            <a:pPr marL="342900" indent="-342900">
              <a:buAutoNum type="arabicPeriod"/>
            </a:pPr>
            <a:r>
              <a:rPr lang="en-US" dirty="0"/>
              <a:t>M</a:t>
            </a:r>
            <a:r>
              <a:rPr lang="en-US" dirty="0" smtClean="0"/>
              <a:t>ore pressing design issues, you may have to shelve this for a later date.</a:t>
            </a:r>
          </a:p>
          <a:p>
            <a:pPr marL="342900" indent="-342900">
              <a:buAutoNum type="arabicPeriod"/>
            </a:pPr>
            <a:r>
              <a:rPr lang="en-US" dirty="0" smtClean="0"/>
              <a:t>Keeping the learners at the center of YOUR language ….</a:t>
            </a:r>
          </a:p>
          <a:p>
            <a:pPr lvl="1"/>
            <a:r>
              <a:rPr lang="en-US" dirty="0" smtClean="0"/>
              <a:t>“Students may see the connection better if …”</a:t>
            </a:r>
          </a:p>
          <a:p>
            <a:pPr lvl="1"/>
            <a:r>
              <a:rPr lang="en-US" dirty="0" smtClean="0"/>
              <a:t>“Students will know exactly what will be evaluated.”</a:t>
            </a:r>
          </a:p>
          <a:p>
            <a:r>
              <a:rPr lang="en-US" dirty="0" smtClean="0"/>
              <a:t>5. Faculty workload …. If possible, fill out the worksheet for a module or two.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8100"/>
            <a:ext cx="8229600" cy="857250"/>
          </a:xfrm>
        </p:spPr>
        <p:txBody>
          <a:bodyPr numCol="1"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Your Questions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1733550"/>
            <a:ext cx="5257800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?</a:t>
            </a:r>
            <a:endParaRPr lang="en-US" sz="9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penSUNY_Banner_0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1" y="0"/>
            <a:ext cx="9141779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1428750"/>
            <a:ext cx="3124200" cy="55626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robert.piorkowski@suny.edu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" name="Picture 1" descr="OPEN SUNY logo_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3350"/>
            <a:ext cx="3055929" cy="16579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62612" y="2387084"/>
            <a:ext cx="3828504" cy="1384995"/>
          </a:xfrm>
          <a:prstGeom prst="rect">
            <a:avLst/>
          </a:prstGeom>
        </p:spPr>
        <p:txBody>
          <a:bodyPr wrap="none" numCol="1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THANK YOU! </a:t>
            </a:r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://cotecommunity.open.suny.edu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007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38100"/>
            <a:ext cx="8229600" cy="857250"/>
          </a:xfrm>
        </p:spPr>
        <p:txBody>
          <a:bodyPr numCol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QR Code for all resources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619250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133350"/>
            <a:ext cx="3581400" cy="689371"/>
          </a:xfrm>
        </p:spPr>
        <p:txBody>
          <a:bodyPr numCol="1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Introduction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Who am I?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Instructional Designer since 1999</a:t>
            </a:r>
          </a:p>
          <a:p>
            <a:pPr marL="457200" lvl="1" indent="0">
              <a:buNone/>
            </a:pPr>
            <a:r>
              <a:rPr lang="en-US" dirty="0" smtClean="0"/>
              <a:t>Led the original team to construct the OSCQR rubric</a:t>
            </a:r>
          </a:p>
          <a:p>
            <a:pPr marL="457200" lvl="1" indent="0">
              <a:buNone/>
            </a:pPr>
            <a:r>
              <a:rPr lang="en-US" dirty="0" smtClean="0"/>
              <a:t>Have reviewed 50+ courses with OSCQR</a:t>
            </a:r>
          </a:p>
          <a:p>
            <a:pPr marL="457200" lvl="1" indent="0">
              <a:buNone/>
            </a:pPr>
            <a:r>
              <a:rPr lang="en-US" dirty="0" smtClean="0"/>
              <a:t>Big fan of the Socratic Method of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1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133350"/>
            <a:ext cx="3581400" cy="689371"/>
          </a:xfrm>
        </p:spPr>
        <p:txBody>
          <a:bodyPr numCol="1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Introduction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I was moving along in my course review, using the OSCQR rubric, when all of a sudden 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26" y="2360177"/>
            <a:ext cx="8162971" cy="537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3090151"/>
            <a:ext cx="1853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to mention …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10" y="3614060"/>
            <a:ext cx="8135490" cy="55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37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133350"/>
            <a:ext cx="3581400" cy="689371"/>
          </a:xfrm>
        </p:spPr>
        <p:txBody>
          <a:bodyPr numCol="1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Introduction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buNone/>
            </a:pPr>
            <a:r>
              <a:rPr lang="en-US" dirty="0" smtClean="0"/>
              <a:t>Alignment in an online course is the cohesion between:</a:t>
            </a:r>
            <a:endParaRPr lang="en-US" dirty="0"/>
          </a:p>
          <a:p>
            <a:r>
              <a:rPr lang="en-US" dirty="0" smtClean="0"/>
              <a:t>Stated learning </a:t>
            </a:r>
            <a:r>
              <a:rPr lang="en-US" dirty="0" smtClean="0"/>
              <a:t>objectives/outcomes;</a:t>
            </a:r>
            <a:endParaRPr lang="en-US" dirty="0" smtClean="0"/>
          </a:p>
          <a:p>
            <a:r>
              <a:rPr lang="en-US" dirty="0" smtClean="0"/>
              <a:t>Relevant learning activities;</a:t>
            </a:r>
          </a:p>
          <a:p>
            <a:r>
              <a:rPr lang="en-US" dirty="0" smtClean="0"/>
              <a:t>Authentic assessments.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200" y="57150"/>
            <a:ext cx="3581400" cy="857250"/>
          </a:xfrm>
        </p:spPr>
        <p:txBody>
          <a:bodyPr numCol="1"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Language Matters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926580"/>
            <a:ext cx="6858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will be looking at language used in …</a:t>
            </a:r>
          </a:p>
          <a:p>
            <a:endParaRPr lang="en-US" sz="2000" dirty="0"/>
          </a:p>
          <a:p>
            <a:r>
              <a:rPr lang="en-US" sz="2400" dirty="0" smtClean="0"/>
              <a:t>Course Objectives/Outcomes;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action verbs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measurable outcomes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relevant connections with course activities</a:t>
            </a:r>
          </a:p>
          <a:p>
            <a:endParaRPr lang="en-US" sz="2400" dirty="0" smtClean="0"/>
          </a:p>
          <a:p>
            <a:r>
              <a:rPr lang="en-US" sz="2400" dirty="0" smtClean="0"/>
              <a:t>Assessments/Learning Activities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instructions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rubrics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85750"/>
            <a:ext cx="3124200" cy="457200"/>
          </a:xfrm>
        </p:spPr>
        <p:txBody>
          <a:bodyPr numCol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Process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276350"/>
            <a:ext cx="701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Open the course/module objectives;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Open the first assignment (new tab);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Open the rubric (new tab);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Open the alignment worksheet (new tab);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Copy/paste from 1-3 into the worksheet to see all side-by-side.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85750"/>
            <a:ext cx="3124200" cy="457200"/>
          </a:xfrm>
        </p:spPr>
        <p:txBody>
          <a:bodyPr numCol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Process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276350"/>
            <a:ext cx="723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Look for alignment in the language in the first 2 columns …</a:t>
            </a:r>
            <a:endParaRPr lang="en-US" dirty="0"/>
          </a:p>
          <a:p>
            <a:pPr lvl="1"/>
            <a:r>
              <a:rPr lang="en-US" dirty="0" smtClean="0"/>
              <a:t>Can we used the same verbs as in the objectives?</a:t>
            </a:r>
          </a:p>
          <a:p>
            <a:pPr lvl="1"/>
            <a:r>
              <a:rPr lang="en-US" dirty="0" smtClean="0"/>
              <a:t>Can we make the instructions more salient in regard to the stated learning outcomes?</a:t>
            </a:r>
          </a:p>
          <a:p>
            <a:pPr lvl="1"/>
            <a:r>
              <a:rPr lang="en-US" dirty="0" smtClean="0"/>
              <a:t>Can we alter one or the other for accuracy?</a:t>
            </a:r>
          </a:p>
          <a:p>
            <a:pPr lvl="1"/>
            <a:endParaRPr lang="en-US" dirty="0"/>
          </a:p>
          <a:p>
            <a:pPr marL="342900" indent="-342900">
              <a:buAutoNum type="arabicPeriod" startAt="2"/>
            </a:pPr>
            <a:r>
              <a:rPr lang="en-US" dirty="0" smtClean="0"/>
              <a:t>If possible, copy/paste the revised instructions/expectations (column 2)             into the criteria cells of the rubric for that assessment.</a:t>
            </a:r>
          </a:p>
          <a:p>
            <a:pPr lvl="1"/>
            <a:r>
              <a:rPr lang="en-US" dirty="0" smtClean="0"/>
              <a:t>Revise language as necessary.</a:t>
            </a:r>
          </a:p>
          <a:p>
            <a:pPr lvl="1"/>
            <a:r>
              <a:rPr lang="en-US" dirty="0" smtClean="0"/>
              <a:t>Revise directions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200" y="285750"/>
            <a:ext cx="3733800" cy="457200"/>
          </a:xfrm>
        </p:spPr>
        <p:txBody>
          <a:bodyPr numCol="1">
            <a:normAutofit fontScale="90000"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Alignment Worksheet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71550"/>
            <a:ext cx="7734300" cy="40296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57150"/>
            <a:ext cx="3276600" cy="857250"/>
          </a:xfrm>
        </p:spPr>
        <p:txBody>
          <a:bodyPr numCol="1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Example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84871"/>
            <a:ext cx="6691327" cy="435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9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numCol="1"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21403</TotalTime>
  <Words>345</Words>
  <Application>Microsoft Office PowerPoint</Application>
  <PresentationFormat>On-screen Show (16:9)</PresentationFormat>
  <Paragraphs>67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Introduction</vt:lpstr>
      <vt:lpstr>Introduction</vt:lpstr>
      <vt:lpstr>Introduction</vt:lpstr>
      <vt:lpstr>Language Matters</vt:lpstr>
      <vt:lpstr>Process</vt:lpstr>
      <vt:lpstr>Process</vt:lpstr>
      <vt:lpstr>Alignment Worksheet</vt:lpstr>
      <vt:lpstr>Example</vt:lpstr>
      <vt:lpstr>Recommendations</vt:lpstr>
      <vt:lpstr>Your Questions</vt:lpstr>
      <vt:lpstr>PowerPoint Presentation</vt:lpstr>
      <vt:lpstr>QR Code for all resources</vt:lpstr>
    </vt:vector>
  </TitlesOfParts>
  <Company>State University of New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todtmaje</dc:creator>
  <cp:lastModifiedBy>Piorkowski, Robert</cp:lastModifiedBy>
  <cp:revision>594</cp:revision>
  <cp:lastPrinted>2015-09-18T20:16:06Z</cp:lastPrinted>
  <dcterms:created xsi:type="dcterms:W3CDTF">2013-09-12T16:13:03Z</dcterms:created>
  <dcterms:modified xsi:type="dcterms:W3CDTF">2019-05-31T11:27:59Z</dcterms:modified>
</cp:coreProperties>
</file>