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5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78"/>
      </p:cViewPr>
      <p:guideLst>
        <p:guide orient="horz" pos="1620"/>
        <p:guide pos="2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6f4a21690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6f4a21690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6cce2da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6cce2da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f4a21690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f4a21690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568f2cd1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568f2cd1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f4a2169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6f4a2169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6f4a2169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6f4a2169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06cce2da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06cce2da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568f2cd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568f2cd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f4a2169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6f4a2169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6cce2d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06cce2d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68f2cd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68f2cd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06cce2da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06cce2da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06cce2d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06cce2da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6f4a216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6f4a2169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f4a2169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f4a2169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6f4a21690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6f4a21690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6f4a2169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6f4a21690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06cce2da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06cce2da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06cce2d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06cce2d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f4a216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6f4a216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6f4a2169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6f4a2169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6cce2d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6cce2d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f4a21690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f4a21690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6f4a21690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6f4a21690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6f4a21690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6f4a21690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6f4a21690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6f4a21690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6f4a21690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6f4a21690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06cce2da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06cce2da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f4a2169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6f4a2169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f4a21690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6f4a21690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6f4a2169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6f4a2169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6f4a2169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6f4a2169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6f4a21690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6f4a21690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06cce2d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06cce2da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568f2cd1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568f2cd1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06cce2da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06cce2da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06cce2da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06cce2da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06cce2da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06cce2da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6cce2da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6cce2da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6cce2da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6cce2da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06cce2da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06cce2da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68f2cd1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68f2cd1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6f4a2169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6f4a2169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41205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56800" y="2150850"/>
            <a:ext cx="743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16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16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16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16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16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16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16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1600"/>
              </a:spcBef>
              <a:spcAft>
                <a:spcPts val="16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120625" y="-125"/>
            <a:ext cx="5023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3505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3505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  <a:defRPr sz="2400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○"/>
              <a:defRPr sz="2400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■"/>
              <a:defRPr sz="2400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●"/>
              <a:defRPr sz="2400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○"/>
              <a:defRPr sz="2400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■"/>
              <a:defRPr sz="2400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●"/>
              <a:defRPr sz="2400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Georgia"/>
              <a:buChar char="○"/>
              <a:defRPr sz="2400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Georgia"/>
              <a:buChar char="■"/>
              <a:defRPr sz="24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presentation/d/1jDpW-_FbGJbr0HfyMB4GWQenI90n7mJaEb9Nz0fORdA/edit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11" Type="http://schemas.openxmlformats.org/officeDocument/2006/relationships/slide" Target="slide40.xml"/><Relationship Id="rId5" Type="http://schemas.openxmlformats.org/officeDocument/2006/relationships/slide" Target="slide8.xml"/><Relationship Id="rId10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iblesyllabus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presentation/d/1r45gn0vdnCAlM_aQrX_6NnC0yHiN_GLCBDWG0tjteSI/edit#slide=id.p" TargetMode="External"/><Relationship Id="rId4" Type="http://schemas.openxmlformats.org/officeDocument/2006/relationships/hyperlink" Target="https://dcal.dartmouth.edu/resources/course-design-preparation/syllabus-guide/diversity-and-inclusion-statemen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1.oswego.edu/accessibility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baim.org/" TargetMode="External"/><Relationship Id="rId5" Type="http://schemas.openxmlformats.org/officeDocument/2006/relationships/hyperlink" Target="https://dequeuniversity.com/member" TargetMode="External"/><Relationship Id="rId4" Type="http://schemas.openxmlformats.org/officeDocument/2006/relationships/hyperlink" Target="https://www.suny.edu/accessibility/ei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highered.com/digital-learning/views/2020/05/13/consistent-mission-aligned-instructional-framework-fall-and-beyond" TargetMode="External"/><Relationship Id="rId7" Type="http://schemas.openxmlformats.org/officeDocument/2006/relationships/hyperlink" Target="https://wvupressonline.com/node/823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dloncampus.cast.org/home" TargetMode="External"/><Relationship Id="rId5" Type="http://schemas.openxmlformats.org/officeDocument/2006/relationships/hyperlink" Target="http://universaldesignideas.pbworks.com/w/page/97590854/FrontPage" TargetMode="External"/><Relationship Id="rId4" Type="http://schemas.openxmlformats.org/officeDocument/2006/relationships/hyperlink" Target="https://dsq-sds.org/article/view/4632/39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teaching.com/small-teaching-onlin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iley.com/en-us/The+Online+Teaching+Survival+Guide%3A+Simple+and+Practical+Pedagogical+Tips%2C+2nd+Edition-p-9781119147688" TargetMode="External"/><Relationship Id="rId4" Type="http://schemas.openxmlformats.org/officeDocument/2006/relationships/hyperlink" Target="https://muse.jhu.edu/book/3878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674001" y="1523750"/>
            <a:ext cx="4240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What’s your </a:t>
            </a:r>
            <a:br>
              <a:rPr lang="en" sz="4800"/>
            </a:br>
            <a:r>
              <a:rPr lang="en" sz="4800"/>
              <a:t>accessibility </a:t>
            </a:r>
            <a:br>
              <a:rPr lang="en" sz="4800"/>
            </a:br>
            <a:r>
              <a:rPr lang="en" sz="4800"/>
              <a:t>plan for your own teaching?</a:t>
            </a:r>
            <a:endParaRPr sz="480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5792675" y="3780050"/>
            <a:ext cx="306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Rebecca Mushtare </a:t>
            </a:r>
            <a:br>
              <a:rPr lang="en" sz="2400"/>
            </a:br>
            <a:r>
              <a:rPr lang="en" sz="2400"/>
              <a:t>SUNY Oswego</a:t>
            </a:r>
            <a:endParaRPr sz="2400"/>
          </a:p>
        </p:txBody>
      </p:sp>
      <p:pic>
        <p:nvPicPr>
          <p:cNvPr id="60" name="Google Shape;60;p14" descr="A mostly empty grid notebook reads &quot;my plan&quot; with no other content. A hand is eager to write."/>
          <p:cNvPicPr preferRelativeResize="0"/>
          <p:nvPr/>
        </p:nvPicPr>
        <p:blipFill rotWithShape="1">
          <a:blip r:embed="rId3">
            <a:alphaModFix/>
          </a:blip>
          <a:srcRect l="33553" r="13246"/>
          <a:stretch/>
        </p:blipFill>
        <p:spPr>
          <a:xfrm>
            <a:off x="0" y="0"/>
            <a:ext cx="41045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QR code for slid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0050" y="3729075"/>
            <a:ext cx="11148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 sz="2400"/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>Annotate the syllabus.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 sz="2400"/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>Establish that documents shared within the community need to be accessible.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Content</a:t>
            </a:r>
            <a:endParaRPr/>
          </a:p>
        </p:txBody>
      </p:sp>
      <p:pic>
        <p:nvPicPr>
          <p:cNvPr id="122" name="Google Shape;122;p25" descr="Slack"/>
          <p:cNvPicPr preferRelativeResize="0"/>
          <p:nvPr/>
        </p:nvPicPr>
        <p:blipFill rotWithShape="1">
          <a:blip r:embed="rId3">
            <a:alphaModFix/>
          </a:blip>
          <a:srcRect l="8925" t="22511" r="10083" b="35071"/>
          <a:stretch/>
        </p:blipFill>
        <p:spPr>
          <a:xfrm>
            <a:off x="5890000" y="2612079"/>
            <a:ext cx="1458075" cy="5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 descr="Blackboar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6067" y="245563"/>
            <a:ext cx="872272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 descr="GitHub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5139" y="3402554"/>
            <a:ext cx="929347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 descr="Visual Studio Cod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675" y="1323607"/>
            <a:ext cx="1584275" cy="79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 descr="UserTesting"/>
          <p:cNvPicPr preferRelativeResize="0"/>
          <p:nvPr/>
        </p:nvPicPr>
        <p:blipFill rotWithShape="1">
          <a:blip r:embed="rId7">
            <a:alphaModFix/>
          </a:blip>
          <a:srcRect t="19447" b="18282"/>
          <a:stretch/>
        </p:blipFill>
        <p:spPr>
          <a:xfrm>
            <a:off x="5860990" y="3567188"/>
            <a:ext cx="1516095" cy="43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 descr="AccessAbility Handbook 2"/>
          <p:cNvPicPr preferRelativeResize="0"/>
          <p:nvPr/>
        </p:nvPicPr>
        <p:blipFill rotWithShape="1">
          <a:blip r:embed="rId8">
            <a:alphaModFix/>
          </a:blip>
          <a:srcRect l="17780" t="14464" r="13220" b="19398"/>
          <a:stretch/>
        </p:blipFill>
        <p:spPr>
          <a:xfrm>
            <a:off x="7692138" y="2686744"/>
            <a:ext cx="1220132" cy="9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 descr="SUNY Creat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26903" y="4443350"/>
            <a:ext cx="1584269" cy="5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 descr="Adobe Creative Cloud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9887" y="2511509"/>
            <a:ext cx="699875" cy="5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 descr="Zoom"/>
          <p:cNvPicPr preferRelativeResize="0"/>
          <p:nvPr/>
        </p:nvPicPr>
        <p:blipFill rotWithShape="1">
          <a:blip r:embed="rId11">
            <a:alphaModFix/>
          </a:blip>
          <a:srcRect l="17055" t="27351" r="17094" b="25425"/>
          <a:stretch/>
        </p:blipFill>
        <p:spPr>
          <a:xfrm>
            <a:off x="5976100" y="1553496"/>
            <a:ext cx="1285875" cy="5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Deque University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73566" y="1358416"/>
            <a:ext cx="10572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 descr="VoiceThread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64975" y="275802"/>
            <a:ext cx="1285875" cy="78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 descr="Google Drive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49887" y="387500"/>
            <a:ext cx="699875" cy="6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 descr="Class Website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59266" y="3893498"/>
            <a:ext cx="1285875" cy="22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 descr="5 Browser Add-Ons"/>
          <p:cNvPicPr preferRelativeResize="0"/>
          <p:nvPr/>
        </p:nvPicPr>
        <p:blipFill rotWithShape="1">
          <a:blip r:embed="rId16">
            <a:alphaModFix/>
          </a:blip>
          <a:srcRect b="48974"/>
          <a:stretch/>
        </p:blipFill>
        <p:spPr>
          <a:xfrm>
            <a:off x="4358675" y="4608342"/>
            <a:ext cx="1220125" cy="23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Content | First Impressions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Reduce barriers to the course by considering:</a:t>
            </a:r>
            <a:endParaRPr i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Availability and accessibility of texts, materials and tools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Cognitive load of learning and using tools/platforms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workflow to create accessible content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 sz="2400"/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>Use Ally and automated tools.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 sz="2400"/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>Adopt an OER.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On-boarding</a:t>
            </a:r>
            <a:endParaRPr/>
          </a:p>
        </p:txBody>
      </p:sp>
      <p:pic>
        <p:nvPicPr>
          <p:cNvPr id="157" name="Google Shape;157;p29" descr="A young woman is pulling herself out of a hole in a muddy obstacle course."/>
          <p:cNvPicPr preferRelativeResize="0"/>
          <p:nvPr/>
        </p:nvPicPr>
        <p:blipFill rotWithShape="1">
          <a:blip r:embed="rId3">
            <a:alphaModFix/>
          </a:blip>
          <a:srcRect l="27521" r="7294"/>
          <a:stretch/>
        </p:blipFill>
        <p:spPr>
          <a:xfrm>
            <a:off x="4114800" y="0"/>
            <a:ext cx="502920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On-boarding Students | First Impressions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Introduce students the course and the community by:</a:t>
            </a:r>
            <a:endParaRPr i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Send a welcome email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Build a start here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the course rhythm and structure explicit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Connect students to each other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Set a predictable schedule based on your own constraints.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Connect current events or media to the course content.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3505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 action="ppaction://hlinksldjump"/>
              </a:rPr>
              <a:t>Be Realistic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4" action="ppaction://hlinksldjump"/>
              </a:rPr>
              <a:t>First Impressions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5" action="ppaction://hlinksldjump"/>
              </a:rPr>
              <a:t>Syllabus/Policies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6" action="ppaction://hlinksldjump"/>
              </a:rPr>
              <a:t>Tools &amp; Materials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7" action="ppaction://hlinksldjump"/>
              </a:rPr>
              <a:t>On-boarding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8" action="ppaction://hlinksldjump"/>
              </a:rPr>
              <a:t>Inclusive Pedagogy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9" action="ppaction://hlinksldjump"/>
              </a:rPr>
              <a:t>Flex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10" action="ppaction://hlinksldjump"/>
              </a:rPr>
              <a:t>Engage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10" action="ppaction://hlinksldjump"/>
              </a:rPr>
              <a:t>Support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11" action="ppaction://hlinksldjump"/>
              </a:rPr>
              <a:t>Resources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856800" y="2150850"/>
            <a:ext cx="743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Pedagogy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</a:t>
            </a:r>
            <a:endParaRPr/>
          </a:p>
        </p:txBody>
      </p:sp>
      <p:pic>
        <p:nvPicPr>
          <p:cNvPr id="184" name="Google Shape;184;p34" descr="yellow rubber ducks"/>
          <p:cNvPicPr preferRelativeResize="0"/>
          <p:nvPr/>
        </p:nvPicPr>
        <p:blipFill rotWithShape="1">
          <a:blip r:embed="rId3">
            <a:alphaModFix/>
          </a:blip>
          <a:srcRect l="26664"/>
          <a:stretch/>
        </p:blipFill>
        <p:spPr>
          <a:xfrm>
            <a:off x="4114800" y="0"/>
            <a:ext cx="5029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 | Inclusive Pedagogy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Support learners by exercising flexibility.</a:t>
            </a:r>
            <a:endParaRPr i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does it mean to participate and be present?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Where can I offer choices to facilitate autonomy?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can I represent concepts in different ways?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Where have I imposed unnecessary barriers/hurdles?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Provide choice in discussion, format, assignment, etc.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Find or develop a new way to represent a key muddy point.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Remove spelling, grammar from evaluation criteria.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Allow students to co-create the course by posing questions the class can explore.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</a:t>
            </a:r>
            <a:endParaRPr/>
          </a:p>
        </p:txBody>
      </p:sp>
      <p:pic>
        <p:nvPicPr>
          <p:cNvPr id="216" name="Google Shape;216;p40" descr="A sculpture of a hand holds a branch of a tree the same width as the trunk, growing low and horizontal to the ground so that it does not collapse on its own weight."/>
          <p:cNvPicPr preferRelativeResize="0"/>
          <p:nvPr/>
        </p:nvPicPr>
        <p:blipFill rotWithShape="1">
          <a:blip r:embed="rId3">
            <a:alphaModFix/>
          </a:blip>
          <a:srcRect l="17512" r="17506"/>
          <a:stretch/>
        </p:blipFill>
        <p:spPr>
          <a:xfrm>
            <a:off x="4126500" y="0"/>
            <a:ext cx="5017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| Inclusive Pedagogy</a:t>
            </a:r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Be supportive by</a:t>
            </a:r>
            <a:endParaRPr i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options can I build in for students that encourage taking risks and learning from mistakes?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can I structure the semester so that students have the opportunity to succeed early and often?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structures/routines do I need to put in place to help students stay on track and moving forward?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Share weekly summaries of key discussion points.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56800" y="2150850"/>
            <a:ext cx="743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Realistic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Provide multiple reminders of key ideas and deadlines.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Be explicit in all assignments (what, why, how, where, when).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Allow revisions or drop lowest grade.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Break large assignments into smaller ones with iterative feedback.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Nudge students who would benefit with personalized communication.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</a:t>
            </a:r>
            <a:endParaRPr/>
          </a:p>
        </p:txBody>
      </p:sp>
      <p:pic>
        <p:nvPicPr>
          <p:cNvPr id="258" name="Google Shape;258;p48" descr="An interactive exhibit about storytelling in an adult care facility created by students in collaboration with the facility's residents."/>
          <p:cNvPicPr preferRelativeResize="0"/>
          <p:nvPr/>
        </p:nvPicPr>
        <p:blipFill rotWithShape="1">
          <a:blip r:embed="rId3">
            <a:alphaModFix/>
          </a:blip>
          <a:srcRect l="9330" r="17199"/>
          <a:stretch/>
        </p:blipFill>
        <p:spPr>
          <a:xfrm>
            <a:off x="4104550" y="0"/>
            <a:ext cx="50394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| Inclusive Pedagogy</a:t>
            </a:r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Engage students by</a:t>
            </a:r>
            <a:endParaRPr i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Provide rationale behind assignments/activities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Invite students to be a member of the community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Connect students to each other and to you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students started on large projects the first week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Build in time and structure for reflection.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Consider creating something “real” as a class that would exist beyond the semester.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/>
              <a:t> </a:t>
            </a:r>
            <a:br>
              <a:rPr lang="en"/>
            </a:br>
            <a:r>
              <a:rPr lang="en"/>
              <a:t>Integrate the work of diverse scholars throughout the semester.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</a:t>
            </a:r>
            <a:endParaRPr/>
          </a:p>
        </p:txBody>
      </p:sp>
      <p:pic>
        <p:nvPicPr>
          <p:cNvPr id="78" name="Google Shape;78;p17" descr="A toddler is dressing up in a home-made super hero costume with a green felt mask that is on slightly crooked."/>
          <p:cNvPicPr preferRelativeResize="0"/>
          <p:nvPr/>
        </p:nvPicPr>
        <p:blipFill rotWithShape="1">
          <a:blip r:embed="rId3">
            <a:alphaModFix/>
          </a:blip>
          <a:srcRect l="28748" r="5913"/>
          <a:stretch/>
        </p:blipFill>
        <p:spPr>
          <a:xfrm>
            <a:off x="4105675" y="0"/>
            <a:ext cx="5038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>
            <a:spLocks noGrp="1"/>
          </p:cNvSpPr>
          <p:nvPr>
            <p:ph type="title"/>
          </p:nvPr>
        </p:nvSpPr>
        <p:spPr>
          <a:xfrm>
            <a:off x="856800" y="2150850"/>
            <a:ext cx="743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| Resources</a:t>
            </a:r>
            <a:endParaRPr/>
          </a:p>
        </p:txBody>
      </p:sp>
      <p:sp>
        <p:nvSpPr>
          <p:cNvPr id="290" name="Google Shape;290;p54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/>
              </a:rPr>
              <a:t>The Accessible Syllabus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Dartmouth example </a:t>
            </a:r>
            <a:r>
              <a:rPr lang="en" u="sng">
                <a:hlinkClick r:id="rId4"/>
              </a:rPr>
              <a:t>Diversity and Inclusion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5"/>
              </a:rPr>
              <a:t>Toward a Cruelty-Free Syllabi </a:t>
            </a:r>
            <a:r>
              <a:rPr lang="en"/>
              <a:t>(Matthew Cheney)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Accessible Content | Resources</a:t>
            </a:r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/>
              </a:rPr>
              <a:t>SUNY Oswego Accessibility Website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4"/>
              </a:rPr>
              <a:t>SUNY EIT Accessibility Website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5"/>
              </a:rPr>
              <a:t>Deque University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6"/>
              </a:rPr>
              <a:t>WebAIM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6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Design For Learning | Resources</a:t>
            </a:r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/>
              </a:rPr>
              <a:t>Values-Centered Instructional Planning</a:t>
            </a:r>
            <a:r>
              <a:rPr lang="en"/>
              <a:t> (Robin DeRosa)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4"/>
              </a:rPr>
              <a:t>Universal Design: Places to Start</a:t>
            </a:r>
            <a:r>
              <a:rPr lang="en"/>
              <a:t> (Jay Dolmage)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u="sng">
                <a:hlinkClick r:id="rId5"/>
              </a:rPr>
              <a:t>Places to Start Wiki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6"/>
              </a:rPr>
              <a:t>UDL on Campus</a:t>
            </a:r>
            <a:r>
              <a:rPr lang="en"/>
              <a:t> (CAST)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7"/>
              </a:rPr>
              <a:t>Radical Hope: A Teaching Manifesto</a:t>
            </a:r>
            <a:r>
              <a:rPr lang="en"/>
              <a:t> (Kevin M. Gannon)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Online | Resources</a:t>
            </a:r>
            <a:endParaRPr/>
          </a:p>
        </p:txBody>
      </p:sp>
      <p:sp>
        <p:nvSpPr>
          <p:cNvPr id="308" name="Google Shape;308;p57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/>
              </a:rPr>
              <a:t>Small Teaching Online</a:t>
            </a:r>
            <a:r>
              <a:rPr lang="en"/>
              <a:t> (Flower Darby)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4"/>
              </a:rPr>
              <a:t>Teaching Online: A Guide to Theory, Research, and Practice</a:t>
            </a:r>
            <a:r>
              <a:rPr lang="en"/>
              <a:t> (Claire Howell Major)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5"/>
              </a:rPr>
              <a:t>Online Teaching Survival Guide: Simple and Practical Pedagogical Tips</a:t>
            </a:r>
            <a:r>
              <a:rPr lang="en"/>
              <a:t> (Judith Boettcher)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 | Be Realistic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Prioritize based on experience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Iterate and add new features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health matters—do what you can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mistakes—getting started is more important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56800" y="2150850"/>
            <a:ext cx="743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Impressions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57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</a:t>
            </a:r>
            <a:endParaRPr/>
          </a:p>
        </p:txBody>
      </p:sp>
      <p:pic>
        <p:nvPicPr>
          <p:cNvPr id="95" name="Google Shape;95;p20" descr="man sitting on concrete block near tree during day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500" y="0"/>
            <a:ext cx="5017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11700" y="31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| First Impressions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Create a document that will: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Work across digital devices and assistive tech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Invite readers to engage with the contents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State your commitment to access and inclusion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Contextualize required standardized content/policies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Include components that students collaborate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Establish ground rules for dialog/interaction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 on learning and growth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idea:</a:t>
            </a:r>
            <a:r>
              <a:rPr lang="en" sz="2400"/>
              <a:t> </a:t>
            </a:r>
            <a:r>
              <a:rPr lang="en"/>
              <a:t/>
            </a:r>
            <a:br>
              <a:rPr lang="en"/>
            </a:br>
            <a:r>
              <a:rPr lang="en"/>
              <a:t>Use headings to help students see the syllabus in outline form.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On-screen Show (16:9)</PresentationFormat>
  <Paragraphs>105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Georgia</vt:lpstr>
      <vt:lpstr>Simple Light</vt:lpstr>
      <vt:lpstr>What’s your  accessibility  plan for your own teaching?</vt:lpstr>
      <vt:lpstr>Table of Contents</vt:lpstr>
      <vt:lpstr>Be Realistic</vt:lpstr>
      <vt:lpstr>Expectations</vt:lpstr>
      <vt:lpstr>Expectations | Be Realistic</vt:lpstr>
      <vt:lpstr>First Impressions</vt:lpstr>
      <vt:lpstr>Syllabus</vt:lpstr>
      <vt:lpstr>Syllabus | First Impressions</vt:lpstr>
      <vt:lpstr>idea:  Use headings to help students see the syllabus in outline form.</vt:lpstr>
      <vt:lpstr>idea:  Annotate the syllabus.</vt:lpstr>
      <vt:lpstr>idea:  Establish that documents shared within the community need to be accessible.</vt:lpstr>
      <vt:lpstr>Tools &amp; Content</vt:lpstr>
      <vt:lpstr>Tools &amp; Content | First Impressions</vt:lpstr>
      <vt:lpstr>idea:  Use Ally and automated tools.</vt:lpstr>
      <vt:lpstr>idea:  Adopt an OER.</vt:lpstr>
      <vt:lpstr>On-boarding</vt:lpstr>
      <vt:lpstr>On-boarding Students | First Impressions</vt:lpstr>
      <vt:lpstr>idea:  Set a predictable schedule based on your own constraints.</vt:lpstr>
      <vt:lpstr>idea:  Connect current events or media to the course content.</vt:lpstr>
      <vt:lpstr>Inclusive Pedagogy</vt:lpstr>
      <vt:lpstr>flex</vt:lpstr>
      <vt:lpstr>Flex | Inclusive Pedagogy</vt:lpstr>
      <vt:lpstr>idea:  Provide choice in discussion, format, assignment, etc.</vt:lpstr>
      <vt:lpstr>idea:  Find or develop a new way to represent a key muddy point.</vt:lpstr>
      <vt:lpstr>idea:  Remove spelling, grammar from evaluation criteria.</vt:lpstr>
      <vt:lpstr>idea:  Allow students to co-create the course by posing questions the class can explore.</vt:lpstr>
      <vt:lpstr>support</vt:lpstr>
      <vt:lpstr>Support | Inclusive Pedagogy</vt:lpstr>
      <vt:lpstr>idea:  Share weekly summaries of key discussion points.</vt:lpstr>
      <vt:lpstr>idea:  Provide multiple reminders of key ideas and deadlines.</vt:lpstr>
      <vt:lpstr>idea:  Be explicit in all assignments (what, why, how, where, when).</vt:lpstr>
      <vt:lpstr>idea:  Allow revisions or drop lowest grade.</vt:lpstr>
      <vt:lpstr>idea:  Break large assignments into smaller ones with iterative feedback.</vt:lpstr>
      <vt:lpstr>idea:  Nudge students who would benefit with personalized communication.</vt:lpstr>
      <vt:lpstr>engage</vt:lpstr>
      <vt:lpstr>Engage | Inclusive Pedagogy</vt:lpstr>
      <vt:lpstr>idea:  Build in time and structure for reflection.</vt:lpstr>
      <vt:lpstr>idea:  Consider creating something “real” as a class that would exist beyond the semester.</vt:lpstr>
      <vt:lpstr>idea:  Integrate the work of diverse scholars throughout the semester.</vt:lpstr>
      <vt:lpstr>Resources</vt:lpstr>
      <vt:lpstr>Syllabus | Resources</vt:lpstr>
      <vt:lpstr>Creating Accessible Content | Resources</vt:lpstr>
      <vt:lpstr>Universal Design For Learning | Resources</vt:lpstr>
      <vt:lpstr>Teaching Online |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 accessibility  plan for your own teaching?</dc:title>
  <dc:creator>Mirzoyan, Viktorya</dc:creator>
  <cp:lastModifiedBy>Mirzoyan, Viktorya</cp:lastModifiedBy>
  <cp:revision>1</cp:revision>
  <dcterms:modified xsi:type="dcterms:W3CDTF">2020-05-22T19:31:18Z</dcterms:modified>
</cp:coreProperties>
</file>