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9" r:id="rId6"/>
    <p:sldId id="274" r:id="rId7"/>
    <p:sldId id="276" r:id="rId8"/>
    <p:sldId id="263" r:id="rId9"/>
    <p:sldId id="277" r:id="rId10"/>
    <p:sldId id="258" r:id="rId11"/>
    <p:sldId id="260" r:id="rId12"/>
    <p:sldId id="265" r:id="rId13"/>
    <p:sldId id="266" r:id="rId14"/>
    <p:sldId id="270" r:id="rId15"/>
    <p:sldId id="267" r:id="rId16"/>
    <p:sldId id="269" r:id="rId17"/>
    <p:sldId id="26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56" y="36"/>
      </p:cViewPr>
      <p:guideLst/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5434-8504-4576-BBD9-F6C7672B9A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5B2E-B7E2-461E-A7CE-945332D2E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F1F-6C6A-4434-9883-265FE4BCAC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A5B2E-B7E2-461E-A7CE-945332D2E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F96A9D-C5F1-418F-B295-462739F52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te University of New York at Oswego">
            <a:extLst>
              <a:ext uri="{FF2B5EF4-FFF2-40B4-BE49-F238E27FC236}">
                <a16:creationId xmlns:a16="http://schemas.microsoft.com/office/drawing/2014/main" id="{47736364-7B06-4BC0-9DE5-C13B1F18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9" y="5392261"/>
            <a:ext cx="2785451" cy="960344"/>
          </a:xfrm>
          <a:prstGeom prst="rect">
            <a:avLst/>
          </a:prstGeom>
        </p:spPr>
      </p:pic>
      <p:pic>
        <p:nvPicPr>
          <p:cNvPr id="12" name="Picture 11" descr="State University of New York at Oswego">
            <a:extLst>
              <a:ext uri="{FF2B5EF4-FFF2-40B4-BE49-F238E27FC236}">
                <a16:creationId xmlns:a16="http://schemas.microsoft.com/office/drawing/2014/main" id="{E2BB3210-EC01-4B68-AF51-8BB7C196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9" y="5392261"/>
            <a:ext cx="2785451" cy="96034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4045D71-08B1-4DA1-8B4E-D7AFC7AFC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5E6EC654-F32D-4D47-B537-7875F2864B54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E2CB69-445F-4982-8F38-F48370701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142A-CF48-4245-875E-3C6071408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EA7E3-A309-472E-BCBC-12A262E8B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7B800821-46DF-4B95-A01C-53ADED712BD2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2018A4-97EE-4029-B055-439C546E4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2430C5-7CC0-4A7B-936B-910642AA5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te University of New York at Oswego">
            <a:extLst>
              <a:ext uri="{FF2B5EF4-FFF2-40B4-BE49-F238E27FC236}">
                <a16:creationId xmlns:a16="http://schemas.microsoft.com/office/drawing/2014/main" id="{992D3FF4-B35D-435B-9822-0C79962EE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9" y="5392261"/>
            <a:ext cx="2785451" cy="96034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BBB025D-694E-439B-A392-0B44925CF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68B8E92F-93F3-40D0-90DD-333CA2C4D5EF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1B93A90-47F3-4833-8884-6CD2A0CFB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97450-16CF-4600-BF23-218721A21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949BA-7422-4DC4-A9E8-BD4628624F2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9FA082D2-7FF3-4286-BB66-2593D3F70A3F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B5A63B-0828-4077-854B-D8A23544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B4847-BC53-4368-AF02-69E955F5A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B53212-B274-4E32-A34F-22B2FF8FC2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6B34D6B6-49C7-4E97-BF6E-0B07ECF36585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09CD81-EFBD-4BD8-B5F0-925B665715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4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142A-CF48-4245-875E-3C6071408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DCF5-616C-4FFD-96B1-B9B95C09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483CD26A-B234-4CC3-B81B-05AB79E36B65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FC8A-05EF-48A3-AA4A-293FFFA7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44" y="731520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737" y="731520"/>
            <a:ext cx="673710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4F8DC0-9F1E-46EC-AF03-66B39CC84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48207" y="6446837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8512D1-CFB8-4301-A638-307893731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711CF667-E3CE-45B3-B3A6-2A6B9303DC1F}" type="datetime1">
              <a:rPr lang="en-US" smtClean="0"/>
              <a:t>5/22/2020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1F215-93F7-4738-BDE3-1A6F09CB0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11"/>
          <a:stretch/>
        </p:blipFill>
        <p:spPr>
          <a:xfrm>
            <a:off x="0" y="0"/>
            <a:ext cx="12192000" cy="494385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71E942-FF8B-40D3-8DD6-A7B8A640D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C0B83F-C962-41DE-A6E1-9292A3C20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72B96DD9-8A7C-47E1-AE39-5C60866C014E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7490E5A-D169-4CE8-BDC0-01ACA8E45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016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170673"/>
            <a:ext cx="10058400" cy="342794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b="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F96A9D-C5F1-418F-B295-462739F52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te University of New York at Oswego">
            <a:extLst>
              <a:ext uri="{FF2B5EF4-FFF2-40B4-BE49-F238E27FC236}">
                <a16:creationId xmlns:a16="http://schemas.microsoft.com/office/drawing/2014/main" id="{47736364-7B06-4BC0-9DE5-C13B1F18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9" y="5392261"/>
            <a:ext cx="2785451" cy="96034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AD1282-12A9-4EE8-A2A5-ED0A060FD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A252DAA0-30E4-47B0-A265-539C7559C1E4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CD39593-9F47-4F37-B180-8B649E31F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8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0031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5050E145-E44C-4A54-B12C-61A2E86A523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6326-EB69-409A-8BC4-B209D40A2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00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88F60A2B-A268-4CC7-944B-0EDAEC05E470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6437-AC6F-4294-A6EE-1966C4875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4668" y="64003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195937"/>
          </a:solidFill>
          <a:latin typeface="Lora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400"/>
        </a:spcAft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400"/>
        </a:spcAft>
        <a:buClrTx/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400"/>
        </a:spcAft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400"/>
        </a:spcAft>
        <a:buClrTx/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edu/accessibility/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Sw65A8q1U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1.oswego.edu/accessibili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NHhZRBLmo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1.oswego.edu/accessibilit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1.oswego.edu/accessibility/tutorials-and-tips/powerpoint" TargetMode="External"/><Relationship Id="rId2" Type="http://schemas.openxmlformats.org/officeDocument/2006/relationships/hyperlink" Target="http://www.oswego.edu/accessibility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3tOZfEhkN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0A7F-C35D-42DF-9CF1-ED69E502A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Accessibility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177DE-28A8-4A0B-8027-7E2C945B0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Kate Percival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Digital Accessibility Analyst, SUNY Oswego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BFC57D-1503-4D04-A28F-C09A0C432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0441-A3B7-498A-B229-540E5AB2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5BB1E-CF42-478F-89D3-4277F256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41395" cy="4478866"/>
          </a:xfrm>
        </p:spPr>
        <p:txBody>
          <a:bodyPr>
            <a:normAutofit/>
          </a:bodyPr>
          <a:lstStyle/>
          <a:p>
            <a:r>
              <a:rPr lang="en-US" dirty="0"/>
              <a:t>Highlight image — Format tab — Alt Text</a:t>
            </a:r>
          </a:p>
          <a:p>
            <a:r>
              <a:rPr lang="en-US" dirty="0"/>
              <a:t>(Highlight image — Right click — Format Picture — Size &amp; Layout) </a:t>
            </a:r>
          </a:p>
          <a:p>
            <a:pPr lvl="1"/>
            <a:r>
              <a:rPr lang="en-US" dirty="0"/>
              <a:t>Enter description for the image</a:t>
            </a:r>
          </a:p>
          <a:p>
            <a:pPr lvl="2"/>
            <a:r>
              <a:rPr lang="en-US" dirty="0"/>
              <a:t>What meaning does image convey?</a:t>
            </a:r>
          </a:p>
          <a:p>
            <a:pPr lvl="1"/>
            <a:r>
              <a:rPr lang="en-US" dirty="0"/>
              <a:t>Meaning can change based on context</a:t>
            </a:r>
          </a:p>
          <a:p>
            <a:pPr lvl="1"/>
            <a:r>
              <a:rPr lang="en-US" dirty="0"/>
              <a:t>Do not use images as text</a:t>
            </a:r>
          </a:p>
        </p:txBody>
      </p:sp>
      <p:pic>
        <p:nvPicPr>
          <p:cNvPr id="8" name="Picture 7" descr="selfie of a woman on a mountain">
            <a:extLst>
              <a:ext uri="{FF2B5EF4-FFF2-40B4-BE49-F238E27FC236}">
                <a16:creationId xmlns:a16="http://schemas.microsoft.com/office/drawing/2014/main" id="{68160537-B86B-491F-B9AD-78AE3812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087" y="2836933"/>
            <a:ext cx="2541895" cy="338919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7C141-C307-465A-8C1F-E9656AD74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4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FCE6-7794-4431-B34A-EBC80B52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BE-99D2-461A-AE34-725772995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Insert tab — Link — Insert Link (or Hyperlink)</a:t>
            </a:r>
          </a:p>
          <a:p>
            <a:pPr lvl="1"/>
            <a:r>
              <a:rPr lang="en-US" dirty="0"/>
              <a:t>Enter text to display and link address in dialog box</a:t>
            </a:r>
          </a:p>
          <a:p>
            <a:pPr lvl="1"/>
            <a:r>
              <a:rPr lang="en-US" dirty="0"/>
              <a:t>Text should concisely describe where link goes</a:t>
            </a:r>
          </a:p>
          <a:p>
            <a:pPr lvl="2"/>
            <a:r>
              <a:rPr lang="en-US" dirty="0"/>
              <a:t>Avoid “click here,” “learn more,” “visit us,” etc.</a:t>
            </a:r>
          </a:p>
          <a:p>
            <a:pPr lvl="1"/>
            <a:r>
              <a:rPr lang="en-US" dirty="0"/>
              <a:t>Should be understood out of context</a:t>
            </a:r>
          </a:p>
          <a:p>
            <a:pPr lvl="1"/>
            <a:endParaRPr lang="en-US" dirty="0"/>
          </a:p>
          <a:p>
            <a:pPr indent="-228600"/>
            <a:r>
              <a:rPr lang="en-US" dirty="0"/>
              <a:t>For more information, visit our </a:t>
            </a:r>
            <a:r>
              <a:rPr lang="en-US" dirty="0">
                <a:hlinkClick r:id="rId3"/>
              </a:rPr>
              <a:t>accessibility website</a:t>
            </a:r>
            <a:r>
              <a:rPr lang="en-US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618A01-D69C-4EC2-B3D5-B649F4DDB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9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9FEC-2605-4460-901C-272F7DB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Descriptive Links,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80DE-C1E7-473D-B8A6-F932BE2D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02352"/>
          </a:xfrm>
        </p:spPr>
        <p:txBody>
          <a:bodyPr/>
          <a:lstStyle/>
          <a:p>
            <a:pPr indent="-228600"/>
            <a:r>
              <a:rPr lang="en-US" dirty="0"/>
              <a:t>For more information, visit our accessibility website at </a:t>
            </a:r>
            <a:r>
              <a:rPr lang="en-US" dirty="0">
                <a:hlinkClick r:id="rId4"/>
              </a:rPr>
              <a:t>https://ww1.oswego.edu/accessibility/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11" title="JAWS URL demo">
            <a:hlinkClick r:id="" action="ppaction://media"/>
            <a:extLst>
              <a:ext uri="{FF2B5EF4-FFF2-40B4-BE49-F238E27FC236}">
                <a16:creationId xmlns:a16="http://schemas.microsoft.com/office/drawing/2014/main" id="{84168E76-3191-4B8D-B2F2-2CB2E32EE7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05200" y="3148086"/>
            <a:ext cx="5181600" cy="29146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C1938-7C4E-41ED-B397-98F161466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D6D7-145A-4245-B92E-E810A1DB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Descriptive Links,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9C31-1DFE-42D9-802E-80623D51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44945"/>
          </a:xfrm>
        </p:spPr>
        <p:txBody>
          <a:bodyPr/>
          <a:lstStyle/>
          <a:p>
            <a:r>
              <a:rPr lang="en-US" dirty="0"/>
              <a:t>For more information, visit our </a:t>
            </a:r>
            <a:r>
              <a:rPr lang="en-US" dirty="0">
                <a:hlinkClick r:id="rId4"/>
              </a:rPr>
              <a:t>accessibility website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Online Media 6" title="JAWS embedded link demo">
            <a:hlinkClick r:id="" action="ppaction://media"/>
            <a:extLst>
              <a:ext uri="{FF2B5EF4-FFF2-40B4-BE49-F238E27FC236}">
                <a16:creationId xmlns:a16="http://schemas.microsoft.com/office/drawing/2014/main" id="{E24D69CF-545F-4C70-A285-0C2BEC5873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05200" y="2990679"/>
            <a:ext cx="5181600" cy="29146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371FF-C22A-4B58-B0DE-1C239F0FB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9AF0-CD38-44F1-897A-43315A70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7697-68DA-48BF-9266-8AE1E17F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tab – Table – Choose number of rows and columns</a:t>
            </a:r>
          </a:p>
          <a:p>
            <a:pPr lvl="1"/>
            <a:r>
              <a:rPr lang="en-US" dirty="0"/>
              <a:t>Should only be used for tabular data</a:t>
            </a:r>
          </a:p>
          <a:p>
            <a:pPr lvl="1"/>
            <a:r>
              <a:rPr lang="en-US" dirty="0"/>
              <a:t>Keep table structure simple</a:t>
            </a:r>
          </a:p>
          <a:p>
            <a:pPr lvl="1"/>
            <a:r>
              <a:rPr lang="en-US" dirty="0"/>
              <a:t>Be sure table headings are defined</a:t>
            </a:r>
          </a:p>
          <a:p>
            <a:pPr lvl="2"/>
            <a:r>
              <a:rPr lang="en-US" dirty="0"/>
              <a:t>Place cursor inside table – Table Tools section – Design – Check box for Header Row and First Column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19DD2D-5E6D-4A7A-9AC3-DCC123E47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8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18F3-B547-4500-A520-7683232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D3DC-E994-49D5-A3AB-6CDBE564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tab – Check for Issues – Check Accessibility</a:t>
            </a:r>
            <a:br>
              <a:rPr lang="en-US" dirty="0"/>
            </a:br>
            <a:r>
              <a:rPr lang="en-US" dirty="0"/>
              <a:t>(Review tab — Check Accessibility)</a:t>
            </a:r>
          </a:p>
          <a:p>
            <a:pPr lvl="1"/>
            <a:r>
              <a:rPr lang="en-US" dirty="0"/>
              <a:t>List of errors and warnings appears</a:t>
            </a:r>
          </a:p>
          <a:p>
            <a:pPr lvl="1"/>
            <a:r>
              <a:rPr lang="en-US" dirty="0"/>
              <a:t>Items disappear as they are corrected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1EDA04-1BD5-40FA-B860-364B6804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9E52-A72C-415E-A6BE-C65E420F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Accessibility Checker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CE7E12-6CF6-4888-9559-E687C03D9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>
                <a:solidFill>
                  <a:schemeClr val="tx1"/>
                </a:solidFill>
              </a:rPr>
              <a:t>Common errors &amp; warnings: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D3DC-E994-49D5-A3AB-6CDBE5645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No alt text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Missing slide titles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Reading order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Duplicated slide titles</a:t>
            </a:r>
          </a:p>
          <a:p>
            <a:pPr lvl="1"/>
            <a:endParaRPr lang="en-US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49AA1A-0823-4860-A42C-CB3947FA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>
                <a:solidFill>
                  <a:schemeClr val="tx1"/>
                </a:solidFill>
              </a:rPr>
              <a:t>Check Manually: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87BD54-1DCA-4153-A0AD-E950AB14EE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Small font size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Contextual links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Low color contrast</a:t>
            </a:r>
          </a:p>
          <a:p>
            <a:pPr marL="228600" indent="-457200" fontAlgn="base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Extraneous decorative images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F096E5-39A1-450F-8C89-2CEF0F805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4C21-E024-4181-89BC-2D51D87C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as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7656-9328-4088-B080-ABF9F42B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tab – Export – Create Adobe PDF</a:t>
            </a:r>
            <a:br>
              <a:rPr lang="en-US" dirty="0"/>
            </a:br>
            <a:r>
              <a:rPr lang="en-US" dirty="0"/>
              <a:t>(Acrobat tab – Create PDF)</a:t>
            </a:r>
          </a:p>
          <a:p>
            <a:pPr lvl="1"/>
            <a:r>
              <a:rPr lang="en-US" dirty="0"/>
              <a:t>Helps preserve accessibility features</a:t>
            </a:r>
          </a:p>
          <a:p>
            <a:pPr lvl="1"/>
            <a:r>
              <a:rPr lang="en-US" dirty="0"/>
              <a:t>Reduces PDF remediation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F459AE-982D-4A96-88FC-03CF0F3B1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9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6AE9-D783-4854-9672-3B4FCC353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More information available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9218D-101C-41C6-A24A-79508B665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2170674"/>
            <a:ext cx="10058400" cy="37377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Oswego Accessibility Website: </a:t>
            </a:r>
            <a:r>
              <a:rPr lang="en-US" dirty="0">
                <a:hlinkClick r:id="rId2"/>
              </a:rPr>
              <a:t>www.oswego.edu/accessibility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PowerPoint Tutorial for PC: </a:t>
            </a:r>
            <a:r>
              <a:rPr lang="en-US" dirty="0">
                <a:hlinkClick r:id="rId3"/>
              </a:rPr>
              <a:t>www.oswego.edu/accessibility/tutorials-and-tips/powerpoint</a:t>
            </a:r>
            <a:endParaRPr lang="en-US" dirty="0"/>
          </a:p>
          <a:p>
            <a:endParaRPr lang="en-US" dirty="0"/>
          </a:p>
          <a:p>
            <a:r>
              <a:rPr lang="en-US" dirty="0"/>
              <a:t>Kate’s email: Kathleen.Percival@Oswego.edu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582164-524E-4A72-8CC4-4B6212AF9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296F-9340-43AE-8F72-E732D996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A9F9-6142-4E82-83B5-8405F0E9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Clr>
                <a:srgbClr val="195937"/>
              </a:buClr>
              <a:buFont typeface="Arial" panose="020B0604020202020204" pitchFamily="34" charset="0"/>
              <a:buChar char="•"/>
            </a:pPr>
            <a:r>
              <a:rPr lang="en-US" dirty="0"/>
              <a:t>Walk-through how to improve presentation accessibility</a:t>
            </a:r>
          </a:p>
          <a:p>
            <a:pPr marL="457200" indent="-457200">
              <a:buClr>
                <a:srgbClr val="195937"/>
              </a:buClr>
              <a:buFont typeface="Arial" panose="020B0604020202020204" pitchFamily="34" charset="0"/>
              <a:buChar char="•"/>
            </a:pPr>
            <a:r>
              <a:rPr lang="en-US" dirty="0"/>
              <a:t>Inform audience of little-known features</a:t>
            </a:r>
          </a:p>
          <a:p>
            <a:pPr marL="457200" indent="-457200">
              <a:buClr>
                <a:srgbClr val="195937"/>
              </a:buClr>
              <a:buFont typeface="Arial" panose="020B0604020202020204" pitchFamily="34" charset="0"/>
              <a:buChar char="•"/>
            </a:pPr>
            <a:r>
              <a:rPr lang="en-US" dirty="0"/>
              <a:t>Provide basic steps that can easily become habits</a:t>
            </a:r>
          </a:p>
          <a:p>
            <a:pPr marL="457200" indent="-457200">
              <a:buClr>
                <a:srgbClr val="195937"/>
              </a:buClr>
              <a:buFont typeface="Arial" panose="020B0604020202020204" pitchFamily="34" charset="0"/>
              <a:buChar char="•"/>
            </a:pPr>
            <a:r>
              <a:rPr lang="en-US" dirty="0"/>
              <a:t>Share resources to allow audience to learn more</a:t>
            </a:r>
          </a:p>
          <a:p>
            <a:endParaRPr lang="en-US" dirty="0"/>
          </a:p>
          <a:p>
            <a:r>
              <a:rPr lang="en-US" dirty="0"/>
              <a:t>Disclaimer: Different computers and versions of PowerPoint may alter placement of elements!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93663-B9DE-4CE9-B4B1-223C40DB2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80B2-AC32-4ED6-BB71-1ECC49B3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0C08-AE94-4FBF-A150-9F9A7D939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Design tab — Themes drop down — Choose theme</a:t>
            </a:r>
          </a:p>
          <a:p>
            <a:pPr lvl="1"/>
            <a:r>
              <a:rPr lang="en-US" dirty="0"/>
              <a:t>Simple and clean is best!</a:t>
            </a:r>
          </a:p>
          <a:p>
            <a:pPr lvl="1"/>
            <a:r>
              <a:rPr lang="en-US" dirty="0"/>
              <a:t>Colors, fonts and effects that can be applied to entire presentation</a:t>
            </a:r>
          </a:p>
          <a:p>
            <a:pPr lvl="1"/>
            <a:r>
              <a:rPr lang="en-US" dirty="0"/>
              <a:t>Helps keep look of presentation consistent</a:t>
            </a:r>
          </a:p>
          <a:p>
            <a:pPr lvl="1"/>
            <a:r>
              <a:rPr lang="en-US" dirty="0"/>
              <a:t>Can customize your own </a:t>
            </a:r>
          </a:p>
          <a:p>
            <a:pPr lvl="2"/>
            <a:r>
              <a:rPr lang="en-US" dirty="0"/>
              <a:t>Design Tab –Themes drop down – Save Current Theme</a:t>
            </a:r>
          </a:p>
          <a:p>
            <a:pPr lvl="2"/>
            <a:r>
              <a:rPr lang="en-US" dirty="0"/>
              <a:t>Find the saved theme here: File Tab – New File – Custom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7D6D6E-A404-43D6-B787-46D0F4116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2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8D1F-D09C-4A89-A969-E1E406B3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2B6C-7FFA-49BD-8DC3-89D1CDC32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tab — New Slide — Choose appropriate layout</a:t>
            </a:r>
          </a:p>
          <a:p>
            <a:pPr lvl="1"/>
            <a:r>
              <a:rPr lang="en-US" dirty="0"/>
              <a:t>Don’t add elements unless absolutely necessary</a:t>
            </a:r>
          </a:p>
          <a:p>
            <a:pPr lvl="1"/>
            <a:r>
              <a:rPr lang="en-US" dirty="0"/>
              <a:t>Use layout with slide title</a:t>
            </a:r>
          </a:p>
          <a:p>
            <a:pPr lvl="1"/>
            <a:r>
              <a:rPr lang="en-US" dirty="0"/>
              <a:t>Helps keep content structure consistent</a:t>
            </a:r>
          </a:p>
          <a:p>
            <a:pPr lvl="1"/>
            <a:r>
              <a:rPr lang="en-US" dirty="0"/>
              <a:t>Helps maintain reading order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46995-EA81-41BA-9FBC-55A398F33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C07B-CE97-456F-9D0C-025A5B6D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8DFD-37B1-4D00-BB30-CE245C672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View tab — Slide Master</a:t>
            </a:r>
          </a:p>
          <a:p>
            <a:pPr lvl="1"/>
            <a:r>
              <a:rPr lang="en-US" dirty="0"/>
              <a:t>Modifications made here will affect the entire document</a:t>
            </a:r>
          </a:p>
          <a:p>
            <a:pPr lvl="1"/>
            <a:r>
              <a:rPr lang="en-US" dirty="0"/>
              <a:t>Easier than changing one slide at a time</a:t>
            </a:r>
          </a:p>
          <a:p>
            <a:pPr lvl="1"/>
            <a:r>
              <a:rPr lang="en-US" dirty="0"/>
              <a:t>Maintains consistency</a:t>
            </a:r>
          </a:p>
          <a:p>
            <a:pPr lvl="2"/>
            <a:r>
              <a:rPr lang="en-US" dirty="0"/>
              <a:t>Paragraph text should be 24pt; Headings are anything larger</a:t>
            </a:r>
          </a:p>
          <a:p>
            <a:pPr lvl="2"/>
            <a:r>
              <a:rPr lang="en-US" dirty="0"/>
              <a:t>Sans-Serif fonts tend to be easier to read</a:t>
            </a:r>
          </a:p>
          <a:p>
            <a:pPr lvl="2"/>
            <a:r>
              <a:rPr lang="en-US" dirty="0"/>
              <a:t>Limit information to one key point per slide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BAA431-4121-4D34-A5EB-0AAEBD93C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CE90-24AC-4371-BDC6-1E39A268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Order</a:t>
            </a:r>
          </a:p>
        </p:txBody>
      </p:sp>
      <p:pic>
        <p:nvPicPr>
          <p:cNvPr id="6" name="Graphic 5" descr="Wheelchair Access">
            <a:extLst>
              <a:ext uri="{FF2B5EF4-FFF2-40B4-BE49-F238E27FC236}">
                <a16:creationId xmlns:a16="http://schemas.microsoft.com/office/drawing/2014/main" id="{5F851796-EB57-4B43-B9E7-9EE7C140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637520" y="822960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448B-8ECD-4359-97A9-FD0651F8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01183"/>
          </a:xfrm>
        </p:spPr>
        <p:txBody>
          <a:bodyPr/>
          <a:lstStyle/>
          <a:p>
            <a:r>
              <a:rPr lang="en-US" dirty="0"/>
              <a:t>Home tab — Arrange — Selection Pane</a:t>
            </a:r>
          </a:p>
          <a:p>
            <a:pPr lvl="1"/>
            <a:r>
              <a:rPr lang="en-US" dirty="0"/>
              <a:t>Assistive technology reads elements as “layers” from the bottom of the list to the top. </a:t>
            </a:r>
          </a:p>
          <a:p>
            <a:pPr lvl="1"/>
            <a:r>
              <a:rPr lang="en-US" dirty="0"/>
              <a:t>Built in layouts should have the correct reading order.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F183422-FBFD-41F1-AC52-A7F533A16765}"/>
              </a:ext>
            </a:extLst>
          </p:cNvPr>
          <p:cNvSpPr txBox="1">
            <a:spLocks/>
          </p:cNvSpPr>
          <p:nvPr/>
        </p:nvSpPr>
        <p:spPr>
          <a:xfrm>
            <a:off x="1097280" y="4222376"/>
            <a:ext cx="10058400" cy="16467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 software doesn’t know what to do with added elements. Drag and drop items into the appropriate order if needed. </a:t>
            </a:r>
          </a:p>
          <a:p>
            <a:pPr lvl="1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69B756-61A7-4EF8-A0BA-98445F4F7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5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85DD-2CD0-44CD-88A5-0CB3D92E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Order Demo</a:t>
            </a:r>
          </a:p>
        </p:txBody>
      </p:sp>
      <p:pic>
        <p:nvPicPr>
          <p:cNvPr id="4" name="Online Media 3" title="PowerPoint reading order demo">
            <a:hlinkClick r:id="" action="ppaction://media"/>
            <a:extLst>
              <a:ext uri="{FF2B5EF4-FFF2-40B4-BE49-F238E27FC236}">
                <a16:creationId xmlns:a16="http://schemas.microsoft.com/office/drawing/2014/main" id="{EFE7F63C-A836-4D0F-B0BE-4DDE11B7C7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1113" y="1846263"/>
            <a:ext cx="7151687" cy="40227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7AF33D-0698-4572-A9F3-C89329ECA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22EC-C819-4B85-BEC7-7E54F3D7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6EC0-6A30-4211-8234-9917A789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tab — Layout — choose appropriate slide layout</a:t>
            </a:r>
          </a:p>
          <a:p>
            <a:pPr lvl="1"/>
            <a:r>
              <a:rPr lang="en-US" dirty="0"/>
              <a:t>Each slide should have unique title</a:t>
            </a:r>
          </a:p>
          <a:p>
            <a:pPr lvl="2"/>
            <a:r>
              <a:rPr lang="en-US" dirty="0"/>
              <a:t>Used by assistive technology to “skim” through presentation</a:t>
            </a:r>
          </a:p>
          <a:p>
            <a:pPr lvl="1"/>
            <a:r>
              <a:rPr lang="en-US" dirty="0"/>
              <a:t>Hide title by toggling off eye icon (in Selection Pane)</a:t>
            </a:r>
          </a:p>
          <a:p>
            <a:pPr lvl="2"/>
            <a:r>
              <a:rPr lang="en-US" dirty="0"/>
              <a:t>Home tab — Arrange — Selection Pane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DE2199-8379-4A00-AB89-29DD97076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22EC-C819-4B85-BEC7-7E54F3D7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6EC0-6A30-4211-8234-9917A789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tab — Layout — choose appropriate slide layout</a:t>
            </a:r>
          </a:p>
          <a:p>
            <a:pPr lvl="1"/>
            <a:r>
              <a:rPr lang="en-US" dirty="0"/>
              <a:t>Each slide should have unique title</a:t>
            </a:r>
          </a:p>
          <a:p>
            <a:pPr lvl="2"/>
            <a:r>
              <a:rPr lang="en-US" dirty="0"/>
              <a:t>Used by assistive technology to “skim” through presentation</a:t>
            </a:r>
          </a:p>
          <a:p>
            <a:pPr lvl="1"/>
            <a:r>
              <a:rPr lang="en-US" dirty="0"/>
              <a:t>Hide title by toggling off eye icon (in Selection Pane)</a:t>
            </a:r>
          </a:p>
          <a:p>
            <a:pPr lvl="2"/>
            <a:r>
              <a:rPr lang="en-US" dirty="0"/>
              <a:t>Home tab — Arrange — Selection Pane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DE2199-8379-4A00-AB89-29DD97076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E145-E44C-4A54-B12C-61A2E86A52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1925"/>
      </p:ext>
    </p:extLst>
  </p:cSld>
  <p:clrMapOvr>
    <a:masterClrMapping/>
  </p:clrMapOvr>
</p:sld>
</file>

<file path=ppt/theme/theme1.xml><?xml version="1.0" encoding="utf-8"?>
<a:theme xmlns:a="http://schemas.openxmlformats.org/drawingml/2006/main" name="Oswego">
  <a:themeElements>
    <a:clrScheme name="Oswego">
      <a:dk1>
        <a:srgbClr val="000000"/>
      </a:dk1>
      <a:lt1>
        <a:sysClr val="window" lastClr="FFFFFF"/>
      </a:lt1>
      <a:dk2>
        <a:srgbClr val="3F3F3F"/>
      </a:dk2>
      <a:lt2>
        <a:srgbClr val="F8F8F8"/>
      </a:lt2>
      <a:accent1>
        <a:srgbClr val="FFCC33"/>
      </a:accent1>
      <a:accent2>
        <a:srgbClr val="195937"/>
      </a:accent2>
      <a:accent3>
        <a:srgbClr val="FEF4D6"/>
      </a:accent3>
      <a:accent4>
        <a:srgbClr val="008000"/>
      </a:accent4>
      <a:accent5>
        <a:srgbClr val="D8D8D8"/>
      </a:accent5>
      <a:accent6>
        <a:srgbClr val="637052"/>
      </a:accent6>
      <a:hlink>
        <a:srgbClr val="195937"/>
      </a:hlink>
      <a:folHlink>
        <a:srgbClr val="5A5A5A"/>
      </a:folHlink>
    </a:clrScheme>
    <a:fontScheme name="Lora Raleway">
      <a:majorFont>
        <a:latin typeface="Lora"/>
        <a:ea typeface=""/>
        <a:cs typeface=""/>
      </a:majorFont>
      <a:minorFont>
        <a:latin typeface="Raleway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wego" id="{82C6D328-3C1E-4653-AA6E-CAE3E6EDDD78}" vid="{43F1244A-4719-4D3B-8EC3-A78C93951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Oswego</Template>
  <TotalTime>4442</TotalTime>
  <Words>685</Words>
  <Application>Microsoft Office PowerPoint</Application>
  <PresentationFormat>Widescreen</PresentationFormat>
  <Paragraphs>131</Paragraphs>
  <Slides>18</Slides>
  <Notes>13</Notes>
  <HiddenSlides>1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Lora</vt:lpstr>
      <vt:lpstr>Raleway</vt:lpstr>
      <vt:lpstr>Wingdings</vt:lpstr>
      <vt:lpstr>Oswego</vt:lpstr>
      <vt:lpstr>PowerPoint Accessibility 101</vt:lpstr>
      <vt:lpstr>Objectives</vt:lpstr>
      <vt:lpstr>Built-in Themes</vt:lpstr>
      <vt:lpstr>Built-in Layouts</vt:lpstr>
      <vt:lpstr>Master Slides</vt:lpstr>
      <vt:lpstr>Reading Order</vt:lpstr>
      <vt:lpstr>Reading Order Demo</vt:lpstr>
      <vt:lpstr>Slide Titles (1 of 2)</vt:lpstr>
      <vt:lpstr>Slide Titles (2 of 2)</vt:lpstr>
      <vt:lpstr>Alt Text</vt:lpstr>
      <vt:lpstr>Descriptive Links</vt:lpstr>
      <vt:lpstr>Using Descriptive Links, example 1</vt:lpstr>
      <vt:lpstr>Using Descriptive Links, example 2</vt:lpstr>
      <vt:lpstr>Tables</vt:lpstr>
      <vt:lpstr>Accessibility Checker</vt:lpstr>
      <vt:lpstr>Using the Accessibility Checker</vt:lpstr>
      <vt:lpstr>Saving as PDF</vt:lpstr>
      <vt:lpstr>More information available 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Accessibility</dc:title>
  <dc:creator>Kathleen M Percival</dc:creator>
  <cp:lastModifiedBy>Kathleen M Percival</cp:lastModifiedBy>
  <cp:revision>66</cp:revision>
  <dcterms:created xsi:type="dcterms:W3CDTF">2020-04-14T13:53:01Z</dcterms:created>
  <dcterms:modified xsi:type="dcterms:W3CDTF">2020-05-22T14:24:00Z</dcterms:modified>
</cp:coreProperties>
</file>