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Economica"/>
      <p:regular r:id="rId25"/>
      <p:bold r:id="rId26"/>
      <p:italic r:id="rId27"/>
      <p:boldItalic r:id="rId28"/>
    </p:embeddedFont>
    <p:embeddedFont>
      <p:font typeface="Corbel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Economica-bold.fntdata"/><Relationship Id="rId25" Type="http://schemas.openxmlformats.org/officeDocument/2006/relationships/font" Target="fonts/Economica-regular.fntdata"/><Relationship Id="rId28" Type="http://schemas.openxmlformats.org/officeDocument/2006/relationships/font" Target="fonts/Economica-boldItalic.fntdata"/><Relationship Id="rId27" Type="http://schemas.openxmlformats.org/officeDocument/2006/relationships/font" Target="fonts/Economica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Corbel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orbel-italic.fntdata"/><Relationship Id="rId30" Type="http://schemas.openxmlformats.org/officeDocument/2006/relationships/font" Target="fonts/Corbel-bold.fntdata"/><Relationship Id="rId11" Type="http://schemas.openxmlformats.org/officeDocument/2006/relationships/slide" Target="slides/slide5.xml"/><Relationship Id="rId33" Type="http://schemas.openxmlformats.org/officeDocument/2006/relationships/font" Target="fonts/OpenSans-regular.fntdata"/><Relationship Id="rId10" Type="http://schemas.openxmlformats.org/officeDocument/2006/relationships/slide" Target="slides/slide4.xml"/><Relationship Id="rId32" Type="http://schemas.openxmlformats.org/officeDocument/2006/relationships/font" Target="fonts/Corbel-boldItalic.fntdata"/><Relationship Id="rId13" Type="http://schemas.openxmlformats.org/officeDocument/2006/relationships/slide" Target="slides/slide7.xml"/><Relationship Id="rId35" Type="http://schemas.openxmlformats.org/officeDocument/2006/relationships/font" Target="fonts/OpenSans-italic.fntdata"/><Relationship Id="rId12" Type="http://schemas.openxmlformats.org/officeDocument/2006/relationships/slide" Target="slides/slide6.xml"/><Relationship Id="rId34" Type="http://schemas.openxmlformats.org/officeDocument/2006/relationships/font" Target="fonts/OpenSans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4776a1f97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54776a1f97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4625c2c29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54625c2c2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776a1f97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776a1f97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8b92cf4b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8b92cf4b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8b92cf4b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8b92cf4b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8b92cf4b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8b92cf4b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8b92cf4b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8b92cf4b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8b92cf4b4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8b92cf4b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4776a1f97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4776a1f97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4776a1f97_2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4776a1f97_2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46ec79ce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46ec79ce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46ec79ce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46ec79ce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4625c2c29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4625c2c29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4625c2c29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4625c2c29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4625c2c29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54625c2c2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8b92cf4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8b92cf4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8b92cf4b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8b92cf4b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4625c2c29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54625c2c2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66" name="Google Shape;6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3182138"/>
            <a:ext cx="6726062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0" y="1942559"/>
            <a:ext cx="6726000" cy="1245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6833787" y="1942559"/>
            <a:ext cx="2307900" cy="124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>
            <p:ph type="ctrTitle"/>
          </p:nvPr>
        </p:nvSpPr>
        <p:spPr>
          <a:xfrm>
            <a:off x="510241" y="2050282"/>
            <a:ext cx="61080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orbel"/>
              <a:buNone/>
              <a:defRPr sz="40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510241" y="3295530"/>
            <a:ext cx="6108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lvl="1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2" name="Google Shape;72;p14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6941510" y="2062753"/>
            <a:ext cx="8790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76" name="Google Shape;7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510240" y="1752655"/>
            <a:ext cx="35238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2" type="body"/>
          </p:nvPr>
        </p:nvSpPr>
        <p:spPr>
          <a:xfrm>
            <a:off x="4195592" y="1752655"/>
            <a:ext cx="35250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87" name="Google Shape;8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88" name="Google Shape;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 txBox="1"/>
          <p:nvPr>
            <p:ph type="title"/>
          </p:nvPr>
        </p:nvSpPr>
        <p:spPr>
          <a:xfrm>
            <a:off x="501917" y="564921"/>
            <a:ext cx="72186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495709" y="1752655"/>
            <a:ext cx="23025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3" name="Google Shape;93;p16"/>
          <p:cNvSpPr txBox="1"/>
          <p:nvPr>
            <p:ph idx="2" type="body"/>
          </p:nvPr>
        </p:nvSpPr>
        <p:spPr>
          <a:xfrm>
            <a:off x="510241" y="2267005"/>
            <a:ext cx="228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94" name="Google Shape;94;p16"/>
          <p:cNvSpPr txBox="1"/>
          <p:nvPr>
            <p:ph idx="3" type="body"/>
          </p:nvPr>
        </p:nvSpPr>
        <p:spPr>
          <a:xfrm>
            <a:off x="2967019" y="1752655"/>
            <a:ext cx="2297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5" name="Google Shape;95;p16"/>
          <p:cNvSpPr txBox="1"/>
          <p:nvPr>
            <p:ph idx="4" type="body"/>
          </p:nvPr>
        </p:nvSpPr>
        <p:spPr>
          <a:xfrm>
            <a:off x="2959103" y="2267005"/>
            <a:ext cx="22974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96" name="Google Shape;96;p16"/>
          <p:cNvSpPr txBox="1"/>
          <p:nvPr>
            <p:ph idx="5" type="body"/>
          </p:nvPr>
        </p:nvSpPr>
        <p:spPr>
          <a:xfrm>
            <a:off x="5418117" y="1752655"/>
            <a:ext cx="23025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7" name="Google Shape;97;p16"/>
          <p:cNvSpPr txBox="1"/>
          <p:nvPr>
            <p:ph idx="6" type="body"/>
          </p:nvPr>
        </p:nvSpPr>
        <p:spPr>
          <a:xfrm>
            <a:off x="5418117" y="2267005"/>
            <a:ext cx="23025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98" name="Google Shape;98;p16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02" name="Google Shape;10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03" name="Google Shape;10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>
            <p:ph type="title"/>
          </p:nvPr>
        </p:nvSpPr>
        <p:spPr>
          <a:xfrm>
            <a:off x="510243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rbel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/>
          <p:nvPr>
            <p:ph idx="2" type="pic"/>
          </p:nvPr>
        </p:nvSpPr>
        <p:spPr>
          <a:xfrm>
            <a:off x="3651250" y="1752656"/>
            <a:ext cx="4069500" cy="2699400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0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510242" y="1752655"/>
            <a:ext cx="29073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09" name="Google Shape;109;p17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13" name="Google Shape;11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14" name="Google Shape;1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8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510241" y="1752655"/>
            <a:ext cx="72105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23" name="Google Shape;12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30651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24" name="Google Shape;1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68" y="306592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-2" y="20447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7939369" y="20447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9"/>
          <p:cNvSpPr txBox="1"/>
          <p:nvPr>
            <p:ph type="title"/>
          </p:nvPr>
        </p:nvSpPr>
        <p:spPr>
          <a:xfrm>
            <a:off x="510242" y="2152421"/>
            <a:ext cx="7210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rbel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510242" y="3174129"/>
            <a:ext cx="7210500" cy="12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9" name="Google Shape;129;p19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9"/>
          <p:cNvSpPr txBox="1"/>
          <p:nvPr>
            <p:ph idx="12" type="sldNum"/>
          </p:nvPr>
        </p:nvSpPr>
        <p:spPr>
          <a:xfrm>
            <a:off x="8047092" y="2152422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3" name="Google Shape;13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34" name="Google Shape;1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0"/>
          <p:cNvSpPr txBox="1"/>
          <p:nvPr>
            <p:ph type="title"/>
          </p:nvPr>
        </p:nvSpPr>
        <p:spPr>
          <a:xfrm>
            <a:off x="510240" y="564922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679763" y="1752655"/>
            <a:ext cx="33543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9" name="Google Shape;139;p20"/>
          <p:cNvSpPr txBox="1"/>
          <p:nvPr>
            <p:ph idx="2" type="body"/>
          </p:nvPr>
        </p:nvSpPr>
        <p:spPr>
          <a:xfrm>
            <a:off x="510242" y="2272507"/>
            <a:ext cx="35238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3" type="body"/>
          </p:nvPr>
        </p:nvSpPr>
        <p:spPr>
          <a:xfrm>
            <a:off x="4365116" y="1752655"/>
            <a:ext cx="33555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1" name="Google Shape;141;p20"/>
          <p:cNvSpPr txBox="1"/>
          <p:nvPr>
            <p:ph idx="4" type="body"/>
          </p:nvPr>
        </p:nvSpPr>
        <p:spPr>
          <a:xfrm>
            <a:off x="4195593" y="2272507"/>
            <a:ext cx="35250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0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46" name="Google Shape;14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7" name="Google Shape;14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1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1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1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155" name="Google Shape;15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2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61" name="Google Shape;16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62" name="Google Shape;16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3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3"/>
          <p:cNvSpPr txBox="1"/>
          <p:nvPr>
            <p:ph type="title"/>
          </p:nvPr>
        </p:nvSpPr>
        <p:spPr>
          <a:xfrm>
            <a:off x="510241" y="564920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rbel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3514385" y="1752655"/>
            <a:ext cx="42063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23"/>
          <p:cNvSpPr txBox="1"/>
          <p:nvPr>
            <p:ph idx="2" type="body"/>
          </p:nvPr>
        </p:nvSpPr>
        <p:spPr>
          <a:xfrm>
            <a:off x="510241" y="1752654"/>
            <a:ext cx="28425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68" name="Google Shape;168;p23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3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72" name="Google Shape;17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446471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73" name="Google Shape;17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444721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/>
          <p:nvPr/>
        </p:nvSpPr>
        <p:spPr>
          <a:xfrm>
            <a:off x="0" y="3425991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4"/>
          <p:cNvSpPr/>
          <p:nvPr/>
        </p:nvSpPr>
        <p:spPr>
          <a:xfrm>
            <a:off x="7939371" y="3425991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4"/>
          <p:cNvSpPr txBox="1"/>
          <p:nvPr>
            <p:ph type="title"/>
          </p:nvPr>
        </p:nvSpPr>
        <p:spPr>
          <a:xfrm>
            <a:off x="510242" y="3533713"/>
            <a:ext cx="7210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rbel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4"/>
          <p:cNvSpPr/>
          <p:nvPr>
            <p:ph idx="2" type="pic"/>
          </p:nvPr>
        </p:nvSpPr>
        <p:spPr>
          <a:xfrm>
            <a:off x="510242" y="457198"/>
            <a:ext cx="7210500" cy="2692200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0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510239" y="3877188"/>
            <a:ext cx="72105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79" name="Google Shape;179;p24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4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4"/>
          <p:cNvSpPr txBox="1"/>
          <p:nvPr>
            <p:ph idx="12" type="sldNum"/>
          </p:nvPr>
        </p:nvSpPr>
        <p:spPr>
          <a:xfrm>
            <a:off x="8047092" y="3533482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83" name="Google Shape;18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446471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84" name="Google Shape;1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444721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/>
          <p:nvPr/>
        </p:nvSpPr>
        <p:spPr>
          <a:xfrm>
            <a:off x="0" y="3425991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5"/>
          <p:cNvSpPr/>
          <p:nvPr/>
        </p:nvSpPr>
        <p:spPr>
          <a:xfrm>
            <a:off x="7939371" y="3425991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5"/>
          <p:cNvSpPr txBox="1"/>
          <p:nvPr>
            <p:ph type="title"/>
          </p:nvPr>
        </p:nvSpPr>
        <p:spPr>
          <a:xfrm>
            <a:off x="510241" y="457198"/>
            <a:ext cx="7210500" cy="26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510242" y="3533712"/>
            <a:ext cx="7210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89" name="Google Shape;189;p25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5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5"/>
          <p:cNvSpPr txBox="1"/>
          <p:nvPr>
            <p:ph idx="12" type="sldNum"/>
          </p:nvPr>
        </p:nvSpPr>
        <p:spPr>
          <a:xfrm>
            <a:off x="8047092" y="3533712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93" name="Google Shape;19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446471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94" name="Google Shape;1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444721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/>
          <p:nvPr/>
        </p:nvSpPr>
        <p:spPr>
          <a:xfrm>
            <a:off x="0" y="3425991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6"/>
          <p:cNvSpPr/>
          <p:nvPr/>
        </p:nvSpPr>
        <p:spPr>
          <a:xfrm>
            <a:off x="7939371" y="3425991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6"/>
          <p:cNvSpPr txBox="1"/>
          <p:nvPr>
            <p:ph type="title"/>
          </p:nvPr>
        </p:nvSpPr>
        <p:spPr>
          <a:xfrm>
            <a:off x="845892" y="457199"/>
            <a:ext cx="6539100" cy="22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1051717" y="2740034"/>
            <a:ext cx="6117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99" name="Google Shape;199;p26"/>
          <p:cNvSpPr txBox="1"/>
          <p:nvPr>
            <p:ph idx="2" type="body"/>
          </p:nvPr>
        </p:nvSpPr>
        <p:spPr>
          <a:xfrm>
            <a:off x="510242" y="3533712"/>
            <a:ext cx="7210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00" name="Google Shape;200;p26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6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6"/>
          <p:cNvSpPr txBox="1"/>
          <p:nvPr>
            <p:ph idx="12" type="sldNum"/>
          </p:nvPr>
        </p:nvSpPr>
        <p:spPr>
          <a:xfrm>
            <a:off x="8047092" y="3532444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437679" y="56108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04" name="Google Shape;204;p26"/>
          <p:cNvSpPr txBox="1"/>
          <p:nvPr/>
        </p:nvSpPr>
        <p:spPr>
          <a:xfrm>
            <a:off x="7247107" y="2275143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06" name="Google Shape;20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446471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07" name="Google Shape;20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4447216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/>
          <p:nvPr/>
        </p:nvSpPr>
        <p:spPr>
          <a:xfrm>
            <a:off x="0" y="3425991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/>
          <p:nvPr/>
        </p:nvSpPr>
        <p:spPr>
          <a:xfrm>
            <a:off x="7939371" y="3425991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7"/>
          <p:cNvSpPr txBox="1"/>
          <p:nvPr>
            <p:ph type="title"/>
          </p:nvPr>
        </p:nvSpPr>
        <p:spPr>
          <a:xfrm>
            <a:off x="510239" y="3533712"/>
            <a:ext cx="72105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7"/>
          <p:cNvSpPr txBox="1"/>
          <p:nvPr>
            <p:ph idx="1" type="body"/>
          </p:nvPr>
        </p:nvSpPr>
        <p:spPr>
          <a:xfrm>
            <a:off x="510240" y="3975112"/>
            <a:ext cx="72105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12" name="Google Shape;212;p27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7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27"/>
          <p:cNvSpPr txBox="1"/>
          <p:nvPr>
            <p:ph idx="12" type="sldNum"/>
          </p:nvPr>
        </p:nvSpPr>
        <p:spPr>
          <a:xfrm>
            <a:off x="8047092" y="3532444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16" name="Google Shape;21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17" name="Google Shape;21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8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"/>
          <p:cNvSpPr txBox="1"/>
          <p:nvPr>
            <p:ph type="title"/>
          </p:nvPr>
        </p:nvSpPr>
        <p:spPr>
          <a:xfrm>
            <a:off x="510242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8"/>
          <p:cNvSpPr txBox="1"/>
          <p:nvPr>
            <p:ph idx="1" type="body"/>
          </p:nvPr>
        </p:nvSpPr>
        <p:spPr>
          <a:xfrm>
            <a:off x="510239" y="3223127"/>
            <a:ext cx="2287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22" name="Google Shape;222;p28"/>
          <p:cNvSpPr/>
          <p:nvPr>
            <p:ph idx="2" type="pic"/>
          </p:nvPr>
        </p:nvSpPr>
        <p:spPr>
          <a:xfrm>
            <a:off x="510239" y="1752655"/>
            <a:ext cx="2287200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23" name="Google Shape;223;p28"/>
          <p:cNvSpPr txBox="1"/>
          <p:nvPr>
            <p:ph idx="3" type="body"/>
          </p:nvPr>
        </p:nvSpPr>
        <p:spPr>
          <a:xfrm>
            <a:off x="510239" y="3655324"/>
            <a:ext cx="22872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224" name="Google Shape;224;p28"/>
          <p:cNvSpPr txBox="1"/>
          <p:nvPr>
            <p:ph idx="4" type="body"/>
          </p:nvPr>
        </p:nvSpPr>
        <p:spPr>
          <a:xfrm>
            <a:off x="2959103" y="3223127"/>
            <a:ext cx="2297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25" name="Google Shape;225;p28"/>
          <p:cNvSpPr/>
          <p:nvPr>
            <p:ph idx="5" type="pic"/>
          </p:nvPr>
        </p:nvSpPr>
        <p:spPr>
          <a:xfrm>
            <a:off x="2959103" y="1752655"/>
            <a:ext cx="2297400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26" name="Google Shape;226;p28"/>
          <p:cNvSpPr txBox="1"/>
          <p:nvPr>
            <p:ph idx="6" type="body"/>
          </p:nvPr>
        </p:nvSpPr>
        <p:spPr>
          <a:xfrm>
            <a:off x="2958088" y="3655323"/>
            <a:ext cx="23004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227" name="Google Shape;227;p28"/>
          <p:cNvSpPr txBox="1"/>
          <p:nvPr>
            <p:ph idx="7" type="body"/>
          </p:nvPr>
        </p:nvSpPr>
        <p:spPr>
          <a:xfrm>
            <a:off x="5423009" y="3223127"/>
            <a:ext cx="2297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28" name="Google Shape;228;p28"/>
          <p:cNvSpPr/>
          <p:nvPr>
            <p:ph idx="8" type="pic"/>
          </p:nvPr>
        </p:nvSpPr>
        <p:spPr>
          <a:xfrm>
            <a:off x="5423008" y="1752655"/>
            <a:ext cx="2297700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29" name="Google Shape;229;p28"/>
          <p:cNvSpPr txBox="1"/>
          <p:nvPr>
            <p:ph idx="9" type="body"/>
          </p:nvPr>
        </p:nvSpPr>
        <p:spPr>
          <a:xfrm>
            <a:off x="5422915" y="3655321"/>
            <a:ext cx="23007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230" name="Google Shape;230;p28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8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8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34" name="Google Shape;23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82836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35" name="Google Shape;23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9370" y="1478425"/>
            <a:ext cx="1202248" cy="10820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0" y="457200"/>
            <a:ext cx="78285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9"/>
          <p:cNvSpPr/>
          <p:nvPr/>
        </p:nvSpPr>
        <p:spPr>
          <a:xfrm>
            <a:off x="7939371" y="457200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9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rbe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29"/>
          <p:cNvSpPr txBox="1"/>
          <p:nvPr>
            <p:ph idx="1" type="body"/>
          </p:nvPr>
        </p:nvSpPr>
        <p:spPr>
          <a:xfrm rot="5400000">
            <a:off x="2765687" y="-502895"/>
            <a:ext cx="2699400" cy="7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29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29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29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/>
          <p:nvPr/>
        </p:nvSpPr>
        <p:spPr>
          <a:xfrm rot="5400000">
            <a:off x="6087300" y="1402050"/>
            <a:ext cx="3830100" cy="1026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0"/>
          <p:cNvSpPr/>
          <p:nvPr/>
        </p:nvSpPr>
        <p:spPr>
          <a:xfrm rot="5400000">
            <a:off x="7401301" y="4029302"/>
            <a:ext cx="1202100" cy="10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0"/>
          <p:cNvSpPr txBox="1"/>
          <p:nvPr>
            <p:ph type="title"/>
          </p:nvPr>
        </p:nvSpPr>
        <p:spPr>
          <a:xfrm rot="5400000">
            <a:off x="6366925" y="1687048"/>
            <a:ext cx="3265200" cy="8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0"/>
          <p:cNvSpPr txBox="1"/>
          <p:nvPr>
            <p:ph idx="1" type="body"/>
          </p:nvPr>
        </p:nvSpPr>
        <p:spPr>
          <a:xfrm rot="5400000">
            <a:off x="1839094" y="-871652"/>
            <a:ext cx="3994800" cy="6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30"/>
          <p:cNvSpPr txBox="1"/>
          <p:nvPr>
            <p:ph idx="10" type="dt"/>
          </p:nvPr>
        </p:nvSpPr>
        <p:spPr>
          <a:xfrm>
            <a:off x="5105344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30"/>
          <p:cNvSpPr txBox="1"/>
          <p:nvPr>
            <p:ph idx="11" type="ftr"/>
          </p:nvPr>
        </p:nvSpPr>
        <p:spPr>
          <a:xfrm>
            <a:off x="510241" y="4452141"/>
            <a:ext cx="4595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0"/>
          <p:cNvSpPr txBox="1"/>
          <p:nvPr>
            <p:ph idx="12" type="sldNum"/>
          </p:nvPr>
        </p:nvSpPr>
        <p:spPr>
          <a:xfrm>
            <a:off x="7573163" y="4048975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shOverlay-FullResolve.png" id="59" name="Google Shape;59;p13"/>
          <p:cNvPicPr preferRelativeResize="0"/>
          <p:nvPr/>
        </p:nvPicPr>
        <p:blipFill rotWithShape="1">
          <a:blip r:embed="rId1">
            <a:alphaModFix amt="1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rbel"/>
              <a:buNone/>
              <a:defRPr b="0" i="0" sz="2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13"/>
          <p:cNvSpPr txBox="1"/>
          <p:nvPr>
            <p:ph idx="1" type="body"/>
          </p:nvPr>
        </p:nvSpPr>
        <p:spPr>
          <a:xfrm>
            <a:off x="510241" y="1752655"/>
            <a:ext cx="72105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14325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29527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29527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29527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29527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10" type="dt"/>
          </p:nvPr>
        </p:nvSpPr>
        <p:spPr>
          <a:xfrm>
            <a:off x="5663236" y="44521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88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1" type="ftr"/>
          </p:nvPr>
        </p:nvSpPr>
        <p:spPr>
          <a:xfrm>
            <a:off x="510241" y="4452141"/>
            <a:ext cx="5153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88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047092" y="564921"/>
            <a:ext cx="865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news.arubanetworks.com/press-release/university-oklahoma-libraries-launches-navapp-provide-mobile-indoor-navigation-and-con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/>
          <p:nvPr>
            <p:ph type="ctrTitle"/>
          </p:nvPr>
        </p:nvSpPr>
        <p:spPr>
          <a:xfrm>
            <a:off x="0" y="1846250"/>
            <a:ext cx="67035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en" sz="2800"/>
              <a:t>Showing the Way: Developing a 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en" sz="2800"/>
              <a:t>Wayfinding App</a:t>
            </a:r>
            <a:r>
              <a:rPr lang="en" sz="2800"/>
              <a:t> using Beacon 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en" sz="2800"/>
              <a:t>Technology at an Academic Library</a:t>
            </a:r>
            <a:endParaRPr sz="2800"/>
          </a:p>
        </p:txBody>
      </p:sp>
      <p:sp>
        <p:nvSpPr>
          <p:cNvPr id="256" name="Google Shape;256;p31"/>
          <p:cNvSpPr txBox="1"/>
          <p:nvPr>
            <p:ph idx="1" type="subTitle"/>
          </p:nvPr>
        </p:nvSpPr>
        <p:spPr>
          <a:xfrm>
            <a:off x="510250" y="3414800"/>
            <a:ext cx="68943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41D25"/>
              </a:buClr>
              <a:buSzPts val="2200"/>
              <a:buNone/>
            </a:pPr>
            <a:r>
              <a:rPr b="1" lang="en" sz="2200">
                <a:solidFill>
                  <a:srgbClr val="C41D25"/>
                </a:solidFill>
              </a:rPr>
              <a:t>CIT Conference. SUNY Purchase </a:t>
            </a:r>
            <a:r>
              <a:rPr b="1" lang="en" sz="2200">
                <a:solidFill>
                  <a:srgbClr val="C41D25"/>
                </a:solidFill>
              </a:rPr>
              <a:t>| May 30, 2019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b="1" sz="800">
              <a:solidFill>
                <a:srgbClr val="C41D2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b="1" lang="en" sz="1600">
                <a:solidFill>
                  <a:srgbClr val="595959"/>
                </a:solidFill>
              </a:rPr>
              <a:t>Kiichi Takeuchi and Ben Turner</a:t>
            </a:r>
            <a:endParaRPr b="1" sz="16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lang="en" sz="1600">
                <a:solidFill>
                  <a:srgbClr val="595959"/>
                </a:solidFill>
              </a:rPr>
              <a:t>Caroline Fuchs, Ann Jusino, Heather Ball, Shilpa Karnik, Valeda Dent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/>
          <p:nvPr>
            <p:ph type="title"/>
          </p:nvPr>
        </p:nvSpPr>
        <p:spPr>
          <a:xfrm>
            <a:off x="510241" y="564921"/>
            <a:ext cx="35238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rbel"/>
              <a:buNone/>
            </a:pPr>
            <a:r>
              <a:rPr lang="en"/>
              <a:t>Find the book</a:t>
            </a:r>
            <a:endParaRPr/>
          </a:p>
        </p:txBody>
      </p:sp>
      <p:sp>
        <p:nvSpPr>
          <p:cNvPr id="325" name="Google Shape;325;p40"/>
          <p:cNvSpPr txBox="1"/>
          <p:nvPr>
            <p:ph idx="1" type="body"/>
          </p:nvPr>
        </p:nvSpPr>
        <p:spPr>
          <a:xfrm>
            <a:off x="510240" y="1752656"/>
            <a:ext cx="35238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App lets you know the location of the book, the call number, and whether or not it is available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Blinking blue dot indicates your location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Follow the bouncing red dot to the book location</a:t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571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26" name="Google Shape;326;p40"/>
          <p:cNvSpPr/>
          <p:nvPr/>
        </p:nvSpPr>
        <p:spPr>
          <a:xfrm>
            <a:off x="510240" y="4836995"/>
            <a:ext cx="1891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Fuchs, C. CTL Fac Tech Forum 2018</a:t>
            </a:r>
            <a:endParaRPr/>
          </a:p>
        </p:txBody>
      </p:sp>
      <p:pic>
        <p:nvPicPr>
          <p:cNvPr id="327" name="Google Shape;3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841" y="213700"/>
            <a:ext cx="272040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1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and Server Architecture</a:t>
            </a:r>
            <a:endParaRPr/>
          </a:p>
        </p:txBody>
      </p:sp>
      <p:pic>
        <p:nvPicPr>
          <p:cNvPr id="333" name="Google Shape;3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099" y="1571025"/>
            <a:ext cx="3920800" cy="345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2"/>
          <p:cNvSpPr/>
          <p:nvPr/>
        </p:nvSpPr>
        <p:spPr>
          <a:xfrm>
            <a:off x="2551800" y="1899850"/>
            <a:ext cx="1677300" cy="49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The Catcher in the Rye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@ Queens Library</a:t>
            </a:r>
            <a:endParaRPr sz="1000"/>
          </a:p>
        </p:txBody>
      </p:sp>
      <p:sp>
        <p:nvSpPr>
          <p:cNvPr id="339" name="Google Shape;339;p42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Searching the target shelf</a:t>
            </a:r>
            <a:endParaRPr/>
          </a:p>
        </p:txBody>
      </p:sp>
      <p:sp>
        <p:nvSpPr>
          <p:cNvPr id="340" name="Google Shape;340;p42"/>
          <p:cNvSpPr/>
          <p:nvPr/>
        </p:nvSpPr>
        <p:spPr>
          <a:xfrm>
            <a:off x="287325" y="1899850"/>
            <a:ext cx="1677300" cy="49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"The catcher in …"</a:t>
            </a:r>
            <a:endParaRPr/>
          </a:p>
        </p:txBody>
      </p:sp>
      <p:sp>
        <p:nvSpPr>
          <p:cNvPr id="341" name="Google Shape;341;p42"/>
          <p:cNvSpPr/>
          <p:nvPr/>
        </p:nvSpPr>
        <p:spPr>
          <a:xfrm>
            <a:off x="4816275" y="1899850"/>
            <a:ext cx="1677300" cy="49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2294</a:t>
            </a:r>
            <a:endParaRPr/>
          </a:p>
        </p:txBody>
      </p:sp>
      <p:sp>
        <p:nvSpPr>
          <p:cNvPr id="342" name="Google Shape;342;p42"/>
          <p:cNvSpPr/>
          <p:nvPr/>
        </p:nvSpPr>
        <p:spPr>
          <a:xfrm>
            <a:off x="7080750" y="1899850"/>
            <a:ext cx="1677300" cy="49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PS3537.A426 C3</a:t>
            </a:r>
            <a:endParaRPr/>
          </a:p>
        </p:txBody>
      </p:sp>
      <p:sp>
        <p:nvSpPr>
          <p:cNvPr id="343" name="Google Shape;343;p42"/>
          <p:cNvSpPr/>
          <p:nvPr/>
        </p:nvSpPr>
        <p:spPr>
          <a:xfrm>
            <a:off x="7135150" y="3334300"/>
            <a:ext cx="1677300" cy="49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N3-05-F</a:t>
            </a:r>
            <a:endParaRPr/>
          </a:p>
        </p:txBody>
      </p:sp>
      <p:sp>
        <p:nvSpPr>
          <p:cNvPr id="344" name="Google Shape;344;p42"/>
          <p:cNvSpPr/>
          <p:nvPr/>
        </p:nvSpPr>
        <p:spPr>
          <a:xfrm>
            <a:off x="4816275" y="3334300"/>
            <a:ext cx="1677300" cy="491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3005,1</a:t>
            </a:r>
            <a:endParaRPr/>
          </a:p>
        </p:txBody>
      </p:sp>
      <p:sp>
        <p:nvSpPr>
          <p:cNvPr id="345" name="Google Shape;345;p42"/>
          <p:cNvSpPr/>
          <p:nvPr/>
        </p:nvSpPr>
        <p:spPr>
          <a:xfrm>
            <a:off x="2475600" y="3334300"/>
            <a:ext cx="1677300" cy="491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(67,78)</a:t>
            </a:r>
            <a:endParaRPr/>
          </a:p>
        </p:txBody>
      </p:sp>
      <p:sp>
        <p:nvSpPr>
          <p:cNvPr id="346" name="Google Shape;346;p42"/>
          <p:cNvSpPr/>
          <p:nvPr/>
        </p:nvSpPr>
        <p:spPr>
          <a:xfrm>
            <a:off x="1997963" y="205019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2"/>
          <p:cNvSpPr/>
          <p:nvPr/>
        </p:nvSpPr>
        <p:spPr>
          <a:xfrm>
            <a:off x="4262425" y="205019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2"/>
          <p:cNvSpPr/>
          <p:nvPr/>
        </p:nvSpPr>
        <p:spPr>
          <a:xfrm>
            <a:off x="6541913" y="202959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2"/>
          <p:cNvSpPr/>
          <p:nvPr/>
        </p:nvSpPr>
        <p:spPr>
          <a:xfrm rot="5400000">
            <a:off x="7659138" y="295824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2"/>
          <p:cNvSpPr/>
          <p:nvPr/>
        </p:nvSpPr>
        <p:spPr>
          <a:xfrm rot="10800000">
            <a:off x="6541913" y="346404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2"/>
          <p:cNvSpPr/>
          <p:nvPr/>
        </p:nvSpPr>
        <p:spPr>
          <a:xfrm rot="10800000">
            <a:off x="4229088" y="346404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2"/>
          <p:cNvSpPr txBox="1"/>
          <p:nvPr/>
        </p:nvSpPr>
        <p:spPr>
          <a:xfrm>
            <a:off x="475425" y="237720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Search Words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3" name="Google Shape;353;p42"/>
          <p:cNvSpPr txBox="1"/>
          <p:nvPr/>
        </p:nvSpPr>
        <p:spPr>
          <a:xfrm>
            <a:off x="2739900" y="237720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User Selection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4" name="Google Shape;354;p42"/>
          <p:cNvSpPr txBox="1"/>
          <p:nvPr/>
        </p:nvSpPr>
        <p:spPr>
          <a:xfrm>
            <a:off x="5004375" y="239095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Database ID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7268850" y="237720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Call Number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6" name="Google Shape;356;p42"/>
          <p:cNvSpPr txBox="1"/>
          <p:nvPr/>
        </p:nvSpPr>
        <p:spPr>
          <a:xfrm>
            <a:off x="7323250" y="3882675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Shelf Number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7" name="Google Shape;357;p42"/>
          <p:cNvSpPr txBox="1"/>
          <p:nvPr/>
        </p:nvSpPr>
        <p:spPr>
          <a:xfrm>
            <a:off x="5087525" y="3795475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Beacon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Major,Minor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8" name="Google Shape;358;p42"/>
          <p:cNvSpPr txBox="1"/>
          <p:nvPr/>
        </p:nvSpPr>
        <p:spPr>
          <a:xfrm>
            <a:off x="2739900" y="382540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Screen Coordinates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59" name="Google Shape;3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50" y="3320157"/>
            <a:ext cx="1677300" cy="1514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0" name="Google Shape;360;p42"/>
          <p:cNvCxnSpPr/>
          <p:nvPr/>
        </p:nvCxnSpPr>
        <p:spPr>
          <a:xfrm>
            <a:off x="1427197" y="3123175"/>
            <a:ext cx="0" cy="1872000"/>
          </a:xfrm>
          <a:prstGeom prst="straightConnector1">
            <a:avLst/>
          </a:prstGeom>
          <a:noFill/>
          <a:ln cap="flat" cmpd="sng" w="9525">
            <a:solidFill>
              <a:srgbClr val="C41D2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42"/>
          <p:cNvCxnSpPr/>
          <p:nvPr/>
        </p:nvCxnSpPr>
        <p:spPr>
          <a:xfrm rot="10800000">
            <a:off x="417100" y="4270288"/>
            <a:ext cx="1955400" cy="0"/>
          </a:xfrm>
          <a:prstGeom prst="straightConnector1">
            <a:avLst/>
          </a:prstGeom>
          <a:noFill/>
          <a:ln cap="flat" cmpd="sng" w="9525">
            <a:solidFill>
              <a:srgbClr val="C41D25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/>
          <p:nvPr/>
        </p:nvSpPr>
        <p:spPr>
          <a:xfrm>
            <a:off x="2551800" y="1899850"/>
            <a:ext cx="1677300" cy="4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The Catcher in the Rye</a:t>
            </a:r>
            <a:endParaRPr sz="1000">
              <a:solidFill>
                <a:srgbClr val="CCCC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@ Queens Library</a:t>
            </a:r>
            <a:endParaRPr sz="1000">
              <a:solidFill>
                <a:srgbClr val="CCCCCC"/>
              </a:solidFill>
            </a:endParaRPr>
          </a:p>
        </p:txBody>
      </p:sp>
      <p:sp>
        <p:nvSpPr>
          <p:cNvPr id="367" name="Google Shape;367;p43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Location</a:t>
            </a:r>
            <a:endParaRPr/>
          </a:p>
        </p:txBody>
      </p:sp>
      <p:sp>
        <p:nvSpPr>
          <p:cNvPr id="368" name="Google Shape;368;p43"/>
          <p:cNvSpPr/>
          <p:nvPr/>
        </p:nvSpPr>
        <p:spPr>
          <a:xfrm>
            <a:off x="287325" y="1899850"/>
            <a:ext cx="1677300" cy="4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</a:rPr>
              <a:t>"The catcher in …"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69" name="Google Shape;369;p43"/>
          <p:cNvSpPr/>
          <p:nvPr/>
        </p:nvSpPr>
        <p:spPr>
          <a:xfrm>
            <a:off x="4816275" y="1899850"/>
            <a:ext cx="1677300" cy="4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</a:rPr>
              <a:t>2294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0" name="Google Shape;370;p43"/>
          <p:cNvSpPr/>
          <p:nvPr/>
        </p:nvSpPr>
        <p:spPr>
          <a:xfrm>
            <a:off x="7080750" y="1899850"/>
            <a:ext cx="1677300" cy="4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</a:rPr>
              <a:t>PS3537.A426 C3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1" name="Google Shape;371;p43"/>
          <p:cNvSpPr/>
          <p:nvPr/>
        </p:nvSpPr>
        <p:spPr>
          <a:xfrm>
            <a:off x="7135150" y="3334300"/>
            <a:ext cx="1677300" cy="4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</a:rPr>
              <a:t>N3-05-F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2" name="Google Shape;372;p43"/>
          <p:cNvSpPr/>
          <p:nvPr/>
        </p:nvSpPr>
        <p:spPr>
          <a:xfrm>
            <a:off x="4816275" y="3334300"/>
            <a:ext cx="1677300" cy="491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3001,1</a:t>
            </a:r>
            <a:endParaRPr/>
          </a:p>
        </p:txBody>
      </p:sp>
      <p:sp>
        <p:nvSpPr>
          <p:cNvPr id="373" name="Google Shape;373;p43"/>
          <p:cNvSpPr/>
          <p:nvPr/>
        </p:nvSpPr>
        <p:spPr>
          <a:xfrm>
            <a:off x="2475600" y="3334300"/>
            <a:ext cx="1677300" cy="491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(21,81)</a:t>
            </a:r>
            <a:endParaRPr/>
          </a:p>
        </p:txBody>
      </p:sp>
      <p:sp>
        <p:nvSpPr>
          <p:cNvPr id="374" name="Google Shape;374;p43"/>
          <p:cNvSpPr/>
          <p:nvPr/>
        </p:nvSpPr>
        <p:spPr>
          <a:xfrm>
            <a:off x="1997963" y="205019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5" name="Google Shape;375;p43"/>
          <p:cNvSpPr/>
          <p:nvPr/>
        </p:nvSpPr>
        <p:spPr>
          <a:xfrm>
            <a:off x="4262425" y="205019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6" name="Google Shape;376;p43"/>
          <p:cNvSpPr/>
          <p:nvPr/>
        </p:nvSpPr>
        <p:spPr>
          <a:xfrm>
            <a:off x="6541913" y="202959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7" name="Google Shape;377;p43"/>
          <p:cNvSpPr/>
          <p:nvPr/>
        </p:nvSpPr>
        <p:spPr>
          <a:xfrm rot="5400000">
            <a:off x="7659138" y="295824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8" name="Google Shape;378;p43"/>
          <p:cNvSpPr/>
          <p:nvPr/>
        </p:nvSpPr>
        <p:spPr>
          <a:xfrm rot="10800000">
            <a:off x="6541913" y="346404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9" name="Google Shape;379;p43"/>
          <p:cNvSpPr/>
          <p:nvPr/>
        </p:nvSpPr>
        <p:spPr>
          <a:xfrm rot="10800000">
            <a:off x="4229088" y="3464045"/>
            <a:ext cx="520500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3"/>
          <p:cNvSpPr txBox="1"/>
          <p:nvPr/>
        </p:nvSpPr>
        <p:spPr>
          <a:xfrm>
            <a:off x="475425" y="237720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Corbel"/>
                <a:ea typeface="Corbel"/>
                <a:cs typeface="Corbel"/>
                <a:sym typeface="Corbel"/>
              </a:rPr>
              <a:t>Search Words</a:t>
            </a:r>
            <a:endParaRPr>
              <a:solidFill>
                <a:srgbClr val="CCCCCC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1" name="Google Shape;381;p43"/>
          <p:cNvSpPr txBox="1"/>
          <p:nvPr/>
        </p:nvSpPr>
        <p:spPr>
          <a:xfrm>
            <a:off x="2739900" y="237720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Corbel"/>
                <a:ea typeface="Corbel"/>
                <a:cs typeface="Corbel"/>
                <a:sym typeface="Corbel"/>
              </a:rPr>
              <a:t>User Selection</a:t>
            </a:r>
            <a:endParaRPr>
              <a:solidFill>
                <a:srgbClr val="CCCCCC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2" name="Google Shape;382;p43"/>
          <p:cNvSpPr txBox="1"/>
          <p:nvPr/>
        </p:nvSpPr>
        <p:spPr>
          <a:xfrm>
            <a:off x="5004375" y="239095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Corbel"/>
                <a:ea typeface="Corbel"/>
                <a:cs typeface="Corbel"/>
                <a:sym typeface="Corbel"/>
              </a:rPr>
              <a:t>Database ID</a:t>
            </a:r>
            <a:endParaRPr>
              <a:solidFill>
                <a:srgbClr val="CCCCCC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3" name="Google Shape;383;p43"/>
          <p:cNvSpPr txBox="1"/>
          <p:nvPr/>
        </p:nvSpPr>
        <p:spPr>
          <a:xfrm>
            <a:off x="7268850" y="237720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Corbel"/>
                <a:ea typeface="Corbel"/>
                <a:cs typeface="Corbel"/>
                <a:sym typeface="Corbel"/>
              </a:rPr>
              <a:t>Call Number</a:t>
            </a:r>
            <a:endParaRPr>
              <a:solidFill>
                <a:srgbClr val="CCCCCC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4" name="Google Shape;384;p43"/>
          <p:cNvSpPr txBox="1"/>
          <p:nvPr/>
        </p:nvSpPr>
        <p:spPr>
          <a:xfrm>
            <a:off x="7323250" y="3882675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Corbel"/>
                <a:ea typeface="Corbel"/>
                <a:cs typeface="Corbel"/>
                <a:sym typeface="Corbel"/>
              </a:rPr>
              <a:t>Shelf Number</a:t>
            </a:r>
            <a:endParaRPr>
              <a:solidFill>
                <a:srgbClr val="CCCCCC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5" name="Google Shape;385;p43"/>
          <p:cNvSpPr txBox="1"/>
          <p:nvPr/>
        </p:nvSpPr>
        <p:spPr>
          <a:xfrm>
            <a:off x="5087525" y="3795475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Beacon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Major,Minor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6" name="Google Shape;386;p43"/>
          <p:cNvSpPr txBox="1"/>
          <p:nvPr/>
        </p:nvSpPr>
        <p:spPr>
          <a:xfrm>
            <a:off x="2739900" y="3825400"/>
            <a:ext cx="130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Screen Coordinates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87" name="Google Shape;38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50" y="3320157"/>
            <a:ext cx="1677300" cy="1514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43"/>
          <p:cNvCxnSpPr/>
          <p:nvPr/>
        </p:nvCxnSpPr>
        <p:spPr>
          <a:xfrm>
            <a:off x="815547" y="3141225"/>
            <a:ext cx="0" cy="1872000"/>
          </a:xfrm>
          <a:prstGeom prst="straightConnector1">
            <a:avLst/>
          </a:prstGeom>
          <a:noFill/>
          <a:ln cap="flat" cmpd="sng" w="9525">
            <a:solidFill>
              <a:srgbClr val="C41D2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43"/>
          <p:cNvCxnSpPr/>
          <p:nvPr/>
        </p:nvCxnSpPr>
        <p:spPr>
          <a:xfrm rot="10800000">
            <a:off x="449500" y="4316613"/>
            <a:ext cx="1955400" cy="0"/>
          </a:xfrm>
          <a:prstGeom prst="straightConnector1">
            <a:avLst/>
          </a:prstGeom>
          <a:noFill/>
          <a:ln cap="flat" cmpd="sng" w="9525">
            <a:solidFill>
              <a:srgbClr val="C41D25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4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Managing Beacons</a:t>
            </a:r>
            <a:endParaRPr/>
          </a:p>
        </p:txBody>
      </p:sp>
      <p:sp>
        <p:nvSpPr>
          <p:cNvPr id="395" name="Google Shape;395;p44"/>
          <p:cNvSpPr txBox="1"/>
          <p:nvPr/>
        </p:nvSpPr>
        <p:spPr>
          <a:xfrm>
            <a:off x="435575" y="1797900"/>
            <a:ext cx="3290100" cy="28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RadBeacon App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Deployment Worklog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Numbering and Labeling Codebook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96" name="Google Shape;39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50" y="3429024"/>
            <a:ext cx="3740726" cy="14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3200" y="1713271"/>
            <a:ext cx="5113527" cy="213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Maintenance</a:t>
            </a:r>
            <a:endParaRPr/>
          </a:p>
        </p:txBody>
      </p:sp>
      <p:sp>
        <p:nvSpPr>
          <p:cNvPr id="403" name="Google Shape;403;p45"/>
          <p:cNvSpPr txBox="1"/>
          <p:nvPr/>
        </p:nvSpPr>
        <p:spPr>
          <a:xfrm>
            <a:off x="435575" y="1797900"/>
            <a:ext cx="3290100" cy="28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Battery replacement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Lost Beacons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Shelf Layout Change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04" name="Google Shape;4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7725" y="1797899"/>
            <a:ext cx="2992325" cy="2464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"/>
          <p:cNvSpPr txBox="1"/>
          <p:nvPr/>
        </p:nvSpPr>
        <p:spPr>
          <a:xfrm>
            <a:off x="435575" y="1797900"/>
            <a:ext cx="4327800" cy="28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UUID, Major, and Minor (Beacon Identifier) are publicly scannable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Encrypted but no secret protocol (e.g. Same identifier?)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●"/>
            </a:pPr>
            <a:r>
              <a:rPr lang="en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Not associated with Latitude / Longitude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Password protected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Need physical access to configure beacons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BKFNDr does not collect personal information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0" name="Google Shape;410;p46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 and Privacy</a:t>
            </a:r>
            <a:endParaRPr/>
          </a:p>
        </p:txBody>
      </p:sp>
      <p:pic>
        <p:nvPicPr>
          <p:cNvPr id="411" name="Google Shape;4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875" y="1819277"/>
            <a:ext cx="3149975" cy="24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7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Testing, August 2018</a:t>
            </a:r>
            <a:endParaRPr/>
          </a:p>
        </p:txBody>
      </p:sp>
      <p:sp>
        <p:nvSpPr>
          <p:cNvPr id="417" name="Google Shape;417;p47"/>
          <p:cNvSpPr txBox="1"/>
          <p:nvPr>
            <p:ph idx="1" type="body"/>
          </p:nvPr>
        </p:nvSpPr>
        <p:spPr>
          <a:xfrm>
            <a:off x="510261" y="1752650"/>
            <a:ext cx="73125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Main findings:</a:t>
            </a:r>
            <a:endParaRPr/>
          </a:p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App performed well in directing users to correct stacks.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User feedback was positive.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Users had some difficulty in initially orienting themselves in the map.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Some lag time in the movement of the blue dot.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Several users requested a zoom feature for the map (since added). 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8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423" name="Google Shape;423;p48"/>
          <p:cNvSpPr txBox="1"/>
          <p:nvPr>
            <p:ph idx="1" type="body"/>
          </p:nvPr>
        </p:nvSpPr>
        <p:spPr>
          <a:xfrm>
            <a:off x="510261" y="1752650"/>
            <a:ext cx="72804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Dent, V., Takeuchi, K., Turner, B., Ball, H., Fuchs, C., Jusino, A., &amp; Karnik, S. (2018). Wayfinding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serendipity: The BKFNDr mobile app. </a:t>
            </a:r>
            <a:r>
              <a:rPr i="1" lang="en" sz="1000">
                <a:latin typeface="Arial"/>
                <a:ea typeface="Arial"/>
                <a:cs typeface="Arial"/>
                <a:sym typeface="Arial"/>
              </a:rPr>
              <a:t>Code4Lib Journal</a:t>
            </a:r>
            <a:r>
              <a:rPr lang="en" sz="1000">
                <a:latin typeface="Arial"/>
                <a:ea typeface="Arial"/>
                <a:cs typeface="Arial"/>
                <a:sym typeface="Arial"/>
              </a:rPr>
              <a:t>, (42).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The University of Oklahoma Libraries Launches NavApp to Provide Mobile Indoor Navigation and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Content for More Than One Million Visits Annually 2015 | Aruba Networks Newsroom. [accessed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2018 Apr 13]. </a:t>
            </a:r>
            <a:r>
              <a:rPr lang="en" sz="1000" u="sng">
                <a:solidFill>
                  <a:srgbClr val="0C78AE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http://news.arubanetworks.com/press-release/university-oklahoma-libraries-launches-navapp-provide-mobile-indoor-navigation-and-con</a:t>
            </a:r>
            <a:r>
              <a:rPr lang="en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St. John’s University Student Body, at a Glance</a:t>
            </a:r>
            <a:endParaRPr/>
          </a:p>
        </p:txBody>
      </p:sp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510257" y="1752650"/>
            <a:ext cx="59892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Total Enrollment: 21,643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Undergraduate: 16,884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Graduate: </a:t>
            </a:r>
            <a:r>
              <a:rPr lang="en"/>
              <a:t>4,759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Pell Eligible: 38%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Students Come from 47 states and 123 countries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59% female, and 41% male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Usage at St. John’s Library, 2017-18</a:t>
            </a:r>
            <a:endParaRPr/>
          </a:p>
        </p:txBody>
      </p:sp>
      <p:sp>
        <p:nvSpPr>
          <p:cNvPr id="268" name="Google Shape;268;p33"/>
          <p:cNvSpPr txBox="1"/>
          <p:nvPr>
            <p:ph idx="1" type="body"/>
          </p:nvPr>
        </p:nvSpPr>
        <p:spPr>
          <a:xfrm>
            <a:off x="510261" y="1763400"/>
            <a:ext cx="74418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584,528 electronic books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114,829 check outs of electronic books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358,047 print books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"/>
              <a:t>12,222 check outs of print books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Barriers to Print Book Usage</a:t>
            </a:r>
            <a:endParaRPr/>
          </a:p>
        </p:txBody>
      </p:sp>
      <p:sp>
        <p:nvSpPr>
          <p:cNvPr id="274" name="Google Shape;274;p34"/>
          <p:cNvSpPr txBox="1"/>
          <p:nvPr>
            <p:ph idx="1" type="body"/>
          </p:nvPr>
        </p:nvSpPr>
        <p:spPr>
          <a:xfrm>
            <a:off x="510260" y="1752650"/>
            <a:ext cx="72105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General preference for online material.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Lack of understanding of LC Call numbers. </a:t>
            </a:r>
            <a:endParaRPr/>
          </a:p>
          <a:p>
            <a:pPr indent="0" lvl="0" marL="45720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 Apps </a:t>
            </a:r>
            <a:endParaRPr/>
          </a:p>
        </p:txBody>
      </p:sp>
      <p:sp>
        <p:nvSpPr>
          <p:cNvPr id="280" name="Google Shape;280;p35"/>
          <p:cNvSpPr txBox="1"/>
          <p:nvPr>
            <p:ph idx="1" type="body"/>
          </p:nvPr>
        </p:nvSpPr>
        <p:spPr>
          <a:xfrm>
            <a:off x="510255" y="1763425"/>
            <a:ext cx="36003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75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Allow users to navigate physical spaces.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Increasingly popular in hospitals, museums, and educational institutions.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Librarians at St. John’s were inspired by NavAPP,® developed at the University of Oklahoma.</a:t>
            </a:r>
            <a:endParaRPr sz="20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5"/>
          <p:cNvSpPr txBox="1"/>
          <p:nvPr>
            <p:ph idx="2" type="body"/>
          </p:nvPr>
        </p:nvSpPr>
        <p:spPr>
          <a:xfrm>
            <a:off x="5068173" y="1763425"/>
            <a:ext cx="27171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35"/>
          <p:cNvPicPr preferRelativeResize="0"/>
          <p:nvPr/>
        </p:nvPicPr>
        <p:blipFill rotWithShape="1">
          <a:blip r:embed="rId3">
            <a:alphaModFix/>
          </a:blip>
          <a:srcRect b="0" l="0" r="0" t="2752"/>
          <a:stretch/>
        </p:blipFill>
        <p:spPr>
          <a:xfrm>
            <a:off x="4637957" y="427383"/>
            <a:ext cx="2640313" cy="4567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idx="1" type="body"/>
          </p:nvPr>
        </p:nvSpPr>
        <p:spPr>
          <a:xfrm>
            <a:off x="510240" y="1752656"/>
            <a:ext cx="35238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SJU Libraries </a:t>
            </a:r>
            <a:r>
              <a:rPr lang="en"/>
              <a:t>began</a:t>
            </a:r>
            <a:r>
              <a:rPr lang="en"/>
              <a:t> development in 2017.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Designed to help users locate books in the library.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Works off of Radius Network beacon.</a:t>
            </a:r>
            <a:endParaRPr/>
          </a:p>
          <a:p>
            <a:pPr indent="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6"/>
          <p:cNvSpPr/>
          <p:nvPr/>
        </p:nvSpPr>
        <p:spPr>
          <a:xfrm>
            <a:off x="510240" y="4778968"/>
            <a:ext cx="1891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Fuchs, C. CTL Fac Tech Forum 2018</a:t>
            </a:r>
            <a:endParaRPr/>
          </a:p>
        </p:txBody>
      </p:sp>
      <p:sp>
        <p:nvSpPr>
          <p:cNvPr id="289" name="Google Shape;289;p36"/>
          <p:cNvSpPr txBox="1"/>
          <p:nvPr>
            <p:ph type="title"/>
          </p:nvPr>
        </p:nvSpPr>
        <p:spPr>
          <a:xfrm>
            <a:off x="510241" y="564921"/>
            <a:ext cx="35238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rbel"/>
              <a:buNone/>
            </a:pPr>
            <a:r>
              <a:rPr lang="en"/>
              <a:t>BKFNDr</a:t>
            </a:r>
            <a:endParaRPr/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174" y="455938"/>
            <a:ext cx="3173699" cy="423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iBeacon / Beacon</a:t>
            </a:r>
            <a:endParaRPr/>
          </a:p>
        </p:txBody>
      </p:sp>
      <p:sp>
        <p:nvSpPr>
          <p:cNvPr id="296" name="Google Shape;296;p37"/>
          <p:cNvSpPr txBox="1"/>
          <p:nvPr>
            <p:ph idx="1" type="body"/>
          </p:nvPr>
        </p:nvSpPr>
        <p:spPr>
          <a:xfrm>
            <a:off x="510250" y="1763425"/>
            <a:ext cx="59028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75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Bluetooth Low </a:t>
            </a:r>
            <a:r>
              <a:rPr lang="en" sz="2000"/>
              <a:t>Energy</a:t>
            </a:r>
            <a:r>
              <a:rPr lang="en" sz="2000"/>
              <a:t> (BLE)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Broadcast Identifier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UUID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Major Number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Minor Number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Strength (Not the distance)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Frequency and strength of signal are configurable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Available in multiple platforms (iOS / Android)</a:t>
            </a:r>
            <a:endParaRPr sz="20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7"/>
          <p:cNvSpPr/>
          <p:nvPr/>
        </p:nvSpPr>
        <p:spPr>
          <a:xfrm>
            <a:off x="6153650" y="1553050"/>
            <a:ext cx="2576400" cy="25764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7"/>
          <p:cNvSpPr/>
          <p:nvPr/>
        </p:nvSpPr>
        <p:spPr>
          <a:xfrm>
            <a:off x="7036550" y="2435950"/>
            <a:ext cx="810600" cy="810600"/>
          </a:xfrm>
          <a:prstGeom prst="ellipse">
            <a:avLst/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7"/>
          <p:cNvSpPr/>
          <p:nvPr/>
        </p:nvSpPr>
        <p:spPr>
          <a:xfrm>
            <a:off x="7330550" y="2730100"/>
            <a:ext cx="222600" cy="2223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7"/>
          <p:cNvSpPr/>
          <p:nvPr/>
        </p:nvSpPr>
        <p:spPr>
          <a:xfrm>
            <a:off x="7408809" y="2810419"/>
            <a:ext cx="70200" cy="70200"/>
          </a:xfrm>
          <a:prstGeom prst="ellipse">
            <a:avLst/>
          </a:prstGeom>
          <a:solidFill>
            <a:srgbClr val="07376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7"/>
          <p:cNvSpPr txBox="1"/>
          <p:nvPr/>
        </p:nvSpPr>
        <p:spPr>
          <a:xfrm>
            <a:off x="7376888" y="2004313"/>
            <a:ext cx="11703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Far: 2 - 40m 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2" name="Google Shape;302;p37"/>
          <p:cNvSpPr txBox="1"/>
          <p:nvPr/>
        </p:nvSpPr>
        <p:spPr>
          <a:xfrm>
            <a:off x="7388393" y="2383127"/>
            <a:ext cx="13344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Near</a:t>
            </a:r>
            <a:r>
              <a:rPr lang="en">
                <a:latin typeface="Corbel"/>
                <a:ea typeface="Corbel"/>
                <a:cs typeface="Corbel"/>
                <a:sym typeface="Corbel"/>
              </a:rPr>
              <a:t>: 2 - 40m 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3" name="Google Shape;303;p37"/>
          <p:cNvSpPr txBox="1"/>
          <p:nvPr/>
        </p:nvSpPr>
        <p:spPr>
          <a:xfrm>
            <a:off x="7395589" y="2634341"/>
            <a:ext cx="15909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Immediate: 0-0.5m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/>
          <p:nvPr>
            <p:ph type="title"/>
          </p:nvPr>
        </p:nvSpPr>
        <p:spPr>
          <a:xfrm>
            <a:off x="510241" y="564921"/>
            <a:ext cx="7210500" cy="81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RadBeacon</a:t>
            </a:r>
            <a:endParaRPr/>
          </a:p>
        </p:txBody>
      </p:sp>
      <p:sp>
        <p:nvSpPr>
          <p:cNvPr id="309" name="Google Shape;309;p38"/>
          <p:cNvSpPr txBox="1"/>
          <p:nvPr>
            <p:ph idx="1" type="body"/>
          </p:nvPr>
        </p:nvSpPr>
        <p:spPr>
          <a:xfrm>
            <a:off x="510250" y="1763425"/>
            <a:ext cx="3623100" cy="26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75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Cost ($10 - 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Various Types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Battery (3-12 month)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USB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Wall Plug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Scalable / Support</a:t>
            </a:r>
            <a:endParaRPr sz="2000"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37196"/>
            <a:ext cx="3048152" cy="346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8"/>
          <p:cNvSpPr txBox="1"/>
          <p:nvPr/>
        </p:nvSpPr>
        <p:spPr>
          <a:xfrm>
            <a:off x="5969050" y="4916975"/>
            <a:ext cx="1751700" cy="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Source: Radius Networks, inc.</a:t>
            </a:r>
            <a:endParaRPr sz="1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/>
          <p:nvPr>
            <p:ph type="title"/>
          </p:nvPr>
        </p:nvSpPr>
        <p:spPr>
          <a:xfrm>
            <a:off x="510241" y="564921"/>
            <a:ext cx="35238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rbel"/>
              <a:buNone/>
            </a:pPr>
            <a:r>
              <a:rPr lang="en"/>
              <a:t>Search</a:t>
            </a:r>
            <a:endParaRPr/>
          </a:p>
        </p:txBody>
      </p:sp>
      <p:sp>
        <p:nvSpPr>
          <p:cNvPr id="317" name="Google Shape;317;p39"/>
          <p:cNvSpPr txBox="1"/>
          <p:nvPr>
            <p:ph idx="1" type="body"/>
          </p:nvPr>
        </p:nvSpPr>
        <p:spPr>
          <a:xfrm>
            <a:off x="510240" y="1752655"/>
            <a:ext cx="3523800" cy="24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Enter your keywords in the search box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Results will be displayed immediately below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The app indicates if the item is in the Queens (QNS) or Staten Island (SI) library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Tap on the book you want</a:t>
            </a:r>
            <a:endParaRPr/>
          </a:p>
        </p:txBody>
      </p:sp>
      <p:sp>
        <p:nvSpPr>
          <p:cNvPr id="318" name="Google Shape;318;p39"/>
          <p:cNvSpPr/>
          <p:nvPr/>
        </p:nvSpPr>
        <p:spPr>
          <a:xfrm>
            <a:off x="510240" y="4828664"/>
            <a:ext cx="1891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Fuchs, C. CTL Fac Tech Forum 2018</a:t>
            </a:r>
            <a:endParaRPr/>
          </a:p>
        </p:txBody>
      </p:sp>
      <p:pic>
        <p:nvPicPr>
          <p:cNvPr id="319" name="Google Shape;3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516" y="205375"/>
            <a:ext cx="272040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rlin">
  <a:themeElements>
    <a:clrScheme name="Berlin">
      <a:dk1>
        <a:srgbClr val="000000"/>
      </a:dk1>
      <a:lt1>
        <a:srgbClr val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