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99" r:id="rId3"/>
    <p:sldId id="300" r:id="rId4"/>
    <p:sldId id="301" r:id="rId5"/>
    <p:sldId id="262" r:id="rId6"/>
    <p:sldId id="258" r:id="rId7"/>
    <p:sldId id="302" r:id="rId8"/>
    <p:sldId id="260" r:id="rId9"/>
    <p:sldId id="297" r:id="rId10"/>
    <p:sldId id="295" r:id="rId11"/>
    <p:sldId id="296" r:id="rId12"/>
    <p:sldId id="259" r:id="rId13"/>
    <p:sldId id="263" r:id="rId14"/>
    <p:sldId id="264" r:id="rId15"/>
    <p:sldId id="265" r:id="rId16"/>
    <p:sldId id="266" r:id="rId17"/>
    <p:sldId id="267" r:id="rId18"/>
    <p:sldId id="268" r:id="rId19"/>
    <p:sldId id="293" r:id="rId20"/>
    <p:sldId id="294" r:id="rId21"/>
    <p:sldId id="303" r:id="rId22"/>
    <p:sldId id="270" r:id="rId23"/>
    <p:sldId id="269" r:id="rId24"/>
    <p:sldId id="271" r:id="rId25"/>
    <p:sldId id="272" r:id="rId26"/>
    <p:sldId id="273" r:id="rId27"/>
    <p:sldId id="304" r:id="rId28"/>
    <p:sldId id="305" r:id="rId29"/>
    <p:sldId id="278"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horzBarState="maximized">
    <p:restoredLeft sz="15000" autoAdjust="0"/>
    <p:restoredTop sz="94660"/>
  </p:normalViewPr>
  <p:slideViewPr>
    <p:cSldViewPr snapToGrid="0">
      <p:cViewPr varScale="1">
        <p:scale>
          <a:sx n="89" d="100"/>
          <a:sy n="89" d="100"/>
        </p:scale>
        <p:origin x="84" y="462"/>
      </p:cViewPr>
      <p:guideLst/>
    </p:cSldViewPr>
  </p:slideViewPr>
  <p:notesTextViewPr>
    <p:cViewPr>
      <p:scale>
        <a:sx n="1" d="1"/>
        <a:sy n="1" d="1"/>
      </p:scale>
      <p:origin x="0" y="0"/>
    </p:cViewPr>
  </p:notesTextViewPr>
  <p:sorterViewPr>
    <p:cViewPr>
      <p:scale>
        <a:sx n="100" d="100"/>
        <a:sy n="100" d="100"/>
      </p:scale>
      <p:origin x="0" y="-9054"/>
    </p:cViewPr>
  </p:sorterViewPr>
  <p:notesViewPr>
    <p:cSldViewPr snapToGrid="0">
      <p:cViewPr varScale="1">
        <p:scale>
          <a:sx n="82" d="100"/>
          <a:sy n="82"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9269BA-4F19-4CA0-9304-C9DB61A6A7E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14F230A-5E9C-43CA-A560-CF8486980BF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CF1178-73D6-42E0-B2F4-4AFD70B1A22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24F8F23-CBEF-4506-8A37-FA638AFD5561}" type="slidenum">
              <a:rPr lang="en-US" smtClean="0"/>
              <a:t>‹#›</a:t>
            </a:fld>
            <a:endParaRPr lang="en-US"/>
          </a:p>
        </p:txBody>
      </p:sp>
    </p:spTree>
    <p:extLst>
      <p:ext uri="{BB962C8B-B14F-4D97-AF65-F5344CB8AC3E}">
        <p14:creationId xmlns:p14="http://schemas.microsoft.com/office/powerpoint/2010/main" val="1554909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72CFF8-E3CA-40C5-83C2-57B6607AE191}" type="slidenum">
              <a:rPr lang="en-US" smtClean="0"/>
              <a:t>‹#›</a:t>
            </a:fld>
            <a:endParaRPr lang="en-US" dirty="0"/>
          </a:p>
        </p:txBody>
      </p:sp>
    </p:spTree>
    <p:extLst>
      <p:ext uri="{BB962C8B-B14F-4D97-AF65-F5344CB8AC3E}">
        <p14:creationId xmlns:p14="http://schemas.microsoft.com/office/powerpoint/2010/main" val="203297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Mary Catherine Bateson in her book “Composing a Life,” notes that we can compose “multiple versions” of our life stories…Often, our dread of being seen as a “loser” means that we tell a version that has us surefootedly progressing from birth to the present. But we could just as easily highlight the discontinuities…Our stories more accurately reflect our experiences if they began like this: After lots of surprises and choices, or interruptions and disappointments, I have arrived at some place I couldn’t have anticipated.” The Continuous story reflects a yearning for logical patterns and consistency…</a:t>
            </a:r>
          </a:p>
        </p:txBody>
      </p:sp>
      <p:sp>
        <p:nvSpPr>
          <p:cNvPr id="4" name="Slide Number Placeholder 3"/>
          <p:cNvSpPr>
            <a:spLocks noGrp="1"/>
          </p:cNvSpPr>
          <p:nvPr>
            <p:ph type="sldNum" sz="quarter" idx="10"/>
          </p:nvPr>
        </p:nvSpPr>
        <p:spPr/>
        <p:txBody>
          <a:bodyPr/>
          <a:lstStyle/>
          <a:p>
            <a:fld id="{707F5FC0-31A2-4C9E-AEFF-672D6D0A93B8}" type="slidenum">
              <a:rPr lang="en-US" smtClean="0"/>
              <a:t>22</a:t>
            </a:fld>
            <a:endParaRPr lang="en-US" dirty="0"/>
          </a:p>
        </p:txBody>
      </p:sp>
    </p:spTree>
    <p:extLst>
      <p:ext uri="{BB962C8B-B14F-4D97-AF65-F5344CB8AC3E}">
        <p14:creationId xmlns:p14="http://schemas.microsoft.com/office/powerpoint/2010/main" val="393287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163813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405423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385317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294069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135727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349311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362319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293344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402637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3652217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AB60CB-3456-4A93-BB84-5AD0F14A6170}" type="datetimeFigureOut">
              <a:rPr lang="en-US" smtClean="0"/>
              <a:t>10/26/2019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AC5CA-A553-4C19-862D-242981247A31}" type="slidenum">
              <a:rPr lang="en-US" smtClean="0"/>
              <a:t>‹#›</a:t>
            </a:fld>
            <a:endParaRPr lang="en-US" dirty="0"/>
          </a:p>
        </p:txBody>
      </p:sp>
    </p:spTree>
    <p:extLst>
      <p:ext uri="{BB962C8B-B14F-4D97-AF65-F5344CB8AC3E}">
        <p14:creationId xmlns:p14="http://schemas.microsoft.com/office/powerpoint/2010/main" val="42308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B60CB-3456-4A93-BB84-5AD0F14A6170}" type="datetimeFigureOut">
              <a:rPr lang="en-US" smtClean="0"/>
              <a:t>10/26/2019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C5CA-A553-4C19-862D-242981247A31}" type="slidenum">
              <a:rPr lang="en-US" smtClean="0"/>
              <a:t>‹#›</a:t>
            </a:fld>
            <a:endParaRPr lang="en-US" dirty="0"/>
          </a:p>
        </p:txBody>
      </p:sp>
    </p:spTree>
    <p:extLst>
      <p:ext uri="{BB962C8B-B14F-4D97-AF65-F5344CB8AC3E}">
        <p14:creationId xmlns:p14="http://schemas.microsoft.com/office/powerpoint/2010/main" val="1499586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18457"/>
            <a:ext cx="9144000" cy="1214846"/>
          </a:xfrm>
        </p:spPr>
        <p:txBody>
          <a:bodyPr>
            <a:normAutofit/>
          </a:bodyPr>
          <a:lstStyle/>
          <a:p>
            <a:r>
              <a:rPr lang="en-US" sz="7200" b="1" dirty="0">
                <a:solidFill>
                  <a:srgbClr val="C00000"/>
                </a:solidFill>
              </a:rPr>
              <a:t>Decision Making</a:t>
            </a:r>
          </a:p>
        </p:txBody>
      </p:sp>
      <p:sp>
        <p:nvSpPr>
          <p:cNvPr id="3" name="Subtitle 2"/>
          <p:cNvSpPr>
            <a:spLocks noGrp="1"/>
          </p:cNvSpPr>
          <p:nvPr>
            <p:ph type="subTitle" idx="1"/>
          </p:nvPr>
        </p:nvSpPr>
        <p:spPr>
          <a:xfrm>
            <a:off x="1524000" y="2429691"/>
            <a:ext cx="9144000" cy="2828109"/>
          </a:xfrm>
        </p:spPr>
        <p:txBody>
          <a:bodyPr>
            <a:normAutofit/>
          </a:bodyPr>
          <a:lstStyle/>
          <a:p>
            <a:r>
              <a:rPr lang="en-US" sz="6000" b="1" dirty="0"/>
              <a:t>“When you come to a fork</a:t>
            </a:r>
          </a:p>
          <a:p>
            <a:r>
              <a:rPr lang="en-US" sz="6000" b="1" dirty="0"/>
              <a:t>in the road, take it.” </a:t>
            </a:r>
          </a:p>
          <a:p>
            <a:r>
              <a:rPr lang="en-US" sz="6000" b="1" dirty="0"/>
              <a:t>Yogi Berra</a:t>
            </a:r>
          </a:p>
        </p:txBody>
      </p:sp>
    </p:spTree>
    <p:extLst>
      <p:ext uri="{BB962C8B-B14F-4D97-AF65-F5344CB8AC3E}">
        <p14:creationId xmlns:p14="http://schemas.microsoft.com/office/powerpoint/2010/main" val="13986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Integrity at the Moment of Choice</a:t>
            </a:r>
          </a:p>
        </p:txBody>
      </p:sp>
      <p:sp>
        <p:nvSpPr>
          <p:cNvPr id="3" name="Content Placeholder 2"/>
          <p:cNvSpPr>
            <a:spLocks noGrp="1"/>
          </p:cNvSpPr>
          <p:nvPr>
            <p:ph idx="1"/>
          </p:nvPr>
        </p:nvSpPr>
        <p:spPr/>
        <p:txBody>
          <a:bodyPr>
            <a:normAutofit fontScale="92500" lnSpcReduction="20000"/>
          </a:bodyPr>
          <a:lstStyle/>
          <a:p>
            <a:r>
              <a:rPr lang="en-US" sz="3600" b="1" dirty="0"/>
              <a:t>Should I go to bed on time or watch another hour of Netflix?</a:t>
            </a:r>
          </a:p>
          <a:p>
            <a:r>
              <a:rPr lang="en-US" sz="3600" b="1" dirty="0"/>
              <a:t>Will I go to the  gym and eat healthier or not?</a:t>
            </a:r>
          </a:p>
          <a:p>
            <a:r>
              <a:rPr lang="en-US" sz="3600" b="1" dirty="0"/>
              <a:t>Will I be faithful to my significant other or not?</a:t>
            </a:r>
          </a:p>
          <a:p>
            <a:r>
              <a:rPr lang="en-US" sz="3600" b="1" dirty="0"/>
              <a:t>Do I care more about myself or others?</a:t>
            </a:r>
          </a:p>
          <a:p>
            <a:r>
              <a:rPr lang="en-US" sz="3600" b="1" dirty="0"/>
              <a:t>Work versus family?</a:t>
            </a:r>
          </a:p>
          <a:p>
            <a:r>
              <a:rPr lang="en-US" sz="3600" b="1" dirty="0"/>
              <a:t> Are you going to help a friend in need or be selfish?</a:t>
            </a:r>
          </a:p>
          <a:p>
            <a:r>
              <a:rPr lang="en-US" sz="3600" b="1" dirty="0"/>
              <a:t>Will I stay in college or go out and get a job?</a:t>
            </a:r>
          </a:p>
          <a:p>
            <a:r>
              <a:rPr lang="en-US" sz="3600" b="1" dirty="0"/>
              <a:t>What toothpaste should I buy?</a:t>
            </a:r>
          </a:p>
          <a:p>
            <a:pPr marL="0" indent="0">
              <a:buNone/>
            </a:pPr>
            <a:endParaRPr lang="en-US" sz="3600" dirty="0"/>
          </a:p>
        </p:txBody>
      </p:sp>
    </p:spTree>
    <p:extLst>
      <p:ext uri="{BB962C8B-B14F-4D97-AF65-F5344CB8AC3E}">
        <p14:creationId xmlns:p14="http://schemas.microsoft.com/office/powerpoint/2010/main" val="22606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4697"/>
          </a:xfrm>
        </p:spPr>
        <p:txBody>
          <a:bodyPr/>
          <a:lstStyle/>
          <a:p>
            <a:r>
              <a:rPr lang="en-US" b="1" dirty="0"/>
              <a:t>Information Overload!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092" y="1136072"/>
            <a:ext cx="10314708" cy="5721927"/>
          </a:xfrm>
        </p:spPr>
      </p:pic>
    </p:spTree>
    <p:extLst>
      <p:ext uri="{BB962C8B-B14F-4D97-AF65-F5344CB8AC3E}">
        <p14:creationId xmlns:p14="http://schemas.microsoft.com/office/powerpoint/2010/main" val="233270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836" y="2667000"/>
            <a:ext cx="8229600" cy="1143000"/>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74639"/>
            <a:ext cx="8229600" cy="6583361"/>
          </a:xfrm>
        </p:spPr>
      </p:pic>
    </p:spTree>
    <p:extLst>
      <p:ext uri="{BB962C8B-B14F-4D97-AF65-F5344CB8AC3E}">
        <p14:creationId xmlns:p14="http://schemas.microsoft.com/office/powerpoint/2010/main" val="339562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t>Biases Cloud Our Judgments</a:t>
            </a:r>
          </a:p>
        </p:txBody>
      </p:sp>
      <p:sp>
        <p:nvSpPr>
          <p:cNvPr id="3" name="Content Placeholder 2"/>
          <p:cNvSpPr>
            <a:spLocks noGrp="1"/>
          </p:cNvSpPr>
          <p:nvPr>
            <p:ph idx="1"/>
          </p:nvPr>
        </p:nvSpPr>
        <p:spPr>
          <a:xfrm>
            <a:off x="1411357" y="1521450"/>
            <a:ext cx="8799443" cy="4525963"/>
          </a:xfrm>
        </p:spPr>
        <p:txBody>
          <a:bodyPr/>
          <a:lstStyle/>
          <a:p>
            <a:pPr marL="0" indent="0">
              <a:buNone/>
            </a:pPr>
            <a:endParaRPr lang="en-US" dirty="0"/>
          </a:p>
        </p:txBody>
      </p:sp>
      <p:sp>
        <p:nvSpPr>
          <p:cNvPr id="4" name="TextBox 3"/>
          <p:cNvSpPr txBox="1"/>
          <p:nvPr/>
        </p:nvSpPr>
        <p:spPr>
          <a:xfrm>
            <a:off x="2325756" y="3276601"/>
            <a:ext cx="2627243" cy="1015663"/>
          </a:xfrm>
          <a:prstGeom prst="rect">
            <a:avLst/>
          </a:prstGeom>
          <a:noFill/>
        </p:spPr>
        <p:txBody>
          <a:bodyPr wrap="square" rtlCol="0">
            <a:spAutoFit/>
          </a:bodyPr>
          <a:lstStyle/>
          <a:p>
            <a:r>
              <a:rPr lang="en-US" sz="6000" b="1" dirty="0"/>
              <a:t>BIASES</a:t>
            </a:r>
          </a:p>
        </p:txBody>
      </p:sp>
      <p:cxnSp>
        <p:nvCxnSpPr>
          <p:cNvPr id="6" name="Straight Arrow Connector 5"/>
          <p:cNvCxnSpPr/>
          <p:nvPr/>
        </p:nvCxnSpPr>
        <p:spPr>
          <a:xfrm flipV="1">
            <a:off x="4617719" y="2557974"/>
            <a:ext cx="1828800" cy="12192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46519" y="2199064"/>
            <a:ext cx="1788384" cy="646331"/>
          </a:xfrm>
          <a:prstGeom prst="rect">
            <a:avLst/>
          </a:prstGeom>
          <a:noFill/>
        </p:spPr>
        <p:txBody>
          <a:bodyPr wrap="square" rtlCol="0">
            <a:spAutoFit/>
          </a:bodyPr>
          <a:lstStyle/>
          <a:p>
            <a:r>
              <a:rPr lang="en-US" sz="3600" b="1" dirty="0"/>
              <a:t>LOSE $</a:t>
            </a:r>
          </a:p>
        </p:txBody>
      </p:sp>
      <p:cxnSp>
        <p:nvCxnSpPr>
          <p:cNvPr id="13" name="Straight Arrow Connector 12"/>
          <p:cNvCxnSpPr/>
          <p:nvPr/>
        </p:nvCxnSpPr>
        <p:spPr>
          <a:xfrm flipV="1">
            <a:off x="4617720" y="3752165"/>
            <a:ext cx="2164081" cy="322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3784432"/>
            <a:ext cx="1981200" cy="10161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27520" y="3276600"/>
            <a:ext cx="3230881" cy="707886"/>
          </a:xfrm>
          <a:prstGeom prst="rect">
            <a:avLst/>
          </a:prstGeom>
          <a:noFill/>
        </p:spPr>
        <p:txBody>
          <a:bodyPr wrap="square" rtlCol="0">
            <a:spAutoFit/>
          </a:bodyPr>
          <a:lstStyle/>
          <a:p>
            <a:r>
              <a:rPr lang="en-US" sz="4000" b="1" dirty="0"/>
              <a:t>Poor Choices</a:t>
            </a:r>
          </a:p>
        </p:txBody>
      </p:sp>
      <p:sp>
        <p:nvSpPr>
          <p:cNvPr id="20" name="TextBox 19"/>
          <p:cNvSpPr txBox="1"/>
          <p:nvPr/>
        </p:nvSpPr>
        <p:spPr>
          <a:xfrm>
            <a:off x="6553200" y="4513181"/>
            <a:ext cx="3048000" cy="646331"/>
          </a:xfrm>
          <a:prstGeom prst="rect">
            <a:avLst/>
          </a:prstGeom>
          <a:noFill/>
        </p:spPr>
        <p:txBody>
          <a:bodyPr wrap="square" rtlCol="0">
            <a:spAutoFit/>
          </a:bodyPr>
          <a:lstStyle/>
          <a:p>
            <a:r>
              <a:rPr lang="en-US" sz="3600" b="1" dirty="0"/>
              <a:t>False Beliefs</a:t>
            </a:r>
          </a:p>
        </p:txBody>
      </p:sp>
    </p:spTree>
    <p:extLst>
      <p:ext uri="{BB962C8B-B14F-4D97-AF65-F5344CB8AC3E}">
        <p14:creationId xmlns:p14="http://schemas.microsoft.com/office/powerpoint/2010/main" val="334457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t>The Top Four Biases</a:t>
            </a:r>
          </a:p>
        </p:txBody>
      </p:sp>
      <p:sp>
        <p:nvSpPr>
          <p:cNvPr id="3" name="Content Placeholder 2"/>
          <p:cNvSpPr>
            <a:spLocks noGrp="1"/>
          </p:cNvSpPr>
          <p:nvPr>
            <p:ph idx="1"/>
          </p:nvPr>
        </p:nvSpPr>
        <p:spPr/>
        <p:txBody>
          <a:bodyPr>
            <a:normAutofit/>
          </a:bodyPr>
          <a:lstStyle/>
          <a:p>
            <a:pPr marL="514350" indent="-514350">
              <a:buAutoNum type="arabicPeriod"/>
            </a:pPr>
            <a:r>
              <a:rPr lang="en-US" sz="5400" b="1" dirty="0"/>
              <a:t>Self-Serving Bias</a:t>
            </a:r>
          </a:p>
          <a:p>
            <a:pPr marL="514350" indent="-514350">
              <a:buAutoNum type="arabicPeriod"/>
            </a:pPr>
            <a:r>
              <a:rPr lang="en-US" sz="5400" b="1" dirty="0"/>
              <a:t>Cognitive Fluency</a:t>
            </a:r>
          </a:p>
          <a:p>
            <a:pPr marL="514350" indent="-514350">
              <a:buAutoNum type="arabicPeriod"/>
            </a:pPr>
            <a:r>
              <a:rPr lang="en-US" sz="5400" b="1" dirty="0"/>
              <a:t>Sunk Cost Fallacy</a:t>
            </a:r>
          </a:p>
          <a:p>
            <a:pPr marL="514350" indent="-514350">
              <a:buAutoNum type="arabicPeriod"/>
            </a:pPr>
            <a:r>
              <a:rPr lang="en-US" sz="5400" b="1" dirty="0"/>
              <a:t>Confirmation Bias </a:t>
            </a:r>
          </a:p>
        </p:txBody>
      </p:sp>
    </p:spTree>
    <p:extLst>
      <p:ext uri="{BB962C8B-B14F-4D97-AF65-F5344CB8AC3E}">
        <p14:creationId xmlns:p14="http://schemas.microsoft.com/office/powerpoint/2010/main" val="94224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325"/>
          </a:xfrm>
        </p:spPr>
        <p:txBody>
          <a:bodyPr>
            <a:normAutofit/>
          </a:bodyPr>
          <a:lstStyle/>
          <a:p>
            <a:pPr algn="l"/>
            <a:r>
              <a:rPr lang="en-US" sz="4800" b="1" dirty="0"/>
              <a:t>1. Self-Serving Bias</a:t>
            </a:r>
          </a:p>
        </p:txBody>
      </p:sp>
      <p:sp>
        <p:nvSpPr>
          <p:cNvPr id="3" name="Content Placeholder 2"/>
          <p:cNvSpPr>
            <a:spLocks noGrp="1"/>
          </p:cNvSpPr>
          <p:nvPr>
            <p:ph idx="1"/>
          </p:nvPr>
        </p:nvSpPr>
        <p:spPr>
          <a:xfrm>
            <a:off x="838200" y="1314450"/>
            <a:ext cx="10515600" cy="4862513"/>
          </a:xfrm>
        </p:spPr>
        <p:txBody>
          <a:bodyPr>
            <a:normAutofit/>
          </a:bodyPr>
          <a:lstStyle/>
          <a:p>
            <a:pPr marL="0" indent="0">
              <a:buNone/>
            </a:pPr>
            <a:r>
              <a:rPr lang="en-US" sz="3200" b="1" dirty="0"/>
              <a:t>The tendency to perceive oneself in an overly favorable manner. People tend to attribute positive events to their own character but negative events to external factors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94565"/>
            <a:ext cx="7905750" cy="2624138"/>
          </a:xfrm>
          <a:prstGeom prst="rect">
            <a:avLst/>
          </a:prstGeom>
        </p:spPr>
      </p:pic>
      <p:sp>
        <p:nvSpPr>
          <p:cNvPr id="5" name="TextBox 4"/>
          <p:cNvSpPr txBox="1"/>
          <p:nvPr/>
        </p:nvSpPr>
        <p:spPr>
          <a:xfrm>
            <a:off x="1152939" y="5772149"/>
            <a:ext cx="9945349" cy="404813"/>
          </a:xfrm>
          <a:prstGeom prst="rect">
            <a:avLst/>
          </a:prstGeom>
          <a:noFill/>
        </p:spPr>
        <p:txBody>
          <a:bodyPr wrap="square" rtlCol="0">
            <a:spAutoFit/>
          </a:bodyPr>
          <a:lstStyle/>
          <a:p>
            <a:r>
              <a:rPr lang="en-US" sz="2000" b="1" dirty="0"/>
              <a:t>Tip: Be with friends who will keep you grounded. Get honest feedback. Old Texas saying.</a:t>
            </a:r>
          </a:p>
        </p:txBody>
      </p:sp>
    </p:spTree>
    <p:extLst>
      <p:ext uri="{BB962C8B-B14F-4D97-AF65-F5344CB8AC3E}">
        <p14:creationId xmlns:p14="http://schemas.microsoft.com/office/powerpoint/2010/main" val="179121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2. Cognitive Fluency</a:t>
            </a:r>
          </a:p>
        </p:txBody>
      </p:sp>
      <p:sp>
        <p:nvSpPr>
          <p:cNvPr id="3" name="Content Placeholder 2"/>
          <p:cNvSpPr>
            <a:spLocks noGrp="1"/>
          </p:cNvSpPr>
          <p:nvPr>
            <p:ph idx="1"/>
          </p:nvPr>
        </p:nvSpPr>
        <p:spPr/>
        <p:txBody>
          <a:bodyPr>
            <a:normAutofit/>
          </a:bodyPr>
          <a:lstStyle/>
          <a:p>
            <a:r>
              <a:rPr lang="en-US" sz="3600" b="1" dirty="0"/>
              <a:t>The illusion of truth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2528887"/>
            <a:ext cx="8439150" cy="2328863"/>
          </a:xfrm>
          <a:prstGeom prst="rect">
            <a:avLst/>
          </a:prstGeom>
        </p:spPr>
      </p:pic>
      <p:sp>
        <p:nvSpPr>
          <p:cNvPr id="5" name="TextBox 4"/>
          <p:cNvSpPr txBox="1"/>
          <p:nvPr/>
        </p:nvSpPr>
        <p:spPr>
          <a:xfrm>
            <a:off x="1104900" y="5332690"/>
            <a:ext cx="8214548" cy="707886"/>
          </a:xfrm>
          <a:prstGeom prst="rect">
            <a:avLst/>
          </a:prstGeom>
          <a:noFill/>
        </p:spPr>
        <p:txBody>
          <a:bodyPr wrap="square" rtlCol="0">
            <a:spAutoFit/>
          </a:bodyPr>
          <a:lstStyle/>
          <a:p>
            <a:r>
              <a:rPr lang="en-US" sz="4000" b="1" dirty="0"/>
              <a:t>Tip-If if sounds to good to be true…</a:t>
            </a:r>
          </a:p>
        </p:txBody>
      </p:sp>
    </p:spTree>
    <p:extLst>
      <p:ext uri="{BB962C8B-B14F-4D97-AF65-F5344CB8AC3E}">
        <p14:creationId xmlns:p14="http://schemas.microsoft.com/office/powerpoint/2010/main" val="387214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3. Sunk Cost Fallacy</a:t>
            </a:r>
          </a:p>
        </p:txBody>
      </p:sp>
      <p:sp>
        <p:nvSpPr>
          <p:cNvPr id="3" name="Content Placeholder 2"/>
          <p:cNvSpPr>
            <a:spLocks noGrp="1"/>
          </p:cNvSpPr>
          <p:nvPr>
            <p:ph idx="1"/>
          </p:nvPr>
        </p:nvSpPr>
        <p:spPr/>
        <p:txBody>
          <a:bodyPr>
            <a:normAutofit/>
          </a:bodyPr>
          <a:lstStyle/>
          <a:p>
            <a:r>
              <a:rPr lang="en-US" sz="3200" b="1" dirty="0"/>
              <a:t>When you keep putting time, effort and money into something that rationally just won’t work out. Examples a movie that after 20 minutes you don’t like, or a dead end relationship. Why do you stay? You don’t want to lose your initial investment.</a:t>
            </a:r>
          </a:p>
          <a:p>
            <a:pPr marL="0" indent="0">
              <a:buNone/>
            </a:pPr>
            <a:r>
              <a:rPr lang="en-US" sz="3200" b="1" dirty="0"/>
              <a:t>Tip- Focus on future cost and benefits, not past losses</a:t>
            </a:r>
          </a:p>
        </p:txBody>
      </p:sp>
    </p:spTree>
    <p:extLst>
      <p:ext uri="{BB962C8B-B14F-4D97-AF65-F5344CB8AC3E}">
        <p14:creationId xmlns:p14="http://schemas.microsoft.com/office/powerpoint/2010/main" val="33500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4. Confirmation Bias</a:t>
            </a:r>
          </a:p>
        </p:txBody>
      </p:sp>
      <p:sp>
        <p:nvSpPr>
          <p:cNvPr id="3" name="Content Placeholder 2"/>
          <p:cNvSpPr>
            <a:spLocks noGrp="1"/>
          </p:cNvSpPr>
          <p:nvPr>
            <p:ph idx="1"/>
          </p:nvPr>
        </p:nvSpPr>
        <p:spPr/>
        <p:txBody>
          <a:bodyPr>
            <a:normAutofit/>
          </a:bodyPr>
          <a:lstStyle/>
          <a:p>
            <a:r>
              <a:rPr lang="en-US" sz="3600" b="1" dirty="0"/>
              <a:t>Considered one the most dangerous biases.  We only search for confirming evidence- we are only getting one side of the story.</a:t>
            </a:r>
          </a:p>
          <a:p>
            <a:endParaRPr lang="en-US" sz="3600" b="1" dirty="0"/>
          </a:p>
          <a:p>
            <a:r>
              <a:rPr lang="en-US" sz="3600" b="1" dirty="0"/>
              <a:t>Tip- Search for contradictory evidence.</a:t>
            </a:r>
          </a:p>
        </p:txBody>
      </p:sp>
    </p:spTree>
    <p:extLst>
      <p:ext uri="{BB962C8B-B14F-4D97-AF65-F5344CB8AC3E}">
        <p14:creationId xmlns:p14="http://schemas.microsoft.com/office/powerpoint/2010/main" val="146425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78" y="1061156"/>
            <a:ext cx="3454398" cy="4888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067" y="1061156"/>
            <a:ext cx="4197878" cy="477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176" y="1061156"/>
            <a:ext cx="3589867" cy="4563356"/>
          </a:xfrm>
          <a:prstGeom prst="rect">
            <a:avLst/>
          </a:prstGeom>
        </p:spPr>
      </p:pic>
      <p:sp>
        <p:nvSpPr>
          <p:cNvPr id="2" name="TextBox 1"/>
          <p:cNvSpPr txBox="1"/>
          <p:nvPr/>
        </p:nvSpPr>
        <p:spPr>
          <a:xfrm>
            <a:off x="3070578" y="349956"/>
            <a:ext cx="4929298" cy="584775"/>
          </a:xfrm>
          <a:prstGeom prst="rect">
            <a:avLst/>
          </a:prstGeom>
          <a:noFill/>
        </p:spPr>
        <p:txBody>
          <a:bodyPr wrap="none" rtlCol="0">
            <a:spAutoFit/>
          </a:bodyPr>
          <a:lstStyle/>
          <a:p>
            <a:r>
              <a:rPr lang="en-US" sz="3200" b="1" dirty="0">
                <a:solidFill>
                  <a:srgbClr val="0070C0"/>
                </a:solidFill>
              </a:rPr>
              <a:t>WHY THESE CAREERS?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043" y="1061156"/>
            <a:ext cx="4197878" cy="4775200"/>
          </a:xfrm>
          <a:prstGeom prst="rect">
            <a:avLst/>
          </a:prstGeom>
        </p:spPr>
      </p:pic>
    </p:spTree>
    <p:extLst>
      <p:ext uri="{BB962C8B-B14F-4D97-AF65-F5344CB8AC3E}">
        <p14:creationId xmlns:p14="http://schemas.microsoft.com/office/powerpoint/2010/main" val="105673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Good Decision/ Bad Decision</a:t>
            </a:r>
          </a:p>
        </p:txBody>
      </p:sp>
      <p:sp>
        <p:nvSpPr>
          <p:cNvPr id="3" name="Text Placeholder 2"/>
          <p:cNvSpPr>
            <a:spLocks noGrp="1"/>
          </p:cNvSpPr>
          <p:nvPr>
            <p:ph type="body" idx="1"/>
          </p:nvPr>
        </p:nvSpPr>
        <p:spPr/>
        <p:txBody>
          <a:bodyPr/>
          <a:lstStyle/>
          <a:p>
            <a:r>
              <a:rPr lang="en-US" dirty="0"/>
              <a:t>Good Decision</a:t>
            </a:r>
          </a:p>
        </p:txBody>
      </p:sp>
      <p:sp>
        <p:nvSpPr>
          <p:cNvPr id="4" name="Content Placeholder 3"/>
          <p:cNvSpPr>
            <a:spLocks noGrp="1"/>
          </p:cNvSpPr>
          <p:nvPr>
            <p:ph sz="half" idx="2"/>
          </p:nvPr>
        </p:nvSpPr>
        <p:spPr/>
        <p:txBody>
          <a:bodyPr/>
          <a:lstStyle/>
          <a:p>
            <a:r>
              <a:rPr lang="en-US" dirty="0"/>
              <a:t>In 1983 Quaker Corp. acquires Gatorade for $220 Million, it grew to $3 Billion</a:t>
            </a:r>
          </a:p>
        </p:txBody>
      </p:sp>
      <p:sp>
        <p:nvSpPr>
          <p:cNvPr id="5" name="Text Placeholder 4"/>
          <p:cNvSpPr>
            <a:spLocks noGrp="1"/>
          </p:cNvSpPr>
          <p:nvPr>
            <p:ph type="body" sz="quarter" idx="3"/>
          </p:nvPr>
        </p:nvSpPr>
        <p:spPr/>
        <p:txBody>
          <a:bodyPr/>
          <a:lstStyle/>
          <a:p>
            <a:r>
              <a:rPr lang="en-US" dirty="0"/>
              <a:t>Bad Decision</a:t>
            </a:r>
          </a:p>
        </p:txBody>
      </p:sp>
      <p:sp>
        <p:nvSpPr>
          <p:cNvPr id="6" name="Content Placeholder 5"/>
          <p:cNvSpPr>
            <a:spLocks noGrp="1"/>
          </p:cNvSpPr>
          <p:nvPr>
            <p:ph sz="quarter" idx="4"/>
          </p:nvPr>
        </p:nvSpPr>
        <p:spPr/>
        <p:txBody>
          <a:bodyPr/>
          <a:lstStyle/>
          <a:p>
            <a:r>
              <a:rPr lang="en-US" dirty="0"/>
              <a:t>In 1994, Quaker brought Snapple for $1.8 Billion- sold it 3 years later for $300 Million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3821113"/>
            <a:ext cx="2143125" cy="21431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644" y="3821113"/>
            <a:ext cx="2343150" cy="19526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169" y="3949700"/>
            <a:ext cx="2419350" cy="18859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419" y="3949700"/>
            <a:ext cx="2282737" cy="2123722"/>
          </a:xfrm>
          <a:prstGeom prst="rect">
            <a:avLst/>
          </a:prstGeom>
        </p:spPr>
      </p:pic>
      <p:sp>
        <p:nvSpPr>
          <p:cNvPr id="11" name="TextBox 10"/>
          <p:cNvSpPr txBox="1"/>
          <p:nvPr/>
        </p:nvSpPr>
        <p:spPr>
          <a:xfrm>
            <a:off x="8938419" y="6189663"/>
            <a:ext cx="2282737" cy="400110"/>
          </a:xfrm>
          <a:prstGeom prst="rect">
            <a:avLst/>
          </a:prstGeom>
          <a:noFill/>
        </p:spPr>
        <p:txBody>
          <a:bodyPr wrap="square" rtlCol="0">
            <a:spAutoFit/>
          </a:bodyPr>
          <a:lstStyle/>
          <a:p>
            <a:r>
              <a:rPr lang="en-US" sz="2000" b="1" dirty="0"/>
              <a:t>William Smithburg</a:t>
            </a:r>
          </a:p>
        </p:txBody>
      </p:sp>
    </p:spTree>
    <p:extLst>
      <p:ext uri="{BB962C8B-B14F-4D97-AF65-F5344CB8AC3E}">
        <p14:creationId xmlns:p14="http://schemas.microsoft.com/office/powerpoint/2010/main" val="21216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 The  Career Planning Process</a:t>
            </a:r>
          </a:p>
        </p:txBody>
      </p:sp>
      <p:sp>
        <p:nvSpPr>
          <p:cNvPr id="3" name="Content Placeholder 2"/>
          <p:cNvSpPr>
            <a:spLocks noGrp="1"/>
          </p:cNvSpPr>
          <p:nvPr>
            <p:ph idx="1"/>
          </p:nvPr>
        </p:nvSpPr>
        <p:spPr/>
        <p:txBody>
          <a:bodyPr/>
          <a:lstStyle/>
          <a:p>
            <a:r>
              <a:rPr lang="en-US" sz="3600" b="1" dirty="0"/>
              <a:t>The career planning process can be a slow, messy, meandering, difficult, time consuming journey or,</a:t>
            </a:r>
          </a:p>
          <a:p>
            <a:r>
              <a:rPr lang="en-US" sz="3600" b="1" dirty="0"/>
              <a:t>You can reframe it as one of the great challenges of life.</a:t>
            </a:r>
          </a:p>
          <a:p>
            <a:r>
              <a:rPr lang="en-US" sz="3600" b="1" dirty="0"/>
              <a:t> In any event, it takes patience, dedication and thoughtful decision making.</a:t>
            </a:r>
            <a:endParaRPr lang="en-US" b="1" dirty="0"/>
          </a:p>
        </p:txBody>
      </p:sp>
    </p:spTree>
    <p:extLst>
      <p:ext uri="{BB962C8B-B14F-4D97-AF65-F5344CB8AC3E}">
        <p14:creationId xmlns:p14="http://schemas.microsoft.com/office/powerpoint/2010/main" val="425195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91911"/>
            <a:ext cx="10515600" cy="1049867"/>
          </a:xfrm>
        </p:spPr>
        <p:txBody>
          <a:bodyPr/>
          <a:lstStyle/>
          <a:p>
            <a:r>
              <a:rPr lang="en-US" b="1" dirty="0"/>
              <a:t>Good Decision/Bad Decision</a:t>
            </a:r>
          </a:p>
        </p:txBody>
      </p:sp>
      <p:sp>
        <p:nvSpPr>
          <p:cNvPr id="3" name="Text Placeholder 2"/>
          <p:cNvSpPr>
            <a:spLocks noGrp="1"/>
          </p:cNvSpPr>
          <p:nvPr>
            <p:ph type="body" idx="1"/>
          </p:nvPr>
        </p:nvSpPr>
        <p:spPr>
          <a:xfrm>
            <a:off x="839788" y="982133"/>
            <a:ext cx="5157787" cy="564445"/>
          </a:xfrm>
        </p:spPr>
        <p:txBody>
          <a:bodyPr/>
          <a:lstStyle/>
          <a:p>
            <a:r>
              <a:rPr lang="en-US" dirty="0"/>
              <a:t>Good Decision</a:t>
            </a:r>
          </a:p>
        </p:txBody>
      </p:sp>
      <p:sp>
        <p:nvSpPr>
          <p:cNvPr id="4" name="Content Placeholder 3"/>
          <p:cNvSpPr>
            <a:spLocks noGrp="1"/>
          </p:cNvSpPr>
          <p:nvPr>
            <p:ph sz="half" idx="2"/>
          </p:nvPr>
        </p:nvSpPr>
        <p:spPr>
          <a:xfrm>
            <a:off x="839788" y="1817512"/>
            <a:ext cx="5157787" cy="4372152"/>
          </a:xfrm>
        </p:spPr>
        <p:txBody>
          <a:bodyPr/>
          <a:lstStyle/>
          <a:p>
            <a:r>
              <a:rPr lang="en-US" b="1" dirty="0"/>
              <a:t>Attend Law School and work to promote social justice while being involved in a prestigious career.</a:t>
            </a:r>
          </a:p>
          <a:p>
            <a:pPr marL="0" indent="0">
              <a:buNone/>
            </a:pPr>
            <a:endParaRPr lang="en-US" b="1" dirty="0"/>
          </a:p>
        </p:txBody>
      </p:sp>
      <p:sp>
        <p:nvSpPr>
          <p:cNvPr id="5" name="Text Placeholder 4"/>
          <p:cNvSpPr>
            <a:spLocks noGrp="1"/>
          </p:cNvSpPr>
          <p:nvPr>
            <p:ph type="body" sz="quarter" idx="3"/>
          </p:nvPr>
        </p:nvSpPr>
        <p:spPr>
          <a:xfrm>
            <a:off x="6097588" y="982133"/>
            <a:ext cx="5183188" cy="519289"/>
          </a:xfrm>
        </p:spPr>
        <p:txBody>
          <a:bodyPr/>
          <a:lstStyle/>
          <a:p>
            <a:r>
              <a:rPr lang="en-US" dirty="0"/>
              <a:t>Bad Decision</a:t>
            </a:r>
          </a:p>
        </p:txBody>
      </p:sp>
      <p:sp>
        <p:nvSpPr>
          <p:cNvPr id="6" name="Content Placeholder 5"/>
          <p:cNvSpPr>
            <a:spLocks noGrp="1"/>
          </p:cNvSpPr>
          <p:nvPr>
            <p:ph sz="quarter" idx="4"/>
          </p:nvPr>
        </p:nvSpPr>
        <p:spPr>
          <a:xfrm>
            <a:off x="6172200" y="1817511"/>
            <a:ext cx="5183188" cy="4372151"/>
          </a:xfrm>
        </p:spPr>
        <p:txBody>
          <a:bodyPr/>
          <a:lstStyle/>
          <a:p>
            <a:r>
              <a:rPr lang="en-US" b="1" dirty="0"/>
              <a:t>An American Bar Association survey found that 44% of lawyers would not recommend law as a career.</a:t>
            </a:r>
          </a:p>
          <a:p>
            <a:pPr marL="0" indent="0">
              <a:buNone/>
            </a:pP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511" y="3465690"/>
            <a:ext cx="4447822" cy="339231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298" y="3575756"/>
            <a:ext cx="4979635" cy="3282244"/>
          </a:xfrm>
          <a:prstGeom prst="rect">
            <a:avLst/>
          </a:prstGeom>
        </p:spPr>
      </p:pic>
    </p:spTree>
    <p:extLst>
      <p:ext uri="{BB962C8B-B14F-4D97-AF65-F5344CB8AC3E}">
        <p14:creationId xmlns:p14="http://schemas.microsoft.com/office/powerpoint/2010/main" val="131893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509"/>
            <a:ext cx="10515600" cy="1018309"/>
          </a:xfrm>
        </p:spPr>
        <p:txBody>
          <a:bodyPr>
            <a:normAutofit/>
          </a:bodyPr>
          <a:lstStyle/>
          <a:p>
            <a:r>
              <a:rPr lang="en-US" sz="3600" b="1" dirty="0"/>
              <a:t>The Straight Line to Success is Rare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8473" y="1350818"/>
            <a:ext cx="9081654" cy="4384963"/>
          </a:xfrm>
        </p:spPr>
      </p:pic>
    </p:spTree>
    <p:extLst>
      <p:ext uri="{BB962C8B-B14F-4D97-AF65-F5344CB8AC3E}">
        <p14:creationId xmlns:p14="http://schemas.microsoft.com/office/powerpoint/2010/main" val="199642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t>Relationship Decision</a:t>
            </a:r>
          </a:p>
        </p:txBody>
      </p:sp>
      <p:pic>
        <p:nvPicPr>
          <p:cNvPr id="4" name="The Bad Listen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1" y="1413165"/>
            <a:ext cx="9296400" cy="4713000"/>
          </a:xfrm>
        </p:spPr>
      </p:pic>
    </p:spTree>
    <p:extLst>
      <p:ext uri="{BB962C8B-B14F-4D97-AF65-F5344CB8AC3E}">
        <p14:creationId xmlns:p14="http://schemas.microsoft.com/office/powerpoint/2010/main" val="104953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4638"/>
            <a:ext cx="10515599" cy="6202362"/>
          </a:xfrm>
        </p:spPr>
      </p:pic>
    </p:spTree>
    <p:extLst>
      <p:ext uri="{BB962C8B-B14F-4D97-AF65-F5344CB8AC3E}">
        <p14:creationId xmlns:p14="http://schemas.microsoft.com/office/powerpoint/2010/main" val="255837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85907"/>
            <a:ext cx="9989127" cy="6492875"/>
          </a:xfrm>
        </p:spPr>
      </p:pic>
    </p:spTree>
    <p:extLst>
      <p:ext uri="{BB962C8B-B14F-4D97-AF65-F5344CB8AC3E}">
        <p14:creationId xmlns:p14="http://schemas.microsoft.com/office/powerpoint/2010/main" val="1128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018" y="365125"/>
            <a:ext cx="10688781" cy="6305839"/>
          </a:xfrm>
          <a:prstGeom prst="rect">
            <a:avLst/>
          </a:prstGeom>
        </p:spPr>
      </p:pic>
    </p:spTree>
    <p:extLst>
      <p:ext uri="{BB962C8B-B14F-4D97-AF65-F5344CB8AC3E}">
        <p14:creationId xmlns:p14="http://schemas.microsoft.com/office/powerpoint/2010/main" val="305812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97631"/>
          </a:xfrm>
        </p:spPr>
        <p:txBody>
          <a:bodyPr/>
          <a:lstStyle/>
          <a:p>
            <a:r>
              <a:rPr lang="en-US" b="1" dirty="0"/>
              <a:t>Good Decision/Bad Decision</a:t>
            </a:r>
          </a:p>
        </p:txBody>
      </p:sp>
      <p:sp>
        <p:nvSpPr>
          <p:cNvPr id="3" name="Text Placeholder 2"/>
          <p:cNvSpPr>
            <a:spLocks noGrp="1"/>
          </p:cNvSpPr>
          <p:nvPr>
            <p:ph type="body" idx="1"/>
          </p:nvPr>
        </p:nvSpPr>
        <p:spPr>
          <a:xfrm>
            <a:off x="839788" y="1162757"/>
            <a:ext cx="5157787" cy="417688"/>
          </a:xfrm>
        </p:spPr>
        <p:txBody>
          <a:bodyPr>
            <a:normAutofit lnSpcReduction="10000"/>
          </a:bodyPr>
          <a:lstStyle/>
          <a:p>
            <a:r>
              <a:rPr lang="en-US" dirty="0"/>
              <a:t>Good Decision</a:t>
            </a:r>
          </a:p>
        </p:txBody>
      </p:sp>
      <p:sp>
        <p:nvSpPr>
          <p:cNvPr id="4" name="Content Placeholder 3"/>
          <p:cNvSpPr>
            <a:spLocks noGrp="1"/>
          </p:cNvSpPr>
          <p:nvPr>
            <p:ph sz="half" idx="2"/>
          </p:nvPr>
        </p:nvSpPr>
        <p:spPr>
          <a:xfrm>
            <a:off x="839788" y="1580445"/>
            <a:ext cx="5157787" cy="4609218"/>
          </a:xfrm>
        </p:spPr>
        <p:txBody>
          <a:bodyPr/>
          <a:lstStyle/>
          <a:p>
            <a:r>
              <a:rPr lang="en-US" b="1" dirty="0"/>
              <a:t>Marriage is a good decision when you love the person, want to make a lifelong commitment, like companionship, want to have children, want to build financial stability… </a:t>
            </a:r>
          </a:p>
          <a:p>
            <a:pPr marL="0" indent="0">
              <a:buNone/>
            </a:pPr>
            <a:endParaRPr lang="en-US" b="1" dirty="0"/>
          </a:p>
        </p:txBody>
      </p:sp>
      <p:sp>
        <p:nvSpPr>
          <p:cNvPr id="5" name="Text Placeholder 4"/>
          <p:cNvSpPr>
            <a:spLocks noGrp="1"/>
          </p:cNvSpPr>
          <p:nvPr>
            <p:ph type="body" sz="quarter" idx="3"/>
          </p:nvPr>
        </p:nvSpPr>
        <p:spPr>
          <a:xfrm>
            <a:off x="6172200" y="1016000"/>
            <a:ext cx="5183188" cy="474133"/>
          </a:xfrm>
        </p:spPr>
        <p:txBody>
          <a:bodyPr>
            <a:normAutofit/>
          </a:bodyPr>
          <a:lstStyle/>
          <a:p>
            <a:r>
              <a:rPr lang="en-US" dirty="0"/>
              <a:t>Bad Decision</a:t>
            </a:r>
          </a:p>
        </p:txBody>
      </p:sp>
      <p:sp>
        <p:nvSpPr>
          <p:cNvPr id="6" name="Content Placeholder 5"/>
          <p:cNvSpPr>
            <a:spLocks noGrp="1"/>
          </p:cNvSpPr>
          <p:nvPr>
            <p:ph sz="quarter" idx="4"/>
          </p:nvPr>
        </p:nvSpPr>
        <p:spPr>
          <a:xfrm>
            <a:off x="6172200" y="1478844"/>
            <a:ext cx="5183188" cy="4710819"/>
          </a:xfrm>
        </p:spPr>
        <p:txBody>
          <a:bodyPr/>
          <a:lstStyle/>
          <a:p>
            <a:r>
              <a:rPr lang="en-US" b="1" dirty="0"/>
              <a:t>Marriage is a very bad decision if you marry the wrong person. Life can be a living hell.</a:t>
            </a:r>
          </a:p>
          <a:p>
            <a:r>
              <a:rPr lang="en-US" b="1" dirty="0"/>
              <a:t>In America, there is one divorce every 13 seconds, that’s 6,646 per day, and over 46,000per week.</a:t>
            </a:r>
          </a:p>
          <a:p>
            <a:pPr marL="0" indent="0">
              <a:buNone/>
            </a:pP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2" y="4289778"/>
            <a:ext cx="4447822" cy="24045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911" y="4362450"/>
            <a:ext cx="2359024" cy="24955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935" y="4289778"/>
            <a:ext cx="2824164" cy="2568223"/>
          </a:xfrm>
          <a:prstGeom prst="rect">
            <a:avLst/>
          </a:prstGeom>
        </p:spPr>
      </p:pic>
    </p:spTree>
    <p:extLst>
      <p:ext uri="{BB962C8B-B14F-4D97-AF65-F5344CB8AC3E}">
        <p14:creationId xmlns:p14="http://schemas.microsoft.com/office/powerpoint/2010/main" val="3068717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14489"/>
            <a:ext cx="10515600" cy="6447568"/>
          </a:xfrm>
          <a:solidFill>
            <a:schemeClr val="accent4"/>
          </a:solidFill>
        </p:spPr>
        <p:txBody>
          <a:bodyPr>
            <a:noAutofit/>
          </a:bodyPr>
          <a:lstStyle/>
          <a:p>
            <a:pPr marL="0" indent="0" algn="ctr">
              <a:buNone/>
            </a:pPr>
            <a:r>
              <a:rPr lang="en-US" sz="4800" b="1" dirty="0"/>
              <a:t>Doctors have just </a:t>
            </a:r>
          </a:p>
          <a:p>
            <a:pPr marL="0" indent="0" algn="ctr">
              <a:buNone/>
            </a:pPr>
            <a:r>
              <a:rPr lang="en-US" sz="4800" b="1" dirty="0"/>
              <a:t>Identified a food </a:t>
            </a:r>
          </a:p>
          <a:p>
            <a:pPr marL="0" indent="0" algn="ctr">
              <a:buNone/>
            </a:pPr>
            <a:r>
              <a:rPr lang="en-US" sz="4800" b="1" dirty="0"/>
              <a:t>That can cause </a:t>
            </a:r>
          </a:p>
          <a:p>
            <a:pPr marL="0" indent="0" algn="ctr">
              <a:buNone/>
            </a:pPr>
            <a:r>
              <a:rPr lang="en-US" sz="4800" b="1" dirty="0"/>
              <a:t>Grief and suffering </a:t>
            </a:r>
          </a:p>
          <a:p>
            <a:pPr marL="0" indent="0" algn="ctr">
              <a:buNone/>
            </a:pPr>
            <a:r>
              <a:rPr lang="en-US" sz="4800" b="1" dirty="0"/>
              <a:t>Years after it’s</a:t>
            </a:r>
          </a:p>
          <a:p>
            <a:pPr marL="0" indent="0" algn="ctr">
              <a:buNone/>
            </a:pPr>
            <a:r>
              <a:rPr lang="en-US" sz="4800" b="1" dirty="0"/>
              <a:t>Been eaten.</a:t>
            </a:r>
          </a:p>
          <a:p>
            <a:pPr marL="0" indent="0" algn="ctr">
              <a:buNone/>
            </a:pPr>
            <a:r>
              <a:rPr lang="en-US" sz="4800" b="1" dirty="0"/>
              <a:t>It is called a %$*_&amp;</a:t>
            </a:r>
          </a:p>
          <a:p>
            <a:pPr marL="0" indent="0" algn="ctr">
              <a:buNone/>
            </a:pPr>
            <a:r>
              <a:rPr lang="en-US" sz="4800" b="1" dirty="0"/>
              <a:t>Wedding Cake!</a:t>
            </a:r>
          </a:p>
        </p:txBody>
      </p:sp>
    </p:spTree>
    <p:extLst>
      <p:ext uri="{BB962C8B-B14F-4D97-AF65-F5344CB8AC3E}">
        <p14:creationId xmlns:p14="http://schemas.microsoft.com/office/powerpoint/2010/main" val="355540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1"/>
            <a:ext cx="10515600" cy="1005840"/>
          </a:xfrm>
        </p:spPr>
        <p:txBody>
          <a:bodyPr/>
          <a:lstStyle/>
          <a:p>
            <a:r>
              <a:rPr lang="en-US" b="1" dirty="0"/>
              <a:t>Villains of the Process      </a:t>
            </a:r>
          </a:p>
        </p:txBody>
      </p:sp>
      <p:sp>
        <p:nvSpPr>
          <p:cNvPr id="3" name="Content Placeholder 2"/>
          <p:cNvSpPr>
            <a:spLocks noGrp="1"/>
          </p:cNvSpPr>
          <p:nvPr>
            <p:ph idx="1"/>
          </p:nvPr>
        </p:nvSpPr>
        <p:spPr>
          <a:xfrm>
            <a:off x="838200" y="1097281"/>
            <a:ext cx="10515600" cy="5079682"/>
          </a:xfrm>
        </p:spPr>
        <p:txBody>
          <a:bodyPr>
            <a:normAutofit/>
          </a:bodyPr>
          <a:lstStyle/>
          <a:p>
            <a:pPr marL="514350" indent="-514350">
              <a:buFont typeface="+mj-lt"/>
              <a:buAutoNum type="arabicPeriod"/>
            </a:pPr>
            <a:r>
              <a:rPr lang="en-US" dirty="0"/>
              <a:t>You encounter a choice. </a:t>
            </a:r>
            <a:r>
              <a:rPr lang="en-US" b="1" dirty="0"/>
              <a:t>But narrow framing makes you miss options.</a:t>
            </a:r>
          </a:p>
          <a:p>
            <a:pPr marL="514350" indent="-514350">
              <a:buFont typeface="+mj-lt"/>
              <a:buAutoNum type="arabicPeriod"/>
            </a:pPr>
            <a:r>
              <a:rPr lang="en-US" dirty="0"/>
              <a:t>You analyze your options. </a:t>
            </a:r>
            <a:r>
              <a:rPr lang="en-US" b="1" dirty="0"/>
              <a:t>But the confirmation bias leads you to gather self-serving information.</a:t>
            </a:r>
          </a:p>
          <a:p>
            <a:pPr marL="514350" indent="-514350">
              <a:buFont typeface="+mj-lt"/>
              <a:buAutoNum type="arabicPeriod"/>
            </a:pPr>
            <a:r>
              <a:rPr lang="en-US" dirty="0"/>
              <a:t>You make a choice. </a:t>
            </a:r>
            <a:r>
              <a:rPr lang="en-US" b="1" dirty="0"/>
              <a:t>But short-term emotion will often tempt you to make the wrong one.</a:t>
            </a:r>
          </a:p>
          <a:p>
            <a:pPr marL="514350" indent="-514350">
              <a:buFont typeface="+mj-lt"/>
              <a:buAutoNum type="arabicPeriod"/>
            </a:pPr>
            <a:r>
              <a:rPr lang="en-US" dirty="0"/>
              <a:t>Then you live with it. </a:t>
            </a:r>
            <a:r>
              <a:rPr lang="en-US" b="1" dirty="0"/>
              <a:t>But you’ll often be overconfident about how the future will unfold.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663441"/>
            <a:ext cx="3680178" cy="2076994"/>
          </a:xfrm>
          <a:prstGeom prst="rect">
            <a:avLst/>
          </a:prstGeom>
        </p:spPr>
      </p:pic>
    </p:spTree>
    <p:extLst>
      <p:ext uri="{BB962C8B-B14F-4D97-AF65-F5344CB8AC3E}">
        <p14:creationId xmlns:p14="http://schemas.microsoft.com/office/powerpoint/2010/main" val="41108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Good Decision/Bad Decision</a:t>
            </a:r>
          </a:p>
        </p:txBody>
      </p:sp>
      <p:sp>
        <p:nvSpPr>
          <p:cNvPr id="3" name="Text Placeholder 2"/>
          <p:cNvSpPr>
            <a:spLocks noGrp="1"/>
          </p:cNvSpPr>
          <p:nvPr>
            <p:ph type="body" idx="1"/>
          </p:nvPr>
        </p:nvSpPr>
        <p:spPr>
          <a:xfrm>
            <a:off x="839788" y="1681163"/>
            <a:ext cx="5157787" cy="384704"/>
          </a:xfrm>
        </p:spPr>
        <p:txBody>
          <a:bodyPr>
            <a:normAutofit fontScale="92500" lnSpcReduction="10000"/>
          </a:bodyPr>
          <a:lstStyle/>
          <a:p>
            <a:r>
              <a:rPr lang="en-US" dirty="0"/>
              <a:t>Good Decision</a:t>
            </a:r>
          </a:p>
        </p:txBody>
      </p:sp>
      <p:sp>
        <p:nvSpPr>
          <p:cNvPr id="4" name="Content Placeholder 3"/>
          <p:cNvSpPr>
            <a:spLocks noGrp="1"/>
          </p:cNvSpPr>
          <p:nvPr>
            <p:ph sz="half" idx="2"/>
          </p:nvPr>
        </p:nvSpPr>
        <p:spPr>
          <a:xfrm>
            <a:off x="839788" y="2065867"/>
            <a:ext cx="5157787" cy="4123796"/>
          </a:xfrm>
        </p:spPr>
        <p:txBody>
          <a:bodyPr/>
          <a:lstStyle/>
          <a:p>
            <a:r>
              <a:rPr lang="en-US" b="1" dirty="0"/>
              <a:t>Michael Jordan playing basketball- Led the NBA in total points for 11 seasons, playoff average of 33.5 points, scored 30 points of more in 563 games, won six NBA titles….</a:t>
            </a:r>
          </a:p>
          <a:p>
            <a:pPr marL="0" indent="0">
              <a:buNone/>
            </a:pPr>
            <a:endParaRPr lang="en-US" b="1" dirty="0"/>
          </a:p>
        </p:txBody>
      </p:sp>
      <p:sp>
        <p:nvSpPr>
          <p:cNvPr id="5" name="Text Placeholder 4"/>
          <p:cNvSpPr>
            <a:spLocks noGrp="1"/>
          </p:cNvSpPr>
          <p:nvPr>
            <p:ph type="body" sz="quarter" idx="3"/>
          </p:nvPr>
        </p:nvSpPr>
        <p:spPr>
          <a:xfrm>
            <a:off x="6172200" y="1535289"/>
            <a:ext cx="5183188" cy="530578"/>
          </a:xfrm>
        </p:spPr>
        <p:txBody>
          <a:bodyPr>
            <a:normAutofit fontScale="92500" lnSpcReduction="10000"/>
          </a:bodyPr>
          <a:lstStyle/>
          <a:p>
            <a:r>
              <a:rPr lang="en-US" dirty="0"/>
              <a:t>Bad Decision</a:t>
            </a:r>
          </a:p>
        </p:txBody>
      </p:sp>
      <p:sp>
        <p:nvSpPr>
          <p:cNvPr id="6" name="Content Placeholder 5"/>
          <p:cNvSpPr>
            <a:spLocks noGrp="1"/>
          </p:cNvSpPr>
          <p:nvPr>
            <p:ph sz="quarter" idx="4"/>
          </p:nvPr>
        </p:nvSpPr>
        <p:spPr>
          <a:xfrm>
            <a:off x="6172200" y="2129190"/>
            <a:ext cx="5183188" cy="3684588"/>
          </a:xfrm>
        </p:spPr>
        <p:txBody>
          <a:bodyPr/>
          <a:lstStyle/>
          <a:p>
            <a:r>
              <a:rPr lang="en-US" b="1" dirty="0"/>
              <a:t>Michael Jordan playing baseball- he played one year in AA minor league and hit 202, struck out 100 times and made 11 fielding errors…</a:t>
            </a:r>
          </a:p>
          <a:p>
            <a:pPr marL="0" indent="0">
              <a:buNone/>
            </a:pP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45" y="4481689"/>
            <a:ext cx="5192888" cy="26641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1" y="4267200"/>
            <a:ext cx="4526844" cy="2590800"/>
          </a:xfrm>
          <a:prstGeom prst="rect">
            <a:avLst/>
          </a:prstGeom>
        </p:spPr>
      </p:pic>
    </p:spTree>
    <p:extLst>
      <p:ext uri="{BB962C8B-B14F-4D97-AF65-F5344CB8AC3E}">
        <p14:creationId xmlns:p14="http://schemas.microsoft.com/office/powerpoint/2010/main" val="72713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62594"/>
          </a:xfrm>
        </p:spPr>
        <p:txBody>
          <a:bodyPr/>
          <a:lstStyle/>
          <a:p>
            <a:r>
              <a:rPr lang="en-US" b="1" dirty="0"/>
              <a:t>The WRAP Process</a:t>
            </a:r>
          </a:p>
        </p:txBody>
      </p:sp>
      <p:sp>
        <p:nvSpPr>
          <p:cNvPr id="3" name="Content Placeholder 2"/>
          <p:cNvSpPr>
            <a:spLocks noGrp="1"/>
          </p:cNvSpPr>
          <p:nvPr>
            <p:ph idx="1"/>
          </p:nvPr>
        </p:nvSpPr>
        <p:spPr>
          <a:xfrm>
            <a:off x="940526" y="1162595"/>
            <a:ext cx="9346474" cy="4968331"/>
          </a:xfrm>
        </p:spPr>
        <p:txBody>
          <a:bodyPr>
            <a:normAutofit/>
          </a:bodyPr>
          <a:lstStyle/>
          <a:p>
            <a:r>
              <a:rPr lang="en-US" b="1" u="sng" dirty="0"/>
              <a:t>Widen Your Options.</a:t>
            </a:r>
            <a:r>
              <a:rPr lang="en-US" dirty="0"/>
              <a:t> How can you expand your set of choices?</a:t>
            </a:r>
          </a:p>
          <a:p>
            <a:r>
              <a:rPr lang="en-US" b="1" u="sng" dirty="0"/>
              <a:t>Reality-Test Your Assumptions.</a:t>
            </a:r>
            <a:r>
              <a:rPr lang="en-US" dirty="0"/>
              <a:t> How can you get outside your head and collect information that you can trust?</a:t>
            </a:r>
          </a:p>
          <a:p>
            <a:r>
              <a:rPr lang="en-US" b="1" u="sng" dirty="0"/>
              <a:t>Attain Distance Before Deciding.</a:t>
            </a:r>
            <a:r>
              <a:rPr lang="en-US" dirty="0"/>
              <a:t> How can you overcome emotion and conflicted feelings to make the best choice?</a:t>
            </a:r>
          </a:p>
          <a:p>
            <a:r>
              <a:rPr lang="en-US" b="1" u="sng" dirty="0"/>
              <a:t>Prepare to Be Wrong.</a:t>
            </a:r>
            <a:r>
              <a:rPr lang="en-US" dirty="0"/>
              <a:t> How can we plan for an uncertain future so that we give our decisions the best chance to succeed?</a:t>
            </a:r>
          </a:p>
        </p:txBody>
      </p:sp>
    </p:spTree>
    <p:extLst>
      <p:ext uri="{BB962C8B-B14F-4D97-AF65-F5344CB8AC3E}">
        <p14:creationId xmlns:p14="http://schemas.microsoft.com/office/powerpoint/2010/main" val="832012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Opportunity Cost</a:t>
            </a:r>
          </a:p>
        </p:txBody>
      </p:sp>
      <p:sp>
        <p:nvSpPr>
          <p:cNvPr id="3" name="Content Placeholder 2"/>
          <p:cNvSpPr>
            <a:spLocks noGrp="1"/>
          </p:cNvSpPr>
          <p:nvPr>
            <p:ph idx="1"/>
          </p:nvPr>
        </p:nvSpPr>
        <p:spPr/>
        <p:txBody>
          <a:bodyPr/>
          <a:lstStyle/>
          <a:p>
            <a:r>
              <a:rPr lang="en-US" b="1" dirty="0"/>
              <a:t>Is a term from economics that refers to what we give up when we make a decision.</a:t>
            </a:r>
          </a:p>
          <a:p>
            <a:r>
              <a:rPr lang="en-US" b="1" dirty="0"/>
              <a:t>How much hamburger could you buy with the same money you spent for beluga caviar?</a:t>
            </a:r>
          </a:p>
          <a:p>
            <a:r>
              <a:rPr lang="en-US" b="1" dirty="0"/>
              <a:t>A private versus a public college?</a:t>
            </a:r>
          </a:p>
          <a:p>
            <a:r>
              <a:rPr lang="en-US" b="1" dirty="0"/>
              <a:t>A fancy new car versus a reliable used car?</a:t>
            </a:r>
          </a:p>
          <a:p>
            <a:r>
              <a:rPr lang="en-US" b="1" dirty="0"/>
              <a:t>How much is it worth to have___________?</a:t>
            </a:r>
          </a:p>
        </p:txBody>
      </p:sp>
    </p:spTree>
    <p:extLst>
      <p:ext uri="{BB962C8B-B14F-4D97-AF65-F5344CB8AC3E}">
        <p14:creationId xmlns:p14="http://schemas.microsoft.com/office/powerpoint/2010/main" val="20941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Beluga Caviar 2oz  Price $395.00</a:t>
            </a:r>
          </a:p>
        </p:txBody>
      </p:sp>
      <p:sp>
        <p:nvSpPr>
          <p:cNvPr id="4" name="Slide Number Placeholder 3"/>
          <p:cNvSpPr>
            <a:spLocks noGrp="1"/>
          </p:cNvSpPr>
          <p:nvPr>
            <p:ph type="sldNum" sz="quarter" idx="12"/>
          </p:nvPr>
        </p:nvSpPr>
        <p:spPr/>
        <p:txBody>
          <a:bodyPr/>
          <a:lstStyle/>
          <a:p>
            <a:fld id="{237BE81C-078E-49D6-9C75-24BF78BC2377}" type="slidenum">
              <a:rPr lang="en-US" smtClean="0"/>
              <a:pPr/>
              <a:t>32</a:t>
            </a:fld>
            <a:endParaRPr lang="en-US" dirty="0"/>
          </a:p>
        </p:txBody>
      </p:sp>
      <p:pic>
        <p:nvPicPr>
          <p:cNvPr id="7" name="Content Placeholder 6" descr="images.jpg caviar.jpg"/>
          <p:cNvPicPr>
            <a:picLocks noGrp="1" noChangeAspect="1"/>
          </p:cNvPicPr>
          <p:nvPr>
            <p:ph idx="1"/>
          </p:nvPr>
        </p:nvPicPr>
        <p:blipFill>
          <a:blip r:embed="rId2" cstate="print"/>
          <a:stretch>
            <a:fillRect/>
          </a:stretch>
        </p:blipFill>
        <p:spPr>
          <a:xfrm>
            <a:off x="1828800" y="1752600"/>
            <a:ext cx="8382000" cy="4724400"/>
          </a:xfrm>
        </p:spPr>
      </p:pic>
    </p:spTree>
    <p:extLst>
      <p:ext uri="{BB962C8B-B14F-4D97-AF65-F5344CB8AC3E}">
        <p14:creationId xmlns:p14="http://schemas.microsoft.com/office/powerpoint/2010/main" val="3494805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382000" cy="1143000"/>
          </a:xfrm>
        </p:spPr>
        <p:txBody>
          <a:bodyPr/>
          <a:lstStyle/>
          <a:p>
            <a:r>
              <a:rPr lang="en-US" b="1" dirty="0"/>
              <a:t>President Dwight D. Eisenhower</a:t>
            </a:r>
          </a:p>
        </p:txBody>
      </p:sp>
      <p:sp>
        <p:nvSpPr>
          <p:cNvPr id="3" name="Content Placeholder 2"/>
          <p:cNvSpPr>
            <a:spLocks noGrp="1"/>
          </p:cNvSpPr>
          <p:nvPr>
            <p:ph idx="1"/>
          </p:nvPr>
        </p:nvSpPr>
        <p:spPr/>
        <p:txBody>
          <a:bodyPr>
            <a:normAutofit/>
          </a:bodyPr>
          <a:lstStyle/>
          <a:p>
            <a:r>
              <a:rPr lang="en-US" b="1" dirty="0"/>
              <a:t>“The cost of one modern heavy bomber is this: a modern brick school in more than 30 cities. It is two electric power plants each serving a town of 60,000 people. It is two fine, fully equipped hospitals…”</a:t>
            </a:r>
          </a:p>
          <a:p>
            <a:r>
              <a:rPr lang="en-US" b="1" dirty="0"/>
              <a:t>Start every decision with: What am I giving up by making this choice? What else could I do with the same time and money?</a:t>
            </a:r>
          </a:p>
          <a:p>
            <a:r>
              <a:rPr lang="en-US" b="1" dirty="0"/>
              <a:t>Helps to prevent a narrow frame?</a:t>
            </a:r>
          </a:p>
        </p:txBody>
      </p:sp>
    </p:spTree>
    <p:extLst>
      <p:ext uri="{BB962C8B-B14F-4D97-AF65-F5344CB8AC3E}">
        <p14:creationId xmlns:p14="http://schemas.microsoft.com/office/powerpoint/2010/main" val="29064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Guidance for Widening Your Options </a:t>
            </a:r>
          </a:p>
        </p:txBody>
      </p:sp>
      <p:sp>
        <p:nvSpPr>
          <p:cNvPr id="3" name="Content Placeholder 2"/>
          <p:cNvSpPr>
            <a:spLocks noGrp="1"/>
          </p:cNvSpPr>
          <p:nvPr>
            <p:ph idx="1"/>
          </p:nvPr>
        </p:nvSpPr>
        <p:spPr/>
        <p:txBody>
          <a:bodyPr>
            <a:normAutofit/>
          </a:bodyPr>
          <a:lstStyle/>
          <a:p>
            <a:r>
              <a:rPr lang="en-US" b="1" dirty="0"/>
              <a:t>Run the “vanishing option test”. What are you going to do if the option you were considering disappeared?</a:t>
            </a:r>
          </a:p>
          <a:p>
            <a:r>
              <a:rPr lang="en-US" b="1" dirty="0"/>
              <a:t>Try “laddering” ask people who solved the problem you’re struggling with how they did it. Analyze the results so that you can potentially reproduce it.</a:t>
            </a:r>
          </a:p>
          <a:p>
            <a:r>
              <a:rPr lang="en-US" b="1" dirty="0"/>
              <a:t>Expand options. Shift your spotlight to options you wouldn’t normally consider.</a:t>
            </a:r>
          </a:p>
        </p:txBody>
      </p:sp>
    </p:spTree>
    <p:extLst>
      <p:ext uri="{BB962C8B-B14F-4D97-AF65-F5344CB8AC3E}">
        <p14:creationId xmlns:p14="http://schemas.microsoft.com/office/powerpoint/2010/main" val="1433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Ideas</a:t>
            </a:r>
          </a:p>
        </p:txBody>
      </p:sp>
      <p:sp>
        <p:nvSpPr>
          <p:cNvPr id="3" name="Content Placeholder 2"/>
          <p:cNvSpPr>
            <a:spLocks noGrp="1"/>
          </p:cNvSpPr>
          <p:nvPr>
            <p:ph idx="1"/>
          </p:nvPr>
        </p:nvSpPr>
        <p:spPr/>
        <p:txBody>
          <a:bodyPr>
            <a:normAutofit/>
          </a:bodyPr>
          <a:lstStyle/>
          <a:p>
            <a:r>
              <a:rPr lang="en-US" b="1" dirty="0"/>
              <a:t>Multitrack- think AND not OR. Can you follow multiple paths at once? If not, can you embrace one and sample another?</a:t>
            </a:r>
          </a:p>
          <a:p>
            <a:r>
              <a:rPr lang="en-US" b="1" dirty="0"/>
              <a:t> ( E.g., select a major and sample a minor, broad undergraduate education and specify your career at graduate school, if you’re thinking of a career shift, keep your current job but volunteer a few hours somewhere else).</a:t>
            </a:r>
          </a:p>
        </p:txBody>
      </p:sp>
    </p:spTree>
    <p:extLst>
      <p:ext uri="{BB962C8B-B14F-4D97-AF65-F5344CB8AC3E}">
        <p14:creationId xmlns:p14="http://schemas.microsoft.com/office/powerpoint/2010/main" val="711470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Guidance for Reality Testing Your Assumptions</a:t>
            </a:r>
          </a:p>
        </p:txBody>
      </p:sp>
      <p:sp>
        <p:nvSpPr>
          <p:cNvPr id="3" name="Content Placeholder 2"/>
          <p:cNvSpPr>
            <a:spLocks noGrp="1"/>
          </p:cNvSpPr>
          <p:nvPr>
            <p:ph idx="1"/>
          </p:nvPr>
        </p:nvSpPr>
        <p:spPr/>
        <p:txBody>
          <a:bodyPr>
            <a:normAutofit/>
          </a:bodyPr>
          <a:lstStyle/>
          <a:p>
            <a:r>
              <a:rPr lang="en-US" b="1" u="sng" dirty="0"/>
              <a:t>Fight the confirmation bias</a:t>
            </a:r>
            <a:r>
              <a:rPr lang="en-US" b="1" dirty="0"/>
              <a:t>- Double check your ideas by considering the opposite. If a career is appealing, consider why it may be unappealing.</a:t>
            </a:r>
          </a:p>
          <a:p>
            <a:r>
              <a:rPr lang="en-US" b="1" u="sng" dirty="0"/>
              <a:t>Spark constructive disagreement</a:t>
            </a:r>
            <a:r>
              <a:rPr lang="en-US" b="1" dirty="0"/>
              <a:t>- Can you find someone you trust who will disagree with you? Get unvarnished, trustworthy guidance</a:t>
            </a:r>
          </a:p>
          <a:p>
            <a:r>
              <a:rPr lang="en-US" b="1" u="sng" dirty="0"/>
              <a:t>Ask disconfirming questions</a:t>
            </a:r>
            <a:r>
              <a:rPr lang="en-US" b="1" dirty="0"/>
              <a:t>- “What’s the biggest obstacle you see to what I’m trying to do?” “If I failed, why do you think it would be?”</a:t>
            </a:r>
          </a:p>
        </p:txBody>
      </p:sp>
    </p:spTree>
    <p:extLst>
      <p:ext uri="{BB962C8B-B14F-4D97-AF65-F5344CB8AC3E}">
        <p14:creationId xmlns:p14="http://schemas.microsoft.com/office/powerpoint/2010/main" val="3863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326" y="1131094"/>
            <a:ext cx="7820025" cy="4964906"/>
          </a:xfrm>
        </p:spPr>
      </p:pic>
    </p:spTree>
    <p:extLst>
      <p:ext uri="{BB962C8B-B14F-4D97-AF65-F5344CB8AC3E}">
        <p14:creationId xmlns:p14="http://schemas.microsoft.com/office/powerpoint/2010/main" val="1287823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More Ideas</a:t>
            </a:r>
          </a:p>
        </p:txBody>
      </p:sp>
      <p:sp>
        <p:nvSpPr>
          <p:cNvPr id="3" name="Content Placeholder 2"/>
          <p:cNvSpPr>
            <a:spLocks noGrp="1"/>
          </p:cNvSpPr>
          <p:nvPr>
            <p:ph idx="1"/>
          </p:nvPr>
        </p:nvSpPr>
        <p:spPr/>
        <p:txBody>
          <a:bodyPr>
            <a:normAutofit/>
          </a:bodyPr>
          <a:lstStyle/>
          <a:p>
            <a:r>
              <a:rPr lang="en-US" b="1" u="sng" dirty="0"/>
              <a:t>Ooch</a:t>
            </a:r>
            <a:r>
              <a:rPr lang="en-US" b="1" dirty="0"/>
              <a:t>- can you sampling the options that you’re considering? </a:t>
            </a:r>
          </a:p>
          <a:p>
            <a:r>
              <a:rPr lang="en-US" b="1" dirty="0"/>
              <a:t>Think of a budding pharmacy student who would be well-served to do a two-week internship at the local pharmacy.</a:t>
            </a:r>
          </a:p>
          <a:p>
            <a:r>
              <a:rPr lang="en-US" b="1" dirty="0"/>
              <a:t>Take a course to explore a major.</a:t>
            </a:r>
          </a:p>
          <a:p>
            <a:r>
              <a:rPr lang="en-US" b="1" dirty="0"/>
              <a:t>Ooching is used for gathering information about an ambiguous issue, not for delaying commitments.</a:t>
            </a:r>
          </a:p>
        </p:txBody>
      </p:sp>
    </p:spTree>
    <p:extLst>
      <p:ext uri="{BB962C8B-B14F-4D97-AF65-F5344CB8AC3E}">
        <p14:creationId xmlns:p14="http://schemas.microsoft.com/office/powerpoint/2010/main" val="30003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Guidance to Attain Some Distance Before Deciding</a:t>
            </a:r>
          </a:p>
        </p:txBody>
      </p:sp>
      <p:sp>
        <p:nvSpPr>
          <p:cNvPr id="3" name="Content Placeholder 2"/>
          <p:cNvSpPr>
            <a:spLocks noGrp="1"/>
          </p:cNvSpPr>
          <p:nvPr>
            <p:ph idx="1"/>
          </p:nvPr>
        </p:nvSpPr>
        <p:spPr/>
        <p:txBody>
          <a:bodyPr>
            <a:normAutofit/>
          </a:bodyPr>
          <a:lstStyle/>
          <a:p>
            <a:r>
              <a:rPr lang="en-US" b="1" u="sng" dirty="0"/>
              <a:t>Try 10/10/10.</a:t>
            </a:r>
            <a:r>
              <a:rPr lang="en-US" b="1" dirty="0"/>
              <a:t> What will the impact be in 10 minutes, 10months and 10 years. Talk this through with a friend.</a:t>
            </a:r>
          </a:p>
          <a:p>
            <a:r>
              <a:rPr lang="en-US" b="1" u="sng" dirty="0"/>
              <a:t>Shift perspectives to gain distance.</a:t>
            </a:r>
            <a:r>
              <a:rPr lang="en-US" b="1" dirty="0"/>
              <a:t> What would I tell my best friend to do?</a:t>
            </a:r>
          </a:p>
          <a:p>
            <a:r>
              <a:rPr lang="en-US" b="1" u="sng" dirty="0"/>
              <a:t>Identify and enshrine your core priorities. </a:t>
            </a:r>
            <a:r>
              <a:rPr lang="en-US" b="1" dirty="0"/>
              <a:t>If it’s not a “Hell yes”, it’s a No.”</a:t>
            </a:r>
          </a:p>
          <a:p>
            <a:r>
              <a:rPr lang="en-US" b="1" dirty="0"/>
              <a:t>Fight the “status quo bias” ( mere exposure + loss aversion).</a:t>
            </a:r>
          </a:p>
        </p:txBody>
      </p:sp>
    </p:spTree>
    <p:extLst>
      <p:ext uri="{BB962C8B-B14F-4D97-AF65-F5344CB8AC3E}">
        <p14:creationId xmlns:p14="http://schemas.microsoft.com/office/powerpoint/2010/main" val="1783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57227"/>
          </a:xfrm>
        </p:spPr>
        <p:txBody>
          <a:bodyPr>
            <a:normAutofit fontScale="90000"/>
          </a:bodyPr>
          <a:lstStyle/>
          <a:p>
            <a:r>
              <a:rPr lang="en-US" b="1" dirty="0"/>
              <a:t>Good Decision/Bad Decision</a:t>
            </a:r>
          </a:p>
        </p:txBody>
      </p:sp>
      <p:sp>
        <p:nvSpPr>
          <p:cNvPr id="3" name="Text Placeholder 2"/>
          <p:cNvSpPr>
            <a:spLocks noGrp="1"/>
          </p:cNvSpPr>
          <p:nvPr>
            <p:ph type="body" idx="1"/>
          </p:nvPr>
        </p:nvSpPr>
        <p:spPr>
          <a:xfrm>
            <a:off x="839788" y="1185333"/>
            <a:ext cx="5157787" cy="495830"/>
          </a:xfrm>
        </p:spPr>
        <p:txBody>
          <a:bodyPr>
            <a:normAutofit/>
          </a:bodyPr>
          <a:lstStyle/>
          <a:p>
            <a:r>
              <a:rPr lang="en-US" dirty="0"/>
              <a:t>Good Decision</a:t>
            </a:r>
          </a:p>
        </p:txBody>
      </p:sp>
      <p:sp>
        <p:nvSpPr>
          <p:cNvPr id="4" name="Content Placeholder 3"/>
          <p:cNvSpPr>
            <a:spLocks noGrp="1"/>
          </p:cNvSpPr>
          <p:nvPr>
            <p:ph sz="half" idx="2"/>
          </p:nvPr>
        </p:nvSpPr>
        <p:spPr>
          <a:xfrm>
            <a:off x="839788" y="1690688"/>
            <a:ext cx="5157787" cy="4498975"/>
          </a:xfrm>
        </p:spPr>
        <p:txBody>
          <a:bodyPr/>
          <a:lstStyle/>
          <a:p>
            <a:pPr marL="0" indent="0">
              <a:buNone/>
            </a:pPr>
            <a:r>
              <a:rPr lang="en-US" b="1" dirty="0"/>
              <a:t>A strong liberal arts student attends college and graduate school and earns a position as a faculty counselor/advisor. Life is good…</a:t>
            </a:r>
          </a:p>
        </p:txBody>
      </p:sp>
      <p:sp>
        <p:nvSpPr>
          <p:cNvPr id="5" name="Text Placeholder 4"/>
          <p:cNvSpPr>
            <a:spLocks noGrp="1"/>
          </p:cNvSpPr>
          <p:nvPr>
            <p:ph type="body" sz="quarter" idx="3"/>
          </p:nvPr>
        </p:nvSpPr>
        <p:spPr>
          <a:xfrm>
            <a:off x="6172200" y="1264357"/>
            <a:ext cx="5183188" cy="426332"/>
          </a:xfrm>
        </p:spPr>
        <p:txBody>
          <a:bodyPr>
            <a:normAutofit/>
          </a:bodyPr>
          <a:lstStyle/>
          <a:p>
            <a:r>
              <a:rPr lang="en-US" dirty="0"/>
              <a:t>Bad Decision</a:t>
            </a:r>
          </a:p>
        </p:txBody>
      </p:sp>
      <p:sp>
        <p:nvSpPr>
          <p:cNvPr id="6" name="Content Placeholder 5"/>
          <p:cNvSpPr>
            <a:spLocks noGrp="1"/>
          </p:cNvSpPr>
          <p:nvPr>
            <p:ph sz="quarter" idx="4"/>
          </p:nvPr>
        </p:nvSpPr>
        <p:spPr>
          <a:xfrm>
            <a:off x="6172200" y="1681164"/>
            <a:ext cx="5183188" cy="4508500"/>
          </a:xfrm>
        </p:spPr>
        <p:txBody>
          <a:bodyPr/>
          <a:lstStyle/>
          <a:p>
            <a:pPr marL="0" indent="0">
              <a:buNone/>
            </a:pPr>
            <a:r>
              <a:rPr lang="en-US" b="1" dirty="0"/>
              <a:t>The same student attends private colleges and is financially strapped with $120,000 in student loans. Life is still good, but with financial struggles.</a:t>
            </a:r>
          </a:p>
          <a:p>
            <a:pPr marL="0" indent="0">
              <a:buNone/>
            </a:pP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88" y="3702756"/>
            <a:ext cx="4667955" cy="31552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067" y="3702756"/>
            <a:ext cx="5196945" cy="3301823"/>
          </a:xfrm>
          <a:prstGeom prst="rect">
            <a:avLst/>
          </a:prstGeom>
        </p:spPr>
      </p:pic>
    </p:spTree>
    <p:extLst>
      <p:ext uri="{BB962C8B-B14F-4D97-AF65-F5344CB8AC3E}">
        <p14:creationId xmlns:p14="http://schemas.microsoft.com/office/powerpoint/2010/main" val="917604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“status quo bias”</a:t>
            </a:r>
          </a:p>
        </p:txBody>
      </p:sp>
      <p:sp>
        <p:nvSpPr>
          <p:cNvPr id="3" name="Content Placeholder 2"/>
          <p:cNvSpPr>
            <a:spLocks noGrp="1"/>
          </p:cNvSpPr>
          <p:nvPr>
            <p:ph idx="1"/>
          </p:nvPr>
        </p:nvSpPr>
        <p:spPr>
          <a:xfrm>
            <a:off x="1828800" y="2057401"/>
            <a:ext cx="8229600" cy="4525963"/>
          </a:xfrm>
        </p:spPr>
        <p:txBody>
          <a:bodyPr/>
          <a:lstStyle/>
          <a:p>
            <a:r>
              <a:rPr lang="en-US" b="1" dirty="0"/>
              <a:t>If you were not already involved in your current relationship, would you go back into it? (If not, why are you still in it?)</a:t>
            </a:r>
          </a:p>
          <a:p>
            <a:r>
              <a:rPr lang="en-US" b="1" dirty="0"/>
              <a:t>If you didn’t own your home today, would you buy it? (If not why are you so hesitant to sell it?)</a:t>
            </a:r>
          </a:p>
        </p:txBody>
      </p:sp>
    </p:spTree>
    <p:extLst>
      <p:ext uri="{BB962C8B-B14F-4D97-AF65-F5344CB8AC3E}">
        <p14:creationId xmlns:p14="http://schemas.microsoft.com/office/powerpoint/2010/main" val="20334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Guidance for Preparing to Be Wrong</a:t>
            </a:r>
          </a:p>
        </p:txBody>
      </p:sp>
      <p:sp>
        <p:nvSpPr>
          <p:cNvPr id="3" name="Content Placeholder 2"/>
          <p:cNvSpPr>
            <a:spLocks noGrp="1"/>
          </p:cNvSpPr>
          <p:nvPr>
            <p:ph idx="1"/>
          </p:nvPr>
        </p:nvSpPr>
        <p:spPr/>
        <p:txBody>
          <a:bodyPr/>
          <a:lstStyle/>
          <a:p>
            <a:r>
              <a:rPr lang="en-US" b="1" dirty="0"/>
              <a:t>The mission: to avoid being overconfident about the way our decisions will unfold, and, instead, taking the opportunity to plan for both good and bad potential scenarios.</a:t>
            </a:r>
          </a:p>
          <a:p>
            <a:pPr>
              <a:buNone/>
            </a:pPr>
            <a:r>
              <a:rPr lang="en-US" b="1" dirty="0"/>
              <a:t>                          TOOLS</a:t>
            </a:r>
          </a:p>
          <a:p>
            <a:r>
              <a:rPr lang="en-US" b="1" u="sng" dirty="0"/>
              <a:t>Bookend the future.</a:t>
            </a:r>
            <a:r>
              <a:rPr lang="en-US" b="1" dirty="0"/>
              <a:t> Because we’re so poor at predictions, we need to treat the future as a spectrum of possibilities</a:t>
            </a:r>
          </a:p>
          <a:p>
            <a:endParaRPr lang="en-US" b="1" dirty="0"/>
          </a:p>
        </p:txBody>
      </p:sp>
    </p:spTree>
    <p:extLst>
      <p:ext uri="{BB962C8B-B14F-4D97-AF65-F5344CB8AC3E}">
        <p14:creationId xmlns:p14="http://schemas.microsoft.com/office/powerpoint/2010/main" val="1278312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p:txBody>
          <a:bodyPr/>
          <a:lstStyle/>
          <a:p>
            <a:r>
              <a:rPr lang="en-US" sz="4000" b="1" dirty="0"/>
              <a:t>We beat back many of the villains of decision making by respecting multiple perspectives and not being caught in a narrow frame. </a:t>
            </a:r>
          </a:p>
        </p:txBody>
      </p:sp>
    </p:spTree>
    <p:extLst>
      <p:ext uri="{BB962C8B-B14F-4D97-AF65-F5344CB8AC3E}">
        <p14:creationId xmlns:p14="http://schemas.microsoft.com/office/powerpoint/2010/main" val="90963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Research</a:t>
            </a:r>
          </a:p>
        </p:txBody>
      </p:sp>
      <p:sp>
        <p:nvSpPr>
          <p:cNvPr id="3" name="Content Placeholder 2"/>
          <p:cNvSpPr>
            <a:spLocks noGrp="1"/>
          </p:cNvSpPr>
          <p:nvPr>
            <p:ph idx="1"/>
          </p:nvPr>
        </p:nvSpPr>
        <p:spPr>
          <a:xfrm>
            <a:off x="838200" y="1391478"/>
            <a:ext cx="10515600" cy="4785485"/>
          </a:xfrm>
        </p:spPr>
        <p:txBody>
          <a:bodyPr>
            <a:normAutofit/>
          </a:bodyPr>
          <a:lstStyle/>
          <a:p>
            <a:r>
              <a:rPr lang="en-US" sz="4000" b="1" dirty="0"/>
              <a:t>Research in psychology has revealed that our decisions are disrupted by an array of biases and irrationalities.</a:t>
            </a:r>
          </a:p>
          <a:p>
            <a:r>
              <a:rPr lang="en-US" sz="4000" b="1" dirty="0"/>
              <a:t>For example, we seek out information that supports us and downplay information that doesn’t.</a:t>
            </a:r>
          </a:p>
          <a:p>
            <a:r>
              <a:rPr lang="en-US" sz="4000" b="1" dirty="0"/>
              <a:t>Our brains are flawed decision making instruments.</a:t>
            </a:r>
          </a:p>
        </p:txBody>
      </p:sp>
    </p:spTree>
    <p:extLst>
      <p:ext uri="{BB962C8B-B14F-4D97-AF65-F5344CB8AC3E}">
        <p14:creationId xmlns:p14="http://schemas.microsoft.com/office/powerpoint/2010/main" val="2609485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4638"/>
            <a:ext cx="11068878" cy="6354762"/>
          </a:xfrm>
        </p:spPr>
      </p:pic>
    </p:spTree>
    <p:extLst>
      <p:ext uri="{BB962C8B-B14F-4D97-AF65-F5344CB8AC3E}">
        <p14:creationId xmlns:p14="http://schemas.microsoft.com/office/powerpoint/2010/main" val="304938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Good Decision/Bad Decision</a:t>
            </a:r>
          </a:p>
        </p:txBody>
      </p:sp>
      <p:sp>
        <p:nvSpPr>
          <p:cNvPr id="3" name="Text Placeholder 2"/>
          <p:cNvSpPr>
            <a:spLocks noGrp="1"/>
          </p:cNvSpPr>
          <p:nvPr>
            <p:ph type="body" idx="1"/>
          </p:nvPr>
        </p:nvSpPr>
        <p:spPr>
          <a:xfrm>
            <a:off x="839788" y="1219200"/>
            <a:ext cx="5157787" cy="620889"/>
          </a:xfrm>
        </p:spPr>
        <p:txBody>
          <a:bodyPr>
            <a:normAutofit/>
          </a:bodyPr>
          <a:lstStyle/>
          <a:p>
            <a:r>
              <a:rPr lang="en-US" dirty="0"/>
              <a:t>Good Decision</a:t>
            </a:r>
          </a:p>
        </p:txBody>
      </p:sp>
      <p:sp>
        <p:nvSpPr>
          <p:cNvPr id="4" name="Content Placeholder 3"/>
          <p:cNvSpPr>
            <a:spLocks noGrp="1"/>
          </p:cNvSpPr>
          <p:nvPr>
            <p:ph sz="half" idx="2"/>
          </p:nvPr>
        </p:nvSpPr>
        <p:spPr>
          <a:xfrm>
            <a:off x="839788" y="1840089"/>
            <a:ext cx="5157787" cy="4349574"/>
          </a:xfrm>
        </p:spPr>
        <p:txBody>
          <a:bodyPr/>
          <a:lstStyle/>
          <a:p>
            <a:r>
              <a:rPr lang="en-US" b="1" dirty="0"/>
              <a:t>Boy meets girl and they move in together after five days.</a:t>
            </a:r>
          </a:p>
          <a:p>
            <a:pPr marL="0" indent="0">
              <a:buNone/>
            </a:pPr>
            <a:endParaRPr lang="en-US" b="1" dirty="0"/>
          </a:p>
        </p:txBody>
      </p:sp>
      <p:sp>
        <p:nvSpPr>
          <p:cNvPr id="5" name="Text Placeholder 4"/>
          <p:cNvSpPr>
            <a:spLocks noGrp="1"/>
          </p:cNvSpPr>
          <p:nvPr>
            <p:ph type="body" sz="quarter" idx="3"/>
          </p:nvPr>
        </p:nvSpPr>
        <p:spPr>
          <a:xfrm>
            <a:off x="6172200" y="1467556"/>
            <a:ext cx="5183188" cy="372533"/>
          </a:xfrm>
        </p:spPr>
        <p:txBody>
          <a:bodyPr>
            <a:normAutofit fontScale="92500" lnSpcReduction="10000"/>
          </a:bodyPr>
          <a:lstStyle/>
          <a:p>
            <a:r>
              <a:rPr lang="en-US" dirty="0"/>
              <a:t>Bad Decision</a:t>
            </a:r>
          </a:p>
        </p:txBody>
      </p:sp>
      <p:sp>
        <p:nvSpPr>
          <p:cNvPr id="6" name="Content Placeholder 5"/>
          <p:cNvSpPr>
            <a:spLocks noGrp="1"/>
          </p:cNvSpPr>
          <p:nvPr>
            <p:ph sz="quarter" idx="4"/>
          </p:nvPr>
        </p:nvSpPr>
        <p:spPr>
          <a:xfrm>
            <a:off x="6172200" y="1840089"/>
            <a:ext cx="5183188" cy="4349574"/>
          </a:xfrm>
        </p:spPr>
        <p:txBody>
          <a:bodyPr/>
          <a:lstStyle/>
          <a:p>
            <a:r>
              <a:rPr lang="en-US" b="1" dirty="0"/>
              <a:t>Guess What?</a:t>
            </a:r>
          </a:p>
          <a:p>
            <a:pPr marL="0" indent="0">
              <a:buNone/>
            </a:pP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7044" y="2694164"/>
            <a:ext cx="4195177" cy="40678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831" y="2694164"/>
            <a:ext cx="5302725" cy="4067880"/>
          </a:xfrm>
          <a:prstGeom prst="rect">
            <a:avLst/>
          </a:prstGeom>
        </p:spPr>
      </p:pic>
    </p:spTree>
    <p:extLst>
      <p:ext uri="{BB962C8B-B14F-4D97-AF65-F5344CB8AC3E}">
        <p14:creationId xmlns:p14="http://schemas.microsoft.com/office/powerpoint/2010/main" val="404544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2"/>
          <p:cNvSpPr>
            <a:spLocks noGrp="1" noChangeArrowheads="1"/>
          </p:cNvSpPr>
          <p:nvPr>
            <p:ph type="title"/>
          </p:nvPr>
        </p:nvSpPr>
        <p:spPr/>
        <p:txBody>
          <a:bodyPr/>
          <a:lstStyle/>
          <a:p>
            <a:pPr eaLnBrk="1" hangingPunct="1"/>
            <a:r>
              <a:rPr lang="en-US" sz="3400" b="1" dirty="0"/>
              <a:t>The Seven Big Ticket Items</a:t>
            </a:r>
            <a:br>
              <a:rPr lang="en-US" sz="3400" b="1" dirty="0"/>
            </a:br>
            <a:endParaRPr lang="en-US" sz="3400" b="1" dirty="0"/>
          </a:p>
        </p:txBody>
      </p:sp>
      <p:sp>
        <p:nvSpPr>
          <p:cNvPr id="310277" name="Rectangle 3"/>
          <p:cNvSpPr>
            <a:spLocks noGrp="1" noChangeArrowheads="1"/>
          </p:cNvSpPr>
          <p:nvPr>
            <p:ph type="body" idx="1"/>
          </p:nvPr>
        </p:nvSpPr>
        <p:spPr>
          <a:xfrm>
            <a:off x="838200" y="1411357"/>
            <a:ext cx="10515600" cy="4765606"/>
          </a:xfrm>
        </p:spPr>
        <p:txBody>
          <a:bodyPr>
            <a:normAutofit/>
          </a:bodyPr>
          <a:lstStyle/>
          <a:p>
            <a:pPr marL="609600" indent="-609600">
              <a:buFontTx/>
              <a:buAutoNum type="arabicPeriod"/>
            </a:pPr>
            <a:r>
              <a:rPr lang="en-US" sz="3600" b="1" dirty="0"/>
              <a:t>Environment</a:t>
            </a:r>
          </a:p>
          <a:p>
            <a:pPr marL="609600" indent="-609600">
              <a:buFontTx/>
              <a:buAutoNum type="arabicPeriod"/>
            </a:pPr>
            <a:r>
              <a:rPr lang="en-US" sz="3600" b="1" dirty="0"/>
              <a:t>Relationships</a:t>
            </a:r>
          </a:p>
          <a:p>
            <a:pPr marL="609600" indent="-609600">
              <a:buFontTx/>
              <a:buAutoNum type="arabicPeriod"/>
            </a:pPr>
            <a:r>
              <a:rPr lang="en-US" sz="3600" b="1" dirty="0"/>
              <a:t>Health and wellness</a:t>
            </a:r>
          </a:p>
          <a:p>
            <a:pPr marL="609600" indent="-609600">
              <a:buFontTx/>
              <a:buAutoNum type="arabicPeriod"/>
            </a:pPr>
            <a:r>
              <a:rPr lang="en-US" sz="3600" b="1" dirty="0"/>
              <a:t>Education</a:t>
            </a:r>
          </a:p>
          <a:p>
            <a:pPr marL="609600" indent="-609600">
              <a:buFontTx/>
              <a:buAutoNum type="arabicPeriod"/>
            </a:pPr>
            <a:r>
              <a:rPr lang="en-US" sz="3600" b="1" dirty="0"/>
              <a:t>Leisure activities</a:t>
            </a:r>
          </a:p>
          <a:p>
            <a:pPr marL="609600" indent="-609600">
              <a:buFontTx/>
              <a:buAutoNum type="arabicPeriod"/>
            </a:pPr>
            <a:r>
              <a:rPr lang="en-US" sz="3600" b="1" dirty="0"/>
              <a:t>Field of study</a:t>
            </a:r>
          </a:p>
          <a:p>
            <a:pPr marL="609600" indent="-609600">
              <a:buFontTx/>
              <a:buAutoNum type="arabicPeriod"/>
            </a:pPr>
            <a:r>
              <a:rPr lang="en-US" sz="3600" b="1" dirty="0"/>
              <a:t>Career</a:t>
            </a:r>
          </a:p>
        </p:txBody>
      </p:sp>
      <p:sp>
        <p:nvSpPr>
          <p:cNvPr id="6" name="Slide Number Placeholder 5"/>
          <p:cNvSpPr>
            <a:spLocks noGrp="1"/>
          </p:cNvSpPr>
          <p:nvPr>
            <p:ph type="sldNum" sz="quarter" idx="12"/>
          </p:nvPr>
        </p:nvSpPr>
        <p:spPr/>
        <p:txBody>
          <a:bodyPr/>
          <a:lstStyle/>
          <a:p>
            <a:fld id="{237BE81C-078E-49D6-9C75-24BF78BC2377}" type="slidenum">
              <a:rPr lang="en-US" smtClean="0"/>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28300"/>
            <a:ext cx="3727269" cy="1762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787" y="2609101"/>
            <a:ext cx="2995613" cy="17277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37" y="4213225"/>
            <a:ext cx="2143125" cy="2143125"/>
          </a:xfrm>
          <a:prstGeom prst="rect">
            <a:avLst/>
          </a:prstGeom>
        </p:spPr>
      </p:pic>
      <p:cxnSp>
        <p:nvCxnSpPr>
          <p:cNvPr id="10" name="Straight Arrow Connector 9"/>
          <p:cNvCxnSpPr>
            <a:endCxn id="2" idx="1"/>
          </p:cNvCxnSpPr>
          <p:nvPr/>
        </p:nvCxnSpPr>
        <p:spPr>
          <a:xfrm>
            <a:off x="4088674" y="1709362"/>
            <a:ext cx="2007326" cy="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88674" y="2390503"/>
            <a:ext cx="2974113" cy="90133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45874" y="2939143"/>
            <a:ext cx="65315" cy="11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40383" y="3112453"/>
            <a:ext cx="903512" cy="134118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11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The Classic Pros/Cons Approach</a:t>
            </a:r>
          </a:p>
        </p:txBody>
      </p:sp>
      <p:sp>
        <p:nvSpPr>
          <p:cNvPr id="3" name="Content Placeholder 2"/>
          <p:cNvSpPr>
            <a:spLocks noGrp="1"/>
          </p:cNvSpPr>
          <p:nvPr>
            <p:ph idx="1"/>
          </p:nvPr>
        </p:nvSpPr>
        <p:spPr/>
        <p:txBody>
          <a:bodyPr>
            <a:normAutofit/>
          </a:bodyPr>
          <a:lstStyle/>
          <a:p>
            <a:r>
              <a:rPr lang="en-US" b="1" dirty="0"/>
              <a:t> This is the only decision making process in wide circulation- it is a deliberate approach that helps us hunt for both positive and negative factors pushing the “spotlight” around.</a:t>
            </a:r>
          </a:p>
          <a:p>
            <a:r>
              <a:rPr lang="en-US" b="1" dirty="0"/>
              <a:t>This approach has a proud historical pedigree-Benjamin Franklin suggested this approach to his colleagues.</a:t>
            </a:r>
          </a:p>
          <a:p>
            <a:r>
              <a:rPr lang="en-US" b="1" dirty="0"/>
              <a:t>The pros-cons approach is familiar, commonsensical, and also profoundly flawed.</a:t>
            </a:r>
          </a:p>
          <a:p>
            <a:r>
              <a:rPr lang="en-US" b="1" dirty="0"/>
              <a:t>Psychological research over 40 years has identified a set of biases in our thinking that dooms this model of decision making</a:t>
            </a:r>
          </a:p>
          <a:p>
            <a:endParaRPr lang="en-US" b="1" dirty="0"/>
          </a:p>
        </p:txBody>
      </p:sp>
    </p:spTree>
    <p:extLst>
      <p:ext uri="{BB962C8B-B14F-4D97-AF65-F5344CB8AC3E}">
        <p14:creationId xmlns:p14="http://schemas.microsoft.com/office/powerpoint/2010/main" val="3838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1787</Words>
  <Application>Microsoft Office PowerPoint</Application>
  <PresentationFormat>Widescreen</PresentationFormat>
  <Paragraphs>156</Paragraphs>
  <Slides>42</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Decision Making</vt:lpstr>
      <vt:lpstr>Good Decision/ Bad Decision</vt:lpstr>
      <vt:lpstr>Good Decision/Bad Decision</vt:lpstr>
      <vt:lpstr>Good Decision/Bad Decision</vt:lpstr>
      <vt:lpstr>Research</vt:lpstr>
      <vt:lpstr>PowerPoint Presentation</vt:lpstr>
      <vt:lpstr>Good Decision/Bad Decision</vt:lpstr>
      <vt:lpstr>The Seven Big Ticket Items </vt:lpstr>
      <vt:lpstr>The Classic Pros/Cons Approach</vt:lpstr>
      <vt:lpstr>Exercise Integrity at the Moment of Choice</vt:lpstr>
      <vt:lpstr>Information Overload!</vt:lpstr>
      <vt:lpstr>PowerPoint Presentation</vt:lpstr>
      <vt:lpstr>Biases Cloud Our Judgments</vt:lpstr>
      <vt:lpstr>The Top Four Biases</vt:lpstr>
      <vt:lpstr>1. Self-Serving Bias</vt:lpstr>
      <vt:lpstr>2. Cognitive Fluency</vt:lpstr>
      <vt:lpstr>3. Sunk Cost Fallacy</vt:lpstr>
      <vt:lpstr>4. Confirmation Bias</vt:lpstr>
      <vt:lpstr>PowerPoint Presentation</vt:lpstr>
      <vt:lpstr> The  Career Planning Process</vt:lpstr>
      <vt:lpstr>Good Decision/Bad Decision</vt:lpstr>
      <vt:lpstr>The Straight Line to Success is Rare</vt:lpstr>
      <vt:lpstr>Relationship Decision</vt:lpstr>
      <vt:lpstr>PowerPoint Presentation</vt:lpstr>
      <vt:lpstr>PowerPoint Presentation</vt:lpstr>
      <vt:lpstr>PowerPoint Presentation</vt:lpstr>
      <vt:lpstr>Good Decision/Bad Decision</vt:lpstr>
      <vt:lpstr>PowerPoint Presentation</vt:lpstr>
      <vt:lpstr>Villains of the Process      </vt:lpstr>
      <vt:lpstr>The WRAP Process</vt:lpstr>
      <vt:lpstr>Opportunity Cost</vt:lpstr>
      <vt:lpstr>Beluga Caviar 2oz  Price $395.00</vt:lpstr>
      <vt:lpstr>President Dwight D. Eisenhower</vt:lpstr>
      <vt:lpstr>Guidance for Widening Your Options </vt:lpstr>
      <vt:lpstr>More Ideas</vt:lpstr>
      <vt:lpstr>Guidance for Reality Testing Your Assumptions</vt:lpstr>
      <vt:lpstr>PowerPoint Presentation</vt:lpstr>
      <vt:lpstr>More Ideas</vt:lpstr>
      <vt:lpstr>Guidance to Attain Some Distance Before Deciding</vt:lpstr>
      <vt:lpstr>Examples of “status quo bias”</vt:lpstr>
      <vt:lpstr>Guidance for Preparing to Be Wrong</vt:lpstr>
      <vt:lpstr>Summary</vt:lpstr>
    </vt:vector>
  </TitlesOfParts>
  <Company>Columbia-Greene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dc:creator>mathews</dc:creator>
  <cp:lastModifiedBy>William Mathews</cp:lastModifiedBy>
  <cp:revision>11</cp:revision>
  <cp:lastPrinted>2019-10-26T14:41:54Z</cp:lastPrinted>
  <dcterms:created xsi:type="dcterms:W3CDTF">2019-09-30T17:10:30Z</dcterms:created>
  <dcterms:modified xsi:type="dcterms:W3CDTF">2019-10-26T14:42:13Z</dcterms:modified>
</cp:coreProperties>
</file>