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11"/>
  </p:notesMasterIdLst>
  <p:sldIdLst>
    <p:sldId id="256" r:id="rId4"/>
    <p:sldId id="413" r:id="rId5"/>
    <p:sldId id="415" r:id="rId6"/>
    <p:sldId id="384" r:id="rId7"/>
    <p:sldId id="414" r:id="rId8"/>
    <p:sldId id="412"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3883" autoAdjust="0"/>
  </p:normalViewPr>
  <p:slideViewPr>
    <p:cSldViewPr snapToGrid="0">
      <p:cViewPr varScale="1">
        <p:scale>
          <a:sx n="63" d="100"/>
          <a:sy n="63" d="100"/>
        </p:scale>
        <p:origin x="688" y="6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2A15E-7B09-4D72-BF51-781BDBF074C5}" type="datetimeFigureOut">
              <a:rPr lang="en-US" smtClean="0"/>
              <a:t>6/11/2021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D852-C54C-40A3-9199-27D2497960DA}" type="slidenum">
              <a:rPr lang="en-US" smtClean="0"/>
              <a:t>‹#›</a:t>
            </a:fld>
            <a:endParaRPr lang="en-US"/>
          </a:p>
        </p:txBody>
      </p:sp>
    </p:spTree>
    <p:extLst>
      <p:ext uri="{BB962C8B-B14F-4D97-AF65-F5344CB8AC3E}">
        <p14:creationId xmlns:p14="http://schemas.microsoft.com/office/powerpoint/2010/main" val="1311228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D852-C54C-40A3-9199-27D2497960DA}" type="slidenum">
              <a:rPr lang="en-US" smtClean="0"/>
              <a:t>4</a:t>
            </a:fld>
            <a:endParaRPr lang="en-US"/>
          </a:p>
        </p:txBody>
      </p:sp>
    </p:spTree>
    <p:extLst>
      <p:ext uri="{BB962C8B-B14F-4D97-AF65-F5344CB8AC3E}">
        <p14:creationId xmlns:p14="http://schemas.microsoft.com/office/powerpoint/2010/main" val="247325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6B40DC-E9E9-4E26-A5AD-01C9FD8AC14A}" type="datetimeFigureOut">
              <a:rPr lang="en-US" smtClean="0"/>
              <a:t>6/11/2021</a:t>
            </a:fld>
            <a:endParaRPr lang="en-US" dirty="0"/>
          </a:p>
        </p:txBody>
      </p:sp>
      <p:sp>
        <p:nvSpPr>
          <p:cNvPr id="6" name="Slide Number Placeholder 5"/>
          <p:cNvSpPr>
            <a:spLocks noGrp="1"/>
          </p:cNvSpPr>
          <p:nvPr>
            <p:ph type="sldNum" sz="quarter" idx="12"/>
          </p:nvPr>
        </p:nvSpPr>
        <p:spPr>
          <a:xfrm>
            <a:off x="6445405" y="6356350"/>
            <a:ext cx="4908395" cy="365125"/>
          </a:xfrm>
        </p:spPr>
        <p:txBody>
          <a:bodyPr/>
          <a:lstStyle>
            <a:lvl1pPr>
              <a:defRPr/>
            </a:lvl1pPr>
          </a:lstStyle>
          <a:p>
            <a:r>
              <a:rPr lang="en-US" dirty="0"/>
              <a:t>SUNY CPD Online Teaching: Technology &amp; Educational Resources 2021</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49468" y="212952"/>
            <a:ext cx="1726748" cy="1726748"/>
          </a:xfrm>
          <a:prstGeom prst="rect">
            <a:avLst/>
          </a:prstGeom>
        </p:spPr>
      </p:pic>
    </p:spTree>
    <p:extLst>
      <p:ext uri="{BB962C8B-B14F-4D97-AF65-F5344CB8AC3E}">
        <p14:creationId xmlns:p14="http://schemas.microsoft.com/office/powerpoint/2010/main" val="419482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83205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687919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913049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_4">
    <p:bg>
      <p:bgPr>
        <a:solidFill>
          <a:schemeClr val="accent4">
            <a:lumMod val="50000"/>
          </a:schemeClr>
        </a:solidFill>
        <a:effectLst/>
      </p:bgPr>
    </p:bg>
    <p:spTree>
      <p:nvGrpSpPr>
        <p:cNvPr id="1" name=""/>
        <p:cNvGrpSpPr/>
        <p:nvPr/>
      </p:nvGrpSpPr>
      <p:grpSpPr>
        <a:xfrm>
          <a:off x="0" y="0"/>
          <a:ext cx="0" cy="0"/>
          <a:chOff x="0" y="0"/>
          <a:chExt cx="0" cy="0"/>
        </a:xfrm>
      </p:grpSpPr>
      <p:pic>
        <p:nvPicPr>
          <p:cNvPr id="7" name="Picture Placeholder 21" descr="Woman on tablet ">
            <a:extLst>
              <a:ext uri="{FF2B5EF4-FFF2-40B4-BE49-F238E27FC236}">
                <a16:creationId xmlns:a16="http://schemas.microsoft.com/office/drawing/2014/main" id="{79F82B97-E9C9-C740-AE3A-A0BB4822DD8F}"/>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a:stretch/>
        </p:blipFill>
        <p:spPr>
          <a:xfrm>
            <a:off x="1124487" y="0"/>
            <a:ext cx="11067514" cy="6858000"/>
          </a:xfrm>
          <a:prstGeom prst="rect">
            <a:avLst/>
          </a:prstGeom>
          <a:solidFill>
            <a:schemeClr val="tx1"/>
          </a:solidFill>
        </p:spPr>
      </p:pic>
      <p:sp>
        <p:nvSpPr>
          <p:cNvPr id="6" name="Picture Placeholder 5">
            <a:extLst>
              <a:ext uri="{FF2B5EF4-FFF2-40B4-BE49-F238E27FC236}">
                <a16:creationId xmlns:a16="http://schemas.microsoft.com/office/drawing/2014/main" id="{37D7B648-BE60-43F4-8E11-2AB267410D48}"/>
              </a:ext>
            </a:extLst>
          </p:cNvPr>
          <p:cNvSpPr>
            <a:spLocks noGrp="1"/>
          </p:cNvSpPr>
          <p:nvPr>
            <p:ph type="pic" sz="quarter" idx="10"/>
          </p:nvPr>
        </p:nvSpPr>
        <p:spPr>
          <a:xfrm>
            <a:off x="1124487" y="-1"/>
            <a:ext cx="11067514" cy="6857999"/>
          </a:xfrm>
          <a:custGeom>
            <a:avLst/>
            <a:gdLst>
              <a:gd name="connsiteX0" fmla="*/ 0 w 5822209"/>
              <a:gd name="connsiteY0" fmla="*/ 0 h 4427316"/>
              <a:gd name="connsiteX1" fmla="*/ 5822209 w 5822209"/>
              <a:gd name="connsiteY1" fmla="*/ 0 h 4427316"/>
              <a:gd name="connsiteX2" fmla="*/ 5822209 w 5822209"/>
              <a:gd name="connsiteY2" fmla="*/ 4427316 h 4427316"/>
              <a:gd name="connsiteX3" fmla="*/ 0 w 5822209"/>
              <a:gd name="connsiteY3" fmla="*/ 4427316 h 4427316"/>
            </a:gdLst>
            <a:ahLst/>
            <a:cxnLst>
              <a:cxn ang="0">
                <a:pos x="connsiteX0" y="connsiteY0"/>
              </a:cxn>
              <a:cxn ang="0">
                <a:pos x="connsiteX1" y="connsiteY1"/>
              </a:cxn>
              <a:cxn ang="0">
                <a:pos x="connsiteX2" y="connsiteY2"/>
              </a:cxn>
              <a:cxn ang="0">
                <a:pos x="connsiteX3" y="connsiteY3"/>
              </a:cxn>
            </a:cxnLst>
            <a:rect l="l" t="t" r="r" b="b"/>
            <a:pathLst>
              <a:path w="5822209" h="4427316">
                <a:moveTo>
                  <a:pt x="0" y="0"/>
                </a:moveTo>
                <a:lnTo>
                  <a:pt x="5822209" y="0"/>
                </a:lnTo>
                <a:lnTo>
                  <a:pt x="5822209" y="4427316"/>
                </a:lnTo>
                <a:lnTo>
                  <a:pt x="0" y="4427316"/>
                </a:lnTo>
                <a:close/>
              </a:path>
            </a:pathLst>
          </a:custGeom>
          <a:solidFill>
            <a:schemeClr val="accent4">
              <a:lumMod val="50000"/>
            </a:schemeClr>
          </a:solidFill>
        </p:spPr>
        <p:txBody>
          <a:bodyPr wrap="square">
            <a:noAutofit/>
          </a:bodyPr>
          <a:lstStyle/>
          <a:p>
            <a:r>
              <a:rPr lang="en-US"/>
              <a:t>Click icon to add picture</a:t>
            </a:r>
            <a:endParaRPr lang="en-US" dirty="0"/>
          </a:p>
        </p:txBody>
      </p:sp>
      <p:sp>
        <p:nvSpPr>
          <p:cNvPr id="4" name="Text Placeholder 2">
            <a:extLst>
              <a:ext uri="{FF2B5EF4-FFF2-40B4-BE49-F238E27FC236}">
                <a16:creationId xmlns:a16="http://schemas.microsoft.com/office/drawing/2014/main" id="{01662FCA-743F-AC4A-B6AC-269A9A26ECF8}"/>
              </a:ext>
            </a:extLst>
          </p:cNvPr>
          <p:cNvSpPr>
            <a:spLocks noGrp="1"/>
          </p:cNvSpPr>
          <p:nvPr>
            <p:ph type="body" idx="13" hasCustomPrompt="1"/>
          </p:nvPr>
        </p:nvSpPr>
        <p:spPr>
          <a:xfrm>
            <a:off x="1524000" y="5286196"/>
            <a:ext cx="4179375" cy="356462"/>
          </a:xfrm>
        </p:spPr>
        <p:txBody>
          <a:bodyPr lIns="0" rIns="0">
            <a:normAutofit/>
          </a:bodyPr>
          <a:lstStyle>
            <a:lvl1pPr marL="0" indent="0">
              <a:buNone/>
              <a:defRPr sz="1800" b="1" i="0" cap="all" spc="300" baseline="0">
                <a:solidFill>
                  <a:schemeClr val="bg1"/>
                </a:solidFill>
                <a:latin typeface="Speak Pro" panose="020B0504020101020102"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goes here</a:t>
            </a:r>
          </a:p>
        </p:txBody>
      </p:sp>
      <p:sp>
        <p:nvSpPr>
          <p:cNvPr id="5" name="Title 1">
            <a:extLst>
              <a:ext uri="{FF2B5EF4-FFF2-40B4-BE49-F238E27FC236}">
                <a16:creationId xmlns:a16="http://schemas.microsoft.com/office/drawing/2014/main" id="{BBC2EA4E-1692-1548-A245-3DC65B856DEB}"/>
              </a:ext>
            </a:extLst>
          </p:cNvPr>
          <p:cNvSpPr>
            <a:spLocks noGrp="1"/>
          </p:cNvSpPr>
          <p:nvPr>
            <p:ph type="ctrTitle"/>
          </p:nvPr>
        </p:nvSpPr>
        <p:spPr>
          <a:xfrm>
            <a:off x="1524000" y="2715790"/>
            <a:ext cx="4179376" cy="2387600"/>
          </a:xfrm>
        </p:spPr>
        <p:txBody>
          <a:bodyPr lIns="0" rIns="0" anchor="b">
            <a:normAutofit/>
          </a:bodyPr>
          <a:lstStyle>
            <a:lvl1pPr algn="l">
              <a:defRPr sz="4800" b="0" i="0" cap="all" baseline="0">
                <a:solidFill>
                  <a:schemeClr val="bg1"/>
                </a:solidFill>
                <a:latin typeface="Sagona ExtraLight" panose="02020303050505020204" pitchFamily="18" charset="0"/>
              </a:defRPr>
            </a:lvl1pPr>
          </a:lstStyle>
          <a:p>
            <a:r>
              <a:rPr lang="en-US"/>
              <a:t>Click to edit Master title style</a:t>
            </a:r>
            <a:endParaRPr lang="en-US" dirty="0"/>
          </a:p>
        </p:txBody>
      </p:sp>
      <p:cxnSp>
        <p:nvCxnSpPr>
          <p:cNvPr id="8" name="Straight Connector 7">
            <a:extLst>
              <a:ext uri="{FF2B5EF4-FFF2-40B4-BE49-F238E27FC236}">
                <a16:creationId xmlns:a16="http://schemas.microsoft.com/office/drawing/2014/main" id="{6C4B436F-A511-A141-900B-BA20A19A1BCE}"/>
              </a:ext>
            </a:extLst>
          </p:cNvPr>
          <p:cNvCxnSpPr>
            <a:cxnSpLocks/>
          </p:cNvCxnSpPr>
          <p:nvPr userDrawn="1"/>
        </p:nvCxnSpPr>
        <p:spPr>
          <a:xfrm>
            <a:off x="1124487" y="0"/>
            <a:ext cx="0"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7982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_3">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062DFD1-09C0-6845-8219-0846F32EDEFA}"/>
              </a:ext>
            </a:extLst>
          </p:cNvPr>
          <p:cNvSpPr>
            <a:spLocks noGrp="1"/>
          </p:cNvSpPr>
          <p:nvPr>
            <p:ph type="dt" sz="half" idx="10"/>
          </p:nvPr>
        </p:nvSpPr>
        <p:spPr/>
        <p:txBody>
          <a:bodyPr/>
          <a:lstStyle/>
          <a:p>
            <a:fld id="{8F9F391E-143D-F948-ADAE-29AEA3C1EBFB}" type="datetimeFigureOut">
              <a:rPr lang="en-US" smtClean="0"/>
              <a:t>6/11/2021</a:t>
            </a:fld>
            <a:endParaRPr lang="en-US" dirty="0"/>
          </a:p>
        </p:txBody>
      </p:sp>
      <p:sp>
        <p:nvSpPr>
          <p:cNvPr id="4" name="Footer Placeholder 3">
            <a:extLst>
              <a:ext uri="{FF2B5EF4-FFF2-40B4-BE49-F238E27FC236}">
                <a16:creationId xmlns:a16="http://schemas.microsoft.com/office/drawing/2014/main" id="{CB7D7355-C4D0-1F4D-A365-E4AF1D8FED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771307-5F5C-D847-B837-8C60542C4B66}"/>
              </a:ext>
            </a:extLst>
          </p:cNvPr>
          <p:cNvSpPr>
            <a:spLocks noGrp="1"/>
          </p:cNvSpPr>
          <p:nvPr>
            <p:ph type="sldNum" sz="quarter" idx="12"/>
          </p:nvPr>
        </p:nvSpPr>
        <p:spPr/>
        <p:txBody>
          <a:bodyPr/>
          <a:lstStyle/>
          <a:p>
            <a:fld id="{31FEFF75-79D2-EE46-877B-299D1510E681}" type="slidenum">
              <a:rPr lang="en-US" smtClean="0"/>
              <a:t>‹#›</a:t>
            </a:fld>
            <a:endParaRPr lang="en-US" dirty="0"/>
          </a:p>
        </p:txBody>
      </p:sp>
      <p:sp>
        <p:nvSpPr>
          <p:cNvPr id="7" name="Title 1">
            <a:extLst>
              <a:ext uri="{FF2B5EF4-FFF2-40B4-BE49-F238E27FC236}">
                <a16:creationId xmlns:a16="http://schemas.microsoft.com/office/drawing/2014/main" id="{9B04801C-3319-AC43-9484-8377A4F8F253}"/>
              </a:ext>
            </a:extLst>
          </p:cNvPr>
          <p:cNvSpPr>
            <a:spLocks noGrp="1"/>
          </p:cNvSpPr>
          <p:nvPr>
            <p:ph type="ctrTitle" hasCustomPrompt="1"/>
          </p:nvPr>
        </p:nvSpPr>
        <p:spPr>
          <a:xfrm>
            <a:off x="392623" y="339645"/>
            <a:ext cx="11369068" cy="1002552"/>
          </a:xfrm>
        </p:spPr>
        <p:txBody>
          <a:bodyPr lIns="0" rIns="0" anchor="b">
            <a:noAutofit/>
          </a:bodyPr>
          <a:lstStyle>
            <a:lvl1pPr algn="l">
              <a:defRPr sz="4500" b="0" i="0" cap="all" baseline="0">
                <a:solidFill>
                  <a:schemeClr val="accent4">
                    <a:lumMod val="75000"/>
                  </a:schemeClr>
                </a:solidFill>
                <a:latin typeface="Sagona ExtraLight" panose="02020303050505020204" pitchFamily="18" charset="0"/>
              </a:defRPr>
            </a:lvl1pPr>
          </a:lstStyle>
          <a:p>
            <a:r>
              <a:rPr lang="en-US" dirty="0"/>
              <a:t>TITLE GOE HERE</a:t>
            </a:r>
          </a:p>
        </p:txBody>
      </p:sp>
      <p:sp>
        <p:nvSpPr>
          <p:cNvPr id="11" name="Text Placeholder 10">
            <a:extLst>
              <a:ext uri="{FF2B5EF4-FFF2-40B4-BE49-F238E27FC236}">
                <a16:creationId xmlns:a16="http://schemas.microsoft.com/office/drawing/2014/main" id="{3D67D640-AB06-EE4B-868D-F46A30705F62}"/>
              </a:ext>
            </a:extLst>
          </p:cNvPr>
          <p:cNvSpPr>
            <a:spLocks noGrp="1"/>
          </p:cNvSpPr>
          <p:nvPr>
            <p:ph type="body" sz="quarter" idx="14"/>
          </p:nvPr>
        </p:nvSpPr>
        <p:spPr>
          <a:xfrm>
            <a:off x="392624" y="1507066"/>
            <a:ext cx="11369070" cy="4849283"/>
          </a:xfrm>
        </p:spPr>
        <p:txBody>
          <a:bodyPr lIns="0" rIns="0" anchor="t">
            <a:normAutofit/>
          </a:bodyPr>
          <a:lstStyle>
            <a:lvl1pPr marL="0" indent="0">
              <a:lnSpc>
                <a:spcPct val="100000"/>
              </a:lnSpc>
              <a:buNone/>
              <a:defRPr sz="1600">
                <a:latin typeface="+mj-lt"/>
              </a:defRPr>
            </a:lvl1pPr>
            <a:lvl2pPr marL="457200" indent="0">
              <a:lnSpc>
                <a:spcPct val="100000"/>
              </a:lnSpc>
              <a:buNone/>
              <a:defRPr sz="1600">
                <a:latin typeface="+mj-lt"/>
              </a:defRPr>
            </a:lvl2pPr>
            <a:lvl3pPr marL="914400" indent="0">
              <a:lnSpc>
                <a:spcPct val="100000"/>
              </a:lnSpc>
              <a:buNone/>
              <a:defRPr sz="1600">
                <a:latin typeface="+mj-lt"/>
              </a:defRPr>
            </a:lvl3pPr>
            <a:lvl4pPr marL="1371600" indent="0">
              <a:lnSpc>
                <a:spcPct val="100000"/>
              </a:lnSpc>
              <a:buNone/>
              <a:defRPr sz="1600">
                <a:latin typeface="+mj-lt"/>
              </a:defRPr>
            </a:lvl4pPr>
            <a:lvl5pPr marL="1828800" indent="0">
              <a:lnSpc>
                <a:spcPct val="100000"/>
              </a:lnSpc>
              <a:buNone/>
              <a:defRPr sz="1600">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3" name="Straight Connector 12">
            <a:extLst>
              <a:ext uri="{FF2B5EF4-FFF2-40B4-BE49-F238E27FC236}">
                <a16:creationId xmlns:a16="http://schemas.microsoft.com/office/drawing/2014/main" id="{B781E455-9E6F-1B48-A537-F86699963276}"/>
              </a:ext>
            </a:extLst>
          </p:cNvPr>
          <p:cNvCxnSpPr>
            <a:cxnSpLocks/>
          </p:cNvCxnSpPr>
          <p:nvPr userDrawn="1"/>
        </p:nvCxnSpPr>
        <p:spPr>
          <a:xfrm>
            <a:off x="392623" y="1342197"/>
            <a:ext cx="0"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F93E56-30EE-384E-9A8A-090C645582DB}"/>
              </a:ext>
            </a:extLst>
          </p:cNvPr>
          <p:cNvCxnSpPr>
            <a:cxnSpLocks/>
          </p:cNvCxnSpPr>
          <p:nvPr userDrawn="1"/>
        </p:nvCxnSpPr>
        <p:spPr>
          <a:xfrm>
            <a:off x="392623" y="1405468"/>
            <a:ext cx="11369068" cy="0"/>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7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166F044-97A2-48DD-AC9F-A9701BB76C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806941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142418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66F044-97A2-48DD-AC9F-A9701BB76C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862803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66F044-97A2-48DD-AC9F-A9701BB76C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48655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166F044-97A2-48DD-AC9F-A9701BB76C2F}"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99682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
        <p:nvSpPr>
          <p:cNvPr id="7" name="Picture Placeholder 6"/>
          <p:cNvSpPr>
            <a:spLocks noGrp="1"/>
          </p:cNvSpPr>
          <p:nvPr>
            <p:ph type="pic" sz="quarter" idx="13"/>
          </p:nvPr>
        </p:nvSpPr>
        <p:spPr>
          <a:xfrm>
            <a:off x="10448925" y="268288"/>
            <a:ext cx="1571625" cy="2084387"/>
          </a:xfrm>
        </p:spPr>
        <p:txBody>
          <a:bodyPr/>
          <a:lstStyle/>
          <a:p>
            <a:endParaRPr lang="en-US"/>
          </a:p>
        </p:txBody>
      </p:sp>
    </p:spTree>
    <p:extLst>
      <p:ext uri="{BB962C8B-B14F-4D97-AF65-F5344CB8AC3E}">
        <p14:creationId xmlns:p14="http://schemas.microsoft.com/office/powerpoint/2010/main" val="112574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66F044-97A2-48DD-AC9F-A9701BB76C2F}"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059102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66F044-97A2-48DD-AC9F-A9701BB76C2F}"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2307625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5473373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66F044-97A2-48DD-AC9F-A9701BB76C2F}"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3996982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4241971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66F044-97A2-48DD-AC9F-A9701BB76C2F}"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0A3DD-0F86-4ABB-912A-FED941AF11EB}" type="slidenum">
              <a:rPr lang="en-US" smtClean="0"/>
              <a:t>‹#›</a:t>
            </a:fld>
            <a:endParaRPr lang="en-US"/>
          </a:p>
        </p:txBody>
      </p:sp>
    </p:spTree>
    <p:extLst>
      <p:ext uri="{BB962C8B-B14F-4D97-AF65-F5344CB8AC3E}">
        <p14:creationId xmlns:p14="http://schemas.microsoft.com/office/powerpoint/2010/main" val="1354924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52086C-1C94-4D20-9FEF-506AB74A99D1}"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83023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1409627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52086C-1C94-4D20-9FEF-506AB74A99D1}"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42744279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52086C-1C94-4D20-9FEF-506AB74A99D1}"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15963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6B40DC-E9E9-4E26-A5AD-01C9FD8AC14A}"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142638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52086C-1C94-4D20-9FEF-506AB74A99D1}"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69808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52086C-1C94-4D20-9FEF-506AB74A99D1}"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9960753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52086C-1C94-4D20-9FEF-506AB74A99D1}"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0355568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086123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52086C-1C94-4D20-9FEF-506AB74A99D1}"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2573766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3792127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52086C-1C94-4D20-9FEF-506AB74A99D1}"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A0F359-A4FD-4C18-9C1F-A741F052393E}" type="slidenum">
              <a:rPr lang="en-US" smtClean="0"/>
              <a:t>‹#›</a:t>
            </a:fld>
            <a:endParaRPr lang="en-US"/>
          </a:p>
        </p:txBody>
      </p:sp>
    </p:spTree>
    <p:extLst>
      <p:ext uri="{BB962C8B-B14F-4D97-AF65-F5344CB8AC3E}">
        <p14:creationId xmlns:p14="http://schemas.microsoft.com/office/powerpoint/2010/main" val="294872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6B40DC-E9E9-4E26-A5AD-01C9FD8AC14A}" type="datetimeFigureOut">
              <a:rPr lang="en-US" smtClean="0"/>
              <a:t>6/11/2021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755024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6B40DC-E9E9-4E26-A5AD-01C9FD8AC14A}"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3837658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6B40DC-E9E9-4E26-A5AD-01C9FD8AC14A}" type="datetimeFigureOut">
              <a:rPr lang="en-US" smtClean="0"/>
              <a:t>6/11/2021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054957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6B40DC-E9E9-4E26-A5AD-01C9FD8AC14A}" type="datetimeFigureOut">
              <a:rPr lang="en-US" smtClean="0"/>
              <a:t>6/11/2021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1306536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B40DC-E9E9-4E26-A5AD-01C9FD8AC14A}" type="datetimeFigureOut">
              <a:rPr lang="en-US" smtClean="0"/>
              <a:t>6/11/2021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4225458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6B40DC-E9E9-4E26-A5AD-01C9FD8AC14A}" type="datetimeFigureOut">
              <a:rPr lang="en-US" smtClean="0"/>
              <a:t>6/11/2021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C6601D-C0C6-4AA2-B868-AF86C49056E2}" type="slidenum">
              <a:rPr lang="en-US" smtClean="0"/>
              <a:t>‹#›</a:t>
            </a:fld>
            <a:endParaRPr lang="en-US"/>
          </a:p>
        </p:txBody>
      </p:sp>
    </p:spTree>
    <p:extLst>
      <p:ext uri="{BB962C8B-B14F-4D97-AF65-F5344CB8AC3E}">
        <p14:creationId xmlns:p14="http://schemas.microsoft.com/office/powerpoint/2010/main" val="2294262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6B40DC-E9E9-4E26-A5AD-01C9FD8AC14A}"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6601D-C0C6-4AA2-B868-AF86C49056E2}" type="slidenum">
              <a:rPr lang="en-US" smtClean="0"/>
              <a:t>‹#›</a:t>
            </a:fld>
            <a:endParaRPr lang="en-US"/>
          </a:p>
        </p:txBody>
      </p:sp>
    </p:spTree>
    <p:extLst>
      <p:ext uri="{BB962C8B-B14F-4D97-AF65-F5344CB8AC3E}">
        <p14:creationId xmlns:p14="http://schemas.microsoft.com/office/powerpoint/2010/main" val="206526230"/>
      </p:ext>
    </p:extLst>
  </p:cSld>
  <p:clrMap bg1="lt1" tx1="dk1" bg2="lt2" tx2="dk2" accent1="accent1" accent2="accent2" accent3="accent3" accent4="accent4" accent5="accent5" accent6="accent6" hlink="hlink" folHlink="folHlink"/>
  <p:sldLayoutIdLst>
    <p:sldLayoutId id="2147483649" r:id="rId1"/>
    <p:sldLayoutId id="2147483684"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85" r:id="rId13"/>
    <p:sldLayoutId id="214748368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66F044-97A2-48DD-AC9F-A9701BB76C2F}"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0A3DD-0F86-4ABB-912A-FED941AF11EB}" type="slidenum">
              <a:rPr lang="en-US" smtClean="0"/>
              <a:t>‹#›</a:t>
            </a:fld>
            <a:endParaRPr lang="en-US"/>
          </a:p>
        </p:txBody>
      </p:sp>
    </p:spTree>
    <p:extLst>
      <p:ext uri="{BB962C8B-B14F-4D97-AF65-F5344CB8AC3E}">
        <p14:creationId xmlns:p14="http://schemas.microsoft.com/office/powerpoint/2010/main" val="2974826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52086C-1C94-4D20-9FEF-506AB74A99D1}" type="datetimeFigureOut">
              <a:rPr lang="en-US" smtClean="0"/>
              <a:t>6/11/2021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A0F359-A4FD-4C18-9C1F-A741F052393E}" type="slidenum">
              <a:rPr lang="en-US" smtClean="0"/>
              <a:t>‹#›</a:t>
            </a:fld>
            <a:endParaRPr lang="en-US"/>
          </a:p>
        </p:txBody>
      </p:sp>
    </p:spTree>
    <p:extLst>
      <p:ext uri="{BB962C8B-B14F-4D97-AF65-F5344CB8AC3E}">
        <p14:creationId xmlns:p14="http://schemas.microsoft.com/office/powerpoint/2010/main" val="2376496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hyperlink" Target="https://creativecommons.org/licenses/by-nc/3.0/" TargetMode="External"/><Relationship Id="rId4" Type="http://schemas.openxmlformats.org/officeDocument/2006/relationships/hyperlink" Target="http://extquickbytes.blogspot.com/2016/08/google-forms-not-surveymonkeying-around.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s://kahoot.it/" TargetMode="External"/><Relationship Id="rId5" Type="http://schemas.openxmlformats.org/officeDocument/2006/relationships/image" Target="../media/image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docs.google.com/presentation/d/1cXyg-BaXRBPKdKdBaeISUioycHZmUXT6xkKabRJjzvI/edit?usp=sharing" TargetMode="External"/><Relationship Id="rId2" Type="http://schemas.openxmlformats.org/officeDocument/2006/relationships/hyperlink" Target="https://docs.google.com/presentation/d/1QZSlK-1EVYSOe4UDe0hhcPZtW-7T5RmDsbdOZDAs_pE/edit?usp=sharing"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velopment &amp; delivery series, June 7-11, 2021" title="Title sli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366007"/>
            <a:ext cx="5204178" cy="3962711"/>
          </a:xfrm>
        </p:spPr>
        <p:txBody>
          <a:bodyPr>
            <a:normAutofit/>
          </a:bodyPr>
          <a:lstStyle/>
          <a:p>
            <a:pPr lvl="0" fontAlgn="base"/>
            <a:r>
              <a:rPr lang="en-US" sz="6700" dirty="0">
                <a:solidFill>
                  <a:schemeClr val="bg1"/>
                </a:solidFill>
              </a:rPr>
              <a:t> Collaborative Learning Escape Room Experience </a:t>
            </a:r>
            <a:r>
              <a:rPr lang="en-US" dirty="0"/>
              <a:t> </a:t>
            </a:r>
          </a:p>
        </p:txBody>
      </p:sp>
      <p:sp>
        <p:nvSpPr>
          <p:cNvPr id="3" name="Subtitle 2"/>
          <p:cNvSpPr>
            <a:spLocks noGrp="1"/>
          </p:cNvSpPr>
          <p:nvPr>
            <p:ph type="subTitle" idx="1"/>
          </p:nvPr>
        </p:nvSpPr>
        <p:spPr>
          <a:xfrm>
            <a:off x="508000" y="4640616"/>
            <a:ext cx="4592506" cy="1655762"/>
          </a:xfrm>
        </p:spPr>
        <p:txBody>
          <a:bodyPr>
            <a:normAutofit lnSpcReduction="10000"/>
          </a:bodyPr>
          <a:lstStyle/>
          <a:p>
            <a:pPr algn="l"/>
            <a:r>
              <a:rPr lang="en-US" dirty="0">
                <a:solidFill>
                  <a:schemeClr val="bg1"/>
                </a:solidFill>
              </a:rPr>
              <a:t>Caitlyn </a:t>
            </a:r>
            <a:r>
              <a:rPr lang="en-US" dirty="0" err="1">
                <a:solidFill>
                  <a:schemeClr val="bg1"/>
                </a:solidFill>
              </a:rPr>
              <a:t>Pilc</a:t>
            </a:r>
            <a:r>
              <a:rPr lang="en-US" dirty="0">
                <a:solidFill>
                  <a:schemeClr val="bg1"/>
                </a:solidFill>
              </a:rPr>
              <a:t>, Nursing </a:t>
            </a:r>
          </a:p>
          <a:p>
            <a:pPr algn="l"/>
            <a:r>
              <a:rPr lang="en-US" dirty="0">
                <a:solidFill>
                  <a:schemeClr val="bg1"/>
                </a:solidFill>
              </a:rPr>
              <a:t>Terry Shamblin, Transitional Studies</a:t>
            </a:r>
          </a:p>
          <a:p>
            <a:pPr algn="l"/>
            <a:r>
              <a:rPr lang="en-US" dirty="0">
                <a:solidFill>
                  <a:schemeClr val="bg1"/>
                </a:solidFill>
              </a:rPr>
              <a:t>Monroe Community College</a:t>
            </a:r>
          </a:p>
          <a:p>
            <a:pPr algn="l"/>
            <a:r>
              <a:rPr lang="en-US" dirty="0">
                <a:solidFill>
                  <a:schemeClr val="bg1"/>
                </a:solidFill>
              </a:rPr>
              <a:t>Rochester, New York</a:t>
            </a:r>
          </a:p>
        </p:txBody>
      </p:sp>
    </p:spTree>
    <p:extLst>
      <p:ext uri="{BB962C8B-B14F-4D97-AF65-F5344CB8AC3E}">
        <p14:creationId xmlns:p14="http://schemas.microsoft.com/office/powerpoint/2010/main" val="2615443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5" descr="People reviewing floor plans">
            <a:extLst>
              <a:ext uri="{FF2B5EF4-FFF2-40B4-BE49-F238E27FC236}">
                <a16:creationId xmlns:a16="http://schemas.microsoft.com/office/drawing/2014/main" id="{C4C2D77A-C801-9B4E-B6FB-9402525D52F3}"/>
              </a:ext>
              <a:ext uri="{C183D7F6-B498-43B3-948B-1728B52AA6E4}">
                <adec:decorative xmlns:adec="http://schemas.microsoft.com/office/drawing/2017/decorative" val="0"/>
              </a:ext>
            </a:extLst>
          </p:cNvPr>
          <p:cNvPicPr>
            <a:picLocks noGrp="1" noChangeAspect="1"/>
          </p:cNvPicPr>
          <p:nvPr>
            <p:ph type="pic" sz="quarter" idx="10"/>
          </p:nvPr>
        </p:nvPicPr>
        <p:blipFill>
          <a:blip r:embed="rId2" cstate="screen">
            <a:duotone>
              <a:prstClr val="black"/>
              <a:schemeClr val="accent3">
                <a:tint val="45000"/>
                <a:satMod val="400000"/>
              </a:schemeClr>
            </a:duotone>
            <a:alphaModFix amt="20000"/>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rcRect/>
          <a:stretch>
            <a:fillRect/>
          </a:stretch>
        </p:blipFill>
        <p:spPr>
          <a:solidFill>
            <a:schemeClr val="tx1"/>
          </a:solidFill>
        </p:spPr>
      </p:pic>
      <p:pic>
        <p:nvPicPr>
          <p:cNvPr id="8" name="Picture 7" descr="Application&#10;&#10;Description automatically generated">
            <a:extLst>
              <a:ext uri="{FF2B5EF4-FFF2-40B4-BE49-F238E27FC236}">
                <a16:creationId xmlns:a16="http://schemas.microsoft.com/office/drawing/2014/main" id="{7880CB14-22F2-EB49-98E4-35C7A72D56C0}"/>
              </a:ext>
            </a:extLst>
          </p:cNvPr>
          <p:cNvPicPr>
            <a:picLocks noChangeAspect="1"/>
          </p:cNvPicPr>
          <p:nvPr/>
        </p:nvPicPr>
        <p:blipFill>
          <a:blip r:embed="rId4"/>
          <a:stretch>
            <a:fillRect/>
          </a:stretch>
        </p:blipFill>
        <p:spPr>
          <a:xfrm>
            <a:off x="9308141" y="2793454"/>
            <a:ext cx="2650619" cy="2643993"/>
          </a:xfrm>
          <a:prstGeom prst="rect">
            <a:avLst/>
          </a:prstGeom>
        </p:spPr>
      </p:pic>
      <p:sp>
        <p:nvSpPr>
          <p:cNvPr id="3" name="Rectangle 2"/>
          <p:cNvSpPr/>
          <p:nvPr/>
        </p:nvSpPr>
        <p:spPr>
          <a:xfrm>
            <a:off x="1574909" y="1557830"/>
            <a:ext cx="7499991" cy="4955203"/>
          </a:xfrm>
          <a:prstGeom prst="rect">
            <a:avLst/>
          </a:prstGeom>
        </p:spPr>
        <p:txBody>
          <a:bodyPr wrap="square">
            <a:spAutoFit/>
          </a:bodyPr>
          <a:lstStyle/>
          <a:p>
            <a:endParaRPr lang="en-US" sz="2300" dirty="0">
              <a:solidFill>
                <a:srgbClr val="F5E271"/>
              </a:solidFill>
            </a:endParaRPr>
          </a:p>
          <a:p>
            <a:r>
              <a:rPr lang="en-US" sz="2800" dirty="0">
                <a:solidFill>
                  <a:schemeClr val="accent4">
                    <a:lumMod val="60000"/>
                    <a:lumOff val="40000"/>
                  </a:schemeClr>
                </a:solidFill>
                <a:latin typeface="+mj-lt"/>
              </a:rPr>
              <a:t>In this fun and interactive workshop, random groups of colleagues from across SUNY will be tasked with exploring collaborative learning resources and techniques in order to break free from their virtual escape rooms.  Participants will leave this session with a repository of over 100 team-based learning ideas as well as instructions on how to create their own Collaborative Learning Escape Room Experiences.</a:t>
            </a:r>
          </a:p>
          <a:p>
            <a:pPr lvl="0"/>
            <a:endParaRPr lang="en-US" sz="2300" dirty="0">
              <a:solidFill>
                <a:srgbClr val="F5E271"/>
              </a:solidFill>
            </a:endParaRPr>
          </a:p>
          <a:p>
            <a:pPr marL="285750" lvl="0" indent="-285750">
              <a:buFont typeface="Arial" panose="020B0604020202020204" pitchFamily="34" charset="0"/>
              <a:buChar char="•"/>
            </a:pPr>
            <a:endParaRPr lang="en-US" dirty="0">
              <a:solidFill>
                <a:srgbClr val="F5E271"/>
              </a:solidFill>
            </a:endParaRPr>
          </a:p>
        </p:txBody>
      </p:sp>
      <p:sp>
        <p:nvSpPr>
          <p:cNvPr id="11" name="Title 10">
            <a:extLst>
              <a:ext uri="{FF2B5EF4-FFF2-40B4-BE49-F238E27FC236}">
                <a16:creationId xmlns:a16="http://schemas.microsoft.com/office/drawing/2014/main" id="{6E61CCE6-E0BB-48C2-9AD4-0DCB3ECC2ED8}"/>
              </a:ext>
            </a:extLst>
          </p:cNvPr>
          <p:cNvSpPr>
            <a:spLocks noGrp="1"/>
          </p:cNvSpPr>
          <p:nvPr>
            <p:ph type="ctrTitle"/>
          </p:nvPr>
        </p:nvSpPr>
        <p:spPr>
          <a:xfrm>
            <a:off x="1483360" y="457200"/>
            <a:ext cx="10342880" cy="843280"/>
          </a:xfrm>
        </p:spPr>
        <p:txBody>
          <a:bodyPr>
            <a:normAutofit/>
          </a:bodyPr>
          <a:lstStyle/>
          <a:p>
            <a:pPr algn="ctr"/>
            <a:r>
              <a:rPr lang="en-US" sz="4000" b="1" dirty="0">
                <a:solidFill>
                  <a:srgbClr val="F5E271"/>
                </a:solidFill>
                <a:latin typeface="+mj-lt"/>
                <a:ea typeface="+mn-ea"/>
                <a:cs typeface="+mn-cs"/>
              </a:rPr>
              <a:t>CL Escape room Experience description</a:t>
            </a:r>
          </a:p>
        </p:txBody>
      </p:sp>
    </p:spTree>
    <p:extLst>
      <p:ext uri="{BB962C8B-B14F-4D97-AF65-F5344CB8AC3E}">
        <p14:creationId xmlns:p14="http://schemas.microsoft.com/office/powerpoint/2010/main" val="1677481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normAutofit/>
          </a:bodyPr>
          <a:lstStyle/>
          <a:p>
            <a:pPr algn="ctr"/>
            <a:r>
              <a:rPr lang="en-US" sz="6600" dirty="0">
                <a:solidFill>
                  <a:srgbClr val="F5E271"/>
                </a:solidFill>
                <a:latin typeface="Calibri Light" panose="020F0302020204030204" pitchFamily="34" charset="0"/>
                <a:cs typeface="Calibri Light" panose="020F0302020204030204" pitchFamily="34" charset="0"/>
              </a:rPr>
              <a:t>Two Kinds of Breakout Rooms</a:t>
            </a:r>
          </a:p>
        </p:txBody>
      </p:sp>
      <p:pic>
        <p:nvPicPr>
          <p:cNvPr id="6" name="Content Placeholder 5">
            <a:extLst>
              <a:ext uri="{FF2B5EF4-FFF2-40B4-BE49-F238E27FC236}">
                <a16:creationId xmlns:a16="http://schemas.microsoft.com/office/drawing/2014/main" id="{B1981A6E-1E86-448C-8CF8-6472240B4E9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138517" y="2005175"/>
            <a:ext cx="4746812" cy="3813498"/>
          </a:xfrm>
        </p:spPr>
      </p:pic>
      <p:pic>
        <p:nvPicPr>
          <p:cNvPr id="8" name="Content Placeholder 7">
            <a:extLst>
              <a:ext uri="{FF2B5EF4-FFF2-40B4-BE49-F238E27FC236}">
                <a16:creationId xmlns:a16="http://schemas.microsoft.com/office/drawing/2014/main" id="{C847664C-F778-49E7-89B9-BB91682FD736}"/>
              </a:ext>
            </a:extLst>
          </p:cNvPr>
          <p:cNvPicPr>
            <a:picLocks noGrp="1" noChangeAspect="1"/>
          </p:cNvPicPr>
          <p:nvPr>
            <p:ph sz="half" idx="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450106" y="3035861"/>
            <a:ext cx="5181600" cy="1727200"/>
          </a:xfrm>
        </p:spPr>
      </p:pic>
      <p:sp>
        <p:nvSpPr>
          <p:cNvPr id="9" name="TextBox 8">
            <a:extLst>
              <a:ext uri="{FF2B5EF4-FFF2-40B4-BE49-F238E27FC236}">
                <a16:creationId xmlns:a16="http://schemas.microsoft.com/office/drawing/2014/main" id="{3B4D9F1A-01DB-4D31-82D4-4D9B0B4637BA}"/>
              </a:ext>
            </a:extLst>
          </p:cNvPr>
          <p:cNvSpPr txBox="1"/>
          <p:nvPr/>
        </p:nvSpPr>
        <p:spPr>
          <a:xfrm>
            <a:off x="6450106" y="4763061"/>
            <a:ext cx="5181600" cy="230832"/>
          </a:xfrm>
          <a:prstGeom prst="rect">
            <a:avLst/>
          </a:prstGeom>
          <a:noFill/>
        </p:spPr>
        <p:txBody>
          <a:bodyPr wrap="square" rtlCol="0">
            <a:spAutoFit/>
          </a:bodyPr>
          <a:lstStyle/>
          <a:p>
            <a:r>
              <a:rPr lang="en-US" sz="900">
                <a:hlinkClick r:id="rId4" tooltip="http://extquickbytes.blogspot.com/2016/08/google-forms-not-surveymonkeying-around.html"/>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561902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5" descr="People reviewing floor plans">
            <a:extLst>
              <a:ext uri="{FF2B5EF4-FFF2-40B4-BE49-F238E27FC236}">
                <a16:creationId xmlns:a16="http://schemas.microsoft.com/office/drawing/2014/main" id="{C4C2D77A-C801-9B4E-B6FB-9402525D52F3}"/>
              </a:ext>
              <a:ext uri="{C183D7F6-B498-43B3-948B-1728B52AA6E4}">
                <adec:decorative xmlns:adec="http://schemas.microsoft.com/office/drawing/2017/decorative" val="0"/>
              </a:ext>
            </a:extLst>
          </p:cNvPr>
          <p:cNvPicPr>
            <a:picLocks noGrp="1" noChangeAspect="1"/>
          </p:cNvPicPr>
          <p:nvPr>
            <p:ph type="pic" sz="quarter" idx="10"/>
          </p:nvPr>
        </p:nvPicPr>
        <p:blipFill>
          <a:blip r:embed="rId3" cstate="screen">
            <a:duotone>
              <a:prstClr val="black"/>
              <a:schemeClr val="accent3">
                <a:tint val="45000"/>
                <a:satMod val="400000"/>
              </a:schemeClr>
            </a:duotone>
            <a:alphaModFix amt="20000"/>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rcRect/>
          <a:stretch>
            <a:fillRect/>
          </a:stretch>
        </p:blipFill>
        <p:spPr>
          <a:xfrm>
            <a:off x="1124486" y="0"/>
            <a:ext cx="11067514" cy="6857999"/>
          </a:xfrm>
          <a:solidFill>
            <a:schemeClr val="tx1"/>
          </a:solidFill>
        </p:spPr>
      </p:pic>
      <p:pic>
        <p:nvPicPr>
          <p:cNvPr id="8" name="Picture 7" descr="Application&#10;&#10;Description automatically generated">
            <a:extLst>
              <a:ext uri="{FF2B5EF4-FFF2-40B4-BE49-F238E27FC236}">
                <a16:creationId xmlns:a16="http://schemas.microsoft.com/office/drawing/2014/main" id="{7880CB14-22F2-EB49-98E4-35C7A72D56C0}"/>
              </a:ext>
            </a:extLst>
          </p:cNvPr>
          <p:cNvPicPr>
            <a:picLocks noChangeAspect="1"/>
          </p:cNvPicPr>
          <p:nvPr/>
        </p:nvPicPr>
        <p:blipFill>
          <a:blip r:embed="rId5"/>
          <a:stretch>
            <a:fillRect/>
          </a:stretch>
        </p:blipFill>
        <p:spPr>
          <a:xfrm>
            <a:off x="9198603" y="1724501"/>
            <a:ext cx="2650619" cy="2643993"/>
          </a:xfrm>
          <a:prstGeom prst="rect">
            <a:avLst/>
          </a:prstGeom>
        </p:spPr>
      </p:pic>
      <p:sp>
        <p:nvSpPr>
          <p:cNvPr id="3" name="Rectangle 2"/>
          <p:cNvSpPr/>
          <p:nvPr/>
        </p:nvSpPr>
        <p:spPr>
          <a:xfrm>
            <a:off x="1355834" y="1529255"/>
            <a:ext cx="7692916" cy="5309146"/>
          </a:xfrm>
          <a:prstGeom prst="rect">
            <a:avLst/>
          </a:prstGeom>
        </p:spPr>
        <p:txBody>
          <a:bodyPr wrap="square">
            <a:spAutoFit/>
          </a:bodyPr>
          <a:lstStyle/>
          <a:p>
            <a:pPr marL="800100" lvl="1" indent="-342900">
              <a:buFont typeface="Arial" panose="020B0604020202020204" pitchFamily="34" charset="0"/>
              <a:buChar char="•"/>
            </a:pPr>
            <a:r>
              <a:rPr lang="en-US" sz="2500" dirty="0">
                <a:solidFill>
                  <a:srgbClr val="F5E271"/>
                </a:solidFill>
                <a:latin typeface="+mj-lt"/>
              </a:rPr>
              <a:t>Icebreaker</a:t>
            </a:r>
          </a:p>
          <a:p>
            <a:pPr marL="800100" lvl="1" indent="-342900">
              <a:buFont typeface="Arial" panose="020B0604020202020204" pitchFamily="34" charset="0"/>
              <a:buChar char="•"/>
            </a:pPr>
            <a:r>
              <a:rPr lang="en-US" sz="2500" dirty="0">
                <a:solidFill>
                  <a:srgbClr val="F5E271"/>
                </a:solidFill>
                <a:latin typeface="+mj-lt"/>
              </a:rPr>
              <a:t>Collaborative Learning at MCC </a:t>
            </a:r>
          </a:p>
          <a:p>
            <a:pPr marL="800100" lvl="1" indent="-342900">
              <a:buFont typeface="Arial" panose="020B0604020202020204" pitchFamily="34" charset="0"/>
              <a:buChar char="•"/>
            </a:pPr>
            <a:r>
              <a:rPr lang="en-US" sz="2500" dirty="0">
                <a:solidFill>
                  <a:srgbClr val="F5E271"/>
                </a:solidFill>
                <a:latin typeface="+mj-lt"/>
              </a:rPr>
              <a:t>Kahoot (</a:t>
            </a:r>
            <a:r>
              <a:rPr lang="en-US" dirty="0">
                <a:solidFill>
                  <a:schemeClr val="accent4">
                    <a:lumMod val="60000"/>
                    <a:lumOff val="40000"/>
                  </a:schemeClr>
                </a:solidFill>
              </a:rPr>
              <a:t>Go to </a:t>
            </a:r>
            <a:r>
              <a:rPr lang="en-US" u="sng" dirty="0">
                <a:solidFill>
                  <a:schemeClr val="accent4">
                    <a:lumMod val="60000"/>
                    <a:lumOff val="40000"/>
                  </a:schemeClr>
                </a:solidFill>
                <a:hlinkClick r:id="rId6">
                  <a:extLst>
                    <a:ext uri="{A12FA001-AC4F-418D-AE19-62706E023703}">
                      <ahyp:hlinkClr xmlns:ahyp="http://schemas.microsoft.com/office/drawing/2018/hyperlinkcolor" val="tx"/>
                    </a:ext>
                  </a:extLst>
                </a:hlinkClick>
              </a:rPr>
              <a:t>https://kahoot.it/</a:t>
            </a:r>
            <a:r>
              <a:rPr lang="en-US" dirty="0">
                <a:solidFill>
                  <a:schemeClr val="accent4">
                    <a:lumMod val="60000"/>
                    <a:lumOff val="40000"/>
                  </a:schemeClr>
                </a:solidFill>
              </a:rPr>
              <a:t> or download the app)</a:t>
            </a:r>
            <a:endParaRPr lang="en-US" sz="2500" dirty="0">
              <a:solidFill>
                <a:schemeClr val="accent4">
                  <a:lumMod val="60000"/>
                  <a:lumOff val="40000"/>
                </a:schemeClr>
              </a:solidFill>
              <a:latin typeface="+mj-lt"/>
            </a:endParaRPr>
          </a:p>
          <a:p>
            <a:pPr marL="800100" lvl="1" indent="-342900">
              <a:buFont typeface="Arial" panose="020B0604020202020204" pitchFamily="34" charset="0"/>
              <a:buChar char="•"/>
            </a:pPr>
            <a:r>
              <a:rPr lang="en-US" sz="2500" dirty="0">
                <a:solidFill>
                  <a:srgbClr val="F5E271"/>
                </a:solidFill>
                <a:latin typeface="+mj-lt"/>
              </a:rPr>
              <a:t>Breakout rooms to learn collaborative techniques and escape the classroom via the clock (~20 mins.)</a:t>
            </a:r>
          </a:p>
          <a:p>
            <a:pPr marL="1257300" lvl="2" indent="-342900">
              <a:buFont typeface="Arial" panose="020B0604020202020204" pitchFamily="34" charset="0"/>
              <a:buChar char="•"/>
            </a:pPr>
            <a:r>
              <a:rPr lang="en-US" sz="2500" u="sng" dirty="0">
                <a:solidFill>
                  <a:srgbClr val="F5E271"/>
                </a:solidFill>
                <a:latin typeface="+mj-lt"/>
              </a:rPr>
              <a:t>JOBS</a:t>
            </a:r>
            <a:r>
              <a:rPr lang="en-US" sz="2500" dirty="0">
                <a:solidFill>
                  <a:srgbClr val="F5E271"/>
                </a:solidFill>
                <a:latin typeface="+mj-lt"/>
              </a:rPr>
              <a:t>*:</a:t>
            </a:r>
          </a:p>
          <a:p>
            <a:pPr marL="1714500" lvl="3" indent="-342900">
              <a:buFont typeface="Arial" panose="020B0604020202020204" pitchFamily="34" charset="0"/>
              <a:buChar char="•"/>
            </a:pPr>
            <a:r>
              <a:rPr lang="en-US" sz="2500" dirty="0">
                <a:solidFill>
                  <a:srgbClr val="F5E271"/>
                </a:solidFill>
                <a:latin typeface="+mj-lt"/>
              </a:rPr>
              <a:t>Screen Sharer (use PRESENT mode)</a:t>
            </a:r>
          </a:p>
          <a:p>
            <a:pPr marL="1714500" lvl="3" indent="-342900">
              <a:buFont typeface="Arial" panose="020B0604020202020204" pitchFamily="34" charset="0"/>
              <a:buChar char="•"/>
            </a:pPr>
            <a:r>
              <a:rPr lang="en-US" sz="2500" dirty="0">
                <a:solidFill>
                  <a:srgbClr val="F5E271"/>
                </a:solidFill>
                <a:latin typeface="+mj-lt"/>
              </a:rPr>
              <a:t>Timekeeper</a:t>
            </a:r>
          </a:p>
          <a:p>
            <a:pPr marL="1714500" lvl="3" indent="-342900">
              <a:buFont typeface="Arial" panose="020B0604020202020204" pitchFamily="34" charset="0"/>
              <a:buChar char="•"/>
            </a:pPr>
            <a:r>
              <a:rPr lang="en-US" sz="2500" dirty="0">
                <a:solidFill>
                  <a:srgbClr val="F5E271"/>
                </a:solidFill>
                <a:latin typeface="+mj-lt"/>
              </a:rPr>
              <a:t>Questioner / Discussion Driver</a:t>
            </a:r>
          </a:p>
          <a:p>
            <a:pPr marL="1714500" lvl="3" indent="-342900">
              <a:buFont typeface="Arial" panose="020B0604020202020204" pitchFamily="34" charset="0"/>
              <a:buChar char="•"/>
            </a:pPr>
            <a:r>
              <a:rPr lang="en-US" sz="2500" dirty="0">
                <a:solidFill>
                  <a:srgbClr val="F5E271"/>
                </a:solidFill>
                <a:latin typeface="+mj-lt"/>
              </a:rPr>
              <a:t>Notetaker / Speaker </a:t>
            </a:r>
          </a:p>
          <a:p>
            <a:pPr marL="800100" lvl="1" indent="-342900">
              <a:buFont typeface="Arial" panose="020B0604020202020204" pitchFamily="34" charset="0"/>
              <a:buChar char="•"/>
            </a:pPr>
            <a:r>
              <a:rPr lang="en-US" sz="2500" dirty="0">
                <a:solidFill>
                  <a:srgbClr val="F5E271"/>
                </a:solidFill>
                <a:latin typeface="+mj-lt"/>
              </a:rPr>
              <a:t>Debrief and Questions</a:t>
            </a:r>
            <a:endParaRPr lang="en-US" sz="2300" dirty="0">
              <a:solidFill>
                <a:srgbClr val="F5E271"/>
              </a:solidFill>
              <a:latin typeface="+mj-lt"/>
            </a:endParaRPr>
          </a:p>
          <a:p>
            <a:pPr lvl="1"/>
            <a:r>
              <a:rPr lang="en-US" sz="2300" dirty="0">
                <a:solidFill>
                  <a:srgbClr val="F5E271"/>
                </a:solidFill>
                <a:latin typeface="+mj-lt"/>
              </a:rPr>
              <a:t>					            </a:t>
            </a:r>
            <a:r>
              <a:rPr lang="en-US" sz="2000" dirty="0">
                <a:solidFill>
                  <a:srgbClr val="F5E271"/>
                </a:solidFill>
                <a:latin typeface="+mj-lt"/>
              </a:rPr>
              <a:t>* job descriptions</a:t>
            </a:r>
          </a:p>
          <a:p>
            <a:pPr lvl="0"/>
            <a:endParaRPr lang="en-US" sz="2300" dirty="0">
              <a:solidFill>
                <a:srgbClr val="F5E271"/>
              </a:solidFill>
            </a:endParaRPr>
          </a:p>
          <a:p>
            <a:pPr marL="285750" lvl="0" indent="-285750">
              <a:buFont typeface="Arial" panose="020B0604020202020204" pitchFamily="34" charset="0"/>
              <a:buChar char="•"/>
            </a:pPr>
            <a:endParaRPr lang="en-US" dirty="0">
              <a:solidFill>
                <a:srgbClr val="F5E271"/>
              </a:solidFill>
            </a:endParaRPr>
          </a:p>
        </p:txBody>
      </p:sp>
      <p:sp>
        <p:nvSpPr>
          <p:cNvPr id="2" name="Title 1">
            <a:extLst>
              <a:ext uri="{FF2B5EF4-FFF2-40B4-BE49-F238E27FC236}">
                <a16:creationId xmlns:a16="http://schemas.microsoft.com/office/drawing/2014/main" id="{47FA5B95-E7F3-4043-9800-45DAB341236A}"/>
              </a:ext>
            </a:extLst>
          </p:cNvPr>
          <p:cNvSpPr>
            <a:spLocks noGrp="1"/>
          </p:cNvSpPr>
          <p:nvPr>
            <p:ph type="ctrTitle"/>
          </p:nvPr>
        </p:nvSpPr>
        <p:spPr>
          <a:xfrm>
            <a:off x="2214880" y="396241"/>
            <a:ext cx="9022080" cy="812799"/>
          </a:xfrm>
        </p:spPr>
        <p:txBody>
          <a:bodyPr/>
          <a:lstStyle/>
          <a:p>
            <a:pPr algn="ctr"/>
            <a:r>
              <a:rPr lang="en-US" sz="4000" dirty="0">
                <a:solidFill>
                  <a:srgbClr val="F5E271"/>
                </a:solidFill>
                <a:latin typeface="+mj-lt"/>
                <a:ea typeface="+mn-ea"/>
                <a:cs typeface="+mn-cs"/>
              </a:rPr>
              <a:t>Agenda for June 11, 2021</a:t>
            </a:r>
          </a:p>
        </p:txBody>
      </p:sp>
    </p:spTree>
    <p:extLst>
      <p:ext uri="{BB962C8B-B14F-4D97-AF65-F5344CB8AC3E}">
        <p14:creationId xmlns:p14="http://schemas.microsoft.com/office/powerpoint/2010/main" val="40678648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itle 15"/>
          <p:cNvSpPr>
            <a:spLocks noGrp="1"/>
          </p:cNvSpPr>
          <p:nvPr>
            <p:ph type="ctrTitle"/>
          </p:nvPr>
        </p:nvSpPr>
        <p:spPr>
          <a:xfrm>
            <a:off x="293615" y="276838"/>
            <a:ext cx="11468076" cy="1988190"/>
          </a:xfrm>
        </p:spPr>
        <p:txBody>
          <a:bodyPr/>
          <a:lstStyle/>
          <a:p>
            <a:pPr algn="ctr"/>
            <a:r>
              <a:rPr lang="en-US" sz="6600" dirty="0">
                <a:solidFill>
                  <a:srgbClr val="F5E271"/>
                </a:solidFill>
                <a:latin typeface="Calibri Light" panose="020F0302020204030204" pitchFamily="34" charset="0"/>
                <a:cs typeface="Calibri Light" panose="020F0302020204030204" pitchFamily="34" charset="0"/>
              </a:rPr>
              <a:t>Look in the chat for Links and Directions</a:t>
            </a:r>
          </a:p>
        </p:txBody>
      </p:sp>
      <p:sp>
        <p:nvSpPr>
          <p:cNvPr id="2" name="TextBox 1">
            <a:extLst>
              <a:ext uri="{FF2B5EF4-FFF2-40B4-BE49-F238E27FC236}">
                <a16:creationId xmlns:a16="http://schemas.microsoft.com/office/drawing/2014/main" id="{F11A6A41-A401-423C-A877-F3B37B87C423}"/>
              </a:ext>
            </a:extLst>
          </p:cNvPr>
          <p:cNvSpPr txBox="1"/>
          <p:nvPr/>
        </p:nvSpPr>
        <p:spPr>
          <a:xfrm>
            <a:off x="755009" y="1728132"/>
            <a:ext cx="10741983" cy="6370975"/>
          </a:xfrm>
          <a:prstGeom prst="rect">
            <a:avLst/>
          </a:prstGeom>
          <a:noFill/>
        </p:spPr>
        <p:txBody>
          <a:bodyPr wrap="square" rtlCol="0">
            <a:spAutoFit/>
          </a:bodyPr>
          <a:lstStyle/>
          <a:p>
            <a:endParaRPr lang="en-US" sz="2400" dirty="0">
              <a:solidFill>
                <a:srgbClr val="F5E271"/>
              </a:solidFill>
              <a:latin typeface="+mj-lt"/>
            </a:endParaRPr>
          </a:p>
          <a:p>
            <a:endParaRPr lang="en-US" sz="2400" dirty="0">
              <a:solidFill>
                <a:srgbClr val="F5E271"/>
              </a:solidFill>
              <a:latin typeface="+mj-lt"/>
            </a:endParaRPr>
          </a:p>
          <a:p>
            <a:pPr marL="342900" indent="-342900">
              <a:buFont typeface="Arial" panose="020B0604020202020204" pitchFamily="34" charset="0"/>
              <a:buChar char="•"/>
            </a:pPr>
            <a:r>
              <a:rPr lang="en-US" sz="2400" dirty="0">
                <a:solidFill>
                  <a:srgbClr val="F5E271"/>
                </a:solidFill>
                <a:latin typeface="+mj-lt"/>
              </a:rPr>
              <a:t>To the escape room: </a:t>
            </a:r>
          </a:p>
          <a:p>
            <a:endParaRPr lang="en-US" sz="2400" u="sng" dirty="0">
              <a:solidFill>
                <a:srgbClr val="F5E271"/>
              </a:solidFill>
              <a:latin typeface="+mj-lt"/>
              <a:hlinkClick r:id="rId2">
                <a:extLst>
                  <a:ext uri="{A12FA001-AC4F-418D-AE19-62706E023703}">
                    <ahyp:hlinkClr xmlns:ahyp="http://schemas.microsoft.com/office/drawing/2018/hyperlinkcolor" val="tx"/>
                  </a:ext>
                </a:extLst>
              </a:hlinkClick>
            </a:endParaRPr>
          </a:p>
          <a:p>
            <a:pPr marL="1657350" lvl="3" indent="-285750">
              <a:buFont typeface="Arial" panose="020B0604020202020204" pitchFamily="34" charset="0"/>
              <a:buChar char="•"/>
            </a:pPr>
            <a:r>
              <a:rPr lang="en-US" u="sng" dirty="0">
                <a:solidFill>
                  <a:schemeClr val="accent4">
                    <a:lumMod val="60000"/>
                    <a:lumOff val="40000"/>
                  </a:schemeClr>
                </a:solidFill>
                <a:hlinkClick r:id="rId2">
                  <a:extLst>
                    <a:ext uri="{A12FA001-AC4F-418D-AE19-62706E023703}">
                      <ahyp:hlinkClr xmlns:ahyp="http://schemas.microsoft.com/office/drawing/2018/hyperlinkcolor" val="tx"/>
                    </a:ext>
                  </a:extLst>
                </a:hlinkClick>
              </a:rPr>
              <a:t>https://docs.google.com/presentation/d/1QZSlK-1EVYSOe4UDe0hhcPZtW-7T5RmDsbdOZDAs_pE/edit?usp=sharing</a:t>
            </a:r>
            <a:endParaRPr lang="en-US" dirty="0">
              <a:solidFill>
                <a:schemeClr val="accent4">
                  <a:lumMod val="60000"/>
                  <a:lumOff val="40000"/>
                </a:schemeClr>
              </a:solidFill>
            </a:endParaRPr>
          </a:p>
          <a:p>
            <a:endParaRPr lang="en-US" sz="2400" dirty="0">
              <a:solidFill>
                <a:srgbClr val="F5E271"/>
              </a:solidFill>
              <a:latin typeface="+mj-lt"/>
            </a:endParaRPr>
          </a:p>
          <a:p>
            <a:endParaRPr lang="en-US" sz="2400" dirty="0">
              <a:solidFill>
                <a:srgbClr val="F5E271"/>
              </a:solidFill>
              <a:latin typeface="+mj-lt"/>
            </a:endParaRPr>
          </a:p>
          <a:p>
            <a:pPr marL="342900" indent="-342900">
              <a:buFont typeface="Arial" panose="020B0604020202020204" pitchFamily="34" charset="0"/>
              <a:buChar char="•"/>
            </a:pPr>
            <a:r>
              <a:rPr lang="en-US" sz="2400" dirty="0">
                <a:solidFill>
                  <a:srgbClr val="F5E271"/>
                </a:solidFill>
                <a:latin typeface="+mj-lt"/>
              </a:rPr>
              <a:t>To copy the copy of the escape room so you can make your own:</a:t>
            </a:r>
          </a:p>
          <a:p>
            <a:pPr marL="342900" indent="-342900">
              <a:buFont typeface="Arial" panose="020B0604020202020204" pitchFamily="34" charset="0"/>
              <a:buChar char="•"/>
            </a:pPr>
            <a:endParaRPr lang="en-US" sz="2400" dirty="0">
              <a:solidFill>
                <a:srgbClr val="F5E271"/>
              </a:solidFill>
              <a:latin typeface="+mj-lt"/>
            </a:endParaRPr>
          </a:p>
          <a:p>
            <a:pPr marL="1657350" lvl="3" indent="-285750">
              <a:buFont typeface="Arial" panose="020B0604020202020204" pitchFamily="34" charset="0"/>
              <a:buChar char="•"/>
            </a:pPr>
            <a:r>
              <a:rPr lang="en-US" b="1" u="sng" dirty="0">
                <a:solidFill>
                  <a:schemeClr val="accent4">
                    <a:lumMod val="60000"/>
                    <a:lumOff val="40000"/>
                  </a:schemeClr>
                </a:solidFill>
                <a:hlinkClick r:id="rId3">
                  <a:extLst>
                    <a:ext uri="{A12FA001-AC4F-418D-AE19-62706E023703}">
                      <ahyp:hlinkClr xmlns:ahyp="http://schemas.microsoft.com/office/drawing/2018/hyperlinkcolor" val="tx"/>
                    </a:ext>
                  </a:extLst>
                </a:hlinkClick>
              </a:rPr>
              <a:t>https://docs.google.com/presentation/d/1cXyg-BaXRBPKdKdBaeISUioycHZmUXT6xkKabRJjzvI/edit?usp=sharing</a:t>
            </a:r>
            <a:endParaRPr lang="en-US" sz="2400" dirty="0">
              <a:solidFill>
                <a:schemeClr val="accent4">
                  <a:lumMod val="60000"/>
                  <a:lumOff val="40000"/>
                </a:schemeClr>
              </a:solidFill>
              <a:latin typeface="+mj-lt"/>
            </a:endParaRPr>
          </a:p>
          <a:p>
            <a:pPr marL="342900" indent="-342900">
              <a:buFont typeface="Arial" panose="020B0604020202020204" pitchFamily="34" charset="0"/>
              <a:buChar char="•"/>
            </a:pPr>
            <a:endParaRPr lang="en-US" sz="2400" dirty="0">
              <a:solidFill>
                <a:srgbClr val="F5E271"/>
              </a:solidFill>
              <a:latin typeface="+mj-lt"/>
            </a:endParaRPr>
          </a:p>
          <a:p>
            <a:endParaRPr lang="en-US" sz="2400" dirty="0">
              <a:solidFill>
                <a:srgbClr val="F5E271"/>
              </a:solidFill>
              <a:latin typeface="+mj-lt"/>
            </a:endParaRPr>
          </a:p>
          <a:p>
            <a:endParaRPr lang="en-US" sz="2400" dirty="0">
              <a:solidFill>
                <a:srgbClr val="F5E271"/>
              </a:solidFill>
              <a:latin typeface="+mj-lt"/>
            </a:endParaRPr>
          </a:p>
          <a:p>
            <a:endParaRPr lang="en-US" sz="2400" dirty="0">
              <a:solidFill>
                <a:srgbClr val="F5E271"/>
              </a:solidFill>
              <a:latin typeface="+mj-lt"/>
            </a:endParaRPr>
          </a:p>
          <a:p>
            <a:endParaRPr lang="en-US" sz="2400" dirty="0">
              <a:solidFill>
                <a:srgbClr val="F5E271"/>
              </a:solidFill>
              <a:latin typeface="+mj-lt"/>
            </a:endParaRPr>
          </a:p>
          <a:p>
            <a:endParaRPr lang="en-US" sz="2400" dirty="0">
              <a:solidFill>
                <a:srgbClr val="F5E271"/>
              </a:solidFill>
              <a:latin typeface="+mj-lt"/>
            </a:endParaRPr>
          </a:p>
        </p:txBody>
      </p:sp>
    </p:spTree>
    <p:extLst>
      <p:ext uri="{BB962C8B-B14F-4D97-AF65-F5344CB8AC3E}">
        <p14:creationId xmlns:p14="http://schemas.microsoft.com/office/powerpoint/2010/main" val="3532439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 name="Title 15"/>
          <p:cNvSpPr>
            <a:spLocks noGrp="1"/>
          </p:cNvSpPr>
          <p:nvPr>
            <p:ph type="ctrTitle"/>
          </p:nvPr>
        </p:nvSpPr>
        <p:spPr>
          <a:xfrm>
            <a:off x="392623" y="339644"/>
            <a:ext cx="11369068" cy="1147569"/>
          </a:xfrm>
        </p:spPr>
        <p:txBody>
          <a:bodyPr/>
          <a:lstStyle/>
          <a:p>
            <a:pPr algn="ctr"/>
            <a:r>
              <a:rPr lang="en-US" sz="6600" dirty="0">
                <a:solidFill>
                  <a:srgbClr val="F5E271"/>
                </a:solidFill>
                <a:latin typeface="Calibri Light" panose="020F0302020204030204" pitchFamily="34" charset="0"/>
                <a:cs typeface="Calibri Light" panose="020F0302020204030204" pitchFamily="34" charset="0"/>
              </a:rPr>
              <a:t>Directions for Breakouts</a:t>
            </a:r>
          </a:p>
        </p:txBody>
      </p:sp>
      <p:sp>
        <p:nvSpPr>
          <p:cNvPr id="2" name="TextBox 1">
            <a:extLst>
              <a:ext uri="{FF2B5EF4-FFF2-40B4-BE49-F238E27FC236}">
                <a16:creationId xmlns:a16="http://schemas.microsoft.com/office/drawing/2014/main" id="{F11A6A41-A401-423C-A877-F3B37B87C423}"/>
              </a:ext>
            </a:extLst>
          </p:cNvPr>
          <p:cNvSpPr txBox="1"/>
          <p:nvPr/>
        </p:nvSpPr>
        <p:spPr>
          <a:xfrm>
            <a:off x="638174" y="1743075"/>
            <a:ext cx="10801985" cy="4154984"/>
          </a:xfrm>
          <a:prstGeom prst="rect">
            <a:avLst/>
          </a:prstGeom>
          <a:noFill/>
        </p:spPr>
        <p:txBody>
          <a:bodyPr wrap="square" rtlCol="0">
            <a:spAutoFit/>
          </a:bodyPr>
          <a:lstStyle/>
          <a:p>
            <a:r>
              <a:rPr lang="en-US" sz="2400" dirty="0">
                <a:solidFill>
                  <a:srgbClr val="F5E271"/>
                </a:solidFill>
                <a:latin typeface="+mj-lt"/>
              </a:rPr>
              <a:t>When you get into your rooms:</a:t>
            </a:r>
          </a:p>
          <a:p>
            <a:endParaRPr lang="en-US" sz="2400" dirty="0">
              <a:solidFill>
                <a:srgbClr val="F5E271"/>
              </a:solidFill>
              <a:latin typeface="+mj-lt"/>
            </a:endParaRPr>
          </a:p>
          <a:p>
            <a:r>
              <a:rPr lang="en-US" sz="2400" dirty="0">
                <a:solidFill>
                  <a:srgbClr val="F5E271"/>
                </a:solidFill>
                <a:latin typeface="+mj-lt"/>
              </a:rPr>
              <a:t>1.  Assign jobs </a:t>
            </a:r>
          </a:p>
          <a:p>
            <a:pPr marL="1714500" lvl="3" indent="-342900">
              <a:buFont typeface="Arial" panose="020B0604020202020204" pitchFamily="34" charset="0"/>
              <a:buChar char="•"/>
            </a:pPr>
            <a:r>
              <a:rPr lang="en-US" sz="2400" dirty="0">
                <a:solidFill>
                  <a:srgbClr val="F5E271"/>
                </a:solidFill>
                <a:latin typeface="+mj-lt"/>
              </a:rPr>
              <a:t>Screen Sharer (use PRESENT mode)</a:t>
            </a:r>
          </a:p>
          <a:p>
            <a:pPr marL="1714500" lvl="3" indent="-342900">
              <a:buFont typeface="Arial" panose="020B0604020202020204" pitchFamily="34" charset="0"/>
              <a:buChar char="•"/>
            </a:pPr>
            <a:r>
              <a:rPr lang="en-US" sz="2400" dirty="0">
                <a:solidFill>
                  <a:srgbClr val="F5E271"/>
                </a:solidFill>
                <a:latin typeface="+mj-lt"/>
              </a:rPr>
              <a:t>Notetaker</a:t>
            </a:r>
          </a:p>
          <a:p>
            <a:pPr marL="1714500" lvl="3" indent="-342900">
              <a:buFont typeface="Arial" panose="020B0604020202020204" pitchFamily="34" charset="0"/>
              <a:buChar char="•"/>
            </a:pPr>
            <a:r>
              <a:rPr lang="en-US" sz="2400" dirty="0">
                <a:solidFill>
                  <a:srgbClr val="F5E271"/>
                </a:solidFill>
                <a:latin typeface="+mj-lt"/>
              </a:rPr>
              <a:t>Timekeeper</a:t>
            </a:r>
          </a:p>
          <a:p>
            <a:pPr marL="1714500" lvl="3" indent="-342900">
              <a:buFont typeface="Arial" panose="020B0604020202020204" pitchFamily="34" charset="0"/>
              <a:buChar char="•"/>
            </a:pPr>
            <a:r>
              <a:rPr lang="en-US" sz="2400" dirty="0">
                <a:solidFill>
                  <a:srgbClr val="F5E271"/>
                </a:solidFill>
                <a:latin typeface="+mj-lt"/>
              </a:rPr>
              <a:t>Discussion Driver</a:t>
            </a:r>
          </a:p>
          <a:p>
            <a:pPr marL="514350" indent="-514350">
              <a:buAutoNum type="arabicPeriod" startAt="2"/>
            </a:pPr>
            <a:r>
              <a:rPr lang="en-US" sz="2400" dirty="0">
                <a:solidFill>
                  <a:srgbClr val="F5E271"/>
                </a:solidFill>
                <a:latin typeface="+mj-lt"/>
              </a:rPr>
              <a:t>Click on the plants and other items in classrooms</a:t>
            </a:r>
          </a:p>
          <a:p>
            <a:pPr marL="514350" indent="-514350">
              <a:buAutoNum type="arabicPeriod" startAt="2"/>
            </a:pPr>
            <a:r>
              <a:rPr lang="en-US" sz="2400" dirty="0">
                <a:solidFill>
                  <a:srgbClr val="F5E271"/>
                </a:solidFill>
                <a:latin typeface="+mj-lt"/>
              </a:rPr>
              <a:t>Scroll down and spend </a:t>
            </a:r>
            <a:r>
              <a:rPr lang="en-US" sz="2400">
                <a:solidFill>
                  <a:srgbClr val="F5E271"/>
                </a:solidFill>
                <a:latin typeface="+mj-lt"/>
              </a:rPr>
              <a:t>about 1-2 </a:t>
            </a:r>
            <a:r>
              <a:rPr lang="en-US" sz="2400" dirty="0">
                <a:solidFill>
                  <a:srgbClr val="F5E271"/>
                </a:solidFill>
                <a:latin typeface="+mj-lt"/>
              </a:rPr>
              <a:t>minutes exploring and discussing each resource</a:t>
            </a:r>
          </a:p>
          <a:p>
            <a:pPr marL="514350" indent="-514350">
              <a:buAutoNum type="arabicPeriod" startAt="2"/>
            </a:pPr>
            <a:r>
              <a:rPr lang="en-US" sz="2400" dirty="0">
                <a:solidFill>
                  <a:srgbClr val="F5E271"/>
                </a:solidFill>
                <a:latin typeface="+mj-lt"/>
              </a:rPr>
              <a:t>Once you’ve completed all rooms, click the clock in the main room (with Prof. X)</a:t>
            </a:r>
          </a:p>
          <a:p>
            <a:pPr marL="514350" indent="-514350">
              <a:buAutoNum type="arabicPeriod" startAt="2"/>
            </a:pPr>
            <a:r>
              <a:rPr lang="en-US" sz="2400" dirty="0">
                <a:solidFill>
                  <a:srgbClr val="F5E271"/>
                </a:solidFill>
                <a:latin typeface="+mj-lt"/>
              </a:rPr>
              <a:t>Answer questions to escape out (spend about 1-2 minutes discussing each)</a:t>
            </a:r>
          </a:p>
        </p:txBody>
      </p:sp>
    </p:spTree>
    <p:extLst>
      <p:ext uri="{BB962C8B-B14F-4D97-AF65-F5344CB8AC3E}">
        <p14:creationId xmlns:p14="http://schemas.microsoft.com/office/powerpoint/2010/main" val="976034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velopment &amp; delivery series, June 7-11, 2021" title="Closing slid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08000" y="2465741"/>
            <a:ext cx="6344357" cy="1564392"/>
          </a:xfrm>
        </p:spPr>
        <p:txBody>
          <a:bodyPr>
            <a:normAutofit fontScale="90000"/>
          </a:bodyPr>
          <a:lstStyle/>
          <a:p>
            <a:pPr algn="l"/>
            <a:r>
              <a:rPr lang="en-US" dirty="0">
                <a:solidFill>
                  <a:schemeClr val="bg1"/>
                </a:solidFill>
              </a:rPr>
              <a:t>For recordings and other resources, please visit:</a:t>
            </a:r>
          </a:p>
        </p:txBody>
      </p:sp>
      <p:sp>
        <p:nvSpPr>
          <p:cNvPr id="3" name="Subtitle 2"/>
          <p:cNvSpPr>
            <a:spLocks noGrp="1"/>
          </p:cNvSpPr>
          <p:nvPr>
            <p:ph type="subTitle" idx="1"/>
          </p:nvPr>
        </p:nvSpPr>
        <p:spPr>
          <a:xfrm>
            <a:off x="508000" y="4189061"/>
            <a:ext cx="5757334" cy="1094140"/>
          </a:xfrm>
        </p:spPr>
        <p:txBody>
          <a:bodyPr>
            <a:normAutofit fontScale="85000" lnSpcReduction="10000"/>
          </a:bodyPr>
          <a:lstStyle/>
          <a:p>
            <a:pPr algn="l"/>
            <a:r>
              <a:rPr lang="en-US" sz="5400" dirty="0">
                <a:solidFill>
                  <a:schemeClr val="bg1"/>
                </a:solidFill>
              </a:rPr>
              <a:t>www.suny.edu/OTTER</a:t>
            </a:r>
            <a:endParaRPr lang="en-US" dirty="0">
              <a:solidFill>
                <a:schemeClr val="bg1"/>
              </a:solidFill>
            </a:endParaRPr>
          </a:p>
        </p:txBody>
      </p:sp>
    </p:spTree>
    <p:extLst>
      <p:ext uri="{BB962C8B-B14F-4D97-AF65-F5344CB8AC3E}">
        <p14:creationId xmlns:p14="http://schemas.microsoft.com/office/powerpoint/2010/main" val="222215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TotalTime>
  <Words>346</Words>
  <Application>Microsoft Office PowerPoint</Application>
  <PresentationFormat>Widescreen</PresentationFormat>
  <Paragraphs>52</Paragraphs>
  <Slides>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Arial</vt:lpstr>
      <vt:lpstr>Calibri</vt:lpstr>
      <vt:lpstr>Calibri Light</vt:lpstr>
      <vt:lpstr>Sagona ExtraLight</vt:lpstr>
      <vt:lpstr>Speak Pro</vt:lpstr>
      <vt:lpstr>Office Theme</vt:lpstr>
      <vt:lpstr>Custom Design</vt:lpstr>
      <vt:lpstr>1_Custom Design</vt:lpstr>
      <vt:lpstr> Collaborative Learning Escape Room Experience  </vt:lpstr>
      <vt:lpstr>CL Escape room Experience description</vt:lpstr>
      <vt:lpstr>Two Kinds of Breakout Rooms</vt:lpstr>
      <vt:lpstr>Agenda for June 11, 2021</vt:lpstr>
      <vt:lpstr>Look in the chat for Links and Directions</vt:lpstr>
      <vt:lpstr>Directions for Breakouts</vt:lpstr>
      <vt:lpstr>For recordings and other resources, please visit:</vt:lpstr>
    </vt:vector>
  </TitlesOfParts>
  <Company>SUNY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Heron, Jamie</dc:creator>
  <cp:lastModifiedBy>Shamblin, Terry (ESOL/Transitional Studies)</cp:lastModifiedBy>
  <cp:revision>15</cp:revision>
  <dcterms:created xsi:type="dcterms:W3CDTF">2021-05-18T20:02:57Z</dcterms:created>
  <dcterms:modified xsi:type="dcterms:W3CDTF">2021-06-11T14:26:46Z</dcterms:modified>
</cp:coreProperties>
</file>