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80" r:id="rId2"/>
    <p:sldId id="307" r:id="rId3"/>
    <p:sldId id="283" r:id="rId4"/>
    <p:sldId id="328" r:id="rId5"/>
    <p:sldId id="329" r:id="rId6"/>
    <p:sldId id="311" r:id="rId7"/>
    <p:sldId id="330" r:id="rId8"/>
    <p:sldId id="331" r:id="rId9"/>
    <p:sldId id="308" r:id="rId10"/>
    <p:sldId id="290" r:id="rId11"/>
    <p:sldId id="333" r:id="rId12"/>
    <p:sldId id="332" r:id="rId13"/>
    <p:sldId id="314" r:id="rId14"/>
    <p:sldId id="315" r:id="rId15"/>
    <p:sldId id="318" r:id="rId16"/>
    <p:sldId id="319" r:id="rId17"/>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68349" autoAdjust="0"/>
  </p:normalViewPr>
  <p:slideViewPr>
    <p:cSldViewPr snapToGrid="0">
      <p:cViewPr varScale="1">
        <p:scale>
          <a:sx n="79" d="100"/>
          <a:sy n="79" d="100"/>
        </p:scale>
        <p:origin x="1776" y="90"/>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23ECBFCC-BD4A-4047-801C-8383EF99329B}" type="datetimeFigureOut">
              <a:rPr lang="en-US" smtClean="0"/>
              <a:t>10/16/2019</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2A83E9D-BE5F-49B2-BE00-0BE611FADEDB}" type="slidenum">
              <a:rPr lang="en-US" smtClean="0"/>
              <a:t>‹#›</a:t>
            </a:fld>
            <a:endParaRPr lang="en-US"/>
          </a:p>
        </p:txBody>
      </p:sp>
    </p:spTree>
    <p:extLst>
      <p:ext uri="{BB962C8B-B14F-4D97-AF65-F5344CB8AC3E}">
        <p14:creationId xmlns:p14="http://schemas.microsoft.com/office/powerpoint/2010/main" val="4054731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71BD4573-58E7-4156-A133-2731F5F8D1A6}" type="datetimeFigureOut">
              <a:rPr lang="en-US" smtClean="0"/>
              <a:t>10/16/2019</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640655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3</a:t>
            </a:fld>
            <a:endParaRPr lang="en-US"/>
          </a:p>
        </p:txBody>
      </p:sp>
    </p:spTree>
    <p:extLst>
      <p:ext uri="{BB962C8B-B14F-4D97-AF65-F5344CB8AC3E}">
        <p14:creationId xmlns:p14="http://schemas.microsoft.com/office/powerpoint/2010/main" val="904343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6</a:t>
            </a:fld>
            <a:endParaRPr lang="en-US"/>
          </a:p>
        </p:txBody>
      </p:sp>
    </p:spTree>
    <p:extLst>
      <p:ext uri="{BB962C8B-B14F-4D97-AF65-F5344CB8AC3E}">
        <p14:creationId xmlns:p14="http://schemas.microsoft.com/office/powerpoint/2010/main" val="3238989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7</a:t>
            </a:fld>
            <a:endParaRPr lang="en-US"/>
          </a:p>
        </p:txBody>
      </p:sp>
    </p:spTree>
    <p:extLst>
      <p:ext uri="{BB962C8B-B14F-4D97-AF65-F5344CB8AC3E}">
        <p14:creationId xmlns:p14="http://schemas.microsoft.com/office/powerpoint/2010/main" val="2186639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Kristal Herndon</a:t>
            </a:r>
          </a:p>
          <a:p>
            <a:r>
              <a:rPr lang="en-US" dirty="0" smtClean="0"/>
              <a:t>Shawn Jarrold</a:t>
            </a:r>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9</a:t>
            </a:fld>
            <a:endParaRPr lang="en-US"/>
          </a:p>
        </p:txBody>
      </p:sp>
    </p:spTree>
    <p:extLst>
      <p:ext uri="{BB962C8B-B14F-4D97-AF65-F5344CB8AC3E}">
        <p14:creationId xmlns:p14="http://schemas.microsoft.com/office/powerpoint/2010/main" val="1412040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13</a:t>
            </a:fld>
            <a:endParaRPr lang="en-US"/>
          </a:p>
        </p:txBody>
      </p:sp>
    </p:spTree>
    <p:extLst>
      <p:ext uri="{BB962C8B-B14F-4D97-AF65-F5344CB8AC3E}">
        <p14:creationId xmlns:p14="http://schemas.microsoft.com/office/powerpoint/2010/main" val="3864723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15</a:t>
            </a:fld>
            <a:endParaRPr lang="en-US"/>
          </a:p>
        </p:txBody>
      </p:sp>
    </p:spTree>
    <p:extLst>
      <p:ext uri="{BB962C8B-B14F-4D97-AF65-F5344CB8AC3E}">
        <p14:creationId xmlns:p14="http://schemas.microsoft.com/office/powerpoint/2010/main" val="1949727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16</a:t>
            </a:fld>
            <a:endParaRPr lang="en-US"/>
          </a:p>
        </p:txBody>
      </p:sp>
    </p:spTree>
    <p:extLst>
      <p:ext uri="{BB962C8B-B14F-4D97-AF65-F5344CB8AC3E}">
        <p14:creationId xmlns:p14="http://schemas.microsoft.com/office/powerpoint/2010/main" val="3093544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21A1D30-C0A0-4124-A783-34D9F15FA0FE}" type="datetime1">
              <a:rPr lang="en-US" smtClean="0"/>
              <a:t>10/16/2019</a:t>
            </a:fld>
            <a:endParaRPr lang="en-US"/>
          </a:p>
        </p:txBody>
      </p:sp>
      <p:sp>
        <p:nvSpPr>
          <p:cNvPr id="19" name="Footer Placeholder 18"/>
          <p:cNvSpPr>
            <a:spLocks noGrp="1"/>
          </p:cNvSpPr>
          <p:nvPr>
            <p:ph type="ftr" sz="quarter" idx="11"/>
          </p:nvPr>
        </p:nvSpPr>
        <p:spPr/>
        <p:txBody>
          <a:bodyPr/>
          <a:lstStyle/>
          <a:p>
            <a:r>
              <a:rPr lang="en-US" dirty="0" smtClean="0"/>
              <a:t>Add a footer</a:t>
            </a:r>
            <a:endParaRPr lang="en-US" dirty="0"/>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10/16/2019</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10/16/2019</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10/16/2019</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10/16/2019</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10/16/2019</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10/16/2019</a:t>
            </a:fld>
            <a:endParaRPr lang="en-US"/>
          </a:p>
        </p:txBody>
      </p:sp>
      <p:sp>
        <p:nvSpPr>
          <p:cNvPr id="8" name="Footer Placeholder 7"/>
          <p:cNvSpPr>
            <a:spLocks noGrp="1"/>
          </p:cNvSpPr>
          <p:nvPr>
            <p:ph type="ftr" sz="quarter" idx="11"/>
          </p:nvPr>
        </p:nvSpPr>
        <p:spPr/>
        <p:txBody>
          <a:bodyPr/>
          <a:lstStyle/>
          <a:p>
            <a:r>
              <a:rPr lang="en-US" dirty="0" smtClean="0"/>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5660E0-FA77-4473-A859-74127B089143}" type="datetime1">
              <a:rPr lang="en-US" smtClean="0"/>
              <a:t>10/16/2019</a:t>
            </a:fld>
            <a:endParaRPr lang="en-US"/>
          </a:p>
        </p:txBody>
      </p:sp>
      <p:sp>
        <p:nvSpPr>
          <p:cNvPr id="4" name="Footer Placeholder 3"/>
          <p:cNvSpPr>
            <a:spLocks noGrp="1"/>
          </p:cNvSpPr>
          <p:nvPr>
            <p:ph type="ftr" sz="quarter" idx="11"/>
          </p:nvPr>
        </p:nvSpPr>
        <p:spPr/>
        <p:txBody>
          <a:bodyPr/>
          <a:lstStyle/>
          <a:p>
            <a:r>
              <a:rPr lang="en-US" dirty="0" smtClean="0"/>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10/16/2019</a:t>
            </a:fld>
            <a:endParaRPr lang="en-US"/>
          </a:p>
        </p:txBody>
      </p:sp>
      <p:sp>
        <p:nvSpPr>
          <p:cNvPr id="3" name="Footer Placeholder 2"/>
          <p:cNvSpPr>
            <a:spLocks noGrp="1"/>
          </p:cNvSpPr>
          <p:nvPr>
            <p:ph type="ftr" sz="quarter" idx="11"/>
          </p:nvPr>
        </p:nvSpPr>
        <p:spPr/>
        <p:txBody>
          <a:bodyPr/>
          <a:lstStyle/>
          <a:p>
            <a:r>
              <a:rPr lang="en-US" dirty="0" smtClean="0"/>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10/16/2019</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10/16/2019</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smtClean="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10/16/2019</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smtClean="0"/>
              <a:t>Add a footer</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ytimes.com/interactive/2019/05/23/opinion/sunday/college-graduation-rates-ranking.html"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1200" y="942392"/>
            <a:ext cx="10420991" cy="774441"/>
          </a:xfrm>
        </p:spPr>
        <p:txBody>
          <a:bodyPr>
            <a:normAutofit fontScale="90000"/>
          </a:bodyPr>
          <a:lstStyle/>
          <a:p>
            <a:pPr algn="ctr"/>
            <a:r>
              <a:rPr lang="en-US" dirty="0" smtClean="0"/>
              <a:t>Completion Program at Brockport</a:t>
            </a:r>
            <a:endParaRPr lang="en-US" dirty="0"/>
          </a:p>
        </p:txBody>
      </p:sp>
      <p:sp>
        <p:nvSpPr>
          <p:cNvPr id="5" name="Subtitle 4"/>
          <p:cNvSpPr>
            <a:spLocks noGrp="1"/>
          </p:cNvSpPr>
          <p:nvPr>
            <p:ph type="subTitle" idx="1"/>
          </p:nvPr>
        </p:nvSpPr>
        <p:spPr>
          <a:xfrm>
            <a:off x="496515" y="1716834"/>
            <a:ext cx="10893380" cy="4246926"/>
          </a:xfrm>
        </p:spPr>
        <p:txBody>
          <a:bodyPr>
            <a:normAutofit/>
          </a:bodyPr>
          <a:lstStyle/>
          <a:p>
            <a:pPr algn="ctr"/>
            <a:r>
              <a:rPr lang="en-US" sz="4000" dirty="0" smtClean="0"/>
              <a:t>Dr. Eileen Daniel,</a:t>
            </a:r>
          </a:p>
          <a:p>
            <a:pPr algn="ctr"/>
            <a:r>
              <a:rPr lang="en-US" sz="4000" dirty="0" smtClean="0"/>
              <a:t>Vice Provost, College at Brockport</a:t>
            </a:r>
          </a:p>
          <a:p>
            <a:pPr algn="ctr"/>
            <a:r>
              <a:rPr lang="en-US" sz="4000" dirty="0" smtClean="0"/>
              <a:t>Presented to </a:t>
            </a:r>
            <a:r>
              <a:rPr lang="en-US" sz="4000" i="1" dirty="0" smtClean="0"/>
              <a:t>2019 Advising, Applied Learning and Student Success Summit</a:t>
            </a:r>
            <a:r>
              <a:rPr lang="en-US" sz="4000" dirty="0" smtClean="0"/>
              <a:t>, Albany NY</a:t>
            </a:r>
          </a:p>
          <a:p>
            <a:pPr algn="ctr"/>
            <a:r>
              <a:rPr lang="en-US" sz="4000" dirty="0" smtClean="0"/>
              <a:t>October 2019</a:t>
            </a:r>
          </a:p>
          <a:p>
            <a:endParaRPr lang="en-US" dirty="0"/>
          </a:p>
          <a:p>
            <a:endParaRPr lang="en-US" dirty="0"/>
          </a:p>
          <a:p>
            <a:endParaRPr lang="en-US" dirty="0"/>
          </a:p>
        </p:txBody>
      </p:sp>
    </p:spTree>
    <p:extLst>
      <p:ext uri="{BB962C8B-B14F-4D97-AF65-F5344CB8AC3E}">
        <p14:creationId xmlns:p14="http://schemas.microsoft.com/office/powerpoint/2010/main" val="4161588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a:t>
            </a:r>
            <a:r>
              <a:rPr lang="en-US" dirty="0"/>
              <a:t>P</a:t>
            </a:r>
            <a:r>
              <a:rPr lang="en-US" dirty="0" smtClean="0"/>
              <a:t>rogress and Next Steps</a:t>
            </a:r>
            <a:endParaRPr lang="en-US" dirty="0"/>
          </a:p>
        </p:txBody>
      </p:sp>
      <p:sp>
        <p:nvSpPr>
          <p:cNvPr id="3" name="Content Placeholder 2"/>
          <p:cNvSpPr>
            <a:spLocks noGrp="1"/>
          </p:cNvSpPr>
          <p:nvPr>
            <p:ph idx="1"/>
          </p:nvPr>
        </p:nvSpPr>
        <p:spPr>
          <a:xfrm>
            <a:off x="609600" y="2269588"/>
            <a:ext cx="10972800" cy="3832274"/>
          </a:xfrm>
        </p:spPr>
        <p:txBody>
          <a:bodyPr>
            <a:normAutofit fontScale="77500" lnSpcReduction="20000"/>
          </a:bodyPr>
          <a:lstStyle/>
          <a:p>
            <a:r>
              <a:rPr lang="en-US" sz="4400" dirty="0" smtClean="0"/>
              <a:t>Temporary Academic Leave lists</a:t>
            </a:r>
          </a:p>
          <a:p>
            <a:pPr lvl="1"/>
            <a:r>
              <a:rPr lang="en-US" sz="4200" dirty="0" smtClean="0"/>
              <a:t>‘16-’17=282</a:t>
            </a:r>
          </a:p>
          <a:p>
            <a:pPr lvl="1"/>
            <a:r>
              <a:rPr lang="en-US" sz="4200" dirty="0" smtClean="0"/>
              <a:t>‘17-’18=213</a:t>
            </a:r>
          </a:p>
          <a:p>
            <a:pPr lvl="1"/>
            <a:r>
              <a:rPr lang="en-US" sz="4200" dirty="0" smtClean="0"/>
              <a:t>’18-’19=454</a:t>
            </a:r>
            <a:endParaRPr lang="en-US" sz="3900" dirty="0" smtClean="0"/>
          </a:p>
          <a:p>
            <a:r>
              <a:rPr lang="en-US" sz="4400" dirty="0" smtClean="0"/>
              <a:t>Not registered for upcoming semester</a:t>
            </a:r>
          </a:p>
          <a:p>
            <a:r>
              <a:rPr lang="en-US" sz="4400" dirty="0" smtClean="0"/>
              <a:t>Academic dismissals</a:t>
            </a:r>
          </a:p>
          <a:p>
            <a:r>
              <a:rPr lang="en-US" sz="4400" dirty="0" smtClean="0"/>
              <a:t>Referrals</a:t>
            </a:r>
            <a:endParaRPr lang="en-US" sz="4400" dirty="0"/>
          </a:p>
        </p:txBody>
      </p:sp>
    </p:spTree>
    <p:extLst>
      <p:ext uri="{BB962C8B-B14F-4D97-AF65-F5344CB8AC3E}">
        <p14:creationId xmlns:p14="http://schemas.microsoft.com/office/powerpoint/2010/main" val="1566125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77291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Timothy Jackson, BS Accounting</a:t>
            </a:r>
            <a:endParaRPr lang="en-US" dirty="0"/>
          </a:p>
        </p:txBody>
      </p:sp>
      <p:sp>
        <p:nvSpPr>
          <p:cNvPr id="3" name="Content Placeholder 2"/>
          <p:cNvSpPr>
            <a:spLocks noGrp="1"/>
          </p:cNvSpPr>
          <p:nvPr>
            <p:ph idx="1"/>
          </p:nvPr>
        </p:nvSpPr>
        <p:spPr/>
        <p:txBody>
          <a:bodyPr/>
          <a:lstStyle/>
          <a:p>
            <a:r>
              <a:rPr lang="en-US" sz="3600" dirty="0" smtClean="0"/>
              <a:t>Tim left the College in 2010 minus one course to complete his degree in Accounting</a:t>
            </a:r>
          </a:p>
          <a:p>
            <a:r>
              <a:rPr lang="en-US" sz="3600" dirty="0" smtClean="0"/>
              <a:t>Returned Summer 2014, graduated August 2014</a:t>
            </a:r>
          </a:p>
          <a:p>
            <a:r>
              <a:rPr lang="en-US" sz="3600" dirty="0" smtClean="0"/>
              <a:t>Working as an accountant in Buffalo</a:t>
            </a:r>
          </a:p>
          <a:p>
            <a:endParaRPr lang="en-US" dirty="0"/>
          </a:p>
          <a:p>
            <a:endParaRPr lang="en-US" dirty="0" smtClean="0"/>
          </a:p>
        </p:txBody>
      </p:sp>
      <p:pic>
        <p:nvPicPr>
          <p:cNvPr id="4" name="Picture 3" descr="C:\Users\edaniel\AppData\Local\Microsoft\Windows\INetCache\Content.MSO\EB1A676C.tmp"/>
          <p:cNvPicPr/>
          <p:nvPr/>
        </p:nvPicPr>
        <p:blipFill>
          <a:blip r:embed="rId2">
            <a:extLst>
              <a:ext uri="{28A0092B-C50C-407E-A947-70E740481C1C}">
                <a14:useLocalDpi xmlns:a14="http://schemas.microsoft.com/office/drawing/2010/main" val="0"/>
              </a:ext>
            </a:extLst>
          </a:blip>
          <a:srcRect/>
          <a:stretch>
            <a:fillRect/>
          </a:stretch>
        </p:blipFill>
        <p:spPr bwMode="auto">
          <a:xfrm>
            <a:off x="9450460" y="3946017"/>
            <a:ext cx="1849755" cy="2466975"/>
          </a:xfrm>
          <a:prstGeom prst="rect">
            <a:avLst/>
          </a:prstGeom>
          <a:noFill/>
          <a:ln>
            <a:noFill/>
          </a:ln>
        </p:spPr>
      </p:pic>
    </p:spTree>
    <p:extLst>
      <p:ext uri="{BB962C8B-B14F-4D97-AF65-F5344CB8AC3E}">
        <p14:creationId xmlns:p14="http://schemas.microsoft.com/office/powerpoint/2010/main" val="3973588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6721642" cy="1162050"/>
          </a:xfrm>
        </p:spPr>
        <p:txBody>
          <a:bodyPr/>
          <a:lstStyle/>
          <a:p>
            <a:r>
              <a:rPr lang="en-US" dirty="0" smtClean="0"/>
              <a:t>Case Study: Shawn Jarrold.</a:t>
            </a:r>
            <a:endParaRPr lang="en-US" dirty="0"/>
          </a:p>
        </p:txBody>
      </p:sp>
      <p:sp>
        <p:nvSpPr>
          <p:cNvPr id="3" name="Content Placeholder 2"/>
          <p:cNvSpPr>
            <a:spLocks noGrp="1"/>
          </p:cNvSpPr>
          <p:nvPr>
            <p:ph sz="half" idx="1"/>
          </p:nvPr>
        </p:nvSpPr>
        <p:spPr>
          <a:xfrm>
            <a:off x="3157871" y="1676400"/>
            <a:ext cx="8424530" cy="4572000"/>
          </a:xfrm>
        </p:spPr>
        <p:txBody>
          <a:bodyPr>
            <a:normAutofit/>
          </a:bodyPr>
          <a:lstStyle/>
          <a:p>
            <a:r>
              <a:rPr lang="en-US" sz="3200" dirty="0" smtClean="0"/>
              <a:t>BUS major</a:t>
            </a:r>
          </a:p>
          <a:p>
            <a:r>
              <a:rPr lang="en-US" sz="3200" dirty="0" smtClean="0"/>
              <a:t>Left for job-2009 -needed- 4 BUS courses</a:t>
            </a:r>
          </a:p>
          <a:p>
            <a:r>
              <a:rPr lang="en-US" sz="3200" dirty="0" smtClean="0"/>
              <a:t>Needed degree for administrative promotion</a:t>
            </a:r>
          </a:p>
          <a:p>
            <a:r>
              <a:rPr lang="en-US" sz="3200" dirty="0" smtClean="0"/>
              <a:t>Returned 2014</a:t>
            </a:r>
          </a:p>
          <a:p>
            <a:r>
              <a:rPr lang="en-US" sz="3200" dirty="0" smtClean="0"/>
              <a:t>Completed online and  evenings over two years</a:t>
            </a:r>
          </a:p>
          <a:p>
            <a:r>
              <a:rPr lang="en-US" sz="3200" dirty="0" smtClean="0"/>
              <a:t>Earned degree 2016</a:t>
            </a:r>
            <a:endParaRPr lang="en-US" sz="3200" dirty="0"/>
          </a:p>
        </p:txBody>
      </p:sp>
      <p:sp>
        <p:nvSpPr>
          <p:cNvPr id="4" name="Text Placeholder 3"/>
          <p:cNvSpPr>
            <a:spLocks noGrp="1"/>
          </p:cNvSpPr>
          <p:nvPr>
            <p:ph type="body" idx="2"/>
          </p:nvPr>
        </p:nvSpPr>
        <p:spPr>
          <a:xfrm>
            <a:off x="914400" y="1676400"/>
            <a:ext cx="2020186" cy="4572000"/>
          </a:xfrm>
        </p:spPr>
        <p:txBody>
          <a:bodyPr/>
          <a:lstStyle/>
          <a:p>
            <a:endParaRPr lang="en-US" dirty="0"/>
          </a:p>
        </p:txBody>
      </p:sp>
      <p:pic>
        <p:nvPicPr>
          <p:cNvPr id="5" name="Picture 4" descr="635943650415542178-CO-College-032316-B-Metr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1676400"/>
            <a:ext cx="2011680" cy="2560320"/>
          </a:xfrm>
          <a:prstGeom prst="rect">
            <a:avLst/>
          </a:prstGeom>
          <a:noFill/>
          <a:extLst/>
        </p:spPr>
      </p:pic>
    </p:spTree>
    <p:extLst>
      <p:ext uri="{BB962C8B-B14F-4D97-AF65-F5344CB8AC3E}">
        <p14:creationId xmlns:p14="http://schemas.microsoft.com/office/powerpoint/2010/main" val="2229192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 T.</a:t>
            </a:r>
            <a:endParaRPr lang="en-US" dirty="0"/>
          </a:p>
        </p:txBody>
      </p:sp>
      <p:sp>
        <p:nvSpPr>
          <p:cNvPr id="3" name="Content Placeholder 2"/>
          <p:cNvSpPr>
            <a:spLocks noGrp="1"/>
          </p:cNvSpPr>
          <p:nvPr>
            <p:ph sz="half" idx="1"/>
          </p:nvPr>
        </p:nvSpPr>
        <p:spPr/>
        <p:txBody>
          <a:bodyPr/>
          <a:lstStyle/>
          <a:p>
            <a:r>
              <a:rPr lang="en-US" dirty="0" smtClean="0"/>
              <a:t>Criminal Justice major</a:t>
            </a:r>
          </a:p>
          <a:p>
            <a:r>
              <a:rPr lang="en-US" dirty="0" smtClean="0"/>
              <a:t>Left for personal reasons in 2010</a:t>
            </a:r>
          </a:p>
          <a:p>
            <a:r>
              <a:rPr lang="en-US" dirty="0" smtClean="0"/>
              <a:t>Completed two online courses</a:t>
            </a:r>
          </a:p>
          <a:p>
            <a:r>
              <a:rPr lang="en-US" dirty="0" smtClean="0"/>
              <a:t>Graduated in 2017</a:t>
            </a:r>
          </a:p>
          <a:p>
            <a:r>
              <a:rPr lang="en-US" dirty="0" smtClean="0"/>
              <a:t>Now employed in professional position</a:t>
            </a:r>
          </a:p>
          <a:p>
            <a:endParaRPr lang="en-US" dirty="0"/>
          </a:p>
        </p:txBody>
      </p:sp>
      <p:sp>
        <p:nvSpPr>
          <p:cNvPr id="4" name="Text Placeholder 3"/>
          <p:cNvSpPr>
            <a:spLocks noGrp="1"/>
          </p:cNvSpPr>
          <p:nvPr>
            <p:ph type="body" idx="2"/>
          </p:nvPr>
        </p:nvSpPr>
        <p:spPr/>
        <p:txBody>
          <a:bodyPr/>
          <a:lstStyle/>
          <a:p>
            <a:endParaRPr lang="en-US" dirty="0"/>
          </a:p>
        </p:txBody>
      </p:sp>
      <p:pic>
        <p:nvPicPr>
          <p:cNvPr id="5" name="Picture 2" descr="Image result for brockport gradu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950" y="1931581"/>
            <a:ext cx="1714500" cy="228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7122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Proud mother of summer 2018 graduate- calendar year Fall 1984.</a:t>
            </a:r>
            <a:endParaRPr lang="en-US" dirty="0"/>
          </a:p>
        </p:txBody>
      </p:sp>
      <p:pic>
        <p:nvPicPr>
          <p:cNvPr id="3" name="Picture 2" descr="109da108-405b-4655-a847-f5b51d618f61@namprd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6186" y="1847088"/>
            <a:ext cx="60960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45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947042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Completion Program Overview	</a:t>
            </a:r>
            <a:endParaRPr lang="en-US" dirty="0"/>
          </a:p>
        </p:txBody>
      </p:sp>
      <p:sp>
        <p:nvSpPr>
          <p:cNvPr id="3" name="Content Placeholder 2"/>
          <p:cNvSpPr>
            <a:spLocks noGrp="1"/>
          </p:cNvSpPr>
          <p:nvPr>
            <p:ph idx="1"/>
          </p:nvPr>
        </p:nvSpPr>
        <p:spPr>
          <a:xfrm>
            <a:off x="609600" y="1935480"/>
            <a:ext cx="10972800" cy="5006496"/>
          </a:xfrm>
        </p:spPr>
        <p:txBody>
          <a:bodyPr/>
          <a:lstStyle/>
          <a:p>
            <a:r>
              <a:rPr lang="en-US" sz="2800" dirty="0"/>
              <a:t>Began in </a:t>
            </a:r>
            <a:r>
              <a:rPr lang="en-US" sz="2800" dirty="0" smtClean="0"/>
              <a:t>AY 2014-2015 </a:t>
            </a:r>
            <a:r>
              <a:rPr lang="en-US" sz="2800" dirty="0"/>
              <a:t>in Vice Provost’s office;</a:t>
            </a:r>
          </a:p>
          <a:p>
            <a:r>
              <a:rPr lang="en-US" sz="2800" dirty="0" smtClean="0"/>
              <a:t>Seeks out students who stepped out prior to degree completion; </a:t>
            </a:r>
          </a:p>
          <a:p>
            <a:r>
              <a:rPr lang="en-US" sz="2800" dirty="0" smtClean="0"/>
              <a:t>Encourages and facilitates their return; </a:t>
            </a:r>
          </a:p>
          <a:p>
            <a:r>
              <a:rPr lang="en-US" sz="2800" dirty="0" smtClean="0"/>
              <a:t>Provides personal support: advisement, registration, affirming enrollment, etc.;</a:t>
            </a:r>
          </a:p>
          <a:p>
            <a:r>
              <a:rPr lang="en-US" sz="2800" dirty="0" smtClean="0"/>
              <a:t>Currently funded via a PIF grant; hired </a:t>
            </a:r>
            <a:r>
              <a:rPr lang="en-US" sz="2800" i="1" dirty="0"/>
              <a:t>C</a:t>
            </a:r>
            <a:r>
              <a:rPr lang="en-US" sz="2800" i="1" dirty="0" smtClean="0"/>
              <a:t>ompletion </a:t>
            </a:r>
            <a:r>
              <a:rPr lang="en-US" sz="2800" i="1" dirty="0"/>
              <a:t>S</a:t>
            </a:r>
            <a:r>
              <a:rPr lang="en-US" sz="2800" i="1" dirty="0" smtClean="0"/>
              <a:t>pecialist </a:t>
            </a:r>
            <a:r>
              <a:rPr lang="en-US" sz="2800" dirty="0" smtClean="0"/>
              <a:t>in 2016.</a:t>
            </a:r>
          </a:p>
          <a:p>
            <a:pPr marL="0" indent="0">
              <a:buNone/>
            </a:pPr>
            <a:endParaRPr lang="en-US" dirty="0"/>
          </a:p>
        </p:txBody>
      </p:sp>
      <p:pic>
        <p:nvPicPr>
          <p:cNvPr id="4" name="Picture 3" descr="Image result for return to college"/>
          <p:cNvPicPr/>
          <p:nvPr/>
        </p:nvPicPr>
        <p:blipFill>
          <a:blip r:embed="rId2">
            <a:extLst>
              <a:ext uri="{28A0092B-C50C-407E-A947-70E740481C1C}">
                <a14:useLocalDpi xmlns:a14="http://schemas.microsoft.com/office/drawing/2010/main" val="0"/>
              </a:ext>
            </a:extLst>
          </a:blip>
          <a:srcRect/>
          <a:stretch>
            <a:fillRect/>
          </a:stretch>
        </p:blipFill>
        <p:spPr bwMode="auto">
          <a:xfrm>
            <a:off x="3878559" y="5747385"/>
            <a:ext cx="3613785" cy="1110615"/>
          </a:xfrm>
          <a:prstGeom prst="rect">
            <a:avLst/>
          </a:prstGeom>
          <a:noFill/>
          <a:ln>
            <a:noFill/>
          </a:ln>
        </p:spPr>
      </p:pic>
    </p:spTree>
    <p:extLst>
      <p:ext uri="{BB962C8B-B14F-4D97-AF65-F5344CB8AC3E}">
        <p14:creationId xmlns:p14="http://schemas.microsoft.com/office/powerpoint/2010/main" val="4081741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Goals</a:t>
            </a:r>
            <a:endParaRPr lang="en-US" dirty="0"/>
          </a:p>
        </p:txBody>
      </p:sp>
      <p:sp>
        <p:nvSpPr>
          <p:cNvPr id="3" name="Content Placeholder 2"/>
          <p:cNvSpPr>
            <a:spLocks noGrp="1"/>
          </p:cNvSpPr>
          <p:nvPr>
            <p:ph idx="1"/>
          </p:nvPr>
        </p:nvSpPr>
        <p:spPr/>
        <p:txBody>
          <a:bodyPr/>
          <a:lstStyle/>
          <a:p>
            <a:r>
              <a:rPr lang="en-US" dirty="0" smtClean="0"/>
              <a:t>Support the return, degree completion among students who stepped out prior to graduation</a:t>
            </a:r>
          </a:p>
          <a:p>
            <a:r>
              <a:rPr lang="en-US" dirty="0" smtClean="0"/>
              <a:t>Retrieve past due balances, fees, fines</a:t>
            </a:r>
          </a:p>
          <a:p>
            <a:r>
              <a:rPr lang="en-US" dirty="0" smtClean="0"/>
              <a:t>Earn tuition revenues </a:t>
            </a:r>
          </a:p>
          <a:p>
            <a:r>
              <a:rPr lang="en-US" dirty="0" smtClean="0"/>
              <a:t>Increase the 6 year graduation rate</a:t>
            </a:r>
          </a:p>
          <a:p>
            <a:r>
              <a:rPr lang="en-US" dirty="0" smtClean="0"/>
              <a:t>Develop Advancement opportunities among this </a:t>
            </a:r>
          </a:p>
          <a:p>
            <a:pPr marL="0" indent="0">
              <a:buNone/>
            </a:pPr>
            <a:r>
              <a:rPr lang="en-US" dirty="0" smtClean="0"/>
              <a:t>    group</a:t>
            </a:r>
          </a:p>
          <a:p>
            <a:r>
              <a:rPr lang="en-US" dirty="0"/>
              <a:t>I</a:t>
            </a:r>
            <a:r>
              <a:rPr lang="en-US" dirty="0" smtClean="0"/>
              <a:t>dentify reasons our students stepped out</a:t>
            </a:r>
          </a:p>
          <a:p>
            <a:r>
              <a:rPr lang="en-US" dirty="0" smtClean="0"/>
              <a:t>Identify barriers to their return</a:t>
            </a:r>
          </a:p>
          <a:p>
            <a:pPr marL="0" indent="0">
              <a:buNone/>
            </a:pPr>
            <a:endParaRPr lang="en-US" dirty="0" smtClean="0"/>
          </a:p>
          <a:p>
            <a:endParaRPr lang="en-US" dirty="0"/>
          </a:p>
        </p:txBody>
      </p:sp>
      <p:pic>
        <p:nvPicPr>
          <p:cNvPr id="5" name="Picture 4" descr="Image result for brockport graduation"/>
          <p:cNvPicPr/>
          <p:nvPr/>
        </p:nvPicPr>
        <p:blipFill>
          <a:blip r:embed="rId3">
            <a:extLst>
              <a:ext uri="{28A0092B-C50C-407E-A947-70E740481C1C}">
                <a14:useLocalDpi xmlns:a14="http://schemas.microsoft.com/office/drawing/2010/main" val="0"/>
              </a:ext>
            </a:extLst>
          </a:blip>
          <a:srcRect/>
          <a:stretch>
            <a:fillRect/>
          </a:stretch>
        </p:blipFill>
        <p:spPr bwMode="auto">
          <a:xfrm>
            <a:off x="8548085" y="2326121"/>
            <a:ext cx="3474720" cy="3474720"/>
          </a:xfrm>
          <a:prstGeom prst="rect">
            <a:avLst/>
          </a:prstGeom>
          <a:noFill/>
          <a:ln>
            <a:noFill/>
          </a:ln>
        </p:spPr>
      </p:pic>
    </p:spTree>
    <p:extLst>
      <p:ext uri="{BB962C8B-B14F-4D97-AF65-F5344CB8AC3E}">
        <p14:creationId xmlns:p14="http://schemas.microsoft.com/office/powerpoint/2010/main" val="362169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a:t>
            </a:r>
            <a:endParaRPr lang="en-US" dirty="0"/>
          </a:p>
        </p:txBody>
      </p:sp>
      <p:sp>
        <p:nvSpPr>
          <p:cNvPr id="3" name="Content Placeholder 2"/>
          <p:cNvSpPr>
            <a:spLocks noGrp="1"/>
          </p:cNvSpPr>
          <p:nvPr>
            <p:ph idx="1"/>
          </p:nvPr>
        </p:nvSpPr>
        <p:spPr>
          <a:xfrm>
            <a:off x="609600" y="1935479"/>
            <a:ext cx="10972800" cy="4577287"/>
          </a:xfrm>
        </p:spPr>
        <p:txBody>
          <a:bodyPr>
            <a:normAutofit/>
          </a:bodyPr>
          <a:lstStyle/>
          <a:p>
            <a:r>
              <a:rPr lang="en-US" sz="4400" dirty="0"/>
              <a:t>About one in three students who enroll in college never earn a degree</a:t>
            </a:r>
            <a:r>
              <a:rPr lang="en-US" sz="4400" dirty="0" smtClean="0"/>
              <a:t>.</a:t>
            </a:r>
          </a:p>
          <a:p>
            <a:r>
              <a:rPr lang="en-US" sz="4400" dirty="0" smtClean="0"/>
              <a:t>Many dropouts amass large debts, have limited job/career options</a:t>
            </a:r>
          </a:p>
          <a:p>
            <a:r>
              <a:rPr lang="en-US" sz="4400" dirty="0" smtClean="0"/>
              <a:t>Only 59% of students graduate within 6 yrs.</a:t>
            </a:r>
          </a:p>
        </p:txBody>
      </p:sp>
    </p:spTree>
    <p:extLst>
      <p:ext uri="{BB962C8B-B14F-4D97-AF65-F5344CB8AC3E}">
        <p14:creationId xmlns:p14="http://schemas.microsoft.com/office/powerpoint/2010/main" val="3492186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Brockport’s Six year Graduation Rate</a:t>
            </a:r>
            <a:endParaRPr lang="en-US" sz="3200" dirty="0"/>
          </a:p>
        </p:txBody>
      </p:sp>
      <p:sp>
        <p:nvSpPr>
          <p:cNvPr id="3" name="Content Placeholder 2"/>
          <p:cNvSpPr>
            <a:spLocks noGrp="1"/>
          </p:cNvSpPr>
          <p:nvPr>
            <p:ph sz="half" idx="1"/>
          </p:nvPr>
        </p:nvSpPr>
        <p:spPr>
          <a:xfrm>
            <a:off x="3621024" y="1676400"/>
            <a:ext cx="7961376" cy="5181600"/>
          </a:xfrm>
        </p:spPr>
        <p:txBody>
          <a:bodyPr>
            <a:normAutofit fontScale="85000" lnSpcReduction="20000"/>
          </a:bodyPr>
          <a:lstStyle/>
          <a:p>
            <a:r>
              <a:rPr lang="en-US" b="1" dirty="0"/>
              <a:t>Brockport Identified as a "Top-Performing School" in a Recent </a:t>
            </a:r>
            <a:r>
              <a:rPr lang="en-US" b="1" i="1" dirty="0"/>
              <a:t>New York Times </a:t>
            </a:r>
            <a:r>
              <a:rPr lang="en-US" b="1" dirty="0"/>
              <a:t>Article</a:t>
            </a:r>
          </a:p>
          <a:p>
            <a:r>
              <a:rPr lang="en-US" dirty="0"/>
              <a:t>Study conducted by The </a:t>
            </a:r>
            <a:r>
              <a:rPr lang="en-US" i="1" dirty="0"/>
              <a:t>New York Times </a:t>
            </a:r>
            <a:r>
              <a:rPr lang="en-US" dirty="0"/>
              <a:t>and the </a:t>
            </a:r>
            <a:r>
              <a:rPr lang="en-US" i="1" dirty="0"/>
              <a:t>Urban Institute </a:t>
            </a:r>
            <a:r>
              <a:rPr lang="en-US" dirty="0"/>
              <a:t>recognized Brockport for achieving far greater than predicted graduation rates.</a:t>
            </a:r>
          </a:p>
          <a:p>
            <a:r>
              <a:rPr lang="en-US" dirty="0"/>
              <a:t>The New York Times identified The College at Brockport as one of only 15 “top-performing schools” in the country in a recently published article that examined the “College Dropout </a:t>
            </a:r>
            <a:r>
              <a:rPr lang="en-US" dirty="0" smtClean="0"/>
              <a:t>Crisis</a:t>
            </a:r>
            <a:r>
              <a:rPr lang="en-US" dirty="0"/>
              <a:t> </a:t>
            </a:r>
            <a:r>
              <a:rPr lang="en-US" dirty="0" smtClean="0"/>
              <a:t>(</a:t>
            </a:r>
            <a:r>
              <a:rPr lang="en-US" i="1" dirty="0" smtClean="0"/>
              <a:t>NYT</a:t>
            </a:r>
            <a:r>
              <a:rPr lang="en-US" dirty="0" smtClean="0"/>
              <a:t>, 5/23/19) </a:t>
            </a:r>
            <a:endParaRPr lang="en-US" dirty="0"/>
          </a:p>
          <a:p>
            <a:r>
              <a:rPr lang="en-US" dirty="0"/>
              <a:t>The study looked at 368 schools across the country and determined what they expected their graduation rates to be, based on the average for colleges with similar student bodies. Brockport was among the 15 institutions who exceeded this expectation the most. </a:t>
            </a:r>
            <a:endParaRPr lang="en-US" dirty="0" smtClean="0"/>
          </a:p>
          <a:p>
            <a:r>
              <a:rPr lang="en-US" dirty="0">
                <a:hlinkClick r:id="rId2"/>
              </a:rPr>
              <a:t>https://www.nytimes.com/interactive/2019/05/23/opinion/sunday/college-graduation-rates-ranking.html</a:t>
            </a:r>
            <a:endParaRPr lang="en-US" dirty="0"/>
          </a:p>
          <a:p>
            <a:endParaRPr lang="en-US" dirty="0"/>
          </a:p>
        </p:txBody>
      </p:sp>
      <p:sp>
        <p:nvSpPr>
          <p:cNvPr id="4" name="Text Placeholder 3"/>
          <p:cNvSpPr>
            <a:spLocks noGrp="1"/>
          </p:cNvSpPr>
          <p:nvPr>
            <p:ph type="body" idx="2"/>
          </p:nvPr>
        </p:nvSpPr>
        <p:spPr>
          <a:xfrm>
            <a:off x="914400" y="1676400"/>
            <a:ext cx="2560320" cy="1249680"/>
          </a:xfrm>
        </p:spPr>
        <p:txBody>
          <a:bodyPr>
            <a:noAutofit/>
          </a:bodyPr>
          <a:lstStyle/>
          <a:p>
            <a:r>
              <a:rPr lang="en-US" sz="4400" dirty="0" smtClean="0"/>
              <a:t>Expected 68%; Actual 83%. </a:t>
            </a:r>
            <a:endParaRPr lang="en-US" sz="4400" dirty="0"/>
          </a:p>
        </p:txBody>
      </p:sp>
    </p:spTree>
    <p:extLst>
      <p:ext uri="{BB962C8B-B14F-4D97-AF65-F5344CB8AC3E}">
        <p14:creationId xmlns:p14="http://schemas.microsoft.com/office/powerpoint/2010/main" val="2384420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6136"/>
            <a:ext cx="10972800" cy="1143000"/>
          </a:xfrm>
        </p:spPr>
        <p:txBody>
          <a:bodyPr/>
          <a:lstStyle/>
          <a:p>
            <a:r>
              <a:rPr lang="en-US" dirty="0" smtClean="0"/>
              <a:t>Data to date (2015-present):</a:t>
            </a:r>
            <a:endParaRPr lang="en-US" dirty="0"/>
          </a:p>
        </p:txBody>
      </p:sp>
      <p:sp>
        <p:nvSpPr>
          <p:cNvPr id="3" name="Content Placeholder 2"/>
          <p:cNvSpPr>
            <a:spLocks noGrp="1"/>
          </p:cNvSpPr>
          <p:nvPr>
            <p:ph idx="1"/>
          </p:nvPr>
        </p:nvSpPr>
        <p:spPr>
          <a:xfrm>
            <a:off x="609600" y="1581911"/>
            <a:ext cx="10972800" cy="7080183"/>
          </a:xfrm>
        </p:spPr>
        <p:txBody>
          <a:bodyPr>
            <a:normAutofit/>
          </a:bodyPr>
          <a:lstStyle/>
          <a:p>
            <a:r>
              <a:rPr lang="en-US" sz="4400" dirty="0" smtClean="0"/>
              <a:t>Students graduated </a:t>
            </a:r>
            <a:r>
              <a:rPr lang="en-US" sz="4400" dirty="0"/>
              <a:t>	</a:t>
            </a:r>
            <a:r>
              <a:rPr lang="en-US" sz="4400" dirty="0" smtClean="0"/>
              <a:t> 			</a:t>
            </a:r>
            <a:r>
              <a:rPr lang="en-US" sz="4400" b="1" dirty="0" smtClean="0"/>
              <a:t>502</a:t>
            </a:r>
            <a:endParaRPr lang="en-US" sz="4400" b="1" dirty="0" smtClean="0"/>
          </a:p>
          <a:p>
            <a:r>
              <a:rPr lang="en-US" sz="4400" dirty="0" smtClean="0"/>
              <a:t>Credit hours IP Fall, ’19			</a:t>
            </a:r>
            <a:r>
              <a:rPr lang="en-US" sz="4400" dirty="0" smtClean="0"/>
              <a:t>303</a:t>
            </a:r>
            <a:r>
              <a:rPr lang="en-US" sz="4400" dirty="0" smtClean="0"/>
              <a:t> </a:t>
            </a:r>
            <a:r>
              <a:rPr lang="en-US" sz="4400" dirty="0" smtClean="0"/>
              <a:t>(</a:t>
            </a:r>
            <a:r>
              <a:rPr lang="en-US" sz="4400" dirty="0" smtClean="0"/>
              <a:t>n=46)</a:t>
            </a:r>
            <a:endParaRPr lang="en-US" sz="4400" dirty="0" smtClean="0"/>
          </a:p>
          <a:p>
            <a:r>
              <a:rPr lang="en-US" sz="4400" dirty="0" smtClean="0"/>
              <a:t>Past due balances </a:t>
            </a:r>
            <a:r>
              <a:rPr lang="en-US" sz="4400" dirty="0" smtClean="0"/>
              <a:t>recovered</a:t>
            </a:r>
            <a:r>
              <a:rPr lang="en-US" sz="4400" dirty="0" smtClean="0"/>
              <a:t>: </a:t>
            </a:r>
            <a:r>
              <a:rPr lang="en-US" sz="4400" dirty="0" smtClean="0"/>
              <a:t>	$67,347</a:t>
            </a:r>
          </a:p>
          <a:p>
            <a:r>
              <a:rPr lang="en-US" sz="4400" b="1" dirty="0" smtClean="0"/>
              <a:t>Tuit</a:t>
            </a:r>
            <a:r>
              <a:rPr lang="en-US" sz="4400" dirty="0" smtClean="0"/>
              <a:t>ion </a:t>
            </a:r>
            <a:r>
              <a:rPr lang="en-US" sz="4400" dirty="0" smtClean="0"/>
              <a:t>generated </a:t>
            </a:r>
            <a:r>
              <a:rPr lang="en-US" sz="4400" b="1" dirty="0" smtClean="0"/>
              <a:t>	   			$</a:t>
            </a:r>
            <a:r>
              <a:rPr lang="en-US" sz="4400" b="1" dirty="0" smtClean="0"/>
              <a:t>985,247</a:t>
            </a:r>
            <a:endParaRPr lang="en-US" sz="4400" b="1" dirty="0"/>
          </a:p>
        </p:txBody>
      </p:sp>
    </p:spTree>
    <p:extLst>
      <p:ext uri="{BB962C8B-B14F-4D97-AF65-F5344CB8AC3E}">
        <p14:creationId xmlns:p14="http://schemas.microsoft.com/office/powerpoint/2010/main" val="187906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 to Success</a:t>
            </a:r>
            <a:endParaRPr lang="en-US" dirty="0"/>
          </a:p>
        </p:txBody>
      </p:sp>
      <p:sp>
        <p:nvSpPr>
          <p:cNvPr id="3" name="Content Placeholder 2"/>
          <p:cNvSpPr>
            <a:spLocks noGrp="1"/>
          </p:cNvSpPr>
          <p:nvPr>
            <p:ph idx="1"/>
          </p:nvPr>
        </p:nvSpPr>
        <p:spPr/>
        <p:txBody>
          <a:bodyPr/>
          <a:lstStyle/>
          <a:p>
            <a:r>
              <a:rPr lang="en-US" sz="4400" dirty="0" smtClean="0"/>
              <a:t>Collaboration w/other </a:t>
            </a:r>
            <a:r>
              <a:rPr lang="en-US" sz="4400" dirty="0" err="1" smtClean="0"/>
              <a:t>depts</a:t>
            </a:r>
            <a:r>
              <a:rPr lang="en-US" sz="4400" dirty="0" smtClean="0"/>
              <a:t>- Registration, Admissions, Academic Depts., Advancement, Advisement</a:t>
            </a:r>
          </a:p>
          <a:p>
            <a:r>
              <a:rPr lang="en-US" sz="4400" dirty="0" smtClean="0"/>
              <a:t>Advisement, support and follow up (contacting at midterm, etc.)</a:t>
            </a:r>
          </a:p>
          <a:p>
            <a:r>
              <a:rPr lang="en-US" sz="4400" dirty="0" smtClean="0"/>
              <a:t>Mapping out requirements</a:t>
            </a:r>
          </a:p>
          <a:p>
            <a:endParaRPr lang="en-US" dirty="0"/>
          </a:p>
        </p:txBody>
      </p:sp>
    </p:spTree>
    <p:extLst>
      <p:ext uri="{BB962C8B-B14F-4D97-AF65-F5344CB8AC3E}">
        <p14:creationId xmlns:p14="http://schemas.microsoft.com/office/powerpoint/2010/main" val="293330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5302"/>
            <a:ext cx="10972800" cy="1291531"/>
          </a:xfrm>
        </p:spPr>
        <p:txBody>
          <a:bodyPr>
            <a:normAutofit fontScale="90000"/>
          </a:bodyPr>
          <a:lstStyle/>
          <a:p>
            <a:r>
              <a:rPr lang="en-US" dirty="0" smtClean="0"/>
              <a:t>Reasons students walked away (in order)</a:t>
            </a:r>
            <a:endParaRPr lang="en-US" dirty="0"/>
          </a:p>
        </p:txBody>
      </p:sp>
      <p:sp>
        <p:nvSpPr>
          <p:cNvPr id="3" name="Content Placeholder 2"/>
          <p:cNvSpPr>
            <a:spLocks noGrp="1"/>
          </p:cNvSpPr>
          <p:nvPr>
            <p:ph idx="1"/>
          </p:nvPr>
        </p:nvSpPr>
        <p:spPr>
          <a:xfrm>
            <a:off x="609600" y="1716833"/>
            <a:ext cx="10972800" cy="5044495"/>
          </a:xfrm>
          <a:ln>
            <a:solidFill>
              <a:schemeClr val="accent1"/>
            </a:solidFill>
          </a:ln>
        </p:spPr>
        <p:txBody>
          <a:bodyPr>
            <a:normAutofit/>
          </a:bodyPr>
          <a:lstStyle/>
          <a:p>
            <a:r>
              <a:rPr lang="en-US" sz="3600" dirty="0" smtClean="0"/>
              <a:t>Personal: relationships/family</a:t>
            </a:r>
          </a:p>
          <a:p>
            <a:r>
              <a:rPr lang="en-US" sz="3600" dirty="0" smtClean="0"/>
              <a:t>Academic: </a:t>
            </a:r>
          </a:p>
          <a:p>
            <a:pPr lvl="1"/>
            <a:r>
              <a:rPr lang="en-US" sz="3600" dirty="0" smtClean="0"/>
              <a:t>failed course (s); trigger course; didn’t earn requisite grade; &lt;2.0 overall or in major </a:t>
            </a:r>
          </a:p>
          <a:p>
            <a:pPr lvl="1"/>
            <a:r>
              <a:rPr lang="en-US" sz="3600" dirty="0" smtClean="0"/>
              <a:t>non-admission to program with secondary admissions requirement, e.g. NUR</a:t>
            </a:r>
          </a:p>
          <a:p>
            <a:r>
              <a:rPr lang="en-US" sz="3600" dirty="0" smtClean="0"/>
              <a:t>Job</a:t>
            </a:r>
          </a:p>
          <a:p>
            <a:r>
              <a:rPr lang="en-US" sz="3600" dirty="0" smtClean="0"/>
              <a:t>Financial</a:t>
            </a:r>
          </a:p>
          <a:p>
            <a:endParaRPr lang="en-US" dirty="0" smtClean="0"/>
          </a:p>
          <a:p>
            <a:endParaRPr lang="en-US" dirty="0"/>
          </a:p>
        </p:txBody>
      </p:sp>
    </p:spTree>
    <p:extLst>
      <p:ext uri="{BB962C8B-B14F-4D97-AF65-F5344CB8AC3E}">
        <p14:creationId xmlns:p14="http://schemas.microsoft.com/office/powerpoint/2010/main" val="262127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duotone>
              <a:schemeClr val="bg1">
                <a:shade val="90000"/>
                <a:satMod val="150000"/>
              </a:schemeClr>
              <a:schemeClr val="bg1">
                <a:tint val="88000"/>
                <a:satMod val="150000"/>
              </a:schemeClr>
            </a:duotone>
            <a:extLst>
              <a:ext uri="{BEBA8EAE-BF5A-486C-A8C5-ECC9F3942E4B}">
                <a14:imgProps xmlns:a14="http://schemas.microsoft.com/office/drawing/2010/main">
                  <a14:imgLayer r:embed="rId4">
                    <a14:imgEffect>
                      <a14:artisticPaintBrush/>
                    </a14:imgEffect>
                  </a14:imgLayer>
                </a14:imgProps>
              </a:ext>
            </a:extLst>
          </a:blip>
          <a:tile tx="0" ty="0" sx="65000" sy="65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return</a:t>
            </a:r>
            <a:endParaRPr lang="en-US" dirty="0"/>
          </a:p>
        </p:txBody>
      </p:sp>
      <p:sp>
        <p:nvSpPr>
          <p:cNvPr id="3" name="Content Placeholder 2"/>
          <p:cNvSpPr>
            <a:spLocks noGrp="1"/>
          </p:cNvSpPr>
          <p:nvPr>
            <p:ph idx="1"/>
          </p:nvPr>
        </p:nvSpPr>
        <p:spPr>
          <a:xfrm>
            <a:off x="609600" y="2585757"/>
            <a:ext cx="9765204" cy="3921369"/>
          </a:xfrm>
        </p:spPr>
        <p:txBody>
          <a:bodyPr>
            <a:normAutofit lnSpcReduction="10000"/>
          </a:bodyPr>
          <a:lstStyle/>
          <a:p>
            <a:r>
              <a:rPr lang="en-US" sz="4400" dirty="0" smtClean="0"/>
              <a:t>Financial</a:t>
            </a:r>
          </a:p>
          <a:p>
            <a:r>
              <a:rPr lang="en-US" sz="4400" dirty="0" smtClean="0"/>
              <a:t>Geographic</a:t>
            </a:r>
          </a:p>
          <a:p>
            <a:r>
              <a:rPr lang="en-US" sz="4400" dirty="0" smtClean="0"/>
              <a:t>Fear: “been away from school”</a:t>
            </a:r>
          </a:p>
          <a:p>
            <a:r>
              <a:rPr lang="en-US" sz="4400" dirty="0" smtClean="0"/>
              <a:t>Unclear requirements</a:t>
            </a:r>
          </a:p>
          <a:p>
            <a:r>
              <a:rPr lang="en-US" sz="4400" dirty="0" smtClean="0"/>
              <a:t>Administrative: forms, etc.</a:t>
            </a:r>
          </a:p>
          <a:p>
            <a:endParaRPr lang="en-US" dirty="0"/>
          </a:p>
        </p:txBody>
      </p:sp>
    </p:spTree>
    <p:extLst>
      <p:ext uri="{BB962C8B-B14F-4D97-AF65-F5344CB8AC3E}">
        <p14:creationId xmlns:p14="http://schemas.microsoft.com/office/powerpoint/2010/main" val="1040975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1389</TotalTime>
  <Words>550</Words>
  <Application>Microsoft Office PowerPoint</Application>
  <PresentationFormat>Widescreen</PresentationFormat>
  <Paragraphs>92</Paragraphs>
  <Slides>16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Century Gothic</vt:lpstr>
      <vt:lpstr>Palatino Linotype</vt:lpstr>
      <vt:lpstr>Wingdings 2</vt:lpstr>
      <vt:lpstr>Presentation on brainstorming</vt:lpstr>
      <vt:lpstr>Completion Program at Brockport</vt:lpstr>
      <vt:lpstr>Completion Program Overview </vt:lpstr>
      <vt:lpstr>Project Goals</vt:lpstr>
      <vt:lpstr>Need</vt:lpstr>
      <vt:lpstr>Brockport’s Six year Graduation Rate</vt:lpstr>
      <vt:lpstr>Data to date (2015-present):</vt:lpstr>
      <vt:lpstr>Keys to Success</vt:lpstr>
      <vt:lpstr>Reasons students walked away (in order)</vt:lpstr>
      <vt:lpstr>Barriers to return</vt:lpstr>
      <vt:lpstr>Ongoing Progress and Next Steps</vt:lpstr>
      <vt:lpstr>Case Studies</vt:lpstr>
      <vt:lpstr>Timothy Jackson, BS Accounting</vt:lpstr>
      <vt:lpstr>Case Study: Shawn Jarrold.</vt:lpstr>
      <vt:lpstr>Crystal T.</vt:lpstr>
      <vt:lpstr>Proud mother of summer 2018 graduate- calendar year Fall 1984.</vt:lpstr>
      <vt:lpstr>Questions????</vt:lpstr>
    </vt:vector>
  </TitlesOfParts>
  <Company>The College at Brockport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 on Undergraduate Retention</dc:title>
  <dc:creator>Sara Kelly</dc:creator>
  <cp:lastModifiedBy>Daniel, Eileen L (edaniel)</cp:lastModifiedBy>
  <cp:revision>200</cp:revision>
  <cp:lastPrinted>2019-03-05T14:43:49Z</cp:lastPrinted>
  <dcterms:created xsi:type="dcterms:W3CDTF">2018-06-14T12:28:35Z</dcterms:created>
  <dcterms:modified xsi:type="dcterms:W3CDTF">2019-10-16T13:30:28Z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