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42"/>
  </p:notesMasterIdLst>
  <p:sldIdLst>
    <p:sldId id="256" r:id="rId4"/>
    <p:sldId id="257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9" r:id="rId20"/>
    <p:sldId id="310" r:id="rId21"/>
    <p:sldId id="311" r:id="rId22"/>
    <p:sldId id="312" r:id="rId23"/>
    <p:sldId id="276" r:id="rId24"/>
    <p:sldId id="313" r:id="rId25"/>
    <p:sldId id="278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258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A15E-7B09-4D72-BF51-781BDBF074C5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5D852-C54C-40A3-9199-27D24979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2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9cd5c4eb2_1_1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29cd5c4eb2_1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g29cd5c4eb2_1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218337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9cd5c4eb2_1_1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29cd5c4eb2_1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Google Shape;226;g29cd5c4eb2_1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2475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405" y="6356350"/>
            <a:ext cx="4908395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SUNY CPD Online Teaching: Technology &amp; Educational Resources 2021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468" y="212952"/>
            <a:ext cx="1726748" cy="172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2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1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4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1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18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03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5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8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02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2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448925" y="268288"/>
            <a:ext cx="1571625" cy="20843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43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37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82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7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24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27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279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35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874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8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568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3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6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276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2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2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5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5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3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B40DC-E9E9-4E26-A5AD-01C9FD8AC14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6F044-97A2-48DD-AC9F-A9701BB76C2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2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086C-1C94-4D20-9FEF-506AB74A99D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inyurl.com/coursecontext" TargetMode="Externa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inyurl.com/coursegoals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erc.carleton.edu/NAGTWorkshops/coursedesign/tutorial/index.html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inyurl.com/coursegoals" TargetMode="Externa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Goal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orative image of OTTER Institute LOgo: Online Teaching: Technology &amp; Educational resources, Course development &amp; delivery series, June 7-11, 2021" title="Title slide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366008"/>
            <a:ext cx="5204178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Creating Your Student Learning 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999" y="4640616"/>
            <a:ext cx="5204179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Chri</a:t>
            </a:r>
            <a:r>
              <a:rPr lang="en-US" dirty="0" smtClean="0">
                <a:solidFill>
                  <a:schemeClr val="bg1"/>
                </a:solidFill>
              </a:rPr>
              <a:t>s Price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Academic Programs Manager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SUNY Center for Professional Development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hris.price@suny.edu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Creating Your Student Learning Goals</a:t>
            </a:r>
            <a:endParaRPr lang="en-US" sz="4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721527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600" dirty="0">
                <a:solidFill>
                  <a:srgbClr val="000000"/>
                </a:solidFill>
              </a:rPr>
              <a:t>Session Goals: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How are student-centered learning goals different than student learning objectives or outcomes</a:t>
            </a:r>
            <a:r>
              <a:rPr lang="en-US" sz="3200" dirty="0" smtClean="0">
                <a:solidFill>
                  <a:srgbClr val="000000"/>
                </a:solidFill>
              </a:rPr>
              <a:t>? </a:t>
            </a:r>
            <a:r>
              <a:rPr lang="en-US" sz="3200" dirty="0" smtClean="0">
                <a:solidFill>
                  <a:srgbClr val="000000"/>
                </a:solidFill>
                <a:latin typeface="Zapf Dingbats"/>
              </a:rPr>
              <a:t>✔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What do student-centered learning goals look like</a:t>
            </a:r>
            <a:r>
              <a:rPr lang="en-US" sz="3200" dirty="0" smtClean="0">
                <a:solidFill>
                  <a:srgbClr val="000000"/>
                </a:solidFill>
              </a:rPr>
              <a:t>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How can you create learning goals that are flexible, learner-centered, and in alignment with what those in your discipline do?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 of Process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600" dirty="0">
                <a:solidFill>
                  <a:srgbClr val="000000"/>
                </a:solidFill>
              </a:rPr>
              <a:t>Step 1: Articulating context and audience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endParaRPr lang="en-US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600" dirty="0">
                <a:solidFill>
                  <a:srgbClr val="000000"/>
                </a:solidFill>
              </a:rPr>
              <a:t>Step 2: Setting overarching course student learning goals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24989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Step 1: Context and Audience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575459"/>
            <a:ext cx="10850592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600" dirty="0">
                <a:solidFill>
                  <a:srgbClr val="000000"/>
                </a:solidFill>
              </a:rPr>
              <a:t>Who are my students</a:t>
            </a:r>
            <a:r>
              <a:rPr lang="en-US" sz="36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600" dirty="0">
                <a:solidFill>
                  <a:srgbClr val="000000"/>
                </a:solidFill>
              </a:rPr>
              <a:t>What do they </a:t>
            </a:r>
            <a:r>
              <a:rPr lang="en-US" sz="3600" dirty="0" smtClean="0">
                <a:solidFill>
                  <a:srgbClr val="000000"/>
                </a:solidFill>
              </a:rPr>
              <a:t>need?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600" dirty="0">
                <a:solidFill>
                  <a:srgbClr val="000000"/>
                </a:solidFill>
              </a:rPr>
              <a:t>What are the needs of the curriculum</a:t>
            </a:r>
            <a:r>
              <a:rPr lang="en-US" sz="36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600" dirty="0">
                <a:solidFill>
                  <a:srgbClr val="000000"/>
                </a:solidFill>
              </a:rPr>
              <a:t>What are the constraints (including instructional modality) and support structure?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8908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Task: Context &amp; Constraints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299413"/>
            <a:ext cx="10515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Go to </a:t>
            </a:r>
            <a:r>
              <a:rPr lang="en-US" sz="320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en-US" sz="3200" dirty="0" smtClean="0">
                <a:solidFill>
                  <a:srgbClr val="000000"/>
                </a:solidFill>
                <a:hlinkClick r:id="rId2"/>
              </a:rPr>
              <a:t>tinyurl.com/coursecontext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Read through the </a:t>
            </a:r>
            <a:r>
              <a:rPr lang="en-US" sz="3200" dirty="0" smtClean="0">
                <a:solidFill>
                  <a:srgbClr val="000000"/>
                </a:solidFill>
              </a:rPr>
              <a:t>questions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 smtClean="0">
                <a:solidFill>
                  <a:srgbClr val="000000"/>
                </a:solidFill>
              </a:rPr>
              <a:t>What </a:t>
            </a:r>
            <a:r>
              <a:rPr lang="en-US" sz="3200" dirty="0">
                <a:solidFill>
                  <a:srgbClr val="000000"/>
                </a:solidFill>
              </a:rPr>
              <a:t>are the primary challenges posed by the context and constraints</a:t>
            </a:r>
            <a:r>
              <a:rPr lang="en-US" sz="32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What opportunities are presented by the context and constraints that you could take advantage of in course design?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3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93298" y="137752"/>
            <a:ext cx="11352362" cy="1325563"/>
          </a:xfrm>
        </p:spPr>
        <p:txBody>
          <a:bodyPr>
            <a:normAutofit/>
          </a:bodyPr>
          <a:lstStyle/>
          <a:p>
            <a:pPr algn="ctr"/>
            <a:r>
              <a:rPr lang="en-US" sz="4300" dirty="0"/>
              <a:t>Step 2: Setting Student-Focused Overarching Goals</a:t>
            </a:r>
            <a:endParaRPr lang="en-US" sz="43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463315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We can’t do our students’ learning for </a:t>
            </a:r>
            <a:r>
              <a:rPr lang="en-US" sz="3200" dirty="0" smtClean="0">
                <a:solidFill>
                  <a:srgbClr val="000000"/>
                </a:solidFill>
              </a:rPr>
              <a:t>them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Exposure does not guarantee </a:t>
            </a:r>
            <a:r>
              <a:rPr lang="en-US" sz="3200" dirty="0" smtClean="0">
                <a:solidFill>
                  <a:srgbClr val="000000"/>
                </a:solidFill>
              </a:rPr>
              <a:t>learning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 smtClean="0">
                <a:solidFill>
                  <a:srgbClr val="000000"/>
                </a:solidFill>
              </a:rPr>
              <a:t>Students </a:t>
            </a:r>
            <a:r>
              <a:rPr lang="en-US" sz="3200" dirty="0">
                <a:solidFill>
                  <a:srgbClr val="000000"/>
                </a:solidFill>
              </a:rPr>
              <a:t>learn when they are actively engaged in practice, application, and </a:t>
            </a:r>
            <a:r>
              <a:rPr lang="en-US" sz="3200" dirty="0" smtClean="0">
                <a:solidFill>
                  <a:srgbClr val="000000"/>
                </a:solidFill>
              </a:rPr>
              <a:t>problem-solving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         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Need to set course goals for the students, not the teacher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Setting Student-Focused Overarching Goals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Example from an art history </a:t>
            </a:r>
            <a:r>
              <a:rPr lang="en-US" sz="3200" dirty="0" smtClean="0">
                <a:solidFill>
                  <a:srgbClr val="000000"/>
                </a:solidFill>
              </a:rPr>
              <a:t>course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marL="457200" lvl="1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>
                <a:solidFill>
                  <a:srgbClr val="000000"/>
                </a:solidFill>
              </a:rPr>
              <a:t>Survey of art from a particular period</a:t>
            </a:r>
          </a:p>
          <a:p>
            <a:pPr marL="457200" lvl="1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>
                <a:solidFill>
                  <a:srgbClr val="000000"/>
                </a:solidFill>
              </a:rPr>
              <a:t>Vs.</a:t>
            </a:r>
          </a:p>
          <a:p>
            <a:pPr marL="457200" lvl="1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>
                <a:solidFill>
                  <a:srgbClr val="000000"/>
                </a:solidFill>
              </a:rPr>
              <a:t>Enabling students to go to an art museum and evaluate technique of an unfamiliar work or evaluate an unfamiliar work in its historical context or evaluate a work in the context of a particular artistic genre/school/style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Setting Student-Focused Overarching Goals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721527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Example from a bio </a:t>
            </a:r>
            <a:r>
              <a:rPr lang="en-US" sz="3200" dirty="0" smtClean="0">
                <a:solidFill>
                  <a:srgbClr val="000000"/>
                </a:solidFill>
              </a:rPr>
              <a:t>course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Survey </a:t>
            </a:r>
            <a:r>
              <a:rPr lang="en-US" sz="3200" dirty="0">
                <a:solidFill>
                  <a:srgbClr val="000000"/>
                </a:solidFill>
              </a:rPr>
              <a:t>of topics in general biology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>
                <a:solidFill>
                  <a:srgbClr val="000000"/>
                </a:solidFill>
              </a:rPr>
              <a:t>Vs.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>
                <a:solidFill>
                  <a:srgbClr val="000000"/>
                </a:solidFill>
              </a:rPr>
              <a:t>Enabling students to evaluate claims in the popular press or seek out and evaluate information or make informed decisions about issues involving genetically-engineered crops, stem cells, DNA testing, HIV AIDS,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Setting Student-Focused Overarching Goals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Example from an education </a:t>
            </a:r>
            <a:r>
              <a:rPr lang="en-US" sz="3200" dirty="0" smtClean="0">
                <a:solidFill>
                  <a:srgbClr val="000000"/>
                </a:solidFill>
              </a:rPr>
              <a:t>course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>
                <a:solidFill>
                  <a:srgbClr val="000000"/>
                </a:solidFill>
              </a:rPr>
              <a:t>Survey of results of research on learning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>
                <a:solidFill>
                  <a:srgbClr val="000000"/>
                </a:solidFill>
              </a:rPr>
              <a:t>Vs.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3200" dirty="0">
                <a:solidFill>
                  <a:srgbClr val="000000"/>
                </a:solidFill>
              </a:rPr>
              <a:t>Enabling students to design classroom activities for students that are consistent with educational theory and the science of learning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9189" y="17534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Common Denominator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18868" y="1500907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What sorts of things do you do simply because you are a professional in your discipline?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Physicist: predict outcomes based on calculations from physics principles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Art historian: assess works of art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Historian: interpret historical account in light of the source of information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English professor: critical reading of prose/poetry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3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22710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Task: What do you do?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618591"/>
            <a:ext cx="10515600" cy="4351338"/>
          </a:xfrm>
        </p:spPr>
        <p:txBody>
          <a:bodyPr/>
          <a:lstStyle/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tinyurl.com/coursegoals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/>
              <a:t>Your course should enable your students, at appropriate level, to do what you do in your discipline, not just expose them to what you know</a:t>
            </a:r>
          </a:p>
          <a:p>
            <a:r>
              <a:rPr lang="en-US" sz="3200" dirty="0"/>
              <a:t> Start by answering one or both of the following questions: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In context of general course topic, what do you do? What does analyze, evaluate, etc. involve?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Alternatively, what is unique about your worldview/the view of your discipline?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Creating Your Student Learning Goals</a:t>
            </a:r>
            <a:endParaRPr lang="en-US" sz="4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721527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600" dirty="0">
                <a:solidFill>
                  <a:srgbClr val="000000"/>
                </a:solidFill>
              </a:rPr>
              <a:t>Session Goals: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How are student-centered learning goals different than student learning objectives or outcomes</a:t>
            </a:r>
            <a:r>
              <a:rPr lang="en-US" sz="3200" dirty="0" smtClean="0">
                <a:solidFill>
                  <a:srgbClr val="000000"/>
                </a:solidFill>
              </a:rPr>
              <a:t>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What do student-centered learning goals look like</a:t>
            </a:r>
            <a:r>
              <a:rPr lang="en-US" sz="3200" dirty="0" smtClean="0">
                <a:solidFill>
                  <a:srgbClr val="000000"/>
                </a:solidFill>
              </a:rPr>
              <a:t>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How can you create learning goals that are flexible, learner-centered, and in alignment with what those in your discipline do?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2488" y="410368"/>
            <a:ext cx="11187023" cy="1325563"/>
          </a:xfrm>
        </p:spPr>
        <p:txBody>
          <a:bodyPr>
            <a:normAutofit/>
          </a:bodyPr>
          <a:lstStyle/>
          <a:p>
            <a:pPr algn="ctr"/>
            <a:r>
              <a:rPr lang="en" dirty="0"/>
              <a:t>L</a:t>
            </a:r>
            <a:r>
              <a:rPr lang="en" dirty="0">
                <a:ea typeface="Century Gothic"/>
                <a:cs typeface="Century Gothic"/>
                <a:sym typeface="Century Gothic"/>
              </a:rPr>
              <a:t>ower</a:t>
            </a:r>
            <a:r>
              <a:rPr lang="en" dirty="0"/>
              <a:t> O</a:t>
            </a:r>
            <a:r>
              <a:rPr lang="en" dirty="0">
                <a:ea typeface="Century Gothic"/>
                <a:cs typeface="Century Gothic"/>
                <a:sym typeface="Century Gothic"/>
              </a:rPr>
              <a:t>rder</a:t>
            </a:r>
            <a:r>
              <a:rPr lang="en-US" dirty="0">
                <a:ea typeface="Century Gothic"/>
                <a:cs typeface="Century Gothic"/>
                <a:sym typeface="Century Gothic"/>
              </a:rPr>
              <a:t> vs. Higher Order</a:t>
            </a:r>
            <a:r>
              <a:rPr lang="en" dirty="0">
                <a:ea typeface="Century Gothic"/>
                <a:cs typeface="Century Gothic"/>
                <a:sym typeface="Century Gothic"/>
              </a:rPr>
              <a:t> </a:t>
            </a:r>
            <a:r>
              <a:rPr lang="en" dirty="0"/>
              <a:t>T</a:t>
            </a:r>
            <a:r>
              <a:rPr lang="en" dirty="0">
                <a:ea typeface="Century Gothic"/>
                <a:cs typeface="Century Gothic"/>
                <a:sym typeface="Century Gothic"/>
              </a:rPr>
              <a:t>hinking </a:t>
            </a:r>
            <a:r>
              <a:rPr lang="en" dirty="0"/>
              <a:t>S</a:t>
            </a:r>
            <a:r>
              <a:rPr lang="en" dirty="0">
                <a:ea typeface="Century Gothic"/>
                <a:cs typeface="Century Gothic"/>
                <a:sym typeface="Century Gothic"/>
              </a:rPr>
              <a:t>kill</a:t>
            </a:r>
            <a:r>
              <a:rPr lang="en" dirty="0"/>
              <a:t> Goals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671790"/>
            <a:ext cx="10515600" cy="4351338"/>
          </a:xfrm>
        </p:spPr>
        <p:txBody>
          <a:bodyPr/>
          <a:lstStyle/>
          <a:p>
            <a:r>
              <a:rPr lang="en-US" sz="3200" dirty="0"/>
              <a:t>From Bloom’s Taxonomy (because you can’t avoid all the </a:t>
            </a:r>
            <a:r>
              <a:rPr lang="en-US" sz="3200" dirty="0" err="1"/>
              <a:t>jargony</a:t>
            </a:r>
            <a:r>
              <a:rPr lang="en-US" sz="3200" dirty="0"/>
              <a:t> pedagogical stuff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In all disciplines the purpose of lower order skills are to accomplish tasks that also require higher order thinking </a:t>
            </a:r>
            <a:r>
              <a:rPr lang="en-US" sz="3200" dirty="0" smtClean="0"/>
              <a:t>skills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We can set higher order learning goals in courses at all levels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6"/>
          <p:cNvSpPr txBox="1">
            <a:spLocks noGrp="1"/>
          </p:cNvSpPr>
          <p:nvPr>
            <p:ph type="title"/>
          </p:nvPr>
        </p:nvSpPr>
        <p:spPr>
          <a:xfrm>
            <a:off x="745067" y="482600"/>
            <a:ext cx="10363200" cy="105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accent1"/>
              </a:buClr>
              <a:buSzPts val="3780"/>
            </a:pPr>
            <a:r>
              <a:rPr lang="en-US" dirty="0"/>
              <a:t>Lower Order Thinking Skill Goals</a:t>
            </a:r>
            <a:endParaRPr dirty="0">
              <a:solidFill>
                <a:srgbClr val="008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719" y="6323094"/>
            <a:ext cx="4139543" cy="506012"/>
          </a:xfrm>
          <a:prstGeom prst="rect">
            <a:avLst/>
          </a:prstGeom>
        </p:spPr>
      </p:pic>
      <p:sp>
        <p:nvSpPr>
          <p:cNvPr id="212" name="Google Shape;212;p36"/>
          <p:cNvSpPr txBox="1">
            <a:spLocks noGrp="1"/>
          </p:cNvSpPr>
          <p:nvPr>
            <p:ph type="body" idx="1"/>
          </p:nvPr>
        </p:nvSpPr>
        <p:spPr>
          <a:xfrm>
            <a:off x="1303867" y="1535000"/>
            <a:ext cx="9245600" cy="4190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r>
              <a:rPr lang="en-US" sz="3200" dirty="0"/>
              <a:t>Knowledge, comprehension, application</a:t>
            </a:r>
            <a:endParaRPr lang="en-US" sz="3200" dirty="0"/>
          </a:p>
        </p:txBody>
      </p:sp>
      <p:sp>
        <p:nvSpPr>
          <p:cNvPr id="213" name="Google Shape;213;p36"/>
          <p:cNvSpPr txBox="1"/>
          <p:nvPr/>
        </p:nvSpPr>
        <p:spPr>
          <a:xfrm>
            <a:off x="4310334" y="2471308"/>
            <a:ext cx="2643717" cy="2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explain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describe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paraphrase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6"/>
          <p:cNvSpPr txBox="1"/>
          <p:nvPr/>
        </p:nvSpPr>
        <p:spPr>
          <a:xfrm>
            <a:off x="1155902" y="2471308"/>
            <a:ext cx="2300817" cy="2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list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identify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recognize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6"/>
          <p:cNvSpPr txBox="1"/>
          <p:nvPr/>
        </p:nvSpPr>
        <p:spPr>
          <a:xfrm>
            <a:off x="7807666" y="2471308"/>
            <a:ext cx="2116667" cy="2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calculate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mix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prepare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6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0166" y="254221"/>
            <a:ext cx="1155939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Examples of Goals Involving Lower Order Thinking Skills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72064" y="137926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At the end of this course, I want students to be able to:</a:t>
            </a:r>
          </a:p>
          <a:p>
            <a:pPr lvl="1"/>
            <a:r>
              <a:rPr lang="en-US" dirty="0"/>
              <a:t>List the major contributing factors in the spread of disease</a:t>
            </a:r>
          </a:p>
          <a:p>
            <a:pPr lvl="1"/>
            <a:r>
              <a:rPr lang="en-US" dirty="0"/>
              <a:t>Identify common rocks and minerals</a:t>
            </a:r>
          </a:p>
          <a:p>
            <a:pPr lvl="1"/>
            <a:r>
              <a:rPr lang="en-US" dirty="0"/>
              <a:t>Recognize examples of erosional and depositional glacial landforms on a topographic map</a:t>
            </a:r>
          </a:p>
          <a:p>
            <a:pPr lvl="1"/>
            <a:r>
              <a:rPr lang="en-US" dirty="0"/>
              <a:t>Cite examples of poor land use practice</a:t>
            </a:r>
          </a:p>
          <a:p>
            <a:pPr lvl="1"/>
            <a:r>
              <a:rPr lang="en-US" dirty="0"/>
              <a:t>Discuss the causes of demographic change</a:t>
            </a:r>
          </a:p>
          <a:p>
            <a:pPr lvl="1"/>
            <a:r>
              <a:rPr lang="en-US" dirty="0"/>
              <a:t>Calculate standard deviation for a set of data</a:t>
            </a:r>
          </a:p>
          <a:p>
            <a:r>
              <a:rPr lang="en-US" dirty="0"/>
              <a:t>While some of these goals involve a deeper level of knowledge and understanding than others, the goals are largely reiterative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"/>
          <p:cNvSpPr txBox="1">
            <a:spLocks noGrp="1"/>
          </p:cNvSpPr>
          <p:nvPr>
            <p:ph type="title"/>
          </p:nvPr>
        </p:nvSpPr>
        <p:spPr>
          <a:xfrm>
            <a:off x="556659" y="385073"/>
            <a:ext cx="10363200" cy="1052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accent1"/>
              </a:buClr>
              <a:buSzPts val="3780"/>
            </a:pPr>
            <a:r>
              <a:rPr lang="en" dirty="0"/>
              <a:t>H</a:t>
            </a:r>
            <a:r>
              <a:rPr lang="en" dirty="0">
                <a:ea typeface="Century Gothic"/>
                <a:cs typeface="Century Gothic"/>
                <a:sym typeface="Century Gothic"/>
              </a:rPr>
              <a:t>igher</a:t>
            </a:r>
            <a:r>
              <a:rPr lang="en" dirty="0"/>
              <a:t> Or</a:t>
            </a:r>
            <a:r>
              <a:rPr lang="en" dirty="0">
                <a:ea typeface="Century Gothic"/>
                <a:cs typeface="Century Gothic"/>
                <a:sym typeface="Century Gothic"/>
              </a:rPr>
              <a:t>der </a:t>
            </a:r>
            <a:r>
              <a:rPr lang="en" dirty="0"/>
              <a:t>T</a:t>
            </a:r>
            <a:r>
              <a:rPr lang="en" dirty="0">
                <a:ea typeface="Century Gothic"/>
                <a:cs typeface="Century Gothic"/>
                <a:sym typeface="Century Gothic"/>
              </a:rPr>
              <a:t>hinking </a:t>
            </a:r>
            <a:r>
              <a:rPr lang="en" dirty="0"/>
              <a:t>S</a:t>
            </a:r>
            <a:r>
              <a:rPr lang="en" dirty="0">
                <a:ea typeface="Century Gothic"/>
                <a:cs typeface="Century Gothic"/>
                <a:sym typeface="Century Gothic"/>
              </a:rPr>
              <a:t>kill</a:t>
            </a:r>
            <a:r>
              <a:rPr lang="en" dirty="0"/>
              <a:t> Goals</a:t>
            </a:r>
            <a:endParaRPr dirty="0"/>
          </a:p>
        </p:txBody>
      </p:sp>
      <p:sp>
        <p:nvSpPr>
          <p:cNvPr id="229" name="Google Shape;229;p38"/>
          <p:cNvSpPr txBox="1">
            <a:spLocks noGrp="1"/>
          </p:cNvSpPr>
          <p:nvPr>
            <p:ph type="body" idx="1"/>
          </p:nvPr>
        </p:nvSpPr>
        <p:spPr>
          <a:xfrm>
            <a:off x="855430" y="1618524"/>
            <a:ext cx="10239600" cy="4038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SzPts val="1980"/>
            </a:pPr>
            <a:r>
              <a:rPr lang="en" sz="3200" dirty="0" smtClean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Analysis, synthesis, evaluation, some types of application</a:t>
            </a:r>
            <a:endParaRPr sz="3200" dirty="0">
              <a:solidFill>
                <a:srgbClr val="000000"/>
              </a:solidFill>
            </a:endParaRPr>
          </a:p>
        </p:txBody>
      </p:sp>
      <p:sp>
        <p:nvSpPr>
          <p:cNvPr id="230" name="Google Shape;230;p38"/>
          <p:cNvSpPr txBox="1"/>
          <p:nvPr/>
        </p:nvSpPr>
        <p:spPr>
          <a:xfrm>
            <a:off x="4719059" y="2674631"/>
            <a:ext cx="2038400" cy="26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predict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interpret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evaluate</a:t>
            </a:r>
            <a:endParaRPr sz="2400" dirty="0"/>
          </a:p>
          <a:p>
            <a:pPr algn="ctr"/>
            <a:endParaRPr sz="3733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8"/>
          <p:cNvSpPr txBox="1"/>
          <p:nvPr/>
        </p:nvSpPr>
        <p:spPr>
          <a:xfrm>
            <a:off x="1564067" y="2648220"/>
            <a:ext cx="2222400" cy="26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derive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design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formulate</a:t>
            </a:r>
            <a:endParaRPr sz="2400" dirty="0"/>
          </a:p>
          <a:p>
            <a:pPr algn="ctr"/>
            <a:endParaRPr sz="3733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8"/>
          <p:cNvSpPr txBox="1"/>
          <p:nvPr/>
        </p:nvSpPr>
        <p:spPr>
          <a:xfrm>
            <a:off x="7421106" y="2648220"/>
            <a:ext cx="2484800" cy="26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analyze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synthesize</a:t>
            </a:r>
            <a:endParaRPr sz="2400" dirty="0"/>
          </a:p>
          <a:p>
            <a:pPr algn="ctr"/>
            <a:endParaRPr sz="3733" dirty="0"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" sz="3733" dirty="0">
                <a:latin typeface="Arial"/>
                <a:ea typeface="Arial"/>
                <a:cs typeface="Arial"/>
                <a:sym typeface="Arial"/>
              </a:rPr>
              <a:t>create</a:t>
            </a:r>
            <a:endParaRPr sz="2400" dirty="0"/>
          </a:p>
          <a:p>
            <a:pPr algn="ctr"/>
            <a:endParaRPr sz="3733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83" y="5497040"/>
            <a:ext cx="1298561" cy="12985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459" y="6354819"/>
            <a:ext cx="4139543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89590" y="365125"/>
            <a:ext cx="11663104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Examples of Goals Involving </a:t>
            </a:r>
            <a:r>
              <a:rPr lang="en-US" sz="4000" dirty="0" smtClean="0"/>
              <a:t>Higher </a:t>
            </a:r>
            <a:r>
              <a:rPr lang="en-US" sz="4000" dirty="0"/>
              <a:t>Order Thinking Skills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63342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this course, I want students to be able to:</a:t>
            </a:r>
          </a:p>
          <a:p>
            <a:r>
              <a:rPr lang="en-US" sz="2400" dirty="0"/>
              <a:t>Make an informed decision about a controversial topic, other than those covered in class, involving ___</a:t>
            </a:r>
          </a:p>
          <a:p>
            <a:r>
              <a:rPr lang="en-US" sz="2400" dirty="0"/>
              <a:t>Collect and analyze data in order to ___</a:t>
            </a:r>
          </a:p>
          <a:p>
            <a:r>
              <a:rPr lang="en-US" sz="2400" dirty="0"/>
              <a:t>Design models of ___</a:t>
            </a:r>
          </a:p>
          <a:p>
            <a:r>
              <a:rPr lang="en-US" sz="2400" dirty="0"/>
              <a:t>Solve unfamiliar problems in ____ </a:t>
            </a:r>
          </a:p>
          <a:p>
            <a:r>
              <a:rPr lang="en-US" sz="2400" dirty="0"/>
              <a:t>Find and evaluate information/data on ____</a:t>
            </a:r>
          </a:p>
          <a:p>
            <a:r>
              <a:rPr lang="en-US" sz="2400" dirty="0"/>
              <a:t>Predict the outcome of ____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10551" y="365125"/>
            <a:ext cx="1159390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Examples of Goals Involving </a:t>
            </a:r>
            <a:r>
              <a:rPr lang="en-US" sz="4000" dirty="0" smtClean="0"/>
              <a:t>Higher </a:t>
            </a:r>
            <a:r>
              <a:rPr lang="en-US" sz="4000" dirty="0"/>
              <a:t>Order Thinking Skills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18149" y="1628761"/>
            <a:ext cx="10755702" cy="4789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this course, I want students to be able to:</a:t>
            </a:r>
          </a:p>
          <a:p>
            <a:r>
              <a:rPr lang="en-US" sz="2400" dirty="0"/>
              <a:t>Develop and test age-appropriate lesson plans</a:t>
            </a:r>
          </a:p>
          <a:p>
            <a:r>
              <a:rPr lang="en-US" sz="2400" dirty="0"/>
              <a:t>Analyze an unfamiliar epidemic (which is different from recalling those covered in class)</a:t>
            </a:r>
          </a:p>
          <a:p>
            <a:r>
              <a:rPr lang="en-US" sz="2400" dirty="0"/>
              <a:t>Evaluate the historical context of an unfamiliar event</a:t>
            </a:r>
          </a:p>
          <a:p>
            <a:r>
              <a:rPr lang="en-US" sz="2400" dirty="0"/>
              <a:t>Use data from recent Mars missions to re-evaluate older hypotheses about Mars geologic processes and history/evolution</a:t>
            </a:r>
          </a:p>
          <a:p>
            <a:r>
              <a:rPr lang="en-US" sz="2400" dirty="0"/>
              <a:t>Frame a hypothesis and formulate a research plan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2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1408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Higher </a:t>
            </a:r>
            <a:r>
              <a:rPr lang="en-US" dirty="0"/>
              <a:t>Order Thinking </a:t>
            </a:r>
            <a:r>
              <a:rPr lang="en-US" dirty="0" smtClean="0"/>
              <a:t>Skills Goals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950343" y="126965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makes the higher order goals different from the lower order goals is that they are analytical, rather than </a:t>
            </a:r>
            <a:r>
              <a:rPr lang="en-US" dirty="0" smtClean="0"/>
              <a:t>reiterative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Focus is on new and different </a:t>
            </a:r>
            <a:r>
              <a:rPr lang="en-US" dirty="0" smtClean="0"/>
              <a:t>situations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Emphasis is on transitive nature of skills, abilities, knowledge, and </a:t>
            </a:r>
            <a:r>
              <a:rPr lang="en-US" dirty="0" smtClean="0"/>
              <a:t>understanding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 paths &amp; benchmarks possible for these goals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Set Goals with Higher Order Thinking Skills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Overarching goals involving lower order thinking skills are embedded in ones involving higher order thinking skills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2800" dirty="0"/>
              <a:t>At the end of this course, students should be able to analyze and evaluate current issues and events based on their interpretations of and comparisons between works of political theory.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43464" y="365125"/>
            <a:ext cx="10974238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Set Concrete Goals with Measurable Outcomes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224952" y="1914974"/>
            <a:ext cx="9990825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Clearer path to designing a course when overarching goals are stated as specific, observable actions that students should be able to perform if they have mastered the content and skills of a course:</a:t>
            </a:r>
          </a:p>
          <a:p>
            <a:pPr marL="0" indent="0" algn="ctr">
              <a:buNone/>
            </a:pPr>
            <a:r>
              <a:rPr lang="en-US" dirty="0"/>
              <a:t>I want students to understand, analyze, and evaluate current educational policies and practices using democratic philosophies of education</a:t>
            </a:r>
            <a:r>
              <a:rPr lang="en-US" dirty="0" smtClean="0"/>
              <a:t>.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Vs.</a:t>
            </a:r>
          </a:p>
          <a:p>
            <a:pPr marL="0" indent="0" algn="ctr">
              <a:buNone/>
            </a:pPr>
            <a:r>
              <a:rPr lang="en-US" dirty="0"/>
              <a:t>I want students to understand democratic philosophies of education.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Set Concrete Rather than Abstract Goals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Abstract goals are laudable but difficult to assess directly and difficult translate into practical course </a:t>
            </a:r>
            <a:r>
              <a:rPr lang="en-US" sz="3600" dirty="0" smtClean="0"/>
              <a:t>design</a:t>
            </a:r>
            <a:endParaRPr lang="en-US" sz="3600" dirty="0"/>
          </a:p>
          <a:p>
            <a:pPr lvl="1"/>
            <a:r>
              <a:rPr lang="en-US" sz="3200" dirty="0"/>
              <a:t>I want students to appreciate the complexity of political systems.</a:t>
            </a:r>
          </a:p>
          <a:p>
            <a:pPr lvl="1"/>
            <a:r>
              <a:rPr lang="en-US" sz="3200" dirty="0"/>
              <a:t>I want students to think like political scientists.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Creating Your Student Learning Goals</a:t>
            </a:r>
            <a:endParaRPr lang="en-US" sz="4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189" indent="-505319">
              <a:lnSpc>
                <a:spcPct val="100000"/>
              </a:lnSpc>
              <a:spcBef>
                <a:spcPts val="2933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Presentation adapted</a:t>
            </a:r>
            <a:r>
              <a:rPr lang="en-US" sz="3200" dirty="0">
                <a:solidFill>
                  <a:srgbClr val="000000"/>
                </a:solidFill>
              </a:rPr>
              <a:t> with permission from</a:t>
            </a:r>
          </a:p>
          <a:p>
            <a:pPr marL="914377" lvl="1" indent="-533513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“Designing Effective and Innovative Courses” </a:t>
            </a:r>
            <a:endParaRPr lang="en-US" sz="3200" dirty="0">
              <a:solidFill>
                <a:srgbClr val="000000"/>
              </a:solidFill>
            </a:endParaRPr>
          </a:p>
          <a:p>
            <a:pPr marL="914377" lvl="1" indent="-519416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ts val="2400"/>
            </a:pPr>
            <a:r>
              <a:rPr lang="en-US" sz="3200" u="sng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  <a:hlinkClick r:id="rId2"/>
              </a:rPr>
              <a:t>http://serc.carleton.edu/NAGTWorkshops/coursedesign/tutorial/index.html</a:t>
            </a: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 (Search for “Cutting Edge Course Design Tutorial in Google”)</a:t>
            </a:r>
            <a:endParaRPr lang="en-US" sz="3200" dirty="0">
              <a:solidFill>
                <a:srgbClr val="000000"/>
              </a:solidFill>
            </a:endParaRPr>
          </a:p>
          <a:p>
            <a:pPr marL="914377" lvl="1" indent="-519416">
              <a:lnSpc>
                <a:spcPct val="100000"/>
              </a:lnSpc>
              <a:spcBef>
                <a:spcPts val="800"/>
              </a:spcBef>
              <a:spcAft>
                <a:spcPts val="2133"/>
              </a:spcAft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Barbara Tewksbury, Department of Geosciences, Hamilton College &amp; R. Heather Macdonald, Department of Geology, College of William and Mary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1636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" dirty="0">
                <a:sym typeface="Century Gothic"/>
              </a:rPr>
              <a:t>Do these goals meet our criteria?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4891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want to expose my students to the history of economic thought</a:t>
            </a:r>
            <a:r>
              <a:rPr lang="en-US" dirty="0" smtClean="0"/>
              <a:t>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 want my students to understand that poverty is a complex issue.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want my students to be able to identify rocks and minerals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will be able to apply their knowledge of statistics to analyze reports and claims in the popular press.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1636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" dirty="0">
                <a:sym typeface="Century Gothic"/>
              </a:rPr>
              <a:t>Do these goals meet our criteria?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4891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want to expose my students to the history of economic thought.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want </a:t>
            </a:r>
            <a:r>
              <a:rPr lang="en-US" dirty="0"/>
              <a:t>my students to understand that poverty is a complex issue.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want my students to be able to identify rocks and minerals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will be able to apply their knowledge of statistics to analyze reports and claims in the popular press.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1494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" dirty="0">
                <a:sym typeface="Century Gothic"/>
              </a:rPr>
              <a:t>Do these goals meet our criteria?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4725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want to expose my students to the history of economic thought.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want my students to understand that poverty is a complex issue.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want my students to be able to identify rocks and minerals</a:t>
            </a:r>
            <a:r>
              <a:rPr lang="en-US" dirty="0" smtClean="0"/>
              <a:t>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will be able to apply their knowledge of statistics to analyze reports and claims in the popular press.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2498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" dirty="0">
                <a:sym typeface="Century Gothic"/>
              </a:rPr>
              <a:t>Do these goals meet our criteria?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57545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want to expose my students to the history of economic thought.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want my students to understand that poverty is a complex issue.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want my students to be able to identify rocks and minerals</a:t>
            </a:r>
            <a:r>
              <a:rPr lang="en-US" dirty="0" smtClean="0"/>
              <a:t>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will be able to apply their knowledge of statistics to analyze reports and claims in the popular press</a:t>
            </a:r>
            <a:r>
              <a:rPr lang="en-US" dirty="0" smtClean="0"/>
              <a:t>.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endParaRPr lang="en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ym typeface="Century Gothic"/>
              </a:rPr>
              <a:t>Setting Overarching Student Learning Goals for Your Course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Set student-focused goals</a:t>
            </a:r>
          </a:p>
          <a:p>
            <a:r>
              <a:rPr lang="en-US" dirty="0"/>
              <a:t>Answer the question what do I want my students to be able to do?</a:t>
            </a:r>
          </a:p>
          <a:p>
            <a:r>
              <a:rPr lang="en-US" dirty="0"/>
              <a:t>I want my students to use their strong background in order to </a:t>
            </a:r>
            <a:r>
              <a:rPr lang="en-US" dirty="0" smtClean="0"/>
              <a:t>____  	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in place of</a:t>
            </a:r>
            <a:endParaRPr lang="en-US" b="1" dirty="0"/>
          </a:p>
          <a:p>
            <a:r>
              <a:rPr lang="en-US" dirty="0" smtClean="0"/>
              <a:t>I </a:t>
            </a:r>
            <a:r>
              <a:rPr lang="en-US" dirty="0"/>
              <a:t>want my students to have a strong background in ____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ym typeface="Century Gothic"/>
              </a:rPr>
              <a:t>Task: Write Overarching Student Learning Goals for Your Course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12398" y="1910121"/>
            <a:ext cx="10249619" cy="4351338"/>
          </a:xfrm>
        </p:spPr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tinyurl.com/coursegoals</a:t>
            </a:r>
            <a:endParaRPr lang="en-US" sz="3200" dirty="0"/>
          </a:p>
          <a:p>
            <a:r>
              <a:rPr lang="en-US" sz="3200" dirty="0"/>
              <a:t>The overarching goals are the underpinning of your course and serve as the basis for developing activities to meet those </a:t>
            </a:r>
            <a:r>
              <a:rPr lang="en-US" sz="3200" dirty="0" smtClean="0"/>
              <a:t>goals</a:t>
            </a:r>
            <a:endParaRPr lang="en-US" sz="3200" dirty="0"/>
          </a:p>
          <a:p>
            <a:r>
              <a:rPr lang="en-US" sz="3200" dirty="0"/>
              <a:t>1-3 overarching goals is </a:t>
            </a:r>
            <a:r>
              <a:rPr lang="en-US" sz="3200" dirty="0" smtClean="0"/>
              <a:t>ideal</a:t>
            </a:r>
          </a:p>
          <a:p>
            <a:r>
              <a:rPr lang="en-US" sz="3200" dirty="0" smtClean="0"/>
              <a:t>There </a:t>
            </a:r>
            <a:r>
              <a:rPr lang="en-US" sz="3200" dirty="0"/>
              <a:t>is no one right set of overarching goals for a particular course topic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59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ym typeface="Century Gothic"/>
              </a:rPr>
              <a:t>Task: Write Overarching Student Learning Goals for Your Course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920516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Share your goal(s) with me for </a:t>
            </a:r>
            <a:r>
              <a:rPr lang="en-US" sz="3600" dirty="0" smtClean="0"/>
              <a:t>feedback</a:t>
            </a:r>
            <a:endParaRPr lang="en-US" sz="3600" dirty="0"/>
          </a:p>
          <a:p>
            <a:r>
              <a:rPr lang="en-US" sz="3600" dirty="0" smtClean="0"/>
              <a:t>chris.price@suny.edu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Your Student Learning Goals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199" y="1825625"/>
            <a:ext cx="10738449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3200" dirty="0">
                <a:solidFill>
                  <a:srgbClr val="000000"/>
                </a:solidFill>
              </a:rPr>
              <a:t>Session Goals: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How are student-centered learning goals different than student learning objectives or outcomes</a:t>
            </a:r>
            <a:r>
              <a:rPr lang="en-US" sz="2800" dirty="0" smtClean="0">
                <a:solidFill>
                  <a:srgbClr val="000000"/>
                </a:solidFill>
              </a:rPr>
              <a:t>? </a:t>
            </a:r>
            <a:r>
              <a:rPr lang="en-US" sz="2800" dirty="0" smtClean="0">
                <a:solidFill>
                  <a:srgbClr val="000000"/>
                </a:solidFill>
                <a:latin typeface="Zapf Dingbats"/>
              </a:rPr>
              <a:t>✔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What do student-centered learning goals look like</a:t>
            </a:r>
            <a:r>
              <a:rPr lang="en-US" sz="2800" dirty="0" smtClean="0">
                <a:solidFill>
                  <a:srgbClr val="000000"/>
                </a:solidFill>
              </a:rPr>
              <a:t>? </a:t>
            </a:r>
            <a:r>
              <a:rPr lang="en-US" sz="2800" dirty="0" smtClean="0">
                <a:solidFill>
                  <a:srgbClr val="000000"/>
                </a:solidFill>
                <a:latin typeface="Zapf Dingbats"/>
              </a:rPr>
              <a:t>✔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How can you create learning goals that are flexible, learner-centered, and in alignment with what those in your discipline do</a:t>
            </a:r>
            <a:r>
              <a:rPr lang="en-US" sz="2800" dirty="0" smtClean="0">
                <a:solidFill>
                  <a:srgbClr val="000000"/>
                </a:solidFill>
              </a:rPr>
              <a:t>? </a:t>
            </a:r>
            <a:r>
              <a:rPr lang="en-US" sz="2800" dirty="0" smtClean="0">
                <a:solidFill>
                  <a:srgbClr val="000000"/>
                </a:solidFill>
                <a:latin typeface="Zapf Dingbats"/>
              </a:rPr>
              <a:t>✔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3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orative image of OTTER Institute LOgo: Online Teaching: Technology &amp; Educational resources, Course development &amp; delivery series, June 7-11, 2021" title="Closing slide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2465741"/>
            <a:ext cx="6344357" cy="156439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For recordings and other resources, please visit: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4189061"/>
            <a:ext cx="5757334" cy="109414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5400" dirty="0" smtClean="0">
                <a:solidFill>
                  <a:schemeClr val="bg1"/>
                </a:solidFill>
              </a:rPr>
              <a:t>www.suny.edu/OTTER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dirty="0">
                <a:ea typeface="Century Gothic"/>
                <a:cs typeface="Century Gothic"/>
                <a:sym typeface="Century Gothic"/>
              </a:rPr>
              <a:t>How </a:t>
            </a:r>
            <a:r>
              <a:rPr lang="en" dirty="0"/>
              <a:t>do </a:t>
            </a:r>
            <a:r>
              <a:rPr lang="en-US" dirty="0"/>
              <a:t>some </a:t>
            </a:r>
            <a:r>
              <a:rPr lang="en" dirty="0"/>
              <a:t>novice teachers design their courses and assess student learning</a:t>
            </a:r>
            <a:r>
              <a:rPr lang="en" dirty="0">
                <a:sym typeface="Century Gothic"/>
              </a:rPr>
              <a:t>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dirty="0">
                <a:ea typeface="Century Gothic"/>
                <a:cs typeface="Century Gothic"/>
                <a:sym typeface="Century Gothic"/>
              </a:rPr>
              <a:t>How </a:t>
            </a:r>
            <a:r>
              <a:rPr lang="en" dirty="0"/>
              <a:t>do </a:t>
            </a:r>
            <a:r>
              <a:rPr lang="en-US" dirty="0"/>
              <a:t>some </a:t>
            </a:r>
            <a:r>
              <a:rPr lang="en" dirty="0"/>
              <a:t>novice teachers design their courses and assess student learning</a:t>
            </a:r>
            <a:r>
              <a:rPr lang="en" dirty="0">
                <a:sym typeface="Century Gothic"/>
              </a:rPr>
              <a:t>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93776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Make list of content items important to coverage of the field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2933"/>
              </a:spcBef>
              <a:buClr>
                <a:srgbClr val="000000"/>
              </a:buClr>
              <a:buSzPts val="198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Develop syllabus by organizing items into topical outline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2933"/>
              </a:spcBef>
              <a:buClr>
                <a:srgbClr val="000000"/>
              </a:buClr>
              <a:buSzPts val="198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Flesh out topical items in lectures, discussions, labs, etc.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2933"/>
              </a:spcBef>
              <a:spcAft>
                <a:spcPts val="2133"/>
              </a:spcAft>
              <a:buClr>
                <a:srgbClr val="000000"/>
              </a:buClr>
              <a:buSzPts val="198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Test knowledge learned in course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endParaRPr lang="en-US" dirty="0">
              <a:solidFill>
                <a:srgbClr val="000000"/>
              </a:solidFill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6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721527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Consideration of what your students need or could use, particularly after the course is </a:t>
            </a:r>
            <a:r>
              <a:rPr lang="en-US" sz="3200" dirty="0" smtClean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over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  <a:buNone/>
            </a:pPr>
            <a:endParaRPr lang="en-US" sz="3200" dirty="0" smtClean="0">
              <a:solidFill>
                <a:srgbClr val="000000"/>
              </a:solidFill>
              <a:ea typeface="Century Gothic"/>
              <a:cs typeface="Century Gothic"/>
              <a:sym typeface="Century Gothic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sz="3200" dirty="0" smtClean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Articulation </a:t>
            </a: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of goals beyond content/coverage </a:t>
            </a:r>
            <a:r>
              <a:rPr lang="en-US" sz="3200" dirty="0" smtClean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goals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  <a:buNone/>
            </a:pPr>
            <a:endParaRPr lang="en-US" sz="3200" dirty="0">
              <a:solidFill>
                <a:srgbClr val="000000"/>
              </a:solidFill>
              <a:ea typeface="Century Gothic"/>
              <a:cs typeface="Century Gothic"/>
              <a:sym typeface="Century Gothic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Focus on student learning and problem solving rather than on coverage of material by the instructor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</a:t>
            </a:r>
            <a:r>
              <a:rPr lang="en-US" dirty="0" smtClean="0"/>
              <a:t>Alternative Goals-Based </a:t>
            </a:r>
            <a:r>
              <a:rPr lang="en-US" dirty="0"/>
              <a:t>Approach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sz="36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Emphasis is on designing courses in which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Students learn significant and appropriate content and skills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Students have practice in thinking for themselves and solving problems in the discipline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sz="3200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Students leave the course prepared to use their knowledge and skills in the future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29611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Objectives vs. Outcomes vs. Goals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558206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The importance of these distinctions depends on the context in which they are </a:t>
            </a:r>
            <a:r>
              <a:rPr lang="en-US" dirty="0" smtClean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used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  <a:buNone/>
            </a:pPr>
            <a:endParaRPr lang="en-US" dirty="0">
              <a:solidFill>
                <a:srgbClr val="000000"/>
              </a:solidFill>
              <a:ea typeface="Century Gothic"/>
              <a:cs typeface="Century Gothic"/>
              <a:sym typeface="Century Gothic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“A goal is an idea of the future or desired result that a person or a group of people envision, plan and commit to achieve. People endeavor to reach goals within a finite time by setting deadlines.” (</a:t>
            </a:r>
            <a:r>
              <a:rPr lang="en-US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  <a:hlinkClick r:id="rId2"/>
              </a:rPr>
              <a:t>https://en.wikipedia.org/wiki/Goal</a:t>
            </a:r>
            <a:r>
              <a:rPr lang="en-US" dirty="0" smtClean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  <a:buNone/>
            </a:pPr>
            <a:endParaRPr lang="en-US" dirty="0">
              <a:solidFill>
                <a:srgbClr val="000000"/>
              </a:solidFill>
              <a:ea typeface="Century Gothic"/>
              <a:cs typeface="Century Gothic"/>
              <a:sym typeface="Century Gothic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980"/>
            </a:pPr>
            <a:r>
              <a:rPr lang="en-US" dirty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Goals need to be concrete and measurable (“My goal is to not gain more than 3 pounds during my vacation.”)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pic>
        <p:nvPicPr>
          <p:cNvPr id="13" name="Picture 12" descr="SUNY CPD Online teaching: Technology &amp; educational resources institue logo with picture of an otter&#10;" title="OTTER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424255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2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2261</Words>
  <Application>Microsoft Office PowerPoint</Application>
  <PresentationFormat>Widescreen</PresentationFormat>
  <Paragraphs>283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Calibri Light</vt:lpstr>
      <vt:lpstr>Century Gothic</vt:lpstr>
      <vt:lpstr>Times</vt:lpstr>
      <vt:lpstr>Zapf Dingbats</vt:lpstr>
      <vt:lpstr>Office Theme</vt:lpstr>
      <vt:lpstr>Custom Design</vt:lpstr>
      <vt:lpstr>1_Custom Design</vt:lpstr>
      <vt:lpstr>Creating Your Student Learning Goals</vt:lpstr>
      <vt:lpstr>Creating Your Student Learning Goals</vt:lpstr>
      <vt:lpstr>Creating Your Student Learning Goals</vt:lpstr>
      <vt:lpstr>How do some novice teachers design their courses and assess student learning?</vt:lpstr>
      <vt:lpstr>How do some novice teachers design their courses and assess student learning?</vt:lpstr>
      <vt:lpstr>What’s missing?</vt:lpstr>
      <vt:lpstr>What’s missing?</vt:lpstr>
      <vt:lpstr>An Alternative Goals-Based Approach</vt:lpstr>
      <vt:lpstr>Objectives vs. Outcomes vs. Goals</vt:lpstr>
      <vt:lpstr>Creating Your Student Learning Goals</vt:lpstr>
      <vt:lpstr>Overview of Process</vt:lpstr>
      <vt:lpstr>Step 1: Context and Audience</vt:lpstr>
      <vt:lpstr>Task: Context &amp; Constraints</vt:lpstr>
      <vt:lpstr>Step 2: Setting Student-Focused Overarching Goals</vt:lpstr>
      <vt:lpstr>Setting Student-Focused Overarching Goals</vt:lpstr>
      <vt:lpstr>Setting Student-Focused Overarching Goals</vt:lpstr>
      <vt:lpstr>Setting Student-Focused Overarching Goals</vt:lpstr>
      <vt:lpstr>Common Denominator</vt:lpstr>
      <vt:lpstr>Task: What do you do?</vt:lpstr>
      <vt:lpstr>Lower Order vs. Higher Order Thinking Skill Goals</vt:lpstr>
      <vt:lpstr>Lower Order Thinking Skill Goals</vt:lpstr>
      <vt:lpstr>Examples of Goals Involving Lower Order Thinking Skills</vt:lpstr>
      <vt:lpstr>Higher Order Thinking Skill Goals</vt:lpstr>
      <vt:lpstr>Examples of Goals Involving Higher Order Thinking Skills</vt:lpstr>
      <vt:lpstr>Examples of Goals Involving Higher Order Thinking Skills</vt:lpstr>
      <vt:lpstr>Higher Order Thinking Skills Goals</vt:lpstr>
      <vt:lpstr>Set Goals with Higher Order Thinking Skills</vt:lpstr>
      <vt:lpstr>Set Concrete Goals with Measurable Outcomes</vt:lpstr>
      <vt:lpstr>Set Concrete Rather than Abstract Goals</vt:lpstr>
      <vt:lpstr>Do these goals meet our criteria?</vt:lpstr>
      <vt:lpstr>Do these goals meet our criteria?</vt:lpstr>
      <vt:lpstr>Do these goals meet our criteria?</vt:lpstr>
      <vt:lpstr>Do these goals meet our criteria?</vt:lpstr>
      <vt:lpstr>Setting Overarching Student Learning Goals for Your Course</vt:lpstr>
      <vt:lpstr>Task: Write Overarching Student Learning Goals for Your Course</vt:lpstr>
      <vt:lpstr>Task: Write Overarching Student Learning Goals for Your Course</vt:lpstr>
      <vt:lpstr>Creating Your Student Learning Goals</vt:lpstr>
      <vt:lpstr>For recordings and other resources, please visit:</vt:lpstr>
    </vt:vector>
  </TitlesOfParts>
  <Company>SUNY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Heron, Jamie</dc:creator>
  <cp:lastModifiedBy>Price, Chris</cp:lastModifiedBy>
  <cp:revision>14</cp:revision>
  <dcterms:created xsi:type="dcterms:W3CDTF">2021-05-18T20:02:57Z</dcterms:created>
  <dcterms:modified xsi:type="dcterms:W3CDTF">2021-06-04T19:02:47Z</dcterms:modified>
</cp:coreProperties>
</file>