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Robo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D30AD1-19F2-467D-9092-09A6A06D3217}">
  <a:tblStyle styleId="{6DD30AD1-19F2-467D-9092-09A6A06D321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4ed7f123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4ed7f123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for Ashley: In addition to veteran faculty who were about to teach Post 101, can you tell us about other instructors and what their teaching background was? Talk a little about your own experience teaching the course and the feedback you got from students.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5b6650ab8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5b6650ab8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5e2dd0d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5e2dd0d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57ea6d9df_0_1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57ea6d9df_0_1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5e2dd0d2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5e2dd0d2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57ea6d9df_0_1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57ea6d9df_0_1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4ed7f123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4ed7f123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4ed7f123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4ed7f123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5e2dd0d2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5e2dd0d2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4ed7f123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4ed7f123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5e2dd0d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5e2dd0d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5b6650ab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5b6650ab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5b6650ab8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5b6650ab8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5b6650ab8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5b6650ab8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5b6650ab8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5b6650ab8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5b6650ab8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5b6650ab8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1209521" TargetMode="External"/><Relationship Id="rId4" Type="http://schemas.openxmlformats.org/officeDocument/2006/relationships/hyperlink" Target="https://pixabay.com/users/1681551-1681551/?utm_source=link-attribution&amp;utm_medium=referral&amp;utm_campaign=image&amp;utm_content=120952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mailto:carol.hernandez@li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050" y="-759381"/>
            <a:ext cx="9144000" cy="6858008"/>
          </a:xfrm>
          <a:prstGeom prst="rect">
            <a:avLst/>
          </a:prstGeom>
          <a:noFill/>
          <a:ln>
            <a:noFill/>
          </a:ln>
        </p:spPr>
      </p:pic>
      <p:sp>
        <p:nvSpPr>
          <p:cNvPr id="55" name="Google Shape;55;p13"/>
          <p:cNvSpPr txBox="1">
            <a:spLocks noGrp="1"/>
          </p:cNvSpPr>
          <p:nvPr>
            <p:ph type="ctrTitle"/>
          </p:nvPr>
        </p:nvSpPr>
        <p:spPr>
          <a:xfrm>
            <a:off x="311700" y="134975"/>
            <a:ext cx="8520600" cy="105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Post 101 Course Redesign</a:t>
            </a:r>
            <a:endParaRPr/>
          </a:p>
        </p:txBody>
      </p:sp>
      <p:sp>
        <p:nvSpPr>
          <p:cNvPr id="56" name="Google Shape;56;p13"/>
          <p:cNvSpPr txBox="1">
            <a:spLocks noGrp="1"/>
          </p:cNvSpPr>
          <p:nvPr>
            <p:ph type="subTitle" idx="1"/>
          </p:nvPr>
        </p:nvSpPr>
        <p:spPr>
          <a:xfrm>
            <a:off x="311700" y="2430400"/>
            <a:ext cx="8520600" cy="102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Working Across Departments to Create</a:t>
            </a:r>
            <a:endParaRPr b="1">
              <a:solidFill>
                <a:srgbClr val="FFFFFF"/>
              </a:solidFill>
            </a:endParaRPr>
          </a:p>
          <a:p>
            <a:pPr marL="0" lvl="0" indent="0" algn="ctr" rtl="0">
              <a:spcBef>
                <a:spcPts val="0"/>
              </a:spcBef>
              <a:spcAft>
                <a:spcPts val="0"/>
              </a:spcAft>
              <a:buNone/>
            </a:pPr>
            <a:r>
              <a:rPr lang="en" b="1">
                <a:solidFill>
                  <a:srgbClr val="FFFFFF"/>
                </a:solidFill>
              </a:rPr>
              <a:t>A shared FYE in the Online LMS</a:t>
            </a:r>
            <a:endParaRPr b="1">
              <a:solidFill>
                <a:srgbClr val="FFFFFF"/>
              </a:solidFill>
            </a:endParaRPr>
          </a:p>
        </p:txBody>
      </p:sp>
      <p:sp>
        <p:nvSpPr>
          <p:cNvPr id="57" name="Google Shape;57;p13"/>
          <p:cNvSpPr txBox="1"/>
          <p:nvPr/>
        </p:nvSpPr>
        <p:spPr>
          <a:xfrm>
            <a:off x="1188600" y="3784050"/>
            <a:ext cx="6905100" cy="118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Long Island University, Post Campus</a:t>
            </a:r>
            <a:endParaRPr/>
          </a:p>
          <a:p>
            <a:pPr marL="0" lvl="0" indent="0" algn="ctr" rtl="0">
              <a:spcBef>
                <a:spcPts val="0"/>
              </a:spcBef>
              <a:spcAft>
                <a:spcPts val="0"/>
              </a:spcAft>
              <a:buNone/>
            </a:pPr>
            <a:r>
              <a:rPr lang="en" b="1"/>
              <a:t>John Lutz</a:t>
            </a:r>
            <a:r>
              <a:rPr lang="en"/>
              <a:t>, </a:t>
            </a:r>
            <a:r>
              <a:rPr lang="en">
                <a:solidFill>
                  <a:schemeClr val="dk1"/>
                </a:solidFill>
              </a:rPr>
              <a:t>Chair of English, Philosophy and Foreign Languages</a:t>
            </a:r>
            <a:endParaRPr>
              <a:solidFill>
                <a:schemeClr val="dk1"/>
              </a:solidFill>
            </a:endParaRPr>
          </a:p>
          <a:p>
            <a:pPr marL="0" lvl="0" indent="0" algn="ctr" rtl="0">
              <a:spcBef>
                <a:spcPts val="0"/>
              </a:spcBef>
              <a:spcAft>
                <a:spcPts val="0"/>
              </a:spcAft>
              <a:buClr>
                <a:schemeClr val="dk1"/>
              </a:buClr>
              <a:buSzPts val="1100"/>
              <a:buFont typeface="Arial"/>
              <a:buNone/>
            </a:pPr>
            <a:r>
              <a:rPr lang="en">
                <a:solidFill>
                  <a:schemeClr val="dk1"/>
                </a:solidFill>
              </a:rPr>
              <a:t>Director of the First-Year Experience and Learning Communities</a:t>
            </a:r>
            <a:endParaRPr>
              <a:solidFill>
                <a:schemeClr val="dk1"/>
              </a:solidFill>
            </a:endParaRPr>
          </a:p>
          <a:p>
            <a:pPr marL="0" lvl="0" indent="0" algn="ctr" rtl="0">
              <a:spcBef>
                <a:spcPts val="0"/>
              </a:spcBef>
              <a:spcAft>
                <a:spcPts val="0"/>
              </a:spcAft>
              <a:buNone/>
            </a:pPr>
            <a:r>
              <a:rPr lang="en" b="1"/>
              <a:t>Carol Hernandez</a:t>
            </a:r>
            <a:r>
              <a:rPr lang="en"/>
              <a:t>, Instructional Designer</a:t>
            </a:r>
            <a:endParaRPr/>
          </a:p>
          <a:p>
            <a:pPr marL="0" lvl="0" indent="0" algn="ctr" rtl="0">
              <a:spcBef>
                <a:spcPts val="0"/>
              </a:spcBef>
              <a:spcAft>
                <a:spcPts val="0"/>
              </a:spcAft>
              <a:buNone/>
            </a:pPr>
            <a:r>
              <a:rPr lang="en" b="1"/>
              <a:t>Ashley John</a:t>
            </a:r>
            <a:r>
              <a:rPr lang="en"/>
              <a:t>, Director of Student Engagement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9" name="Google Shape;129;p22"/>
          <p:cNvPicPr preferRelativeResize="0"/>
          <p:nvPr/>
        </p:nvPicPr>
        <p:blipFill>
          <a:blip r:embed="rId3">
            <a:alphaModFix/>
          </a:blip>
          <a:stretch>
            <a:fillRect/>
          </a:stretch>
        </p:blipFill>
        <p:spPr>
          <a:xfrm>
            <a:off x="8702" y="-20136"/>
            <a:ext cx="9143999" cy="6098174"/>
          </a:xfrm>
          <a:prstGeom prst="rect">
            <a:avLst/>
          </a:prstGeom>
          <a:noFill/>
          <a:ln>
            <a:noFill/>
          </a:ln>
        </p:spPr>
      </p:pic>
      <p:sp>
        <p:nvSpPr>
          <p:cNvPr id="130" name="Google Shape;130;p22"/>
          <p:cNvSpPr txBox="1">
            <a:spLocks noGrp="1"/>
          </p:cNvSpPr>
          <p:nvPr>
            <p:ph type="title"/>
          </p:nvPr>
        </p:nvSpPr>
        <p:spPr>
          <a:xfrm>
            <a:off x="993750" y="70050"/>
            <a:ext cx="7997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000000"/>
                </a:solidFill>
              </a:rPr>
              <a:t>Student Engagement /Development</a:t>
            </a:r>
            <a:endParaRPr sz="3600" b="1">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The LIU Promise Model </a:t>
            </a:r>
            <a:endParaRPr sz="3600"/>
          </a:p>
        </p:txBody>
      </p:sp>
      <p:sp>
        <p:nvSpPr>
          <p:cNvPr id="137" name="Google Shape;137;p23"/>
          <p:cNvSpPr txBox="1">
            <a:spLocks noGrp="1"/>
          </p:cNvSpPr>
          <p:nvPr>
            <p:ph type="body" idx="1"/>
          </p:nvPr>
        </p:nvSpPr>
        <p:spPr>
          <a:xfrm>
            <a:off x="311700" y="1152475"/>
            <a:ext cx="5963700" cy="1656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Academic Advising</a:t>
            </a:r>
            <a:endParaRPr/>
          </a:p>
          <a:p>
            <a:pPr marL="457200" lvl="0" indent="-342900" algn="l" rtl="0">
              <a:spcBef>
                <a:spcPts val="0"/>
              </a:spcBef>
              <a:spcAft>
                <a:spcPts val="0"/>
              </a:spcAft>
              <a:buSzPts val="1800"/>
              <a:buChar char="●"/>
            </a:pPr>
            <a:r>
              <a:rPr lang="en"/>
              <a:t>Student Life, Leadership Opportunities</a:t>
            </a:r>
            <a:endParaRPr/>
          </a:p>
          <a:p>
            <a:pPr marL="457200" lvl="0" indent="-342900" algn="l" rtl="0">
              <a:spcBef>
                <a:spcPts val="0"/>
              </a:spcBef>
              <a:spcAft>
                <a:spcPts val="0"/>
              </a:spcAft>
              <a:buSzPts val="1800"/>
              <a:buChar char="●"/>
            </a:pPr>
            <a:r>
              <a:rPr lang="en"/>
              <a:t>Orientation, Building Community</a:t>
            </a:r>
            <a:endParaRPr/>
          </a:p>
        </p:txBody>
      </p:sp>
      <p:pic>
        <p:nvPicPr>
          <p:cNvPr id="138" name="Google Shape;138;p23"/>
          <p:cNvPicPr preferRelativeResize="0"/>
          <p:nvPr/>
        </p:nvPicPr>
        <p:blipFill>
          <a:blip r:embed="rId3">
            <a:alphaModFix/>
          </a:blip>
          <a:stretch>
            <a:fillRect/>
          </a:stretch>
        </p:blipFill>
        <p:spPr>
          <a:xfrm>
            <a:off x="0" y="2776127"/>
            <a:ext cx="9144003" cy="23344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Instructional Design / Technology</a:t>
            </a:r>
            <a:endParaRPr/>
          </a:p>
        </p:txBody>
      </p:sp>
      <p:sp>
        <p:nvSpPr>
          <p:cNvPr id="145" name="Google Shape;145;p24"/>
          <p:cNvSpPr txBox="1">
            <a:spLocks noGrp="1"/>
          </p:cNvSpPr>
          <p:nvPr>
            <p:ph type="body" idx="1"/>
          </p:nvPr>
        </p:nvSpPr>
        <p:spPr>
          <a:xfrm>
            <a:off x="311700" y="1687925"/>
            <a:ext cx="8520600" cy="288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Listen to faculty and students’ needs and challenges.</a:t>
            </a:r>
            <a:endParaRPr/>
          </a:p>
          <a:p>
            <a:pPr marL="457200" lvl="0" indent="-342900" algn="l" rtl="0">
              <a:spcBef>
                <a:spcPts val="0"/>
              </a:spcBef>
              <a:spcAft>
                <a:spcPts val="0"/>
              </a:spcAft>
              <a:buSzPts val="1800"/>
              <a:buChar char="●"/>
            </a:pPr>
            <a:r>
              <a:rPr lang="en"/>
              <a:t>Backwards design is driven by student learning outcomes. (What students will be able to do by taking the course.)</a:t>
            </a:r>
            <a:endParaRPr/>
          </a:p>
          <a:p>
            <a:pPr marL="457200" lvl="0" indent="-342900" algn="l" rtl="0">
              <a:spcBef>
                <a:spcPts val="0"/>
              </a:spcBef>
              <a:spcAft>
                <a:spcPts val="0"/>
              </a:spcAft>
              <a:buSzPts val="1800"/>
              <a:buChar char="●"/>
            </a:pPr>
            <a:r>
              <a:rPr lang="en"/>
              <a:t>What content can be created or curated?</a:t>
            </a:r>
            <a:endParaRPr/>
          </a:p>
          <a:p>
            <a:pPr marL="457200" lvl="0" indent="-342900" algn="l" rtl="0">
              <a:spcBef>
                <a:spcPts val="0"/>
              </a:spcBef>
              <a:spcAft>
                <a:spcPts val="0"/>
              </a:spcAft>
              <a:buSzPts val="1800"/>
              <a:buChar char="●"/>
            </a:pPr>
            <a:r>
              <a:rPr lang="en"/>
              <a:t>What library resources can be embedded?</a:t>
            </a:r>
            <a:endParaRPr/>
          </a:p>
          <a:p>
            <a:pPr marL="457200" lvl="0" indent="-342900" algn="l" rtl="0">
              <a:spcBef>
                <a:spcPts val="0"/>
              </a:spcBef>
              <a:spcAft>
                <a:spcPts val="0"/>
              </a:spcAft>
              <a:buSzPts val="1800"/>
              <a:buChar char="●"/>
            </a:pPr>
            <a:r>
              <a:rPr lang="en"/>
              <a:t>What OER multimedia can be embedded to enhance the course?</a:t>
            </a:r>
            <a:endParaRPr/>
          </a:p>
          <a:p>
            <a:pPr marL="457200" lvl="0" indent="-342900" algn="l" rtl="0">
              <a:spcBef>
                <a:spcPts val="0"/>
              </a:spcBef>
              <a:spcAft>
                <a:spcPts val="0"/>
              </a:spcAft>
              <a:buSzPts val="1800"/>
              <a:buChar char="●"/>
            </a:pPr>
            <a:r>
              <a:rPr lang="en"/>
              <a:t>What assessments can be embedded to make it easy for students to upload or post their work?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and Demo of Course Site</a:t>
            </a:r>
            <a:endParaRPr/>
          </a:p>
        </p:txBody>
      </p:sp>
      <p:sp>
        <p:nvSpPr>
          <p:cNvPr id="152" name="Google Shape;15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Week by week schedule of assignments and activities that align with common read and focus on having students talk in class and reflect on their own learning.</a:t>
            </a:r>
            <a:endParaRPr/>
          </a:p>
          <a:p>
            <a:pPr marL="457200" lvl="0" indent="-342900" algn="l" rtl="0">
              <a:spcBef>
                <a:spcPts val="0"/>
              </a:spcBef>
              <a:spcAft>
                <a:spcPts val="0"/>
              </a:spcAft>
              <a:buSzPts val="1800"/>
              <a:buChar char="●"/>
            </a:pPr>
            <a:r>
              <a:rPr lang="en"/>
              <a:t>Organization creates flexibility for instructors--from veteran to novice.</a:t>
            </a:r>
            <a:endParaRPr/>
          </a:p>
          <a:p>
            <a:pPr marL="457200" lvl="0" indent="-342900" algn="l" rtl="0">
              <a:spcBef>
                <a:spcPts val="0"/>
              </a:spcBef>
              <a:spcAft>
                <a:spcPts val="0"/>
              </a:spcAft>
              <a:buSzPts val="1800"/>
              <a:buChar char="●"/>
            </a:pPr>
            <a:r>
              <a:rPr lang="en"/>
              <a:t>Instructor resources for teaching from a culturally sensitive perspective (Rendon’s Validation Theory, 1994; Charbeneau, 2015).</a:t>
            </a:r>
            <a:endParaRPr/>
          </a:p>
          <a:p>
            <a:pPr marL="457200" lvl="0" indent="-342900" algn="l" rtl="0">
              <a:spcBef>
                <a:spcPts val="0"/>
              </a:spcBef>
              <a:spcAft>
                <a:spcPts val="0"/>
              </a:spcAft>
              <a:buSzPts val="1800"/>
              <a:buChar char="●"/>
            </a:pPr>
            <a:r>
              <a:rPr lang="en"/>
              <a:t>Multimedia content for students: Author’s TED Talk, Project Implicit Website, links to social media for students, newspaper and journal articles.</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LIU Post 101 Timeline: About One Year</a:t>
            </a:r>
            <a:endParaRPr/>
          </a:p>
        </p:txBody>
      </p:sp>
      <p:grpSp>
        <p:nvGrpSpPr>
          <p:cNvPr id="159" name="Google Shape;159;p26"/>
          <p:cNvGrpSpPr/>
          <p:nvPr/>
        </p:nvGrpSpPr>
        <p:grpSpPr>
          <a:xfrm>
            <a:off x="4513724" y="1864925"/>
            <a:ext cx="2872551" cy="1728850"/>
            <a:chOff x="4526674" y="1857799"/>
            <a:chExt cx="2872551" cy="1728850"/>
          </a:xfrm>
        </p:grpSpPr>
        <p:sp>
          <p:nvSpPr>
            <p:cNvPr id="160" name="Google Shape;160;p26"/>
            <p:cNvSpPr/>
            <p:nvPr/>
          </p:nvSpPr>
          <p:spPr>
            <a:xfrm>
              <a:off x="4849302" y="3079475"/>
              <a:ext cx="19584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26"/>
            <p:cNvGrpSpPr/>
            <p:nvPr/>
          </p:nvGrpSpPr>
          <p:grpSpPr>
            <a:xfrm>
              <a:off x="4526674" y="1857799"/>
              <a:ext cx="2872551" cy="1728850"/>
              <a:chOff x="4526674" y="1857799"/>
              <a:chExt cx="2872551" cy="1728850"/>
            </a:xfrm>
          </p:grpSpPr>
          <p:grpSp>
            <p:nvGrpSpPr>
              <p:cNvPr id="162" name="Google Shape;162;p26"/>
              <p:cNvGrpSpPr/>
              <p:nvPr/>
            </p:nvGrpSpPr>
            <p:grpSpPr>
              <a:xfrm>
                <a:off x="4808316" y="2800065"/>
                <a:ext cx="92400" cy="411825"/>
                <a:chOff x="845575" y="2563700"/>
                <a:chExt cx="92400" cy="411825"/>
              </a:xfrm>
            </p:grpSpPr>
            <p:cxnSp>
              <p:nvCxnSpPr>
                <p:cNvPr id="163" name="Google Shape;163;p26"/>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64" name="Google Shape;164;p26"/>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26"/>
              <p:cNvSpPr txBox="1"/>
              <p:nvPr/>
            </p:nvSpPr>
            <p:spPr>
              <a:xfrm>
                <a:off x="4526674" y="3215249"/>
                <a:ext cx="8844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Summer</a:t>
                </a:r>
                <a:endParaRPr sz="1200" b="1">
                  <a:latin typeface="Roboto"/>
                  <a:ea typeface="Roboto"/>
                  <a:cs typeface="Roboto"/>
                  <a:sym typeface="Roboto"/>
                </a:endParaRPr>
              </a:p>
            </p:txBody>
          </p:sp>
          <p:sp>
            <p:nvSpPr>
              <p:cNvPr id="166" name="Google Shape;166;p26"/>
              <p:cNvSpPr txBox="1"/>
              <p:nvPr/>
            </p:nvSpPr>
            <p:spPr>
              <a:xfrm>
                <a:off x="4753225" y="1857799"/>
                <a:ext cx="26460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latin typeface="Roboto"/>
                    <a:ea typeface="Roboto"/>
                    <a:cs typeface="Roboto"/>
                    <a:sym typeface="Roboto"/>
                  </a:rPr>
                  <a:t>Summer to Fall</a:t>
                </a:r>
                <a:endParaRPr sz="8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en" sz="800">
                    <a:solidFill>
                      <a:schemeClr val="dk1"/>
                    </a:solidFill>
                    <a:latin typeface="Roboto"/>
                    <a:ea typeface="Roboto"/>
                    <a:cs typeface="Roboto"/>
                    <a:sym typeface="Roboto"/>
                  </a:rPr>
                  <a:t>A master course site is built in the LMS and tested. Review the course site and all resources. Further test drive the course site. Once it is ready, it is copied to all sections. All instructors and peer mentors meet and start preparing to teach the course. </a:t>
                </a:r>
                <a:endParaRPr sz="800">
                  <a:latin typeface="Roboto"/>
                  <a:ea typeface="Roboto"/>
                  <a:cs typeface="Roboto"/>
                  <a:sym typeface="Roboto"/>
                </a:endParaRPr>
              </a:p>
            </p:txBody>
          </p:sp>
        </p:grpSp>
      </p:grpSp>
      <p:grpSp>
        <p:nvGrpSpPr>
          <p:cNvPr id="167" name="Google Shape;167;p26"/>
          <p:cNvGrpSpPr/>
          <p:nvPr/>
        </p:nvGrpSpPr>
        <p:grpSpPr>
          <a:xfrm>
            <a:off x="6422860" y="2709722"/>
            <a:ext cx="2721140" cy="1735654"/>
            <a:chOff x="6435810" y="2702596"/>
            <a:chExt cx="2721140" cy="1735654"/>
          </a:xfrm>
        </p:grpSpPr>
        <p:sp>
          <p:nvSpPr>
            <p:cNvPr id="168" name="Google Shape;168;p26"/>
            <p:cNvSpPr/>
            <p:nvPr/>
          </p:nvSpPr>
          <p:spPr>
            <a:xfrm>
              <a:off x="6807650" y="3079475"/>
              <a:ext cx="2349300" cy="133500"/>
            </a:xfrm>
            <a:prstGeom prst="rect">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169;p26"/>
            <p:cNvGrpSpPr/>
            <p:nvPr/>
          </p:nvGrpSpPr>
          <p:grpSpPr>
            <a:xfrm>
              <a:off x="6435810" y="2702596"/>
              <a:ext cx="2494563" cy="1735654"/>
              <a:chOff x="6435810" y="2702596"/>
              <a:chExt cx="2494563" cy="1735654"/>
            </a:xfrm>
          </p:grpSpPr>
          <p:grpSp>
            <p:nvGrpSpPr>
              <p:cNvPr id="170" name="Google Shape;170;p26"/>
              <p:cNvGrpSpPr/>
              <p:nvPr/>
            </p:nvGrpSpPr>
            <p:grpSpPr>
              <a:xfrm rot="10800000">
                <a:off x="6760035" y="3079467"/>
                <a:ext cx="92400" cy="411825"/>
                <a:chOff x="2070100" y="2563700"/>
                <a:chExt cx="92400" cy="411825"/>
              </a:xfrm>
            </p:grpSpPr>
            <p:cxnSp>
              <p:nvCxnSpPr>
                <p:cNvPr id="171" name="Google Shape;171;p26"/>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72" name="Google Shape;172;p26"/>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26"/>
              <p:cNvSpPr txBox="1"/>
              <p:nvPr/>
            </p:nvSpPr>
            <p:spPr>
              <a:xfrm>
                <a:off x="6435810" y="270259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Fall</a:t>
                </a:r>
                <a:endParaRPr sz="1200" b="1">
                  <a:latin typeface="Roboto"/>
                  <a:ea typeface="Roboto"/>
                  <a:cs typeface="Roboto"/>
                  <a:sym typeface="Roboto"/>
                </a:endParaRPr>
              </a:p>
            </p:txBody>
          </p:sp>
          <p:sp>
            <p:nvSpPr>
              <p:cNvPr id="174" name="Google Shape;174;p26"/>
              <p:cNvSpPr txBox="1"/>
              <p:nvPr/>
            </p:nvSpPr>
            <p:spPr>
              <a:xfrm>
                <a:off x="6676773" y="3494450"/>
                <a:ext cx="22536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latin typeface="Roboto"/>
                    <a:ea typeface="Roboto"/>
                    <a:cs typeface="Roboto"/>
                    <a:sym typeface="Roboto"/>
                  </a:rPr>
                  <a:t>Course launches</a:t>
                </a:r>
                <a:endParaRPr sz="8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en" sz="800">
                    <a:latin typeface="Roboto"/>
                    <a:ea typeface="Roboto"/>
                    <a:cs typeface="Roboto"/>
                    <a:sym typeface="Roboto"/>
                  </a:rPr>
                  <a:t>Distribute common read book, coordinate with orientation activities. Course can be enhanced by connecting with other student life activities, celebrations, traditions.</a:t>
                </a:r>
                <a:endParaRPr sz="800" b="1">
                  <a:latin typeface="Roboto"/>
                  <a:ea typeface="Roboto"/>
                  <a:cs typeface="Roboto"/>
                  <a:sym typeface="Roboto"/>
                </a:endParaRPr>
              </a:p>
            </p:txBody>
          </p:sp>
        </p:grpSp>
      </p:grpSp>
      <p:grpSp>
        <p:nvGrpSpPr>
          <p:cNvPr id="175" name="Google Shape;175;p26"/>
          <p:cNvGrpSpPr/>
          <p:nvPr/>
        </p:nvGrpSpPr>
        <p:grpSpPr>
          <a:xfrm>
            <a:off x="483041" y="1411075"/>
            <a:ext cx="3199634" cy="2182714"/>
            <a:chOff x="495991" y="1403949"/>
            <a:chExt cx="3199634" cy="2182714"/>
          </a:xfrm>
        </p:grpSpPr>
        <p:sp>
          <p:nvSpPr>
            <p:cNvPr id="176" name="Google Shape;176;p26"/>
            <p:cNvSpPr/>
            <p:nvPr/>
          </p:nvSpPr>
          <p:spPr>
            <a:xfrm>
              <a:off x="932600" y="3079475"/>
              <a:ext cx="1958400" cy="133500"/>
            </a:xfrm>
            <a:prstGeom prst="rect">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26"/>
            <p:cNvGrpSpPr/>
            <p:nvPr/>
          </p:nvGrpSpPr>
          <p:grpSpPr>
            <a:xfrm>
              <a:off x="495991" y="1403949"/>
              <a:ext cx="3199634" cy="2182714"/>
              <a:chOff x="495991" y="1403949"/>
              <a:chExt cx="3199634" cy="2182714"/>
            </a:xfrm>
          </p:grpSpPr>
          <p:sp>
            <p:nvSpPr>
              <p:cNvPr id="178" name="Google Shape;178;p26"/>
              <p:cNvSpPr txBox="1"/>
              <p:nvPr/>
            </p:nvSpPr>
            <p:spPr>
              <a:xfrm>
                <a:off x="495991" y="3215263"/>
                <a:ext cx="871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Winter </a:t>
                </a:r>
                <a:endParaRPr sz="1200" b="1">
                  <a:latin typeface="Roboto"/>
                  <a:ea typeface="Roboto"/>
                  <a:cs typeface="Roboto"/>
                  <a:sym typeface="Roboto"/>
                </a:endParaRPr>
              </a:p>
            </p:txBody>
          </p:sp>
          <p:grpSp>
            <p:nvGrpSpPr>
              <p:cNvPr id="179" name="Google Shape;179;p26"/>
              <p:cNvGrpSpPr/>
              <p:nvPr/>
            </p:nvGrpSpPr>
            <p:grpSpPr>
              <a:xfrm>
                <a:off x="881025" y="2800065"/>
                <a:ext cx="92400" cy="411825"/>
                <a:chOff x="845575" y="2563700"/>
                <a:chExt cx="92400" cy="411825"/>
              </a:xfrm>
            </p:grpSpPr>
            <p:cxnSp>
              <p:nvCxnSpPr>
                <p:cNvPr id="180" name="Google Shape;180;p26"/>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81" name="Google Shape;181;p26"/>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26"/>
              <p:cNvSpPr txBox="1"/>
              <p:nvPr/>
            </p:nvSpPr>
            <p:spPr>
              <a:xfrm>
                <a:off x="823125" y="1403949"/>
                <a:ext cx="2872500" cy="139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800" b="1">
                    <a:solidFill>
                      <a:schemeClr val="dk1"/>
                    </a:solidFill>
                    <a:latin typeface="Roboto"/>
                    <a:ea typeface="Roboto"/>
                    <a:cs typeface="Roboto"/>
                    <a:sym typeface="Roboto"/>
                  </a:rPr>
                  <a:t>Winter to Spring</a:t>
                </a:r>
                <a:endParaRPr sz="800" b="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Faculty, staff, students meet and discuss common read for upcoming course. Student Engagement, Library and IT are part of the conversations. Talk through pros and cons of each book and how it impacts learning outcomes. What resources exist? Such as the publisher’s teaching guide for the common read? TED Talks, websites, articles, etc. Remain flexible, open-minded. </a:t>
                </a:r>
                <a:endParaRPr sz="800">
                  <a:solidFill>
                    <a:schemeClr val="dk1"/>
                  </a:solidFill>
                  <a:latin typeface="Roboto"/>
                  <a:ea typeface="Roboto"/>
                  <a:cs typeface="Roboto"/>
                  <a:sym typeface="Roboto"/>
                </a:endParaRPr>
              </a:p>
              <a:p>
                <a:pPr marL="0" lvl="0" indent="0" algn="l" rtl="0">
                  <a:spcBef>
                    <a:spcPts val="0"/>
                  </a:spcBef>
                  <a:spcAft>
                    <a:spcPts val="1600"/>
                  </a:spcAft>
                  <a:buNone/>
                </a:pPr>
                <a:endParaRPr sz="800" b="1">
                  <a:latin typeface="Roboto"/>
                  <a:ea typeface="Roboto"/>
                  <a:cs typeface="Roboto"/>
                  <a:sym typeface="Roboto"/>
                </a:endParaRPr>
              </a:p>
            </p:txBody>
          </p:sp>
        </p:grpSp>
      </p:grpSp>
      <p:grpSp>
        <p:nvGrpSpPr>
          <p:cNvPr id="183" name="Google Shape;183;p26"/>
          <p:cNvGrpSpPr/>
          <p:nvPr/>
        </p:nvGrpSpPr>
        <p:grpSpPr>
          <a:xfrm>
            <a:off x="2512645" y="2709722"/>
            <a:ext cx="3045255" cy="2062953"/>
            <a:chOff x="2525595" y="2702596"/>
            <a:chExt cx="3045255" cy="2062953"/>
          </a:xfrm>
        </p:grpSpPr>
        <p:sp>
          <p:nvSpPr>
            <p:cNvPr id="184" name="Google Shape;184;p26"/>
            <p:cNvSpPr/>
            <p:nvPr/>
          </p:nvSpPr>
          <p:spPr>
            <a:xfrm>
              <a:off x="2890952" y="3079475"/>
              <a:ext cx="1958400" cy="133500"/>
            </a:xfrm>
            <a:prstGeom prst="rect">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26"/>
            <p:cNvGrpSpPr/>
            <p:nvPr/>
          </p:nvGrpSpPr>
          <p:grpSpPr>
            <a:xfrm>
              <a:off x="2525595" y="2702596"/>
              <a:ext cx="3045255" cy="2062953"/>
              <a:chOff x="2525595" y="2702596"/>
              <a:chExt cx="3045255" cy="2062953"/>
            </a:xfrm>
          </p:grpSpPr>
          <p:sp>
            <p:nvSpPr>
              <p:cNvPr id="186" name="Google Shape;186;p26"/>
              <p:cNvSpPr txBox="1"/>
              <p:nvPr/>
            </p:nvSpPr>
            <p:spPr>
              <a:xfrm>
                <a:off x="2525595" y="2702596"/>
                <a:ext cx="7458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Spring</a:t>
                </a:r>
                <a:endParaRPr sz="1200" b="1">
                  <a:latin typeface="Roboto"/>
                  <a:ea typeface="Roboto"/>
                  <a:cs typeface="Roboto"/>
                  <a:sym typeface="Roboto"/>
                </a:endParaRPr>
              </a:p>
            </p:txBody>
          </p:sp>
          <p:grpSp>
            <p:nvGrpSpPr>
              <p:cNvPr id="187" name="Google Shape;187;p26"/>
              <p:cNvGrpSpPr/>
              <p:nvPr/>
            </p:nvGrpSpPr>
            <p:grpSpPr>
              <a:xfrm rot="10800000">
                <a:off x="2849073" y="3079467"/>
                <a:ext cx="92400" cy="411825"/>
                <a:chOff x="2070100" y="2563700"/>
                <a:chExt cx="92400" cy="411825"/>
              </a:xfrm>
            </p:grpSpPr>
            <p:cxnSp>
              <p:nvCxnSpPr>
                <p:cNvPr id="188" name="Google Shape;188;p26"/>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89" name="Google Shape;189;p26"/>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26"/>
              <p:cNvSpPr txBox="1"/>
              <p:nvPr/>
            </p:nvSpPr>
            <p:spPr>
              <a:xfrm>
                <a:off x="2849550" y="3494449"/>
                <a:ext cx="2721300" cy="1271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800" b="1">
                    <a:solidFill>
                      <a:schemeClr val="dk1"/>
                    </a:solidFill>
                    <a:latin typeface="Roboto"/>
                    <a:ea typeface="Roboto"/>
                    <a:cs typeface="Roboto"/>
                    <a:sym typeface="Roboto"/>
                  </a:rPr>
                  <a:t>Spring to Summer</a:t>
                </a:r>
                <a:endParaRPr sz="800" b="1">
                  <a:solidFill>
                    <a:schemeClr val="dk1"/>
                  </a:solidFill>
                  <a:latin typeface="Roboto"/>
                  <a:ea typeface="Roboto"/>
                  <a:cs typeface="Roboto"/>
                  <a:sym typeface="Roboto"/>
                </a:endParaRPr>
              </a:p>
              <a:p>
                <a:pPr marL="0" lvl="0" indent="0" algn="ctr" rtl="0">
                  <a:lnSpc>
                    <a:spcPct val="115000"/>
                  </a:lnSpc>
                  <a:spcBef>
                    <a:spcPts val="0"/>
                  </a:spcBef>
                  <a:spcAft>
                    <a:spcPts val="0"/>
                  </a:spcAft>
                  <a:buClr>
                    <a:schemeClr val="dk1"/>
                  </a:buClr>
                  <a:buSzPts val="1100"/>
                  <a:buFont typeface="Arial"/>
                  <a:buNone/>
                </a:pPr>
                <a:endParaRPr sz="6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A book is selected. Instructional designer, IT, faculty, and staff work on creating or curating content, creating and embedding assessments, embedding multimedia and upload links. Alignment with student learning outcomes drives the design. Build and test in chunks--rapid prototyping. Test drive the course site multiple times.</a:t>
                </a:r>
                <a:endParaRPr sz="800">
                  <a:solidFill>
                    <a:schemeClr val="dk1"/>
                  </a:solidFill>
                  <a:latin typeface="Roboto"/>
                  <a:ea typeface="Roboto"/>
                  <a:cs typeface="Roboto"/>
                  <a:sym typeface="Roboto"/>
                </a:endParaRPr>
              </a:p>
              <a:p>
                <a:pPr marL="0" lvl="0" indent="0" algn="l" rtl="0">
                  <a:spcBef>
                    <a:spcPts val="0"/>
                  </a:spcBef>
                  <a:spcAft>
                    <a:spcPts val="1600"/>
                  </a:spcAft>
                  <a:buNone/>
                </a:pPr>
                <a:endParaRPr sz="800" b="1">
                  <a:latin typeface="Roboto"/>
                  <a:ea typeface="Roboto"/>
                  <a:cs typeface="Roboto"/>
                  <a:sym typeface="Roboto"/>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Planning Grid</a:t>
            </a:r>
            <a:endParaRPr/>
          </a:p>
        </p:txBody>
      </p:sp>
      <p:graphicFrame>
        <p:nvGraphicFramePr>
          <p:cNvPr id="197" name="Google Shape;197;p27"/>
          <p:cNvGraphicFramePr/>
          <p:nvPr/>
        </p:nvGraphicFramePr>
        <p:xfrm>
          <a:off x="311700" y="1136575"/>
          <a:ext cx="8520600" cy="3579585"/>
        </p:xfrm>
        <a:graphic>
          <a:graphicData uri="http://schemas.openxmlformats.org/drawingml/2006/table">
            <a:tbl>
              <a:tblPr>
                <a:noFill/>
                <a:tableStyleId>{6DD30AD1-19F2-467D-9092-09A6A06D3217}</a:tableStyleId>
              </a:tblPr>
              <a:tblGrid>
                <a:gridCol w="2130150">
                  <a:extLst>
                    <a:ext uri="{9D8B030D-6E8A-4147-A177-3AD203B41FA5}">
                      <a16:colId xmlns:a16="http://schemas.microsoft.com/office/drawing/2014/main" val="20000"/>
                    </a:ext>
                  </a:extLst>
                </a:gridCol>
                <a:gridCol w="2130150">
                  <a:extLst>
                    <a:ext uri="{9D8B030D-6E8A-4147-A177-3AD203B41FA5}">
                      <a16:colId xmlns:a16="http://schemas.microsoft.com/office/drawing/2014/main" val="20001"/>
                    </a:ext>
                  </a:extLst>
                </a:gridCol>
                <a:gridCol w="2130150">
                  <a:extLst>
                    <a:ext uri="{9D8B030D-6E8A-4147-A177-3AD203B41FA5}">
                      <a16:colId xmlns:a16="http://schemas.microsoft.com/office/drawing/2014/main" val="20002"/>
                    </a:ext>
                  </a:extLst>
                </a:gridCol>
                <a:gridCol w="2130150">
                  <a:extLst>
                    <a:ext uri="{9D8B030D-6E8A-4147-A177-3AD203B41FA5}">
                      <a16:colId xmlns:a16="http://schemas.microsoft.com/office/drawing/2014/main" val="20003"/>
                    </a:ext>
                  </a:extLst>
                </a:gridCol>
              </a:tblGrid>
              <a:tr h="1057600">
                <a:tc>
                  <a:txBody>
                    <a:bodyPr/>
                    <a:lstStyle/>
                    <a:p>
                      <a:pPr marL="0" lvl="0" indent="0" algn="l" rtl="0">
                        <a:spcBef>
                          <a:spcPts val="0"/>
                        </a:spcBef>
                        <a:spcAft>
                          <a:spcPts val="0"/>
                        </a:spcAft>
                        <a:buNone/>
                      </a:pPr>
                      <a:r>
                        <a:rPr lang="en" sz="1200"/>
                        <a:t>Department</a:t>
                      </a:r>
                      <a:endParaRPr sz="1200"/>
                    </a:p>
                  </a:txBody>
                  <a:tcPr marL="91425" marR="91425" marT="91425" marB="91425">
                    <a:solidFill>
                      <a:srgbClr val="CFE2F3"/>
                    </a:solidFill>
                  </a:tcPr>
                </a:tc>
                <a:tc>
                  <a:txBody>
                    <a:bodyPr/>
                    <a:lstStyle/>
                    <a:p>
                      <a:pPr marL="0" lvl="0" indent="0" algn="l" rtl="0">
                        <a:spcBef>
                          <a:spcPts val="0"/>
                        </a:spcBef>
                        <a:spcAft>
                          <a:spcPts val="0"/>
                        </a:spcAft>
                        <a:buNone/>
                      </a:pPr>
                      <a:r>
                        <a:rPr lang="en" sz="1200"/>
                        <a:t>What resources will assist instructors in teaching?</a:t>
                      </a:r>
                      <a:endParaRPr sz="1200"/>
                    </a:p>
                  </a:txBody>
                  <a:tcPr marL="91425" marR="91425" marT="91425" marB="91425">
                    <a:solidFill>
                      <a:srgbClr val="CFE2F3"/>
                    </a:solidFill>
                  </a:tcPr>
                </a:tc>
                <a:tc>
                  <a:txBody>
                    <a:bodyPr/>
                    <a:lstStyle/>
                    <a:p>
                      <a:pPr marL="0" lvl="0" indent="0" algn="l" rtl="0">
                        <a:spcBef>
                          <a:spcPts val="0"/>
                        </a:spcBef>
                        <a:spcAft>
                          <a:spcPts val="0"/>
                        </a:spcAft>
                        <a:buNone/>
                      </a:pPr>
                      <a:r>
                        <a:rPr lang="en" sz="1200"/>
                        <a:t>What resources will support student learning?</a:t>
                      </a:r>
                      <a:endParaRPr sz="1200"/>
                    </a:p>
                  </a:txBody>
                  <a:tcPr marL="91425" marR="91425" marT="91425" marB="91425">
                    <a:solidFill>
                      <a:srgbClr val="CFE2F3"/>
                    </a:solidFill>
                  </a:tcPr>
                </a:tc>
                <a:tc>
                  <a:txBody>
                    <a:bodyPr/>
                    <a:lstStyle/>
                    <a:p>
                      <a:pPr marL="0" lvl="0" indent="0" algn="l" rtl="0">
                        <a:spcBef>
                          <a:spcPts val="0"/>
                        </a:spcBef>
                        <a:spcAft>
                          <a:spcPts val="0"/>
                        </a:spcAft>
                        <a:buNone/>
                      </a:pPr>
                      <a:r>
                        <a:rPr lang="en" sz="1200"/>
                        <a:t>What multimedia can be added to the course site that enhances connections?</a:t>
                      </a:r>
                      <a:endParaRPr sz="1200"/>
                    </a:p>
                  </a:txBody>
                  <a:tcPr marL="91425" marR="91425" marT="91425" marB="91425">
                    <a:solidFill>
                      <a:srgbClr val="CFE2F3"/>
                    </a:solidFill>
                  </a:tcPr>
                </a:tc>
                <a:extLst>
                  <a:ext uri="{0D108BD9-81ED-4DB2-BD59-A6C34878D82A}">
                    <a16:rowId xmlns:a16="http://schemas.microsoft.com/office/drawing/2014/main" val="10000"/>
                  </a:ext>
                </a:extLst>
              </a:tr>
              <a:tr h="876125">
                <a:tc>
                  <a:txBody>
                    <a:bodyPr/>
                    <a:lstStyle/>
                    <a:p>
                      <a:pPr marL="0" lvl="0" indent="0" algn="l" rtl="0">
                        <a:spcBef>
                          <a:spcPts val="0"/>
                        </a:spcBef>
                        <a:spcAft>
                          <a:spcPts val="0"/>
                        </a:spcAft>
                        <a:buClr>
                          <a:schemeClr val="dk1"/>
                        </a:buClr>
                        <a:buSzPts val="1100"/>
                        <a:buFont typeface="Arial"/>
                        <a:buNone/>
                      </a:pPr>
                      <a:r>
                        <a:rPr lang="en" sz="1200"/>
                        <a:t>Faculty /</a:t>
                      </a:r>
                      <a:endParaRPr sz="1200"/>
                    </a:p>
                    <a:p>
                      <a:pPr marL="0" lvl="0" indent="0" algn="l" rtl="0">
                        <a:spcBef>
                          <a:spcPts val="0"/>
                        </a:spcBef>
                        <a:spcAft>
                          <a:spcPts val="0"/>
                        </a:spcAft>
                        <a:buClr>
                          <a:schemeClr val="dk1"/>
                        </a:buClr>
                        <a:buSzPts val="1100"/>
                        <a:buFont typeface="Arial"/>
                        <a:buNone/>
                      </a:pPr>
                      <a:r>
                        <a:rPr lang="en" sz="1200"/>
                        <a:t>Academic</a:t>
                      </a:r>
                      <a:endParaRPr sz="1200"/>
                    </a:p>
                    <a:p>
                      <a:pPr marL="0" lvl="0" indent="0" algn="l" rtl="0">
                        <a:spcBef>
                          <a:spcPts val="0"/>
                        </a:spcBef>
                        <a:spcAft>
                          <a:spcPts val="0"/>
                        </a:spcAft>
                        <a:buNone/>
                      </a:pP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1"/>
                  </a:ext>
                </a:extLst>
              </a:tr>
              <a:tr h="702875">
                <a:tc>
                  <a:txBody>
                    <a:bodyPr/>
                    <a:lstStyle/>
                    <a:p>
                      <a:pPr marL="0" lvl="0" indent="0" algn="l" rtl="0">
                        <a:spcBef>
                          <a:spcPts val="0"/>
                        </a:spcBef>
                        <a:spcAft>
                          <a:spcPts val="0"/>
                        </a:spcAft>
                        <a:buClr>
                          <a:schemeClr val="dk1"/>
                        </a:buClr>
                        <a:buSzPts val="1100"/>
                        <a:buFont typeface="Arial"/>
                        <a:buNone/>
                      </a:pPr>
                      <a:r>
                        <a:rPr lang="en" sz="1200"/>
                        <a:t>Student Engagement /</a:t>
                      </a:r>
                      <a:endParaRPr sz="1200"/>
                    </a:p>
                    <a:p>
                      <a:pPr marL="0" lvl="0" indent="0" algn="l" rtl="0">
                        <a:spcBef>
                          <a:spcPts val="0"/>
                        </a:spcBef>
                        <a:spcAft>
                          <a:spcPts val="0"/>
                        </a:spcAft>
                        <a:buClr>
                          <a:schemeClr val="dk1"/>
                        </a:buClr>
                        <a:buSzPts val="1100"/>
                        <a:buFont typeface="Arial"/>
                        <a:buNone/>
                      </a:pPr>
                      <a:r>
                        <a:rPr lang="en" sz="1200"/>
                        <a:t>Student Development</a:t>
                      </a:r>
                      <a:endParaRPr sz="1200"/>
                    </a:p>
                    <a:p>
                      <a:pPr marL="0" lvl="0" indent="0" algn="l" rtl="0">
                        <a:spcBef>
                          <a:spcPts val="0"/>
                        </a:spcBef>
                        <a:spcAft>
                          <a:spcPts val="0"/>
                        </a:spcAft>
                        <a:buNone/>
                      </a:pP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2"/>
                  </a:ext>
                </a:extLst>
              </a:tr>
              <a:tr h="884350">
                <a:tc>
                  <a:txBody>
                    <a:bodyPr/>
                    <a:lstStyle/>
                    <a:p>
                      <a:pPr marL="0" lvl="0" indent="0" algn="l" rtl="0">
                        <a:spcBef>
                          <a:spcPts val="0"/>
                        </a:spcBef>
                        <a:spcAft>
                          <a:spcPts val="0"/>
                        </a:spcAft>
                        <a:buClr>
                          <a:schemeClr val="dk1"/>
                        </a:buClr>
                        <a:buSzPts val="1100"/>
                        <a:buFont typeface="Arial"/>
                        <a:buNone/>
                      </a:pPr>
                      <a:r>
                        <a:rPr lang="en" sz="1200"/>
                        <a:t>Instructional Design /</a:t>
                      </a:r>
                      <a:endParaRPr sz="1200"/>
                    </a:p>
                    <a:p>
                      <a:pPr marL="0" lvl="0" indent="0" algn="l" rtl="0">
                        <a:spcBef>
                          <a:spcPts val="0"/>
                        </a:spcBef>
                        <a:spcAft>
                          <a:spcPts val="0"/>
                        </a:spcAft>
                        <a:buClr>
                          <a:schemeClr val="dk1"/>
                        </a:buClr>
                        <a:buSzPts val="1100"/>
                        <a:buFont typeface="Arial"/>
                        <a:buNone/>
                      </a:pPr>
                      <a:r>
                        <a:rPr lang="en" sz="1200"/>
                        <a:t>Technology</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None/>
                      </a:pP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8"/>
          <p:cNvPicPr preferRelativeResize="0"/>
          <p:nvPr/>
        </p:nvPicPr>
        <p:blipFill>
          <a:blip r:embed="rId3">
            <a:alphaModFix/>
          </a:blip>
          <a:stretch>
            <a:fillRect/>
          </a:stretch>
        </p:blipFill>
        <p:spPr>
          <a:xfrm>
            <a:off x="0" y="-32334"/>
            <a:ext cx="9187502" cy="6297261"/>
          </a:xfrm>
          <a:prstGeom prst="rect">
            <a:avLst/>
          </a:prstGeom>
          <a:noFill/>
          <a:ln>
            <a:noFill/>
          </a:ln>
        </p:spPr>
      </p:pic>
      <p:sp>
        <p:nvSpPr>
          <p:cNvPr id="204" name="Google Shape;204;p28"/>
          <p:cNvSpPr txBox="1">
            <a:spLocks noGrp="1"/>
          </p:cNvSpPr>
          <p:nvPr>
            <p:ph type="title"/>
          </p:nvPr>
        </p:nvSpPr>
        <p:spPr>
          <a:xfrm>
            <a:off x="319300" y="240175"/>
            <a:ext cx="7350300" cy="309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Think-Pair-Share Activity</a:t>
            </a:r>
            <a:endParaRPr/>
          </a:p>
          <a:p>
            <a:pPr marL="0" lvl="0" indent="0" algn="l" rtl="0">
              <a:spcBef>
                <a:spcPts val="0"/>
              </a:spcBef>
              <a:spcAft>
                <a:spcPts val="0"/>
              </a:spcAft>
              <a:buClr>
                <a:schemeClr val="dk1"/>
              </a:buClr>
              <a:buSzPts val="1100"/>
              <a:buFont typeface="Arial"/>
              <a:buNone/>
            </a:pPr>
            <a:endParaRPr/>
          </a:p>
          <a:p>
            <a:pPr marL="457200" lvl="0" indent="-406400" algn="l" rtl="0">
              <a:spcBef>
                <a:spcPts val="0"/>
              </a:spcBef>
              <a:spcAft>
                <a:spcPts val="0"/>
              </a:spcAft>
              <a:buSzPts val="2800"/>
              <a:buAutoNum type="arabicPeriod"/>
            </a:pPr>
            <a:r>
              <a:rPr lang="en"/>
              <a:t>Identify one approach for collaborating across departments to design and build a shared First Year Experience (FYE).</a:t>
            </a:r>
            <a:endParaRPr/>
          </a:p>
          <a:p>
            <a:pPr marL="457200" lvl="0" indent="-406400" algn="l" rtl="0">
              <a:spcBef>
                <a:spcPts val="0"/>
              </a:spcBef>
              <a:spcAft>
                <a:spcPts val="0"/>
              </a:spcAft>
              <a:buSzPts val="2800"/>
              <a:buAutoNum type="arabicPeriod"/>
            </a:pPr>
            <a:r>
              <a:rPr lang="en"/>
              <a:t>Discuss what that approach might look like at your institution.</a:t>
            </a:r>
            <a:endParaRPr/>
          </a:p>
          <a:p>
            <a:pPr marL="0" lvl="0" indent="0" algn="l" rtl="0">
              <a:spcBef>
                <a:spcPts val="0"/>
              </a:spcBef>
              <a:spcAft>
                <a:spcPts val="0"/>
              </a:spcAft>
              <a:buClr>
                <a:schemeClr val="dk1"/>
              </a:buClr>
              <a:buSzPts val="1100"/>
              <a:buFont typeface="Arial"/>
              <a:buNone/>
            </a:pPr>
            <a:r>
              <a:rPr lang="en"/>
              <a: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05" name="Google Shape;205;p28"/>
          <p:cNvSpPr txBox="1"/>
          <p:nvPr/>
        </p:nvSpPr>
        <p:spPr>
          <a:xfrm>
            <a:off x="2317875" y="5189025"/>
            <a:ext cx="29283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333333"/>
                </a:solidFill>
              </a:rPr>
              <a:t>Image by </a:t>
            </a:r>
            <a:r>
              <a:rPr lang="en" sz="1100" u="sng">
                <a:solidFill>
                  <a:srgbClr val="333333"/>
                </a:solidFill>
                <a:hlinkClick r:id="rId4"/>
              </a:rPr>
              <a:t>Robert Armstrong</a:t>
            </a:r>
            <a:r>
              <a:rPr lang="en" sz="1100">
                <a:solidFill>
                  <a:srgbClr val="333333"/>
                </a:solidFill>
              </a:rPr>
              <a:t> from </a:t>
            </a:r>
            <a:r>
              <a:rPr lang="en" sz="1100" u="sng">
                <a:solidFill>
                  <a:srgbClr val="333333"/>
                </a:solidFill>
                <a:hlinkClick r:id="rId5"/>
              </a:rPr>
              <a:t>Pixabay</a:t>
            </a:r>
            <a:r>
              <a:rPr lang="en" sz="1100">
                <a:solidFill>
                  <a:srgbClr val="333333"/>
                </a:solidFill>
                <a:highlight>
                  <a:srgbClr val="FFFFFF"/>
                </a:highlight>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29"/>
          <p:cNvPicPr preferRelativeResize="0"/>
          <p:nvPr/>
        </p:nvPicPr>
        <p:blipFill>
          <a:blip r:embed="rId3">
            <a:alphaModFix/>
          </a:blip>
          <a:stretch>
            <a:fillRect/>
          </a:stretch>
        </p:blipFill>
        <p:spPr>
          <a:xfrm>
            <a:off x="31349" y="-58388"/>
            <a:ext cx="9280824" cy="5539475"/>
          </a:xfrm>
          <a:prstGeom prst="rect">
            <a:avLst/>
          </a:prstGeom>
          <a:noFill/>
          <a:ln>
            <a:noFill/>
          </a:ln>
        </p:spPr>
      </p:pic>
      <p:sp>
        <p:nvSpPr>
          <p:cNvPr id="212" name="Google Shape;212;p29"/>
          <p:cNvSpPr txBox="1">
            <a:spLocks noGrp="1"/>
          </p:cNvSpPr>
          <p:nvPr>
            <p:ph type="title"/>
          </p:nvPr>
        </p:nvSpPr>
        <p:spPr>
          <a:xfrm>
            <a:off x="5181599" y="699700"/>
            <a:ext cx="2882349" cy="402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Got</a:t>
            </a:r>
            <a:endParaRPr sz="1800" dirty="0"/>
          </a:p>
          <a:p>
            <a:pPr marL="0" lvl="0" indent="0" algn="l" rtl="0">
              <a:spcBef>
                <a:spcPts val="0"/>
              </a:spcBef>
              <a:spcAft>
                <a:spcPts val="0"/>
              </a:spcAft>
              <a:buNone/>
            </a:pPr>
            <a:r>
              <a:rPr lang="en" sz="1800" dirty="0"/>
              <a:t>Questions</a:t>
            </a:r>
            <a:r>
              <a:rPr lang="en" sz="1800" dirty="0" smtClean="0"/>
              <a:t>?</a:t>
            </a:r>
            <a:br>
              <a:rPr lang="en" sz="1800" dirty="0" smtClean="0"/>
            </a:br>
            <a:r>
              <a:rPr lang="en" sz="1800" dirty="0"/>
              <a:t/>
            </a:r>
            <a:br>
              <a:rPr lang="en" sz="1800" dirty="0"/>
            </a:br>
            <a:r>
              <a:rPr lang="en" sz="1800" dirty="0" smtClean="0"/>
              <a:t>Feel free to contact </a:t>
            </a:r>
            <a:br>
              <a:rPr lang="en" sz="1800" dirty="0" smtClean="0"/>
            </a:br>
            <a:r>
              <a:rPr lang="en" sz="1800" dirty="0" smtClean="0"/>
              <a:t>Carol Hernandez,</a:t>
            </a:r>
            <a:br>
              <a:rPr lang="en" sz="1800" dirty="0" smtClean="0"/>
            </a:br>
            <a:r>
              <a:rPr lang="en" sz="1800" dirty="0" smtClean="0"/>
              <a:t>Instructional Designer</a:t>
            </a:r>
            <a:br>
              <a:rPr lang="en" sz="1800" dirty="0" smtClean="0"/>
            </a:br>
            <a:r>
              <a:rPr lang="en" sz="1800" dirty="0" smtClean="0"/>
              <a:t>Long Island University</a:t>
            </a:r>
            <a:r>
              <a:rPr lang="en" sz="1800" dirty="0"/>
              <a:t/>
            </a:r>
            <a:br>
              <a:rPr lang="en" sz="1800" dirty="0"/>
            </a:br>
            <a:r>
              <a:rPr lang="en" sz="1800" dirty="0" smtClean="0">
                <a:hlinkClick r:id="rId4"/>
              </a:rPr>
              <a:t>carol.hernandez@liu.edu</a:t>
            </a:r>
            <a:r>
              <a:rPr lang="en" sz="1800" dirty="0" smtClean="0"/>
              <a:t/>
            </a:r>
            <a:br>
              <a:rPr lang="en" sz="1800" dirty="0" smtClean="0"/>
            </a:br>
            <a:r>
              <a:rPr lang="en" sz="1800" dirty="0" smtClean="0"/>
              <a:t>516-299-3428.</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228600" y="130750"/>
            <a:ext cx="4685100" cy="170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LIU Post </a:t>
            </a:r>
            <a:endParaRPr sz="3600"/>
          </a:p>
          <a:p>
            <a:pPr marL="0" lvl="0" indent="0" algn="l" rtl="0">
              <a:spcBef>
                <a:spcPts val="0"/>
              </a:spcBef>
              <a:spcAft>
                <a:spcPts val="0"/>
              </a:spcAft>
              <a:buNone/>
            </a:pPr>
            <a:r>
              <a:rPr lang="en" sz="3600"/>
              <a:t>Demographic</a:t>
            </a:r>
            <a:endParaRPr sz="3600"/>
          </a:p>
          <a:p>
            <a:pPr marL="0" lvl="0" indent="0" algn="l" rtl="0">
              <a:spcBef>
                <a:spcPts val="0"/>
              </a:spcBef>
              <a:spcAft>
                <a:spcPts val="0"/>
              </a:spcAft>
              <a:buNone/>
            </a:pPr>
            <a:r>
              <a:rPr lang="en" sz="3600"/>
              <a:t>Profile</a:t>
            </a:r>
            <a:endParaRPr sz="3600"/>
          </a:p>
        </p:txBody>
      </p:sp>
      <p:graphicFrame>
        <p:nvGraphicFramePr>
          <p:cNvPr id="64" name="Google Shape;64;p14"/>
          <p:cNvGraphicFramePr/>
          <p:nvPr/>
        </p:nvGraphicFramePr>
        <p:xfrm>
          <a:off x="5662000" y="265460"/>
          <a:ext cx="3263900" cy="4358310"/>
        </p:xfrm>
        <a:graphic>
          <a:graphicData uri="http://schemas.openxmlformats.org/drawingml/2006/table">
            <a:tbl>
              <a:tblPr>
                <a:noFill/>
                <a:tableStyleId>{6DD30AD1-19F2-467D-9092-09A6A06D3217}</a:tableStyleId>
              </a:tblPr>
              <a:tblGrid>
                <a:gridCol w="2484475">
                  <a:extLst>
                    <a:ext uri="{9D8B030D-6E8A-4147-A177-3AD203B41FA5}">
                      <a16:colId xmlns:a16="http://schemas.microsoft.com/office/drawing/2014/main" val="20000"/>
                    </a:ext>
                  </a:extLst>
                </a:gridCol>
                <a:gridCol w="779425">
                  <a:extLst>
                    <a:ext uri="{9D8B030D-6E8A-4147-A177-3AD203B41FA5}">
                      <a16:colId xmlns:a16="http://schemas.microsoft.com/office/drawing/2014/main" val="20001"/>
                    </a:ext>
                  </a:extLst>
                </a:gridCol>
              </a:tblGrid>
              <a:tr h="367275">
                <a:tc>
                  <a:txBody>
                    <a:bodyPr/>
                    <a:lstStyle/>
                    <a:p>
                      <a:pPr marL="0" lvl="0" indent="0" algn="l" rtl="0">
                        <a:spcBef>
                          <a:spcPts val="0"/>
                        </a:spcBef>
                        <a:spcAft>
                          <a:spcPts val="0"/>
                        </a:spcAft>
                        <a:buClr>
                          <a:schemeClr val="dk1"/>
                        </a:buClr>
                        <a:buSzPts val="1100"/>
                        <a:buFont typeface="Arial"/>
                        <a:buNone/>
                      </a:pPr>
                      <a:r>
                        <a:rPr lang="en">
                          <a:solidFill>
                            <a:schemeClr val="dk1"/>
                          </a:solidFill>
                        </a:rPr>
                        <a:t>Total enrollment</a:t>
                      </a:r>
                      <a:endParaRPr/>
                    </a:p>
                  </a:txBody>
                  <a:tcPr marL="91425" marR="91425" marT="91425" marB="91425"/>
                </a:tc>
                <a:tc>
                  <a:txBody>
                    <a:bodyPr/>
                    <a:lstStyle/>
                    <a:p>
                      <a:pPr marL="0" lvl="0" indent="0" algn="l" rtl="0">
                        <a:spcBef>
                          <a:spcPts val="0"/>
                        </a:spcBef>
                        <a:spcAft>
                          <a:spcPts val="0"/>
                        </a:spcAft>
                        <a:buNone/>
                      </a:pPr>
                      <a:r>
                        <a:rPr lang="en"/>
                        <a:t>8,499</a:t>
                      </a:r>
                      <a:endParaRPr/>
                    </a:p>
                  </a:txBody>
                  <a:tcPr marL="91425" marR="91425" marT="91425" marB="91425"/>
                </a:tc>
                <a:extLst>
                  <a:ext uri="{0D108BD9-81ED-4DB2-BD59-A6C34878D82A}">
                    <a16:rowId xmlns:a16="http://schemas.microsoft.com/office/drawing/2014/main" val="10000"/>
                  </a:ext>
                </a:extLst>
              </a:tr>
              <a:tr h="367275">
                <a:tc>
                  <a:txBody>
                    <a:bodyPr/>
                    <a:lstStyle/>
                    <a:p>
                      <a:pPr marL="0" lvl="0" indent="0" algn="l" rtl="0">
                        <a:spcBef>
                          <a:spcPts val="0"/>
                        </a:spcBef>
                        <a:spcAft>
                          <a:spcPts val="0"/>
                        </a:spcAft>
                        <a:buNone/>
                      </a:pPr>
                      <a:r>
                        <a:rPr lang="en"/>
                        <a:t>Undergrad enrollment</a:t>
                      </a:r>
                      <a:endParaRPr/>
                    </a:p>
                  </a:txBody>
                  <a:tcPr marL="91425" marR="91425" marT="91425" marB="91425"/>
                </a:tc>
                <a:tc>
                  <a:txBody>
                    <a:bodyPr/>
                    <a:lstStyle/>
                    <a:p>
                      <a:pPr marL="0" lvl="0" indent="0" algn="l" rtl="0">
                        <a:spcBef>
                          <a:spcPts val="0"/>
                        </a:spcBef>
                        <a:spcAft>
                          <a:spcPts val="0"/>
                        </a:spcAft>
                        <a:buNone/>
                      </a:pPr>
                      <a:r>
                        <a:rPr lang="en"/>
                        <a:t>6,316</a:t>
                      </a:r>
                      <a:endParaRPr/>
                    </a:p>
                  </a:txBody>
                  <a:tcPr marL="91425" marR="91425" marT="91425" marB="91425"/>
                </a:tc>
                <a:extLst>
                  <a:ext uri="{0D108BD9-81ED-4DB2-BD59-A6C34878D82A}">
                    <a16:rowId xmlns:a16="http://schemas.microsoft.com/office/drawing/2014/main" val="10001"/>
                  </a:ext>
                </a:extLst>
              </a:tr>
              <a:tr h="367275">
                <a:tc>
                  <a:txBody>
                    <a:bodyPr/>
                    <a:lstStyle/>
                    <a:p>
                      <a:pPr marL="0" lvl="0" indent="0" algn="l" rtl="0">
                        <a:spcBef>
                          <a:spcPts val="0"/>
                        </a:spcBef>
                        <a:spcAft>
                          <a:spcPts val="0"/>
                        </a:spcAft>
                        <a:buNone/>
                      </a:pPr>
                      <a:r>
                        <a:rPr lang="en"/>
                        <a:t>Male</a:t>
                      </a:r>
                      <a:endParaRPr/>
                    </a:p>
                  </a:txBody>
                  <a:tcPr marL="91425" marR="91425" marT="91425" marB="91425"/>
                </a:tc>
                <a:tc>
                  <a:txBody>
                    <a:bodyPr/>
                    <a:lstStyle/>
                    <a:p>
                      <a:pPr marL="0" lvl="0" indent="0" algn="l" rtl="0">
                        <a:spcBef>
                          <a:spcPts val="0"/>
                        </a:spcBef>
                        <a:spcAft>
                          <a:spcPts val="0"/>
                        </a:spcAft>
                        <a:buNone/>
                      </a:pPr>
                      <a:r>
                        <a:rPr lang="en"/>
                        <a:t>40.8%</a:t>
                      </a:r>
                      <a:endParaRPr/>
                    </a:p>
                  </a:txBody>
                  <a:tcPr marL="91425" marR="91425" marT="91425" marB="91425"/>
                </a:tc>
                <a:extLst>
                  <a:ext uri="{0D108BD9-81ED-4DB2-BD59-A6C34878D82A}">
                    <a16:rowId xmlns:a16="http://schemas.microsoft.com/office/drawing/2014/main" val="10002"/>
                  </a:ext>
                </a:extLst>
              </a:tr>
              <a:tr h="367275">
                <a:tc>
                  <a:txBody>
                    <a:bodyPr/>
                    <a:lstStyle/>
                    <a:p>
                      <a:pPr marL="0" lvl="0" indent="0" algn="l" rtl="0">
                        <a:spcBef>
                          <a:spcPts val="0"/>
                        </a:spcBef>
                        <a:spcAft>
                          <a:spcPts val="0"/>
                        </a:spcAft>
                        <a:buNone/>
                      </a:pPr>
                      <a:r>
                        <a:rPr lang="en"/>
                        <a:t>Female</a:t>
                      </a:r>
                      <a:endParaRPr/>
                    </a:p>
                  </a:txBody>
                  <a:tcPr marL="91425" marR="91425" marT="91425" marB="91425"/>
                </a:tc>
                <a:tc>
                  <a:txBody>
                    <a:bodyPr/>
                    <a:lstStyle/>
                    <a:p>
                      <a:pPr marL="0" lvl="0" indent="0" algn="l" rtl="0">
                        <a:spcBef>
                          <a:spcPts val="0"/>
                        </a:spcBef>
                        <a:spcAft>
                          <a:spcPts val="0"/>
                        </a:spcAft>
                        <a:buNone/>
                      </a:pPr>
                      <a:r>
                        <a:rPr lang="en"/>
                        <a:t>59.3%</a:t>
                      </a:r>
                      <a:endParaRPr/>
                    </a:p>
                  </a:txBody>
                  <a:tcPr marL="91425" marR="91425" marT="91425" marB="91425"/>
                </a:tc>
                <a:extLst>
                  <a:ext uri="{0D108BD9-81ED-4DB2-BD59-A6C34878D82A}">
                    <a16:rowId xmlns:a16="http://schemas.microsoft.com/office/drawing/2014/main" val="10003"/>
                  </a:ext>
                </a:extLst>
              </a:tr>
              <a:tr h="367275">
                <a:tc>
                  <a:txBody>
                    <a:bodyPr/>
                    <a:lstStyle/>
                    <a:p>
                      <a:pPr marL="0" lvl="0" indent="0" algn="l" rtl="0">
                        <a:spcBef>
                          <a:spcPts val="0"/>
                        </a:spcBef>
                        <a:spcAft>
                          <a:spcPts val="0"/>
                        </a:spcAft>
                        <a:buNone/>
                      </a:pPr>
                      <a:r>
                        <a:rPr lang="en"/>
                        <a:t>White</a:t>
                      </a:r>
                      <a:endParaRPr/>
                    </a:p>
                  </a:txBody>
                  <a:tcPr marL="91425" marR="91425" marT="91425" marB="91425"/>
                </a:tc>
                <a:tc>
                  <a:txBody>
                    <a:bodyPr/>
                    <a:lstStyle/>
                    <a:p>
                      <a:pPr marL="0" lvl="0" indent="0" algn="l" rtl="0">
                        <a:spcBef>
                          <a:spcPts val="0"/>
                        </a:spcBef>
                        <a:spcAft>
                          <a:spcPts val="0"/>
                        </a:spcAft>
                        <a:buNone/>
                      </a:pPr>
                      <a:r>
                        <a:rPr lang="en"/>
                        <a:t>53%</a:t>
                      </a:r>
                      <a:endParaRPr/>
                    </a:p>
                  </a:txBody>
                  <a:tcPr marL="91425" marR="91425" marT="91425" marB="91425"/>
                </a:tc>
                <a:extLst>
                  <a:ext uri="{0D108BD9-81ED-4DB2-BD59-A6C34878D82A}">
                    <a16:rowId xmlns:a16="http://schemas.microsoft.com/office/drawing/2014/main" val="10004"/>
                  </a:ext>
                </a:extLst>
              </a:tr>
              <a:tr h="367275">
                <a:tc>
                  <a:txBody>
                    <a:bodyPr/>
                    <a:lstStyle/>
                    <a:p>
                      <a:pPr marL="0" lvl="0" indent="0" algn="l" rtl="0">
                        <a:spcBef>
                          <a:spcPts val="0"/>
                        </a:spcBef>
                        <a:spcAft>
                          <a:spcPts val="0"/>
                        </a:spcAft>
                        <a:buNone/>
                      </a:pPr>
                      <a:r>
                        <a:rPr lang="en"/>
                        <a:t>Race/ethnicity unknown</a:t>
                      </a:r>
                      <a:endParaRPr/>
                    </a:p>
                  </a:txBody>
                  <a:tcPr marL="91425" marR="91425" marT="91425" marB="91425"/>
                </a:tc>
                <a:tc>
                  <a:txBody>
                    <a:bodyPr/>
                    <a:lstStyle/>
                    <a:p>
                      <a:pPr marL="0" lvl="0" indent="0" algn="l" rtl="0">
                        <a:spcBef>
                          <a:spcPts val="0"/>
                        </a:spcBef>
                        <a:spcAft>
                          <a:spcPts val="0"/>
                        </a:spcAft>
                        <a:buNone/>
                      </a:pPr>
                      <a:r>
                        <a:rPr lang="en"/>
                        <a:t>18%</a:t>
                      </a:r>
                      <a:endParaRPr/>
                    </a:p>
                  </a:txBody>
                  <a:tcPr marL="91425" marR="91425" marT="91425" marB="91425"/>
                </a:tc>
                <a:extLst>
                  <a:ext uri="{0D108BD9-81ED-4DB2-BD59-A6C34878D82A}">
                    <a16:rowId xmlns:a16="http://schemas.microsoft.com/office/drawing/2014/main" val="10005"/>
                  </a:ext>
                </a:extLst>
              </a:tr>
              <a:tr h="367275">
                <a:tc>
                  <a:txBody>
                    <a:bodyPr/>
                    <a:lstStyle/>
                    <a:p>
                      <a:pPr marL="0" lvl="0" indent="0" algn="l" rtl="0">
                        <a:spcBef>
                          <a:spcPts val="0"/>
                        </a:spcBef>
                        <a:spcAft>
                          <a:spcPts val="0"/>
                        </a:spcAft>
                        <a:buNone/>
                      </a:pPr>
                      <a:r>
                        <a:rPr lang="en"/>
                        <a:t>Hispanic/Latino</a:t>
                      </a:r>
                      <a:endParaRPr/>
                    </a:p>
                  </a:txBody>
                  <a:tcPr marL="91425" marR="91425" marT="91425" marB="91425"/>
                </a:tc>
                <a:tc>
                  <a:txBody>
                    <a:bodyPr/>
                    <a:lstStyle/>
                    <a:p>
                      <a:pPr marL="0" lvl="0" indent="0" algn="l" rtl="0">
                        <a:spcBef>
                          <a:spcPts val="0"/>
                        </a:spcBef>
                        <a:spcAft>
                          <a:spcPts val="0"/>
                        </a:spcAft>
                        <a:buNone/>
                      </a:pPr>
                      <a:r>
                        <a:rPr lang="en"/>
                        <a:t>12.5%</a:t>
                      </a:r>
                      <a:endParaRPr/>
                    </a:p>
                  </a:txBody>
                  <a:tcPr marL="91425" marR="91425" marT="91425" marB="91425"/>
                </a:tc>
                <a:extLst>
                  <a:ext uri="{0D108BD9-81ED-4DB2-BD59-A6C34878D82A}">
                    <a16:rowId xmlns:a16="http://schemas.microsoft.com/office/drawing/2014/main" val="10006"/>
                  </a:ext>
                </a:extLst>
              </a:tr>
              <a:tr h="367275">
                <a:tc>
                  <a:txBody>
                    <a:bodyPr/>
                    <a:lstStyle/>
                    <a:p>
                      <a:pPr marL="0" lvl="0" indent="0" algn="l" rtl="0">
                        <a:spcBef>
                          <a:spcPts val="0"/>
                        </a:spcBef>
                        <a:spcAft>
                          <a:spcPts val="0"/>
                        </a:spcAft>
                        <a:buNone/>
                      </a:pPr>
                      <a:r>
                        <a:rPr lang="en"/>
                        <a:t>Black or African American</a:t>
                      </a:r>
                      <a:endParaRPr/>
                    </a:p>
                  </a:txBody>
                  <a:tcPr marL="91425" marR="91425" marT="91425" marB="91425"/>
                </a:tc>
                <a:tc>
                  <a:txBody>
                    <a:bodyPr/>
                    <a:lstStyle/>
                    <a:p>
                      <a:pPr marL="0" lvl="0" indent="0" algn="l" rtl="0">
                        <a:spcBef>
                          <a:spcPts val="0"/>
                        </a:spcBef>
                        <a:spcAft>
                          <a:spcPts val="0"/>
                        </a:spcAft>
                        <a:buNone/>
                      </a:pPr>
                      <a:r>
                        <a:rPr lang="en"/>
                        <a:t>6.1%</a:t>
                      </a:r>
                      <a:endParaRPr/>
                    </a:p>
                  </a:txBody>
                  <a:tcPr marL="91425" marR="91425" marT="91425" marB="91425"/>
                </a:tc>
                <a:extLst>
                  <a:ext uri="{0D108BD9-81ED-4DB2-BD59-A6C34878D82A}">
                    <a16:rowId xmlns:a16="http://schemas.microsoft.com/office/drawing/2014/main" val="10007"/>
                  </a:ext>
                </a:extLst>
              </a:tr>
              <a:tr h="367275">
                <a:tc>
                  <a:txBody>
                    <a:bodyPr/>
                    <a:lstStyle/>
                    <a:p>
                      <a:pPr marL="0" lvl="0" indent="0" algn="l" rtl="0">
                        <a:spcBef>
                          <a:spcPts val="0"/>
                        </a:spcBef>
                        <a:spcAft>
                          <a:spcPts val="0"/>
                        </a:spcAft>
                        <a:buNone/>
                      </a:pPr>
                      <a:r>
                        <a:rPr lang="en"/>
                        <a:t>Asian</a:t>
                      </a:r>
                      <a:endParaRPr/>
                    </a:p>
                  </a:txBody>
                  <a:tcPr marL="91425" marR="91425" marT="91425" marB="91425"/>
                </a:tc>
                <a:tc>
                  <a:txBody>
                    <a:bodyPr/>
                    <a:lstStyle/>
                    <a:p>
                      <a:pPr marL="0" lvl="0" indent="0" algn="l" rtl="0">
                        <a:spcBef>
                          <a:spcPts val="0"/>
                        </a:spcBef>
                        <a:spcAft>
                          <a:spcPts val="0"/>
                        </a:spcAft>
                        <a:buNone/>
                      </a:pPr>
                      <a:r>
                        <a:rPr lang="en"/>
                        <a:t>5.5%</a:t>
                      </a:r>
                      <a:endParaRPr/>
                    </a:p>
                  </a:txBody>
                  <a:tcPr marL="91425" marR="91425" marT="91425" marB="91425"/>
                </a:tc>
                <a:extLst>
                  <a:ext uri="{0D108BD9-81ED-4DB2-BD59-A6C34878D82A}">
                    <a16:rowId xmlns:a16="http://schemas.microsoft.com/office/drawing/2014/main" val="10008"/>
                  </a:ext>
                </a:extLst>
              </a:tr>
              <a:tr h="367275">
                <a:tc>
                  <a:txBody>
                    <a:bodyPr/>
                    <a:lstStyle/>
                    <a:p>
                      <a:pPr marL="0" lvl="0" indent="0" algn="l" rtl="0">
                        <a:spcBef>
                          <a:spcPts val="0"/>
                        </a:spcBef>
                        <a:spcAft>
                          <a:spcPts val="0"/>
                        </a:spcAft>
                        <a:buNone/>
                      </a:pPr>
                      <a:r>
                        <a:rPr lang="en"/>
                        <a:t>Non-resident alien</a:t>
                      </a:r>
                      <a:endParaRPr/>
                    </a:p>
                  </a:txBody>
                  <a:tcPr marL="91425" marR="91425" marT="91425" marB="91425"/>
                </a:tc>
                <a:tc>
                  <a:txBody>
                    <a:bodyPr/>
                    <a:lstStyle/>
                    <a:p>
                      <a:pPr marL="0" lvl="0" indent="0" algn="l" rtl="0">
                        <a:spcBef>
                          <a:spcPts val="0"/>
                        </a:spcBef>
                        <a:spcAft>
                          <a:spcPts val="0"/>
                        </a:spcAft>
                        <a:buNone/>
                      </a:pPr>
                      <a:r>
                        <a:rPr lang="en"/>
                        <a:t>3.1%</a:t>
                      </a:r>
                      <a:endParaRPr/>
                    </a:p>
                  </a:txBody>
                  <a:tcPr marL="91425" marR="91425" marT="91425" marB="91425"/>
                </a:tc>
                <a:extLst>
                  <a:ext uri="{0D108BD9-81ED-4DB2-BD59-A6C34878D82A}">
                    <a16:rowId xmlns:a16="http://schemas.microsoft.com/office/drawing/2014/main" val="10009"/>
                  </a:ext>
                </a:extLst>
              </a:tr>
              <a:tr h="367275">
                <a:tc>
                  <a:txBody>
                    <a:bodyPr/>
                    <a:lstStyle/>
                    <a:p>
                      <a:pPr marL="0" lvl="0" indent="0" algn="l" rtl="0">
                        <a:spcBef>
                          <a:spcPts val="0"/>
                        </a:spcBef>
                        <a:spcAft>
                          <a:spcPts val="0"/>
                        </a:spcAft>
                        <a:buNone/>
                      </a:pPr>
                      <a:r>
                        <a:rPr lang="en"/>
                        <a:t>Two or more races</a:t>
                      </a:r>
                      <a:endParaRPr/>
                    </a:p>
                  </a:txBody>
                  <a:tcPr marL="91425" marR="91425" marT="91425" marB="91425"/>
                </a:tc>
                <a:tc>
                  <a:txBody>
                    <a:bodyPr/>
                    <a:lstStyle/>
                    <a:p>
                      <a:pPr marL="0" lvl="0" indent="0" algn="l" rtl="0">
                        <a:spcBef>
                          <a:spcPts val="0"/>
                        </a:spcBef>
                        <a:spcAft>
                          <a:spcPts val="0"/>
                        </a:spcAft>
                        <a:buNone/>
                      </a:pPr>
                      <a:r>
                        <a:rPr lang="en"/>
                        <a:t>1.6%</a:t>
                      </a:r>
                      <a:endParaRPr/>
                    </a:p>
                  </a:txBody>
                  <a:tcPr marL="91425" marR="91425" marT="91425" marB="91425"/>
                </a:tc>
                <a:extLst>
                  <a:ext uri="{0D108BD9-81ED-4DB2-BD59-A6C34878D82A}">
                    <a16:rowId xmlns:a16="http://schemas.microsoft.com/office/drawing/2014/main" val="10010"/>
                  </a:ext>
                </a:extLst>
              </a:tr>
            </a:tbl>
          </a:graphicData>
        </a:graphic>
      </p:graphicFrame>
      <p:sp>
        <p:nvSpPr>
          <p:cNvPr id="65" name="Google Shape;65;p14"/>
          <p:cNvSpPr txBox="1"/>
          <p:nvPr/>
        </p:nvSpPr>
        <p:spPr>
          <a:xfrm>
            <a:off x="5555500" y="4684700"/>
            <a:ext cx="3192600" cy="1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a:t>Source: IPEDS college data 2018-2019/Enrollment data Fall 2017</a:t>
            </a:r>
            <a:endParaRPr sz="800"/>
          </a:p>
          <a:p>
            <a:pPr marL="0" lvl="0" indent="0" algn="l" rtl="0">
              <a:spcBef>
                <a:spcPts val="0"/>
              </a:spcBef>
              <a:spcAft>
                <a:spcPts val="0"/>
              </a:spcAft>
              <a:buNone/>
            </a:pPr>
            <a:endParaRPr/>
          </a:p>
        </p:txBody>
      </p:sp>
      <p:pic>
        <p:nvPicPr>
          <p:cNvPr id="66" name="Google Shape;66;p14"/>
          <p:cNvPicPr preferRelativeResize="0"/>
          <p:nvPr/>
        </p:nvPicPr>
        <p:blipFill>
          <a:blip r:embed="rId3">
            <a:alphaModFix/>
          </a:blip>
          <a:stretch>
            <a:fillRect/>
          </a:stretch>
        </p:blipFill>
        <p:spPr>
          <a:xfrm>
            <a:off x="304800" y="1875450"/>
            <a:ext cx="5180751" cy="28598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0" y="-466888"/>
            <a:ext cx="9183303" cy="5727314"/>
          </a:xfrm>
          <a:prstGeom prst="rect">
            <a:avLst/>
          </a:prstGeom>
          <a:noFill/>
          <a:ln>
            <a:noFill/>
          </a:ln>
        </p:spPr>
      </p:pic>
      <p:sp>
        <p:nvSpPr>
          <p:cNvPr id="73" name="Google Shape;73;p15"/>
          <p:cNvSpPr txBox="1"/>
          <p:nvPr/>
        </p:nvSpPr>
        <p:spPr>
          <a:xfrm>
            <a:off x="106175" y="4791325"/>
            <a:ext cx="2586900" cy="2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Silo image by Dimitris Vetisikas from Pixabay</a:t>
            </a:r>
            <a:endParaRPr sz="800"/>
          </a:p>
        </p:txBody>
      </p:sp>
      <p:pic>
        <p:nvPicPr>
          <p:cNvPr id="74" name="Google Shape;74;p15"/>
          <p:cNvPicPr preferRelativeResize="0"/>
          <p:nvPr/>
        </p:nvPicPr>
        <p:blipFill>
          <a:blip r:embed="rId4">
            <a:alphaModFix/>
          </a:blip>
          <a:stretch>
            <a:fillRect/>
          </a:stretch>
        </p:blipFill>
        <p:spPr>
          <a:xfrm>
            <a:off x="-1" y="-76200"/>
            <a:ext cx="3481125" cy="3554626"/>
          </a:xfrm>
          <a:prstGeom prst="rect">
            <a:avLst/>
          </a:prstGeom>
          <a:noFill/>
          <a:ln>
            <a:noFill/>
          </a:ln>
        </p:spPr>
      </p:pic>
      <p:sp>
        <p:nvSpPr>
          <p:cNvPr id="75" name="Google Shape;75;p15"/>
          <p:cNvSpPr txBox="1">
            <a:spLocks noGrp="1"/>
          </p:cNvSpPr>
          <p:nvPr>
            <p:ph type="title"/>
          </p:nvPr>
        </p:nvSpPr>
        <p:spPr>
          <a:xfrm>
            <a:off x="106175" y="1015425"/>
            <a:ext cx="3841200" cy="247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000000"/>
                </a:solidFill>
                <a:highlight>
                  <a:srgbClr val="CFE2F3"/>
                </a:highlight>
              </a:rPr>
              <a:t>Silos or Students?</a:t>
            </a:r>
            <a:endParaRPr sz="4800">
              <a:solidFill>
                <a:srgbClr val="000000"/>
              </a:solidFill>
              <a:highlight>
                <a:srgbClr val="CFE2F3"/>
              </a:highlight>
            </a:endParaRPr>
          </a:p>
          <a:p>
            <a:pPr marL="0" lvl="0" indent="0" algn="l" rtl="0">
              <a:spcBef>
                <a:spcPts val="0"/>
              </a:spcBef>
              <a:spcAft>
                <a:spcPts val="0"/>
              </a:spcAft>
              <a:buNone/>
            </a:pPr>
            <a:endParaRPr sz="3600">
              <a:solidFill>
                <a:srgbClr val="000000"/>
              </a:solidFill>
            </a:endParaRPr>
          </a:p>
          <a:p>
            <a:pPr marL="457200" lvl="0" indent="0" algn="l" rtl="0">
              <a:lnSpc>
                <a:spcPct val="115000"/>
              </a:lnSpc>
              <a:spcBef>
                <a:spcPts val="0"/>
              </a:spcBef>
              <a:spcAft>
                <a:spcPts val="0"/>
              </a:spcAft>
              <a:buNone/>
            </a:pPr>
            <a:endParaRPr sz="3000">
              <a:solidFill>
                <a:srgbClr val="000000"/>
              </a:solidFill>
            </a:endParaRPr>
          </a:p>
          <a:p>
            <a:pPr marL="0" lvl="0" indent="0" algn="l" rtl="0">
              <a:spcBef>
                <a:spcPts val="1600"/>
              </a:spcBef>
              <a:spcAft>
                <a:spcPts val="0"/>
              </a:spcAft>
              <a:buNone/>
            </a:pPr>
            <a:endParaRPr sz="36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368825"/>
            <a:ext cx="3020700" cy="174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Exploring Three “Lenses”</a:t>
            </a:r>
            <a:endParaRPr sz="3600"/>
          </a:p>
        </p:txBody>
      </p:sp>
      <p:sp>
        <p:nvSpPr>
          <p:cNvPr id="82" name="Google Shape;82;p16"/>
          <p:cNvSpPr txBox="1"/>
          <p:nvPr/>
        </p:nvSpPr>
        <p:spPr>
          <a:xfrm>
            <a:off x="7293350" y="4045550"/>
            <a:ext cx="1685700" cy="25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t>Image by skeeze from Pixabay</a:t>
            </a:r>
            <a:endParaRPr sz="800"/>
          </a:p>
        </p:txBody>
      </p:sp>
      <p:pic>
        <p:nvPicPr>
          <p:cNvPr id="83" name="Google Shape;83;p16"/>
          <p:cNvPicPr preferRelativeResize="0"/>
          <p:nvPr/>
        </p:nvPicPr>
        <p:blipFill>
          <a:blip r:embed="rId3">
            <a:alphaModFix/>
          </a:blip>
          <a:stretch>
            <a:fillRect/>
          </a:stretch>
        </p:blipFill>
        <p:spPr>
          <a:xfrm>
            <a:off x="3940550" y="676200"/>
            <a:ext cx="5038499" cy="3366876"/>
          </a:xfrm>
          <a:prstGeom prst="rect">
            <a:avLst/>
          </a:prstGeom>
          <a:noFill/>
          <a:ln>
            <a:noFill/>
          </a:ln>
        </p:spPr>
      </p:pic>
      <p:graphicFrame>
        <p:nvGraphicFramePr>
          <p:cNvPr id="84" name="Google Shape;84;p16"/>
          <p:cNvGraphicFramePr/>
          <p:nvPr/>
        </p:nvGraphicFramePr>
        <p:xfrm>
          <a:off x="311700" y="2412600"/>
          <a:ext cx="3542825" cy="1650725"/>
        </p:xfrm>
        <a:graphic>
          <a:graphicData uri="http://schemas.openxmlformats.org/drawingml/2006/table">
            <a:tbl>
              <a:tblPr>
                <a:noFill/>
                <a:tableStyleId>{6DD30AD1-19F2-467D-9092-09A6A06D3217}</a:tableStyleId>
              </a:tblPr>
              <a:tblGrid>
                <a:gridCol w="992275">
                  <a:extLst>
                    <a:ext uri="{9D8B030D-6E8A-4147-A177-3AD203B41FA5}">
                      <a16:colId xmlns:a16="http://schemas.microsoft.com/office/drawing/2014/main" val="20000"/>
                    </a:ext>
                  </a:extLst>
                </a:gridCol>
                <a:gridCol w="1381400">
                  <a:extLst>
                    <a:ext uri="{9D8B030D-6E8A-4147-A177-3AD203B41FA5}">
                      <a16:colId xmlns:a16="http://schemas.microsoft.com/office/drawing/2014/main" val="20001"/>
                    </a:ext>
                  </a:extLst>
                </a:gridCol>
                <a:gridCol w="1169150">
                  <a:extLst>
                    <a:ext uri="{9D8B030D-6E8A-4147-A177-3AD203B41FA5}">
                      <a16:colId xmlns:a16="http://schemas.microsoft.com/office/drawing/2014/main" val="20002"/>
                    </a:ext>
                  </a:extLst>
                </a:gridCol>
              </a:tblGrid>
              <a:tr h="1650725">
                <a:tc>
                  <a:txBody>
                    <a:bodyPr/>
                    <a:lstStyle/>
                    <a:p>
                      <a:pPr marL="0" lvl="0" indent="0" algn="l" rtl="0">
                        <a:spcBef>
                          <a:spcPts val="0"/>
                        </a:spcBef>
                        <a:spcAft>
                          <a:spcPts val="0"/>
                        </a:spcAft>
                        <a:buNone/>
                      </a:pPr>
                      <a:r>
                        <a:rPr lang="en"/>
                        <a:t>Faculty /</a:t>
                      </a:r>
                      <a:endParaRPr/>
                    </a:p>
                    <a:p>
                      <a:pPr marL="0" lvl="0" indent="0" algn="l" rtl="0">
                        <a:spcBef>
                          <a:spcPts val="0"/>
                        </a:spcBef>
                        <a:spcAft>
                          <a:spcPts val="0"/>
                        </a:spcAft>
                        <a:buNone/>
                      </a:pPr>
                      <a:r>
                        <a:rPr lang="en"/>
                        <a:t>Academic</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Student Engagement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Student Development</a:t>
                      </a:r>
                      <a:endParaRPr>
                        <a:solidFill>
                          <a:schemeClr val="dk1"/>
                        </a:solidFill>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Instructional Design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Technology</a:t>
                      </a:r>
                      <a:endParaRPr>
                        <a:solidFill>
                          <a:schemeClr val="dk1"/>
                        </a:solidFill>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445025"/>
            <a:ext cx="8520600" cy="113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Post Foundations: A Holistic Approach to Student Engagement </a:t>
            </a:r>
            <a:endParaRPr/>
          </a:p>
        </p:txBody>
      </p:sp>
      <p:sp>
        <p:nvSpPr>
          <p:cNvPr id="91" name="Google Shape;91;p17"/>
          <p:cNvSpPr txBox="1">
            <a:spLocks noGrp="1"/>
          </p:cNvSpPr>
          <p:nvPr>
            <p:ph type="body" idx="1"/>
          </p:nvPr>
        </p:nvSpPr>
        <p:spPr>
          <a:xfrm>
            <a:off x="311700" y="1890775"/>
            <a:ext cx="5829300" cy="22827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a:t>1 credit</a:t>
            </a:r>
            <a:endParaRPr/>
          </a:p>
          <a:p>
            <a:pPr marL="457200" lvl="0" indent="-342900" algn="l" rtl="0">
              <a:lnSpc>
                <a:spcPct val="100000"/>
              </a:lnSpc>
              <a:spcBef>
                <a:spcPts val="0"/>
              </a:spcBef>
              <a:spcAft>
                <a:spcPts val="0"/>
              </a:spcAft>
              <a:buSzPts val="1800"/>
              <a:buChar char="●"/>
            </a:pPr>
            <a:r>
              <a:rPr lang="en"/>
              <a:t>Free text was Fall 2018 common read</a:t>
            </a:r>
            <a:endParaRPr/>
          </a:p>
          <a:p>
            <a:pPr marL="457200" lvl="0" indent="-342900" algn="l" rtl="0">
              <a:lnSpc>
                <a:spcPct val="100000"/>
              </a:lnSpc>
              <a:spcBef>
                <a:spcPts val="0"/>
              </a:spcBef>
              <a:spcAft>
                <a:spcPts val="0"/>
              </a:spcAft>
              <a:buSzPts val="1800"/>
              <a:buChar char="●"/>
            </a:pPr>
            <a:r>
              <a:rPr lang="en"/>
              <a:t>Student learning outcomes: college readiness, social justice, respect for all people, critical thinking, ethical reasoning, student leadership, digital and information literacy</a:t>
            </a:r>
            <a:endParaRPr/>
          </a:p>
          <a:p>
            <a:pPr marL="457200" lvl="0" indent="-342900" algn="l" rtl="0">
              <a:lnSpc>
                <a:spcPct val="100000"/>
              </a:lnSpc>
              <a:spcBef>
                <a:spcPts val="0"/>
              </a:spcBef>
              <a:spcAft>
                <a:spcPts val="0"/>
              </a:spcAft>
              <a:buSzPts val="1800"/>
              <a:buChar char="●"/>
            </a:pPr>
            <a:r>
              <a:rPr lang="en"/>
              <a:t>Tie-in to FY Seminar</a:t>
            </a:r>
            <a:endParaRPr/>
          </a:p>
          <a:p>
            <a:pPr marL="0" lvl="0" indent="0" algn="l" rtl="0">
              <a:lnSpc>
                <a:spcPct val="100000"/>
              </a:lnSpc>
              <a:spcBef>
                <a:spcPts val="1600"/>
              </a:spcBef>
              <a:spcAft>
                <a:spcPts val="0"/>
              </a:spcAft>
              <a:buNone/>
            </a:pPr>
            <a:endParaRPr sz="1100">
              <a:solidFill>
                <a:schemeClr val="dk1"/>
              </a:solidFill>
            </a:endParaRPr>
          </a:p>
          <a:p>
            <a:pPr marL="0" lvl="0" indent="0" algn="l" rtl="0">
              <a:spcBef>
                <a:spcPts val="0"/>
              </a:spcBef>
              <a:spcAft>
                <a:spcPts val="0"/>
              </a:spcAft>
              <a:buNone/>
            </a:pP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r>
              <a:rPr lang="en"/>
              <a:t> </a:t>
            </a:r>
            <a:endParaRPr/>
          </a:p>
        </p:txBody>
      </p:sp>
      <p:pic>
        <p:nvPicPr>
          <p:cNvPr id="92" name="Google Shape;92;p17"/>
          <p:cNvPicPr preferRelativeResize="0"/>
          <p:nvPr/>
        </p:nvPicPr>
        <p:blipFill>
          <a:blip r:embed="rId3">
            <a:alphaModFix/>
          </a:blip>
          <a:stretch>
            <a:fillRect/>
          </a:stretch>
        </p:blipFill>
        <p:spPr>
          <a:xfrm>
            <a:off x="6204750" y="1138725"/>
            <a:ext cx="2533725" cy="3918099"/>
          </a:xfrm>
          <a:prstGeom prst="rect">
            <a:avLst/>
          </a:prstGeom>
          <a:noFill/>
          <a:ln>
            <a:noFill/>
          </a:ln>
        </p:spPr>
      </p:pic>
      <p:pic>
        <p:nvPicPr>
          <p:cNvPr id="94" name="Google Shape;94;p17"/>
          <p:cNvPicPr preferRelativeResize="0"/>
          <p:nvPr/>
        </p:nvPicPr>
        <p:blipFill>
          <a:blip r:embed="rId4">
            <a:alphaModFix/>
          </a:blip>
          <a:stretch>
            <a:fillRect/>
          </a:stretch>
        </p:blipFill>
        <p:spPr>
          <a:xfrm>
            <a:off x="5058400" y="3479250"/>
            <a:ext cx="1051732" cy="1577575"/>
          </a:xfrm>
          <a:prstGeom prst="rect">
            <a:avLst/>
          </a:prstGeom>
          <a:noFill/>
          <a:ln>
            <a:noFill/>
          </a:ln>
        </p:spPr>
      </p:pic>
      <p:sp>
        <p:nvSpPr>
          <p:cNvPr id="95" name="Google Shape;95;p17"/>
          <p:cNvSpPr txBox="1"/>
          <p:nvPr/>
        </p:nvSpPr>
        <p:spPr>
          <a:xfrm>
            <a:off x="3446075" y="4800925"/>
            <a:ext cx="1612200" cy="25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t>Photo by Nina Subin</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216425"/>
            <a:ext cx="8520600" cy="6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00000"/>
                </a:solidFill>
              </a:rPr>
              <a:t>The Common Read</a:t>
            </a:r>
            <a:endParaRPr sz="3600">
              <a:solidFill>
                <a:srgbClr val="000000"/>
              </a:solidFill>
            </a:endParaRPr>
          </a:p>
        </p:txBody>
      </p:sp>
      <p:sp>
        <p:nvSpPr>
          <p:cNvPr id="101" name="Google Shape;101;p18"/>
          <p:cNvSpPr txBox="1">
            <a:spLocks noGrp="1"/>
          </p:cNvSpPr>
          <p:nvPr>
            <p:ph type="body" idx="1"/>
          </p:nvPr>
        </p:nvSpPr>
        <p:spPr>
          <a:xfrm>
            <a:off x="311700" y="1000075"/>
            <a:ext cx="8520600" cy="3990900"/>
          </a:xfrm>
          <a:prstGeom prst="rect">
            <a:avLst/>
          </a:prstGeom>
        </p:spPr>
        <p:txBody>
          <a:bodyPr spcFirstLastPara="1" wrap="square" lIns="91425" tIns="91425" rIns="91425" bIns="91425" anchor="t" anchorCtr="0">
            <a:noAutofit/>
          </a:bodyPr>
          <a:lstStyle/>
          <a:p>
            <a:pPr marL="457200" lvl="0" indent="-342900" algn="l" rtl="0">
              <a:spcBef>
                <a:spcPts val="400"/>
              </a:spcBef>
              <a:spcAft>
                <a:spcPts val="0"/>
              </a:spcAft>
              <a:buSzPts val="1800"/>
              <a:buChar char="❖"/>
            </a:pPr>
            <a:r>
              <a:rPr lang="en" dirty="0"/>
              <a:t>Addresses aspects of the human condition or experience in a way that encourages intellectual and emotional growth</a:t>
            </a:r>
            <a:endParaRPr dirty="0"/>
          </a:p>
          <a:p>
            <a:pPr marL="457200" lvl="0" indent="-342900" algn="l" rtl="0">
              <a:spcBef>
                <a:spcPts val="0"/>
              </a:spcBef>
              <a:spcAft>
                <a:spcPts val="0"/>
              </a:spcAft>
              <a:buSzPts val="1800"/>
              <a:buChar char="❖"/>
            </a:pPr>
            <a:r>
              <a:rPr lang="en" dirty="0"/>
              <a:t>Raises intercultural knowledge and tolerance by presenting diverse cultural perspectives or contemporary social issues</a:t>
            </a:r>
            <a:endParaRPr dirty="0"/>
          </a:p>
          <a:p>
            <a:pPr marL="457200" lvl="0" indent="-342900" algn="l" rtl="0">
              <a:spcBef>
                <a:spcPts val="0"/>
              </a:spcBef>
              <a:spcAft>
                <a:spcPts val="0"/>
              </a:spcAft>
              <a:buSzPts val="1800"/>
              <a:buChar char="❖"/>
            </a:pPr>
            <a:r>
              <a:rPr lang="en" dirty="0"/>
              <a:t>Contains content and/or themes that encourage critical thinking</a:t>
            </a:r>
            <a:endParaRPr dirty="0"/>
          </a:p>
          <a:p>
            <a:pPr marL="457200" lvl="0" indent="-342900" algn="l" rtl="0">
              <a:spcBef>
                <a:spcPts val="0"/>
              </a:spcBef>
              <a:spcAft>
                <a:spcPts val="0"/>
              </a:spcAft>
              <a:buSzPts val="1800"/>
              <a:buChar char="❖"/>
            </a:pPr>
            <a:r>
              <a:rPr lang="en" dirty="0"/>
              <a:t>Appeals to all genders</a:t>
            </a:r>
            <a:endParaRPr dirty="0"/>
          </a:p>
          <a:p>
            <a:pPr marL="457200" lvl="0" indent="-342900" algn="l" rtl="0">
              <a:spcBef>
                <a:spcPts val="0"/>
              </a:spcBef>
              <a:spcAft>
                <a:spcPts val="0"/>
              </a:spcAft>
              <a:buSzPts val="1800"/>
              <a:buChar char="❖"/>
            </a:pPr>
            <a:r>
              <a:rPr lang="en" dirty="0"/>
              <a:t>Captures the imagination of first-year students and draws then into reading and self-reflection</a:t>
            </a:r>
            <a:endParaRPr dirty="0"/>
          </a:p>
          <a:p>
            <a:pPr marL="457200" lvl="0" indent="-342900" algn="l" rtl="0">
              <a:spcBef>
                <a:spcPts val="0"/>
              </a:spcBef>
              <a:spcAft>
                <a:spcPts val="0"/>
              </a:spcAft>
              <a:buSzPts val="1800"/>
              <a:buChar char="❖"/>
            </a:pPr>
            <a:r>
              <a:rPr lang="en" dirty="0"/>
              <a:t>Provides an accessible and readable engagement with an issue or issues relevant to the contemporary world</a:t>
            </a:r>
            <a:endParaRPr dirty="0"/>
          </a:p>
          <a:p>
            <a:pPr marL="457200" lvl="0" indent="-342900" algn="l" rtl="0">
              <a:spcBef>
                <a:spcPts val="0"/>
              </a:spcBef>
              <a:spcAft>
                <a:spcPts val="0"/>
              </a:spcAft>
              <a:buSzPts val="1800"/>
              <a:buChar char="❖"/>
            </a:pPr>
            <a:r>
              <a:rPr lang="en" dirty="0"/>
              <a:t>Introduces students to academic expectations and provides a model of serious intellectual engagement</a:t>
            </a:r>
            <a:endParaRPr dirty="0"/>
          </a:p>
          <a:p>
            <a:pPr marL="0" lvl="0" indent="0" algn="l" rtl="0">
              <a:spcBef>
                <a:spcPts val="400"/>
              </a:spcBef>
              <a:spcAft>
                <a:spcPts val="0"/>
              </a:spcAft>
              <a:buClr>
                <a:schemeClr val="dk1"/>
              </a:buClr>
              <a:buSzPts val="1100"/>
              <a:buFont typeface="Arial"/>
              <a:buNone/>
            </a:pPr>
            <a:endParaRPr dirty="0">
              <a:solidFill>
                <a:schemeClr val="dk1"/>
              </a:solidFill>
            </a:endParaRPr>
          </a:p>
          <a:p>
            <a:pPr marL="0" lvl="0" indent="0" algn="l" rtl="0">
              <a:spcBef>
                <a:spcPts val="400"/>
              </a:spcBef>
              <a:spcAft>
                <a:spcPts val="0"/>
              </a:spcAft>
              <a:buClr>
                <a:schemeClr val="dk1"/>
              </a:buClr>
              <a:buSzPts val="1100"/>
              <a:buFont typeface="Arial"/>
              <a:buNone/>
            </a:pPr>
            <a:r>
              <a:rPr lang="en" sz="950" dirty="0">
                <a:solidFill>
                  <a:srgbClr val="2DA2BF"/>
                </a:solidFill>
              </a:rPr>
              <a:t>}</a:t>
            </a:r>
            <a:endParaRPr sz="950" dirty="0">
              <a:solidFill>
                <a:srgbClr val="2DA2BF"/>
              </a:solidFill>
            </a:endParaRPr>
          </a:p>
          <a:p>
            <a:pPr marL="0" lvl="0" indent="0" algn="l" rtl="0">
              <a:spcBef>
                <a:spcPts val="0"/>
              </a:spcBef>
              <a:spcAft>
                <a:spcPts val="16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00000"/>
                </a:solidFill>
              </a:rPr>
              <a:t>Peer Mentors</a:t>
            </a:r>
            <a:endParaRPr>
              <a:solidFill>
                <a:srgbClr val="000000"/>
              </a:solidFill>
            </a:endParaRPr>
          </a:p>
        </p:txBody>
      </p:sp>
      <p:sp>
        <p:nvSpPr>
          <p:cNvPr id="108" name="Google Shape;108;p19"/>
          <p:cNvSpPr txBox="1">
            <a:spLocks noGrp="1"/>
          </p:cNvSpPr>
          <p:nvPr>
            <p:ph type="body" idx="1"/>
          </p:nvPr>
        </p:nvSpPr>
        <p:spPr>
          <a:xfrm>
            <a:off x="311700" y="1000075"/>
            <a:ext cx="8520600" cy="3916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 sz="2400"/>
              <a:t>Post Foundations currently makes use of peer mentors assigned to each class section.</a:t>
            </a:r>
            <a:endParaRPr sz="2400"/>
          </a:p>
          <a:p>
            <a:pPr marL="0" lvl="0" indent="0" algn="l" rtl="0">
              <a:spcBef>
                <a:spcPts val="1000"/>
              </a:spcBef>
              <a:spcAft>
                <a:spcPts val="0"/>
              </a:spcAft>
              <a:buClr>
                <a:schemeClr val="dk1"/>
              </a:buClr>
              <a:buSzPts val="1100"/>
              <a:buFont typeface="Arial"/>
              <a:buNone/>
            </a:pPr>
            <a:r>
              <a:rPr lang="en" sz="2400"/>
              <a:t>Peer mentors are part of a teaching team aimed at student engagement.</a:t>
            </a:r>
            <a:endParaRPr sz="2400"/>
          </a:p>
          <a:p>
            <a:pPr marL="0" lvl="0" indent="0" algn="l" rtl="0">
              <a:spcBef>
                <a:spcPts val="1000"/>
              </a:spcBef>
              <a:spcAft>
                <a:spcPts val="0"/>
              </a:spcAft>
              <a:buClr>
                <a:schemeClr val="dk1"/>
              </a:buClr>
              <a:buSzPts val="1100"/>
              <a:buFont typeface="Arial"/>
              <a:buNone/>
            </a:pPr>
            <a:r>
              <a:rPr lang="en" sz="2400"/>
              <a:t>The peer mentors serve as leaders in organizing the service learning component of the course.</a:t>
            </a:r>
            <a:endParaRPr sz="2400"/>
          </a:p>
          <a:p>
            <a:pPr marL="0" lvl="0" indent="0" algn="l" rtl="0">
              <a:spcBef>
                <a:spcPts val="1000"/>
              </a:spcBef>
              <a:spcAft>
                <a:spcPts val="0"/>
              </a:spcAft>
              <a:buClr>
                <a:schemeClr val="dk1"/>
              </a:buClr>
              <a:buSzPts val="1100"/>
              <a:buFont typeface="Arial"/>
              <a:buNone/>
            </a:pPr>
            <a:r>
              <a:rPr lang="en" sz="2400"/>
              <a:t>Peer mentors enroll in a three-credit course called Post Foundations Leadership to prepare them for their role.</a:t>
            </a:r>
            <a:endParaRPr sz="2400"/>
          </a:p>
          <a:p>
            <a:pPr marL="0" lvl="0" indent="0" algn="l" rtl="0">
              <a:spcBef>
                <a:spcPts val="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00000"/>
                </a:solidFill>
              </a:rPr>
              <a:t>IDS 100: Post Foundations Leadership</a:t>
            </a:r>
            <a:endParaRPr>
              <a:solidFill>
                <a:srgbClr val="000000"/>
              </a:solidFill>
            </a:endParaRPr>
          </a:p>
        </p:txBody>
      </p:sp>
      <p:sp>
        <p:nvSpPr>
          <p:cNvPr id="115" name="Google Shape;115;p20"/>
          <p:cNvSpPr txBox="1">
            <a:spLocks noGrp="1"/>
          </p:cNvSpPr>
          <p:nvPr>
            <p:ph type="body" idx="1"/>
          </p:nvPr>
        </p:nvSpPr>
        <p:spPr>
          <a:xfrm>
            <a:off x="311700" y="1076275"/>
            <a:ext cx="8520600" cy="378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 sz="2400"/>
              <a:t>Post Foundations Leadership is offered in two parts: a one credit course in the spring in which the mentors design the service learning project for the fall and a two-credit course in the fall.</a:t>
            </a:r>
            <a:endParaRPr sz="2400"/>
          </a:p>
          <a:p>
            <a:pPr marL="0" lvl="0" indent="0" algn="l" rtl="0">
              <a:spcBef>
                <a:spcPts val="1000"/>
              </a:spcBef>
              <a:spcAft>
                <a:spcPts val="0"/>
              </a:spcAft>
              <a:buClr>
                <a:schemeClr val="dk1"/>
              </a:buClr>
              <a:buSzPts val="1100"/>
              <a:buFont typeface="Arial"/>
              <a:buNone/>
            </a:pPr>
            <a:r>
              <a:rPr lang="en" sz="2400"/>
              <a:t>Peer Mentors learn the values of leadership as they develop the skills needed to engage first-year students.</a:t>
            </a:r>
            <a:endParaRPr sz="2400"/>
          </a:p>
          <a:p>
            <a:pPr marL="0" lvl="0" indent="0" algn="l" rtl="0">
              <a:spcBef>
                <a:spcPts val="1000"/>
              </a:spcBef>
              <a:spcAft>
                <a:spcPts val="0"/>
              </a:spcAft>
              <a:buClr>
                <a:schemeClr val="dk1"/>
              </a:buClr>
              <a:buSzPts val="1100"/>
              <a:buFont typeface="Arial"/>
              <a:buNone/>
            </a:pPr>
            <a:r>
              <a:rPr lang="en" sz="2800">
                <a:solidFill>
                  <a:srgbClr val="549E39"/>
                </a:solidFill>
              </a:rPr>
              <a:t>´</a:t>
            </a:r>
            <a:endParaRPr sz="2800">
              <a:solidFill>
                <a:srgbClr val="549E39"/>
              </a:solidFill>
            </a:endParaRPr>
          </a:p>
          <a:p>
            <a:pPr marL="0" lvl="0" indent="0" algn="l" rtl="0">
              <a:spcBef>
                <a:spcPts val="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00000"/>
                </a:solidFill>
              </a:rPr>
              <a:t>First-Year Seminars</a:t>
            </a:r>
            <a:endParaRPr sz="3600">
              <a:solidFill>
                <a:srgbClr val="000000"/>
              </a:solidFill>
            </a:endParaRPr>
          </a:p>
        </p:txBody>
      </p:sp>
      <p:sp>
        <p:nvSpPr>
          <p:cNvPr id="122" name="Google Shape;122;p21"/>
          <p:cNvSpPr txBox="1">
            <a:spLocks noGrp="1"/>
          </p:cNvSpPr>
          <p:nvPr>
            <p:ph type="body" idx="1"/>
          </p:nvPr>
        </p:nvSpPr>
        <p:spPr>
          <a:xfrm>
            <a:off x="311700" y="1152475"/>
            <a:ext cx="8520600" cy="36528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SzPts val="1400"/>
              <a:buChar char="❖"/>
            </a:pPr>
            <a:r>
              <a:rPr lang="en" sz="1400"/>
              <a:t>The first-year seminar is a four-credit class with twenty first-year students. It is conducted in a discussion format and focuses on a particular theme or set of problems with a disciplinary or interdisciplinary focus.</a:t>
            </a:r>
            <a:endParaRPr sz="1400"/>
          </a:p>
          <a:p>
            <a:pPr marL="457200" lvl="0" indent="-317500" algn="l" rtl="0">
              <a:spcBef>
                <a:spcPts val="0"/>
              </a:spcBef>
              <a:spcAft>
                <a:spcPts val="0"/>
              </a:spcAft>
              <a:buSzPts val="1400"/>
              <a:buChar char="❖"/>
            </a:pPr>
            <a:r>
              <a:rPr lang="en" sz="1400"/>
              <a:t>Students enrolled in the first-year seminars will have mentoring and guidance from classroom and library faculty members working in collaboration to foster student learning.</a:t>
            </a:r>
            <a:endParaRPr sz="1400"/>
          </a:p>
          <a:p>
            <a:pPr marL="457200" lvl="0" indent="-317500" algn="l" rtl="0">
              <a:spcBef>
                <a:spcPts val="0"/>
              </a:spcBef>
              <a:spcAft>
                <a:spcPts val="0"/>
              </a:spcAft>
              <a:buSzPts val="1400"/>
              <a:buChar char="❖"/>
            </a:pPr>
            <a:r>
              <a:rPr lang="en" sz="1400"/>
              <a:t>Students in a first-year seminar will be enrolled in a linked section of Post Foundations taught by the same faculty member teaching the first-year seminar or a student life representative.</a:t>
            </a:r>
            <a:endParaRPr sz="1400"/>
          </a:p>
          <a:p>
            <a:pPr marL="457200" lvl="0" indent="-317500" algn="l" rtl="0">
              <a:spcBef>
                <a:spcPts val="0"/>
              </a:spcBef>
              <a:spcAft>
                <a:spcPts val="0"/>
              </a:spcAft>
              <a:buSzPts val="1400"/>
              <a:buChar char="❖"/>
            </a:pPr>
            <a:r>
              <a:rPr lang="en" sz="1400"/>
              <a:t>Along with the additional support from a campus life representative and a peer mentor, library faculty with expertise in the discipline will be available to assist students with their research.</a:t>
            </a:r>
            <a:endParaRPr sz="1400"/>
          </a:p>
          <a:p>
            <a:pPr marL="0" lvl="0" indent="0" algn="l" rtl="0">
              <a:spcBef>
                <a:spcPts val="1000"/>
              </a:spcBef>
              <a:spcAft>
                <a:spcPts val="0"/>
              </a:spcAft>
              <a:buClr>
                <a:schemeClr val="dk1"/>
              </a:buClr>
              <a:buSzPts val="1100"/>
              <a:buFont typeface="Arial"/>
              <a:buNone/>
            </a:pPr>
            <a:r>
              <a:rPr lang="en" sz="1400"/>
              <a:t>Learning Goals: Critical Reading, Oral Communication</a:t>
            </a:r>
            <a:endParaRPr sz="1400"/>
          </a:p>
          <a:p>
            <a:pPr marL="0" lvl="0" indent="0" algn="l" rtl="0">
              <a:spcBef>
                <a:spcPts val="0"/>
              </a:spcBef>
              <a:spcAft>
                <a:spcPts val="1600"/>
              </a:spcAft>
              <a:buNone/>
            </a:pPr>
            <a:endParaRPr sz="14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1096</Words>
  <Application>Microsoft Office PowerPoint</Application>
  <PresentationFormat>On-screen Show (16:9)</PresentationFormat>
  <Paragraphs>138</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Roboto</vt:lpstr>
      <vt:lpstr>Simple Light</vt:lpstr>
      <vt:lpstr>Post 101 Course Redesign</vt:lpstr>
      <vt:lpstr>LIU Post  Demographic Profile</vt:lpstr>
      <vt:lpstr>Silos or Students?   </vt:lpstr>
      <vt:lpstr>Exploring Three “Lenses”</vt:lpstr>
      <vt:lpstr>Post Foundations: A Holistic Approach to Student Engagement </vt:lpstr>
      <vt:lpstr>The Common Read</vt:lpstr>
      <vt:lpstr>Peer Mentors</vt:lpstr>
      <vt:lpstr>IDS 100: Post Foundations Leadership</vt:lpstr>
      <vt:lpstr>First-Year Seminars</vt:lpstr>
      <vt:lpstr>Student Engagement /Development</vt:lpstr>
      <vt:lpstr>The LIU Promise Model </vt:lpstr>
      <vt:lpstr>Instructional Design / Technology</vt:lpstr>
      <vt:lpstr>Examples and Demo of Course Site</vt:lpstr>
      <vt:lpstr>LIU Post 101 Timeline: About One Year</vt:lpstr>
      <vt:lpstr>Planning Grid</vt:lpstr>
      <vt:lpstr>Think-Pair-Share Activity  Identify one approach for collaborating across departments to design and build a shared First Year Experience (FYE). Discuss what that approach might look like at your institution.     </vt:lpstr>
      <vt:lpstr>Got Questions?  Feel free to contact  Carol Hernandez, Instructional Designer Long Island University carol.hernandez@liu.edu 516-299-3428.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101 Course Redesign</dc:title>
  <dc:creator>Carol Hernandez</dc:creator>
  <cp:lastModifiedBy>Carol Hernandez</cp:lastModifiedBy>
  <cp:revision>1</cp:revision>
  <dcterms:modified xsi:type="dcterms:W3CDTF">2019-04-15T18:41:33Z</dcterms:modified>
</cp:coreProperties>
</file>