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3"/>
    <p:restoredTop sz="94413"/>
  </p:normalViewPr>
  <p:slideViewPr>
    <p:cSldViewPr snapToGrid="0">
      <p:cViewPr varScale="1">
        <p:scale>
          <a:sx n="115" d="100"/>
          <a:sy n="115" d="100"/>
        </p:scale>
        <p:origin x="9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5e5d369ec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5e5d369e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Translanguaging differs from codeswitching in terms of emphasis on one underlying system and on transfer, choice and negotiation rather than mastery of a standard code. Internal view of how language functions rather than prescriptive external view.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54220983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5422098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the second is too long? Maybe just need that one?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57fa09cd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57fa09cd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54220983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54220983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all language teachers</a:t>
            </a:r>
            <a:endParaRPr/>
          </a:p>
          <a:p>
            <a:pPr marL="0" lvl="0" indent="0" algn="l" rtl="0">
              <a:spcBef>
                <a:spcPts val="0"/>
              </a:spcBef>
              <a:spcAft>
                <a:spcPts val="0"/>
              </a:spcAft>
              <a:buNone/>
            </a:pPr>
            <a:r>
              <a:rPr lang="en"/>
              <a:t>We all teach using language to students with diverse language resources</a:t>
            </a:r>
            <a:endParaRPr/>
          </a:p>
          <a:p>
            <a:pPr marL="0" lvl="0" indent="0" algn="l" rtl="0">
              <a:spcBef>
                <a:spcPts val="0"/>
              </a:spcBef>
              <a:spcAft>
                <a:spcPts val="0"/>
              </a:spcAft>
              <a:buNone/>
            </a:pPr>
            <a:r>
              <a:rPr lang="en"/>
              <a:t>Everyone can benefit from an understanding of translanguaging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57fa09c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57fa09c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57fa09cd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57fa09c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54220983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5422098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we hand out our syllabus right from the start? Mention that we are doing a very abridged version of it during the workshop.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54220983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5422098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Interdisciplinary approach. Whether we consider ourselves monolingual or multilingual, we each have a language history that involves language acquisition and sometimes loss/translation. It’s connected to our childhoods, to memory, to growing up, to our identities. To achieve learning goals, we can also look at it as an innate human skill, a process we can examine, understand much better, and build 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566d604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566d604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different language practices,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5e2d8e0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5e2d8e0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want particpants to know what we mean by “linguistic resources” or “repertoire” by the end, and know their own better.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566f23c7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566f23c7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different language practices,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566f23c7f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566f23c7f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different language practices,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57fa09cd8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57fa09cd8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Language practices adapt to the context of communication.</a:t>
            </a:r>
            <a:endParaRPr dirty="0"/>
          </a:p>
          <a:p>
            <a:pPr marL="0" lvl="0" indent="0" algn="l" rtl="0">
              <a:spcBef>
                <a:spcPts val="0"/>
              </a:spcBef>
              <a:spcAft>
                <a:spcPts val="0"/>
              </a:spcAft>
              <a:buNone/>
            </a:pPr>
            <a:r>
              <a:rPr lang="en" dirty="0"/>
              <a:t>Grow in different directions at the same time. Rather than separated, as enemies, we need to see them as rooted in a unitary system.</a:t>
            </a: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54220983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54220983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152250" y="332300"/>
            <a:ext cx="8839500" cy="23829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3600"/>
              <a:t>Putting Language in the Center: </a:t>
            </a:r>
            <a:endParaRPr sz="3600"/>
          </a:p>
          <a:p>
            <a:pPr marL="0" lvl="0" indent="0" algn="ctr" rtl="0">
              <a:lnSpc>
                <a:spcPct val="115000"/>
              </a:lnSpc>
              <a:spcBef>
                <a:spcPts val="0"/>
              </a:spcBef>
              <a:spcAft>
                <a:spcPts val="0"/>
              </a:spcAft>
              <a:buClr>
                <a:schemeClr val="dk1"/>
              </a:buClr>
              <a:buSzPts val="1100"/>
              <a:buFont typeface="Arial"/>
              <a:buNone/>
            </a:pPr>
            <a:r>
              <a:rPr lang="en" sz="3600"/>
              <a:t>Reflective and Practical Exercises on Translanguaging in the College Classroom</a:t>
            </a:r>
            <a:endParaRPr sz="3600"/>
          </a:p>
        </p:txBody>
      </p:sp>
      <p:sp>
        <p:nvSpPr>
          <p:cNvPr id="68" name="Google Shape;68;p13"/>
          <p:cNvSpPr txBox="1">
            <a:spLocks noGrp="1"/>
          </p:cNvSpPr>
          <p:nvPr>
            <p:ph type="subTitle" idx="1"/>
          </p:nvPr>
        </p:nvSpPr>
        <p:spPr>
          <a:xfrm>
            <a:off x="460950" y="2925560"/>
            <a:ext cx="8222100" cy="166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SUNY Faculty Development Conference, New Paltz</a:t>
            </a:r>
            <a:endParaRPr sz="2400"/>
          </a:p>
          <a:p>
            <a:pPr marL="0" lvl="0" indent="0" algn="ctr" rtl="0">
              <a:spcBef>
                <a:spcPts val="0"/>
              </a:spcBef>
              <a:spcAft>
                <a:spcPts val="0"/>
              </a:spcAft>
              <a:buNone/>
            </a:pPr>
            <a:r>
              <a:rPr lang="en" sz="2400"/>
              <a:t>April 5, 2019</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Lucy McNair and Leigh Garrison-Fletcher</a:t>
            </a:r>
            <a:endParaRPr sz="2400"/>
          </a:p>
          <a:p>
            <a:pPr marL="0" lvl="0" indent="0" algn="ctr" rtl="0">
              <a:spcBef>
                <a:spcPts val="0"/>
              </a:spcBef>
              <a:spcAft>
                <a:spcPts val="0"/>
              </a:spcAft>
              <a:buNone/>
            </a:pPr>
            <a:r>
              <a:rPr lang="en" sz="2400"/>
              <a:t>LaGuardia Community College, CUNY</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71900" y="392100"/>
            <a:ext cx="8222100" cy="103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Codeswitching and Spanglish, </a:t>
            </a:r>
            <a:endParaRPr/>
          </a:p>
          <a:p>
            <a:pPr marL="0" lvl="0" indent="0" algn="l" rtl="0">
              <a:spcBef>
                <a:spcPts val="0"/>
              </a:spcBef>
              <a:spcAft>
                <a:spcPts val="0"/>
              </a:spcAft>
              <a:buNone/>
            </a:pPr>
            <a:r>
              <a:rPr lang="en"/>
              <a:t>student examples</a:t>
            </a:r>
            <a:endParaRPr/>
          </a:p>
        </p:txBody>
      </p:sp>
      <p:sp>
        <p:nvSpPr>
          <p:cNvPr id="131" name="Google Shape;131;p22"/>
          <p:cNvSpPr txBox="1">
            <a:spLocks noGrp="1"/>
          </p:cNvSpPr>
          <p:nvPr>
            <p:ph type="body" idx="1"/>
          </p:nvPr>
        </p:nvSpPr>
        <p:spPr>
          <a:xfrm>
            <a:off x="196050" y="1714500"/>
            <a:ext cx="8498100" cy="29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666666"/>
                </a:solidFill>
                <a:latin typeface="Comic Sans MS"/>
                <a:ea typeface="Comic Sans MS"/>
                <a:cs typeface="Comic Sans MS"/>
                <a:sym typeface="Comic Sans MS"/>
              </a:rPr>
              <a:t>Living in a low income NYCHA development (also known as projects,) I learned to be verbally bilingual very early on in an effort to fit in. Speaking too proper was looked down on, and you could only be ‘down’ if you knew the latest slang. So at home and in class I spoke and behaved in a polite, well-mannered way, while in social settings like the hallways, or the community center I spoke African American Vernacular English (AAVE) also known as ‘urban slang.’ </a:t>
            </a:r>
            <a:endParaRPr sz="1400">
              <a:solidFill>
                <a:srgbClr val="666666"/>
              </a:solidFill>
              <a:latin typeface="Comic Sans MS"/>
              <a:ea typeface="Comic Sans MS"/>
              <a:cs typeface="Comic Sans MS"/>
              <a:sym typeface="Comic Sans MS"/>
            </a:endParaRPr>
          </a:p>
          <a:p>
            <a:pPr marL="0" lvl="0" indent="0" algn="l" rtl="0">
              <a:spcBef>
                <a:spcPts val="1600"/>
              </a:spcBef>
              <a:spcAft>
                <a:spcPts val="0"/>
              </a:spcAft>
              <a:buNone/>
            </a:pPr>
            <a:r>
              <a:rPr lang="en" sz="1400">
                <a:solidFill>
                  <a:srgbClr val="666666"/>
                </a:solidFill>
                <a:latin typeface="Comic Sans MS"/>
                <a:ea typeface="Comic Sans MS"/>
                <a:cs typeface="Comic Sans MS"/>
                <a:sym typeface="Comic Sans MS"/>
              </a:rPr>
              <a:t> It’s here that the apartment door opens and I’m greeted by the joy of my world: my mother, Senora Luz. I’m welcomed just by the look in my </a:t>
            </a:r>
            <a:r>
              <a:rPr lang="en" sz="1400" i="1">
                <a:solidFill>
                  <a:srgbClr val="666666"/>
                </a:solidFill>
                <a:latin typeface="Comic Sans MS"/>
                <a:ea typeface="Comic Sans MS"/>
                <a:cs typeface="Comic Sans MS"/>
                <a:sym typeface="Comic Sans MS"/>
              </a:rPr>
              <a:t>vieja’s</a:t>
            </a:r>
            <a:r>
              <a:rPr lang="en" sz="1400">
                <a:solidFill>
                  <a:srgbClr val="666666"/>
                </a:solidFill>
                <a:latin typeface="Comic Sans MS"/>
                <a:ea typeface="Comic Sans MS"/>
                <a:cs typeface="Comic Sans MS"/>
                <a:sym typeface="Comic Sans MS"/>
              </a:rPr>
              <a:t> eyes, as loving and pure as any parent in a privileged home. Attired in her triple XL shirt, reading glasses, pink flip-flops (aka </a:t>
            </a:r>
            <a:r>
              <a:rPr lang="en" sz="1400" i="1">
                <a:solidFill>
                  <a:srgbClr val="666666"/>
                </a:solidFill>
                <a:latin typeface="Comic Sans MS"/>
                <a:ea typeface="Comic Sans MS"/>
                <a:cs typeface="Comic Sans MS"/>
                <a:sym typeface="Comic Sans MS"/>
              </a:rPr>
              <a:t>la chancleta</a:t>
            </a:r>
            <a:r>
              <a:rPr lang="en" sz="1400">
                <a:solidFill>
                  <a:srgbClr val="666666"/>
                </a:solidFill>
                <a:latin typeface="Comic Sans MS"/>
                <a:ea typeface="Comic Sans MS"/>
                <a:cs typeface="Comic Sans MS"/>
                <a:sym typeface="Comic Sans MS"/>
              </a:rPr>
              <a:t>, a Hispanic mother’s go-to weapon) and high bun, my </a:t>
            </a:r>
            <a:r>
              <a:rPr lang="en" sz="1400" i="1">
                <a:solidFill>
                  <a:srgbClr val="666666"/>
                </a:solidFill>
                <a:latin typeface="Comic Sans MS"/>
                <a:ea typeface="Comic Sans MS"/>
                <a:cs typeface="Comic Sans MS"/>
                <a:sym typeface="Comic Sans MS"/>
              </a:rPr>
              <a:t>rena</a:t>
            </a:r>
            <a:r>
              <a:rPr lang="en" sz="1400">
                <a:solidFill>
                  <a:srgbClr val="666666"/>
                </a:solidFill>
                <a:latin typeface="Comic Sans MS"/>
                <a:ea typeface="Comic Sans MS"/>
                <a:cs typeface="Comic Sans MS"/>
                <a:sym typeface="Comic Sans MS"/>
              </a:rPr>
              <a:t> hugs me and it’s an embrace you wish you could pocket forever. It’s the type of love older men tell me you only live once, sharing that heartbreaking, grateful, nostalgic look in their eyes at sentence’s end.  “Papi, quieres cafe” (the Colombian way of breaking bread) “Claro que si a ma.”</a:t>
            </a:r>
            <a:endParaRPr sz="1400">
              <a:solidFill>
                <a:srgbClr val="666666"/>
              </a:solidFill>
              <a:latin typeface="Comic Sans MS"/>
              <a:ea typeface="Comic Sans MS"/>
              <a:cs typeface="Comic Sans MS"/>
              <a:sym typeface="Comic Sans MS"/>
            </a:endParaRPr>
          </a:p>
          <a:p>
            <a:pPr marL="0" lvl="0" indent="0" algn="l" rtl="0">
              <a:spcBef>
                <a:spcPts val="1600"/>
              </a:spcBef>
              <a:spcAft>
                <a:spcPts val="1600"/>
              </a:spcAft>
              <a:buNone/>
            </a:pP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471900" y="738725"/>
            <a:ext cx="8222100" cy="39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Translanguaging Pedagogy</a:t>
            </a:r>
            <a:endParaRPr/>
          </a:p>
        </p:txBody>
      </p:sp>
      <p:sp>
        <p:nvSpPr>
          <p:cNvPr id="137" name="Google Shape;137;p23"/>
          <p:cNvSpPr txBox="1">
            <a:spLocks noGrp="1"/>
          </p:cNvSpPr>
          <p:nvPr>
            <p:ph type="body" idx="1"/>
          </p:nvPr>
        </p:nvSpPr>
        <p:spPr>
          <a:xfrm>
            <a:off x="471900" y="1756650"/>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“Translanguaging...represents an approach to language pedagogy that affirms and leverages students’ diverse and dynamic language practices in teaching and learning.” (Vogel &amp; Garcia, 2017)</a:t>
            </a:r>
            <a:endParaRPr/>
          </a:p>
          <a:p>
            <a:pPr marL="0" lvl="0" indent="0" algn="l" rtl="0">
              <a:spcBef>
                <a:spcPts val="1600"/>
              </a:spcBef>
              <a:spcAft>
                <a:spcPts val="1600"/>
              </a:spcAft>
              <a:buNone/>
            </a:pPr>
            <a:r>
              <a:rPr lang="en"/>
              <a:t>“As a pedagogical practice, translanguaging leverages the fluid languaging of learners in ways that deepen their engagement and comprehension of complex content and texts. In addition, translanguaging pedagogy develops both of the named languages that are the object of bilingual instruction precisely because it considers them in a horizontal continua as part of the learners’ linguistic repertoire, rather than as separate compartments in a hierarchical relationship.” (Vogel &amp; Garcia, 2017)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Student response to a translingual orientation in an ESL class</a:t>
            </a:r>
            <a:endParaRPr/>
          </a:p>
        </p:txBody>
      </p:sp>
      <p:sp>
        <p:nvSpPr>
          <p:cNvPr id="143" name="Google Shape;143;p24"/>
          <p:cNvSpPr txBox="1">
            <a:spLocks noGrp="1"/>
          </p:cNvSpPr>
          <p:nvPr>
            <p:ph type="body" idx="1"/>
          </p:nvPr>
        </p:nvSpPr>
        <p:spPr>
          <a:xfrm>
            <a:off x="124800" y="1656675"/>
            <a:ext cx="8916300" cy="31107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2200">
                <a:solidFill>
                  <a:srgbClr val="000000"/>
                </a:solidFill>
                <a:latin typeface="Comic Sans MS"/>
                <a:ea typeface="Comic Sans MS"/>
                <a:cs typeface="Comic Sans MS"/>
                <a:sym typeface="Comic Sans MS"/>
              </a:rPr>
              <a:t>“</a:t>
            </a:r>
            <a:r>
              <a:rPr lang="en" sz="2200">
                <a:solidFill>
                  <a:srgbClr val="666666"/>
                </a:solidFill>
                <a:latin typeface="Comic Sans MS"/>
                <a:ea typeface="Comic Sans MS"/>
                <a:cs typeface="Comic Sans MS"/>
                <a:sym typeface="Comic Sans MS"/>
              </a:rPr>
              <a:t>In our classroom our professor never stops us from speaking our own language. Every time I write essays in class, I can relax and express my thoughts. In my last semester, my professor required us to speak English in class. In her class, just only English. Even in the classroom writing essays we cannot use the translation dictionary, only English dictionary. This is very difficult for me because my level and my vocabulary do not let me understand the meaning of English immediately. I often felt very nervous and stressful then I couldn’t express my own ideas.”</a:t>
            </a:r>
            <a:endParaRPr sz="2200">
              <a:solidFill>
                <a:srgbClr val="666666"/>
              </a:solidFill>
              <a:latin typeface="Comic Sans MS"/>
              <a:ea typeface="Comic Sans MS"/>
              <a:cs typeface="Comic Sans MS"/>
              <a:sym typeface="Comic Sans MS"/>
            </a:endParaRPr>
          </a:p>
          <a:p>
            <a:pPr marL="0" lvl="0" indent="0" algn="l" rtl="0">
              <a:spcBef>
                <a:spcPts val="0"/>
              </a:spcBef>
              <a:spcAft>
                <a:spcPts val="1600"/>
              </a:spcAft>
              <a:buNone/>
            </a:pPr>
            <a:endParaRPr>
              <a:solidFill>
                <a:srgbClr val="66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471900" y="738725"/>
            <a:ext cx="8222100" cy="63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Language Across the Curriculum</a:t>
            </a:r>
            <a:endParaRPr/>
          </a:p>
        </p:txBody>
      </p:sp>
      <p:sp>
        <p:nvSpPr>
          <p:cNvPr id="149" name="Google Shape;149;p2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666666"/>
                </a:solidFill>
              </a:rPr>
              <a:t>“There is no classroom activity where speaking is not required and where texts are not used in support or written material is not the outcome. Each activity brings both oral and written language skills into play” (Council of Europe)</a:t>
            </a:r>
            <a:endParaRPr>
              <a:solidFill>
                <a:srgbClr val="666666"/>
              </a:solidFill>
            </a:endParaRPr>
          </a:p>
          <a:p>
            <a:pPr marL="0" lvl="0" indent="0" algn="l" rtl="0">
              <a:spcBef>
                <a:spcPts val="1600"/>
              </a:spcBef>
              <a:spcAft>
                <a:spcPts val="0"/>
              </a:spcAft>
              <a:buClr>
                <a:schemeClr val="dk1"/>
              </a:buClr>
              <a:buSzPts val="1100"/>
              <a:buFont typeface="Arial"/>
              <a:buNone/>
            </a:pPr>
            <a:r>
              <a:rPr lang="en">
                <a:solidFill>
                  <a:srgbClr val="666666"/>
                </a:solidFill>
              </a:rPr>
              <a:t>“Learning at school entails constantly expanding skills and practices regarding not only academic content but also language” (Uccelli &amp; Phillips Galloway, 2018) </a:t>
            </a:r>
            <a:endParaRPr>
              <a:solidFill>
                <a:srgbClr val="666666"/>
              </a:solidFill>
            </a:endParaRPr>
          </a:p>
          <a:p>
            <a:pPr marL="0" lvl="0" indent="0" algn="l" rtl="0">
              <a:spcBef>
                <a:spcPts val="1600"/>
              </a:spcBef>
              <a:spcAft>
                <a:spcPts val="1600"/>
              </a:spcAft>
              <a:buClr>
                <a:schemeClr val="dk1"/>
              </a:buClr>
              <a:buSzPts val="1100"/>
              <a:buFont typeface="Arial"/>
              <a:buNone/>
            </a:pP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Word Maps</a:t>
            </a:r>
            <a:endParaRPr/>
          </a:p>
        </p:txBody>
      </p:sp>
      <p:sp>
        <p:nvSpPr>
          <p:cNvPr id="155" name="Google Shape;155;p2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6" name="Google Shape;156;p26"/>
          <p:cNvPicPr preferRelativeResize="0"/>
          <p:nvPr/>
        </p:nvPicPr>
        <p:blipFill>
          <a:blip r:embed="rId3">
            <a:alphaModFix/>
          </a:blip>
          <a:stretch>
            <a:fillRect/>
          </a:stretch>
        </p:blipFill>
        <p:spPr>
          <a:xfrm>
            <a:off x="2514600" y="1357331"/>
            <a:ext cx="6179400" cy="36475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Discussion / Mapping your college &amp; classroom multilingual ecology</a:t>
            </a:r>
            <a:endParaRPr/>
          </a:p>
        </p:txBody>
      </p:sp>
      <p:sp>
        <p:nvSpPr>
          <p:cNvPr id="162" name="Google Shape;162;p2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3" name="Google Shape;163;p27"/>
          <p:cNvPicPr preferRelativeResize="0"/>
          <p:nvPr/>
        </p:nvPicPr>
        <p:blipFill>
          <a:blip r:embed="rId3">
            <a:alphaModFix/>
          </a:blip>
          <a:stretch>
            <a:fillRect/>
          </a:stretch>
        </p:blipFill>
        <p:spPr>
          <a:xfrm>
            <a:off x="3654699" y="1869438"/>
            <a:ext cx="3745951" cy="280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Overview/Agenda</a:t>
            </a:r>
            <a:endParaRPr/>
          </a:p>
        </p:txBody>
      </p:sp>
      <p:sp>
        <p:nvSpPr>
          <p:cNvPr id="74" name="Google Shape;74;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Bring language to the center </a:t>
            </a:r>
            <a:endParaRPr/>
          </a:p>
          <a:p>
            <a:pPr marL="0" lvl="0" indent="0" algn="l" rtl="0">
              <a:spcBef>
                <a:spcPts val="1600"/>
              </a:spcBef>
              <a:spcAft>
                <a:spcPts val="0"/>
              </a:spcAft>
              <a:buNone/>
            </a:pPr>
            <a:r>
              <a:rPr lang="en"/>
              <a:t>Discuss the theory of translanguaging  </a:t>
            </a:r>
            <a:endParaRPr/>
          </a:p>
          <a:p>
            <a:pPr marL="0" lvl="0" indent="0" algn="l" rtl="0">
              <a:spcBef>
                <a:spcPts val="1600"/>
              </a:spcBef>
              <a:spcAft>
                <a:spcPts val="0"/>
              </a:spcAft>
              <a:buNone/>
            </a:pPr>
            <a:r>
              <a:rPr lang="en"/>
              <a:t>How can we apply translanguaging in our classes?</a:t>
            </a:r>
            <a:endParaRPr/>
          </a:p>
          <a:p>
            <a:pPr marL="0" lvl="0" indent="0" algn="l" rtl="0">
              <a:spcBef>
                <a:spcPts val="1600"/>
              </a:spcBef>
              <a:spcAft>
                <a:spcPts val="0"/>
              </a:spcAft>
              <a:buNone/>
            </a:pPr>
            <a:r>
              <a:rPr lang="en"/>
              <a:t>Workshop student work, course assignments </a:t>
            </a:r>
            <a:endParaRPr/>
          </a:p>
          <a:p>
            <a:pPr marL="0" lvl="0" indent="0" algn="l" rtl="0">
              <a:spcBef>
                <a:spcPts val="1600"/>
              </a:spcBef>
              <a:spcAft>
                <a:spcPts val="1600"/>
              </a:spcAft>
              <a:buNone/>
            </a:pPr>
            <a:r>
              <a:rPr lang="en"/>
              <a:t>and activities</a:t>
            </a:r>
            <a:endParaRPr/>
          </a:p>
        </p:txBody>
      </p:sp>
      <p:pic>
        <p:nvPicPr>
          <p:cNvPr id="75" name="Google Shape;75;p14"/>
          <p:cNvPicPr preferRelativeResize="0"/>
          <p:nvPr/>
        </p:nvPicPr>
        <p:blipFill>
          <a:blip r:embed="rId3">
            <a:alphaModFix/>
          </a:blip>
          <a:stretch>
            <a:fillRect/>
          </a:stretch>
        </p:blipFill>
        <p:spPr>
          <a:xfrm>
            <a:off x="5792270" y="1856725"/>
            <a:ext cx="3157949" cy="3033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Bring Language to the Center</a:t>
            </a:r>
            <a:endParaRPr/>
          </a:p>
        </p:txBody>
      </p:sp>
      <p:sp>
        <p:nvSpPr>
          <p:cNvPr id="81" name="Google Shape;81;p15"/>
          <p:cNvSpPr txBox="1">
            <a:spLocks noGrp="1"/>
          </p:cNvSpPr>
          <p:nvPr>
            <p:ph type="body" idx="1"/>
          </p:nvPr>
        </p:nvSpPr>
        <p:spPr>
          <a:xfrm>
            <a:off x="149925" y="1919075"/>
            <a:ext cx="8544000" cy="2710200"/>
          </a:xfrm>
          <a:prstGeom prst="rect">
            <a:avLst/>
          </a:prstGeom>
        </p:spPr>
        <p:txBody>
          <a:bodyPr spcFirstLastPara="1" wrap="square" lIns="91425" tIns="91425" rIns="91425" bIns="91425" anchor="t" anchorCtr="0">
            <a:noAutofit/>
          </a:bodyPr>
          <a:lstStyle/>
          <a:p>
            <a:pPr marL="0" marR="3446170" lvl="0" indent="0" algn="l" rtl="0">
              <a:spcBef>
                <a:spcPts val="0"/>
              </a:spcBef>
              <a:spcAft>
                <a:spcPts val="0"/>
              </a:spcAft>
              <a:buNone/>
            </a:pPr>
            <a:r>
              <a:rPr lang="en"/>
              <a:t>“The words I learn now don’t stand for things in the same unquestioned way they did in my native tongue. “River” in Polish was a vital sound, energized with the essence of riverhood, of my rivers, of my being immersed in rivers. “River” in English is cold - a word without an aura.” </a:t>
            </a:r>
            <a:endParaRPr/>
          </a:p>
          <a:p>
            <a:pPr marL="457200" marR="3446170" lvl="0" indent="-342900" algn="l" rtl="0">
              <a:spcBef>
                <a:spcPts val="1600"/>
              </a:spcBef>
              <a:spcAft>
                <a:spcPts val="0"/>
              </a:spcAft>
              <a:buSzPts val="1800"/>
              <a:buChar char="-"/>
            </a:pPr>
            <a:r>
              <a:rPr lang="en"/>
              <a:t>Eva Hoffman, </a:t>
            </a:r>
            <a:r>
              <a:rPr lang="en" i="1"/>
              <a:t>Lost in Translation</a:t>
            </a:r>
            <a:endParaRPr/>
          </a:p>
          <a:p>
            <a:pPr marL="0" lvl="0" indent="0" algn="l" rtl="0">
              <a:spcBef>
                <a:spcPts val="1600"/>
              </a:spcBef>
              <a:spcAft>
                <a:spcPts val="1600"/>
              </a:spcAft>
              <a:buNone/>
            </a:pPr>
            <a:endParaRPr/>
          </a:p>
        </p:txBody>
      </p:sp>
      <p:pic>
        <p:nvPicPr>
          <p:cNvPr id="82" name="Google Shape;82;p15"/>
          <p:cNvPicPr preferRelativeResize="0"/>
          <p:nvPr/>
        </p:nvPicPr>
        <p:blipFill>
          <a:blip r:embed="rId3">
            <a:alphaModFix/>
          </a:blip>
          <a:stretch>
            <a:fillRect/>
          </a:stretch>
        </p:blipFill>
        <p:spPr>
          <a:xfrm>
            <a:off x="5688875" y="2256325"/>
            <a:ext cx="3292524" cy="24693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168150" y="795750"/>
            <a:ext cx="8807700" cy="74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Language Continuum</a:t>
            </a:r>
            <a:endParaRPr dirty="0"/>
          </a:p>
          <a:p>
            <a:pPr marL="0" lvl="0" indent="0" algn="ctr" rtl="0">
              <a:spcBef>
                <a:spcPts val="0"/>
              </a:spcBef>
              <a:spcAft>
                <a:spcPts val="0"/>
              </a:spcAft>
              <a:buNone/>
            </a:pPr>
            <a:r>
              <a:rPr lang="en" sz="1800" dirty="0"/>
              <a:t>Consider which tasks you are able to do in each of your languages/language registers. Where do they fall on this continuum? </a:t>
            </a:r>
            <a:r>
              <a:rPr lang="en" dirty="0"/>
              <a:t> </a:t>
            </a:r>
            <a:endParaRPr dirty="0"/>
          </a:p>
        </p:txBody>
      </p:sp>
      <p:sp>
        <p:nvSpPr>
          <p:cNvPr id="88" name="Google Shape;88;p16"/>
          <p:cNvSpPr txBox="1">
            <a:spLocks noGrp="1"/>
          </p:cNvSpPr>
          <p:nvPr>
            <p:ph type="body" idx="1"/>
          </p:nvPr>
        </p:nvSpPr>
        <p:spPr>
          <a:xfrm>
            <a:off x="293475" y="1801775"/>
            <a:ext cx="8714400" cy="3169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Emerging							Confident</a:t>
            </a:r>
            <a:endParaRPr dirty="0"/>
          </a:p>
        </p:txBody>
      </p:sp>
      <p:sp>
        <p:nvSpPr>
          <p:cNvPr id="89" name="Google Shape;89;p16"/>
          <p:cNvSpPr/>
          <p:nvPr/>
        </p:nvSpPr>
        <p:spPr>
          <a:xfrm>
            <a:off x="1308975" y="2694925"/>
            <a:ext cx="6683400" cy="21867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←---------------------------Listening to an academic lecture -----------------------------&gt;</a:t>
            </a:r>
            <a:endParaRPr/>
          </a:p>
          <a:p>
            <a:pPr marL="0" lvl="0" indent="0" algn="l" rtl="0">
              <a:spcBef>
                <a:spcPts val="0"/>
              </a:spcBef>
              <a:spcAft>
                <a:spcPts val="0"/>
              </a:spcAft>
              <a:buNone/>
            </a:pPr>
            <a:r>
              <a:rPr lang="en"/>
              <a:t>←---------------------------Giving directions on the street---------------------------------&gt;</a:t>
            </a:r>
            <a:endParaRPr/>
          </a:p>
          <a:p>
            <a:pPr marL="0" lvl="0" indent="0" algn="l" rtl="0">
              <a:spcBef>
                <a:spcPts val="0"/>
              </a:spcBef>
              <a:spcAft>
                <a:spcPts val="0"/>
              </a:spcAft>
              <a:buNone/>
            </a:pPr>
            <a:r>
              <a:rPr lang="en"/>
              <a:t>←----------------------------Reading an article in the newspaper-------------------------&gt;</a:t>
            </a:r>
            <a:endParaRPr/>
          </a:p>
          <a:p>
            <a:pPr marL="0" lvl="0" indent="0" algn="l" rtl="0">
              <a:spcBef>
                <a:spcPts val="0"/>
              </a:spcBef>
              <a:spcAft>
                <a:spcPts val="0"/>
              </a:spcAft>
              <a:buNone/>
            </a:pPr>
            <a:r>
              <a:rPr lang="en"/>
              <a:t>←----------------------------Writing an informal letter to a friend--------------------------&gt;</a:t>
            </a:r>
            <a:endParaRPr/>
          </a:p>
        </p:txBody>
      </p:sp>
      <p:sp>
        <p:nvSpPr>
          <p:cNvPr id="90" name="Google Shape;90;p16"/>
          <p:cNvSpPr/>
          <p:nvPr/>
        </p:nvSpPr>
        <p:spPr>
          <a:xfrm>
            <a:off x="714450" y="2128825"/>
            <a:ext cx="7715100" cy="2925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Bring Language to the Center: </a:t>
            </a:r>
            <a:endParaRPr/>
          </a:p>
          <a:p>
            <a:pPr marL="0" lvl="0" indent="0" algn="ctr" rtl="0">
              <a:spcBef>
                <a:spcPts val="0"/>
              </a:spcBef>
              <a:spcAft>
                <a:spcPts val="0"/>
              </a:spcAft>
              <a:buNone/>
            </a:pPr>
            <a:r>
              <a:rPr lang="en" sz="2400"/>
              <a:t>Language Resources Exercise</a:t>
            </a:r>
            <a:endParaRPr sz="2400"/>
          </a:p>
        </p:txBody>
      </p:sp>
      <p:sp>
        <p:nvSpPr>
          <p:cNvPr id="96" name="Google Shape;96;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1600"/>
              </a:spcAft>
              <a:buNone/>
            </a:pPr>
            <a:r>
              <a:rPr lang="en" dirty="0"/>
              <a:t>In small groups, take turns discussing </a:t>
            </a:r>
            <a:r>
              <a:rPr lang="en" u="sng" dirty="0"/>
              <a:t>your linguistic resources</a:t>
            </a:r>
            <a:r>
              <a:rPr lang="en" dirty="0"/>
              <a:t>. Which languages/language registers do you speak, understand, read, write, use in the past or periodically today, or consider yourself fluent in? In which contexts have you acquired them? Write down a list or draw a visual image of your group’s language resources to share with the group.</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246825" y="876225"/>
            <a:ext cx="8807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Language Continuum</a:t>
            </a:r>
            <a:endParaRPr/>
          </a:p>
          <a:p>
            <a:pPr marL="0" lvl="0" indent="0" algn="ctr" rtl="0">
              <a:spcBef>
                <a:spcPts val="0"/>
              </a:spcBef>
              <a:spcAft>
                <a:spcPts val="0"/>
              </a:spcAft>
              <a:buNone/>
            </a:pPr>
            <a:r>
              <a:rPr lang="en"/>
              <a:t>Our answers: </a:t>
            </a:r>
            <a:endParaRPr/>
          </a:p>
        </p:txBody>
      </p:sp>
      <p:sp>
        <p:nvSpPr>
          <p:cNvPr id="102" name="Google Shape;102;p18"/>
          <p:cNvSpPr txBox="1">
            <a:spLocks noGrp="1"/>
          </p:cNvSpPr>
          <p:nvPr>
            <p:ph type="body" idx="1"/>
          </p:nvPr>
        </p:nvSpPr>
        <p:spPr>
          <a:xfrm>
            <a:off x="293475" y="1702875"/>
            <a:ext cx="8714400" cy="326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Emerging						Confident</a:t>
            </a:r>
            <a:endParaRPr dirty="0"/>
          </a:p>
        </p:txBody>
      </p:sp>
      <p:sp>
        <p:nvSpPr>
          <p:cNvPr id="103" name="Google Shape;103;p18"/>
          <p:cNvSpPr/>
          <p:nvPr/>
        </p:nvSpPr>
        <p:spPr>
          <a:xfrm>
            <a:off x="1385975" y="2694950"/>
            <a:ext cx="6683400" cy="21867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←------X--------------------Listening to an academic lecture -----------------------------&gt;</a:t>
            </a:r>
            <a:endParaRPr/>
          </a:p>
          <a:p>
            <a:pPr marL="0" lvl="0" indent="0" algn="l" rtl="0">
              <a:spcBef>
                <a:spcPts val="0"/>
              </a:spcBef>
              <a:spcAft>
                <a:spcPts val="0"/>
              </a:spcAft>
              <a:buNone/>
            </a:pPr>
            <a:r>
              <a:rPr lang="en"/>
              <a:t>←---------------------------Giving directions on the street----X----------------------------&gt;</a:t>
            </a:r>
            <a:endParaRPr/>
          </a:p>
          <a:p>
            <a:pPr marL="0" lvl="0" indent="0" algn="l" rtl="0">
              <a:spcBef>
                <a:spcPts val="0"/>
              </a:spcBef>
              <a:spcAft>
                <a:spcPts val="0"/>
              </a:spcAft>
              <a:buNone/>
            </a:pPr>
            <a:r>
              <a:rPr lang="en"/>
              <a:t>←------------------X--------Reading an article in the newspaper-------------------------&gt;</a:t>
            </a:r>
            <a:endParaRPr/>
          </a:p>
          <a:p>
            <a:pPr marL="0" lvl="0" indent="0" algn="l" rtl="0">
              <a:spcBef>
                <a:spcPts val="0"/>
              </a:spcBef>
              <a:spcAft>
                <a:spcPts val="0"/>
              </a:spcAft>
              <a:buNone/>
            </a:pPr>
            <a:r>
              <a:rPr lang="en"/>
              <a:t>←----------------------------Writing an informal letter to a friend---X---------------------&gt;</a:t>
            </a:r>
            <a:endParaRPr/>
          </a:p>
        </p:txBody>
      </p:sp>
      <p:sp>
        <p:nvSpPr>
          <p:cNvPr id="104" name="Google Shape;104;p18"/>
          <p:cNvSpPr/>
          <p:nvPr/>
        </p:nvSpPr>
        <p:spPr>
          <a:xfrm>
            <a:off x="714450" y="2144200"/>
            <a:ext cx="7715100" cy="2925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246825" y="876225"/>
            <a:ext cx="8807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Our answers with scaffolds (**) </a:t>
            </a:r>
            <a:endParaRPr/>
          </a:p>
        </p:txBody>
      </p:sp>
      <p:sp>
        <p:nvSpPr>
          <p:cNvPr id="110" name="Google Shape;110;p19"/>
          <p:cNvSpPr txBox="1">
            <a:spLocks noGrp="1"/>
          </p:cNvSpPr>
          <p:nvPr>
            <p:ph type="body" idx="1"/>
          </p:nvPr>
        </p:nvSpPr>
        <p:spPr>
          <a:xfrm>
            <a:off x="293475" y="1672075"/>
            <a:ext cx="8714400" cy="3298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Emerging						Confident</a:t>
            </a:r>
            <a:endParaRPr dirty="0"/>
          </a:p>
        </p:txBody>
      </p:sp>
      <p:sp>
        <p:nvSpPr>
          <p:cNvPr id="111" name="Google Shape;111;p19"/>
          <p:cNvSpPr/>
          <p:nvPr/>
        </p:nvSpPr>
        <p:spPr>
          <a:xfrm>
            <a:off x="1308975" y="2571750"/>
            <a:ext cx="6683400" cy="21867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←------X-----------------**---Listening to an academic lecture ---------------------------&gt;</a:t>
            </a:r>
            <a:endParaRPr/>
          </a:p>
          <a:p>
            <a:pPr marL="0" lvl="0" indent="0" algn="l" rtl="0">
              <a:spcBef>
                <a:spcPts val="0"/>
              </a:spcBef>
              <a:spcAft>
                <a:spcPts val="0"/>
              </a:spcAft>
              <a:buNone/>
            </a:pPr>
            <a:r>
              <a:rPr lang="en"/>
              <a:t>←---------------------------Giving directions on the street----X----------**----------------&gt;</a:t>
            </a:r>
            <a:endParaRPr/>
          </a:p>
          <a:p>
            <a:pPr marL="0" lvl="0" indent="0" algn="l" rtl="0">
              <a:spcBef>
                <a:spcPts val="0"/>
              </a:spcBef>
              <a:spcAft>
                <a:spcPts val="0"/>
              </a:spcAft>
              <a:buNone/>
            </a:pPr>
            <a:r>
              <a:rPr lang="en"/>
              <a:t>←------------------X--------Reading an article in the newspaper---**-------------------&gt;</a:t>
            </a:r>
            <a:endParaRPr/>
          </a:p>
          <a:p>
            <a:pPr marL="0" lvl="0" indent="0" algn="l" rtl="0">
              <a:spcBef>
                <a:spcPts val="0"/>
              </a:spcBef>
              <a:spcAft>
                <a:spcPts val="0"/>
              </a:spcAft>
              <a:buNone/>
            </a:pPr>
            <a:r>
              <a:rPr lang="en"/>
              <a:t>←----------------------------Writing an informal letter to a friend---X---**----------------&gt;</a:t>
            </a:r>
            <a:endParaRPr/>
          </a:p>
        </p:txBody>
      </p:sp>
      <p:sp>
        <p:nvSpPr>
          <p:cNvPr id="112" name="Google Shape;112;p19"/>
          <p:cNvSpPr/>
          <p:nvPr/>
        </p:nvSpPr>
        <p:spPr>
          <a:xfrm>
            <a:off x="714450" y="2109850"/>
            <a:ext cx="7715100" cy="2925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471900" y="308000"/>
            <a:ext cx="8222100" cy="119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Translanguaging </a:t>
            </a:r>
            <a:endParaRPr sz="4800"/>
          </a:p>
          <a:p>
            <a:pPr marL="0" lvl="0" indent="0" algn="ctr" rtl="0">
              <a:spcBef>
                <a:spcPts val="0"/>
              </a:spcBef>
              <a:spcAft>
                <a:spcPts val="0"/>
              </a:spcAft>
              <a:buNone/>
            </a:pPr>
            <a:r>
              <a:rPr lang="en"/>
              <a:t>Ofelia Garcia’s work</a:t>
            </a:r>
            <a:endParaRPr/>
          </a:p>
        </p:txBody>
      </p:sp>
      <p:pic>
        <p:nvPicPr>
          <p:cNvPr id="118" name="Google Shape;118;p20"/>
          <p:cNvPicPr preferRelativeResize="0"/>
          <p:nvPr/>
        </p:nvPicPr>
        <p:blipFill>
          <a:blip r:embed="rId3">
            <a:alphaModFix/>
          </a:blip>
          <a:stretch>
            <a:fillRect/>
          </a:stretch>
        </p:blipFill>
        <p:spPr>
          <a:xfrm>
            <a:off x="1080450" y="1411750"/>
            <a:ext cx="2518150" cy="3610250"/>
          </a:xfrm>
          <a:prstGeom prst="rect">
            <a:avLst/>
          </a:prstGeom>
          <a:noFill/>
          <a:ln>
            <a:noFill/>
          </a:ln>
        </p:spPr>
      </p:pic>
      <p:pic>
        <p:nvPicPr>
          <p:cNvPr id="119" name="Google Shape;119;p20"/>
          <p:cNvPicPr preferRelativeResize="0"/>
          <p:nvPr/>
        </p:nvPicPr>
        <p:blipFill>
          <a:blip r:embed="rId4">
            <a:alphaModFix/>
          </a:blip>
          <a:stretch>
            <a:fillRect/>
          </a:stretch>
        </p:blipFill>
        <p:spPr>
          <a:xfrm>
            <a:off x="5452463" y="1411750"/>
            <a:ext cx="2707688" cy="3610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71900" y="738725"/>
            <a:ext cx="8222100" cy="50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is Translanguaging? </a:t>
            </a:r>
            <a:endParaRPr/>
          </a:p>
        </p:txBody>
      </p:sp>
      <p:sp>
        <p:nvSpPr>
          <p:cNvPr id="125" name="Google Shape;125;p21"/>
          <p:cNvSpPr txBox="1">
            <a:spLocks noGrp="1"/>
          </p:cNvSpPr>
          <p:nvPr>
            <p:ph type="body" idx="1"/>
          </p:nvPr>
        </p:nvSpPr>
        <p:spPr>
          <a:xfrm>
            <a:off x="471900" y="1646250"/>
            <a:ext cx="8222100" cy="298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“...translanguaging posits that bilinguals have one linguistic repertoire from which they select features strategically to communicate effectively.” (Hesson, Seltzer, &amp; Woodley, 2014)</a:t>
            </a:r>
            <a:endParaRPr/>
          </a:p>
          <a:p>
            <a:pPr marL="0" lvl="0" indent="0" algn="l" rtl="0">
              <a:spcBef>
                <a:spcPts val="1600"/>
              </a:spcBef>
              <a:spcAft>
                <a:spcPts val="0"/>
              </a:spcAft>
              <a:buNone/>
            </a:pPr>
            <a:r>
              <a:rPr lang="en"/>
              <a:t>“Translanguaging, or engaging in bilingual or multilingual discourse practices,  is centered...on the practices of bilinguals that are readily observable.” (Garcia, 2009)</a:t>
            </a:r>
            <a:endParaRPr/>
          </a:p>
          <a:p>
            <a:pPr marL="0" lvl="0" indent="0" algn="l" rtl="0">
              <a:spcBef>
                <a:spcPts val="1600"/>
              </a:spcBef>
              <a:spcAft>
                <a:spcPts val="1600"/>
              </a:spcAft>
              <a:buNone/>
            </a:pPr>
            <a:r>
              <a:rPr lang="en"/>
              <a:t>“...rather than treating writers as passive, conditioned by their language and culture, we would treat them as agentive, shuttling creatively between discourses to achieve their communicative objectives.” (Canagarajah, 2017)</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1305</Words>
  <Application>Microsoft Macintosh PowerPoint</Application>
  <PresentationFormat>On-screen Show (16:9)</PresentationFormat>
  <Paragraphs>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Roboto</vt:lpstr>
      <vt:lpstr>Comic Sans MS</vt:lpstr>
      <vt:lpstr>Times New Roman</vt:lpstr>
      <vt:lpstr>Material</vt:lpstr>
      <vt:lpstr>Putting Language in the Center:  Reflective and Practical Exercises on Translanguaging in the College Classroom</vt:lpstr>
      <vt:lpstr>Overview/Agenda</vt:lpstr>
      <vt:lpstr>Bring Language to the Center</vt:lpstr>
      <vt:lpstr> Language Continuum Consider which tasks you are able to do in each of your languages/language registers. Where do they fall on this continuum?  </vt:lpstr>
      <vt:lpstr>Bring Language to the Center:  Language Resources Exercise</vt:lpstr>
      <vt:lpstr>Language Continuum Our answers: </vt:lpstr>
      <vt:lpstr>Our answers with scaffolds (**) </vt:lpstr>
      <vt:lpstr>Translanguaging  Ofelia Garcia’s work</vt:lpstr>
      <vt:lpstr>What is Translanguaging? </vt:lpstr>
      <vt:lpstr>Codeswitching and Spanglish,  student examples</vt:lpstr>
      <vt:lpstr>Translanguaging Pedagogy</vt:lpstr>
      <vt:lpstr>Student response to a translingual orientation in an ESL class</vt:lpstr>
      <vt:lpstr>Language Across the Curriculum</vt:lpstr>
      <vt:lpstr>Word Maps</vt:lpstr>
      <vt:lpstr>Discussion / Mapping your college &amp; classroom multilingual ecology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Language in the Center:  Reflective and Practical Exercises on Translanguaging in the College Classroom</dc:title>
  <cp:lastModifiedBy>Microsoft Office User</cp:lastModifiedBy>
  <cp:revision>4</cp:revision>
  <dcterms:modified xsi:type="dcterms:W3CDTF">2019-04-05T18:37:55Z</dcterms:modified>
</cp:coreProperties>
</file>