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12192000"/>
  <p:notesSz cx="6950075" cy="9236075"/>
  <p:embeddedFontLst>
    <p:embeddedFont>
      <p:font typeface="Roboto"/>
      <p:regular r:id="rId34"/>
      <p:bold r:id="rId35"/>
      <p:italic r:id="rId36"/>
      <p:boldItalic r:id="rId37"/>
    </p:embeddedFont>
    <p:embeddedFont>
      <p:font typeface="Cabin"/>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72C8760-2A61-492A-B857-01CD88A16233}">
  <a:tblStyle styleId="{872C8760-2A61-492A-B857-01CD88A1623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italic.fntdata"/><Relationship Id="rId20" Type="http://schemas.openxmlformats.org/officeDocument/2006/relationships/slide" Target="slides/slide13.xml"/><Relationship Id="rId41" Type="http://schemas.openxmlformats.org/officeDocument/2006/relationships/font" Target="fonts/Cabin-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Roboto-bold.fntdata"/><Relationship Id="rId12" Type="http://schemas.openxmlformats.org/officeDocument/2006/relationships/slide" Target="slides/slide5.xml"/><Relationship Id="rId34" Type="http://schemas.openxmlformats.org/officeDocument/2006/relationships/font" Target="fonts/Roboto-regular.fntdata"/><Relationship Id="rId15" Type="http://schemas.openxmlformats.org/officeDocument/2006/relationships/slide" Target="slides/slide8.xml"/><Relationship Id="rId37" Type="http://schemas.openxmlformats.org/officeDocument/2006/relationships/font" Target="fonts/Roboto-boldItalic.fntdata"/><Relationship Id="rId14" Type="http://schemas.openxmlformats.org/officeDocument/2006/relationships/slide" Target="slides/slide7.xml"/><Relationship Id="rId36" Type="http://schemas.openxmlformats.org/officeDocument/2006/relationships/font" Target="fonts/Roboto-italic.fntdata"/><Relationship Id="rId17" Type="http://schemas.openxmlformats.org/officeDocument/2006/relationships/slide" Target="slides/slide10.xml"/><Relationship Id="rId39" Type="http://schemas.openxmlformats.org/officeDocument/2006/relationships/font" Target="fonts/Cabin-bold.fntdata"/><Relationship Id="rId16" Type="http://schemas.openxmlformats.org/officeDocument/2006/relationships/slide" Target="slides/slide9.xml"/><Relationship Id="rId38" Type="http://schemas.openxmlformats.org/officeDocument/2006/relationships/font" Target="fonts/Cabin-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1699" cy="463408"/>
          </a:xfrm>
          <a:prstGeom prst="rect">
            <a:avLst/>
          </a:prstGeom>
          <a:noFill/>
          <a:ln>
            <a:noFill/>
          </a:ln>
        </p:spPr>
        <p:txBody>
          <a:bodyPr anchorCtr="0" anchor="t" bIns="46225" lIns="92475" spcFirstLastPara="1" rIns="92475" wrap="square" tIns="462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6768" y="0"/>
            <a:ext cx="3011699" cy="463408"/>
          </a:xfrm>
          <a:prstGeom prst="rect">
            <a:avLst/>
          </a:prstGeom>
          <a:noFill/>
          <a:ln>
            <a:noFill/>
          </a:ln>
        </p:spPr>
        <p:txBody>
          <a:bodyPr anchorCtr="0" anchor="t" bIns="46225" lIns="92475" spcFirstLastPara="1" rIns="92475" wrap="square" tIns="462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2669"/>
            <a:ext cx="3011699" cy="463407"/>
          </a:xfrm>
          <a:prstGeom prst="rect">
            <a:avLst/>
          </a:prstGeom>
          <a:noFill/>
          <a:ln>
            <a:noFill/>
          </a:ln>
        </p:spPr>
        <p:txBody>
          <a:bodyPr anchorCtr="0" anchor="b" bIns="46225" lIns="92475" spcFirstLastPara="1" rIns="92475" wrap="square" tIns="462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oer@suny.edu"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a.giphy.com/media/3o6MbbGc2STqF4D28w/giphy.gi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a.giphy.com/media/7kn27lnYSAE9O/giphy.gi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All slides CC BY unless otherwise noted </a:t>
            </a:r>
            <a:endParaRPr/>
          </a:p>
        </p:txBody>
      </p:sp>
      <p:sp>
        <p:nvSpPr>
          <p:cNvPr id="141" name="Google Shape;141;p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32efdb456_0_222:notes"/>
          <p:cNvSpPr/>
          <p:nvPr>
            <p:ph idx="2" type="sldImg"/>
          </p:nvPr>
        </p:nvSpPr>
        <p:spPr>
          <a:xfrm>
            <a:off x="703263" y="1154113"/>
            <a:ext cx="5543400" cy="31179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32efdb456_0_222: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Phylise Banner was our primary project manager. She and I collaborated closely on the course architecture and delivery elements. Each mini-course had one primary editor, who curated existing materials and wrote new content where appropriate. </a:t>
            </a:r>
            <a:endParaRPr/>
          </a:p>
        </p:txBody>
      </p:sp>
      <p:sp>
        <p:nvSpPr>
          <p:cNvPr id="200" name="Google Shape;200;g432efdb456_0_222: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5: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14" name="Google Shape;214;p5: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We assume most people will take one or two of these; learners can start with any course and move in any order. </a:t>
            </a:r>
            <a:endParaRPr/>
          </a:p>
        </p:txBody>
      </p:sp>
      <p:sp>
        <p:nvSpPr>
          <p:cNvPr id="219" name="Google Shape;219;p6: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25" name="Google Shape;225;p7: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8: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8: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rPr b="0" i="0" lang="en-US" sz="1200" u="none" cap="none" strike="noStrike">
                <a:solidFill>
                  <a:srgbClr val="FF0000"/>
                </a:solidFill>
                <a:latin typeface="Calibri"/>
                <a:ea typeface="Calibri"/>
                <a:cs typeface="Calibri"/>
                <a:sym typeface="Calibri"/>
              </a:rPr>
              <a:t>The Pathway to Discovery: If you choose to follow this approach, you will be exploring the courses and associated resources on your own. There’s no set pathway that you need to follow, and no milestones to reach. Just an open learning landscape for you to explore. Note that there is no access to the discussion forums on this learning pathway.</a:t>
            </a:r>
            <a:endParaRPr/>
          </a:p>
          <a:p>
            <a:pPr indent="0" lvl="0" marL="0" marR="0" rtl="0" algn="l">
              <a:spcBef>
                <a:spcPts val="0"/>
              </a:spcBef>
              <a:spcAft>
                <a:spcPts val="0"/>
              </a:spcAft>
              <a:buNone/>
            </a:pPr>
            <a:r>
              <a:t/>
            </a:r>
            <a:endParaRPr b="0" i="0" sz="1200" u="none" cap="none" strike="noStrike">
              <a:solidFill>
                <a:srgbClr val="FF0000"/>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rgbClr val="FF0000"/>
                </a:solidFill>
                <a:latin typeface="Calibri"/>
                <a:ea typeface="Calibri"/>
                <a:cs typeface="Calibri"/>
                <a:sym typeface="Calibri"/>
              </a:rPr>
              <a:t>The Mapped Out Journey: Each course in this OER Learning Hub has an established sequence of things to do, and ways to connect and communicate. Once you have completed the first course (Understanding OER) the remaining courses can be accessed, and activities completed out of order. You will still need to participate in conversations, complete knowledge checks, write short reflections, and submit evidence of learning exercises if you want to earn badges and a course completion certificate.</a:t>
            </a:r>
            <a:endParaRPr/>
          </a:p>
          <a:p>
            <a:pPr indent="0" lvl="0" marL="0" marR="0" rtl="0" algn="l">
              <a:spcBef>
                <a:spcPts val="0"/>
              </a:spcBef>
              <a:spcAft>
                <a:spcPts val="0"/>
              </a:spcAft>
              <a:buNone/>
            </a:pPr>
            <a:r>
              <a:t/>
            </a:r>
            <a:endParaRPr b="0" i="0" sz="1200" u="none" cap="none" strike="noStrike">
              <a:solidFill>
                <a:srgbClr val="FF0000"/>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rgbClr val="FF0000"/>
                </a:solidFill>
                <a:latin typeface="Calibri"/>
                <a:ea typeface="Calibri"/>
                <a:cs typeface="Calibri"/>
                <a:sym typeface="Calibri"/>
              </a:rPr>
              <a:t>The SUNY OER Community Learning Cohort: Each OER Community Learning cohort will be facilitated by a study group leader – a SUNY peer who has experience in finding, adopting, customizing, integrating, creating, licensing and publishing OER. These study group leaders will guide you through each practice area, keep conversations on track, and help you with collaborative project logistics. As a group, you will move through the practice areas in sequence – participating in conversations, completing knowledge checks, writing short reflections, and submitting evidence of learning exercises to earn badges or a course completion certificate. Access the OER Community Learning Cohort schedule</a:t>
            </a:r>
            <a:endParaRPr/>
          </a:p>
          <a:p>
            <a:pPr indent="0" lvl="0" marL="0" marR="0" rtl="0" algn="l">
              <a:spcBef>
                <a:spcPts val="0"/>
              </a:spcBef>
              <a:spcAft>
                <a:spcPts val="0"/>
              </a:spcAft>
              <a:buNone/>
            </a:pPr>
            <a:r>
              <a:t/>
            </a:r>
            <a:endParaRPr b="0" i="0" sz="1200" u="none" cap="none" strike="noStrike">
              <a:solidFill>
                <a:srgbClr val="FF0000"/>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rgbClr val="FF0000"/>
                </a:solidFill>
                <a:latin typeface="Calibri"/>
                <a:ea typeface="Calibri"/>
                <a:cs typeface="Calibri"/>
                <a:sym typeface="Calibri"/>
              </a:rPr>
              <a:t>The Bespoke Group Cohort: The courses in the OER Learning Hub are available for use by individual cohorts, under a Creative Commons Attribution</a:t>
            </a:r>
            <a:r>
              <a:rPr lang="en-US">
                <a:solidFill>
                  <a:srgbClr val="FF0000"/>
                </a:solidFill>
              </a:rPr>
              <a:t> license</a:t>
            </a:r>
            <a:r>
              <a:rPr b="0" i="0" lang="en-US" sz="1200" u="none" cap="none" strike="noStrike">
                <a:solidFill>
                  <a:srgbClr val="FF0000"/>
                </a:solidFill>
                <a:latin typeface="Calibri"/>
                <a:ea typeface="Calibri"/>
                <a:cs typeface="Calibri"/>
                <a:sym typeface="Calibri"/>
              </a:rPr>
              <a:t>. A study group leader guide and accompanying documents are also available for use. Please contact </a:t>
            </a:r>
            <a:r>
              <a:rPr lang="en-US">
                <a:solidFill>
                  <a:srgbClr val="FF0000"/>
                </a:solidFill>
              </a:rPr>
              <a:t>oer@suny.edu</a:t>
            </a:r>
            <a:r>
              <a:rPr b="0" i="0" lang="en-US" sz="1200" u="none" cap="none" strike="noStrike">
                <a:solidFill>
                  <a:srgbClr val="FF0000"/>
                </a:solidFill>
                <a:latin typeface="Calibri"/>
                <a:ea typeface="Calibri"/>
                <a:cs typeface="Calibri"/>
                <a:sym typeface="Calibri"/>
              </a:rPr>
              <a:t> for more information on running a Bespoke Group Cohort.</a:t>
            </a:r>
            <a:endParaRPr/>
          </a:p>
          <a:p>
            <a:pPr indent="0" lvl="0" marL="0" marR="0" rtl="0" algn="l">
              <a:spcBef>
                <a:spcPts val="0"/>
              </a:spcBef>
              <a:spcAft>
                <a:spcPts val="0"/>
              </a:spcAft>
              <a:buNone/>
            </a:pPr>
            <a:r>
              <a:t/>
            </a:r>
            <a:endParaRPr b="0" i="0" sz="1200" u="none" cap="none" strike="noStrike">
              <a:solidFill>
                <a:srgbClr val="FF0000"/>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rgbClr val="FF0000"/>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rgbClr val="FF0000"/>
              </a:solidFill>
              <a:latin typeface="Calibri"/>
              <a:ea typeface="Calibri"/>
              <a:cs typeface="Calibri"/>
              <a:sym typeface="Calibri"/>
            </a:endParaRPr>
          </a:p>
        </p:txBody>
      </p:sp>
      <p:sp>
        <p:nvSpPr>
          <p:cNvPr id="231" name="Google Shape;231;p8: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432efdb456_0_240:notes"/>
          <p:cNvSpPr/>
          <p:nvPr>
            <p:ph idx="2" type="sldImg"/>
          </p:nvPr>
        </p:nvSpPr>
        <p:spPr>
          <a:xfrm>
            <a:off x="703263" y="1154113"/>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432efdb456_0_240: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Public, “always-on” website</a:t>
            </a:r>
            <a:endParaRPr/>
          </a:p>
          <a:p>
            <a:pPr indent="0" lvl="0" marL="0" rtl="0" algn="l">
              <a:spcBef>
                <a:spcPts val="0"/>
              </a:spcBef>
              <a:spcAft>
                <a:spcPts val="0"/>
              </a:spcAft>
              <a:buNone/>
            </a:pPr>
            <a:r>
              <a:rPr lang="en-US"/>
              <a:t>FAQs</a:t>
            </a:r>
            <a:endParaRPr/>
          </a:p>
          <a:p>
            <a:pPr indent="0" lvl="0" marL="0" rtl="0" algn="l">
              <a:spcBef>
                <a:spcPts val="0"/>
              </a:spcBef>
              <a:spcAft>
                <a:spcPts val="0"/>
              </a:spcAft>
              <a:buNone/>
            </a:pPr>
            <a:r>
              <a:rPr lang="en-US"/>
              <a:t>Facilitator Guides</a:t>
            </a:r>
            <a:endParaRPr/>
          </a:p>
          <a:p>
            <a:pPr indent="0" lvl="0" marL="0" rtl="0" algn="l">
              <a:spcBef>
                <a:spcPts val="0"/>
              </a:spcBef>
              <a:spcAft>
                <a:spcPts val="0"/>
              </a:spcAft>
              <a:buNone/>
            </a:pPr>
            <a:r>
              <a:rPr lang="en-US"/>
              <a:t>email </a:t>
            </a:r>
            <a:r>
              <a:rPr lang="en-US" u="sng">
                <a:solidFill>
                  <a:schemeClr val="hlink"/>
                </a:solidFill>
                <a:hlinkClick r:id="rId2"/>
              </a:rPr>
              <a:t>oer@suny.edu</a:t>
            </a:r>
            <a:r>
              <a:rPr lang="en-US"/>
              <a:t> for source files</a:t>
            </a:r>
            <a:endParaRPr/>
          </a:p>
        </p:txBody>
      </p:sp>
      <p:sp>
        <p:nvSpPr>
          <p:cNvPr id="242" name="Google Shape;242;g432efdb456_0_240: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923ba702a_0_129:notes"/>
          <p:cNvSpPr/>
          <p:nvPr>
            <p:ph idx="2" type="sldImg"/>
          </p:nvPr>
        </p:nvSpPr>
        <p:spPr>
          <a:xfrm>
            <a:off x="703263" y="1154113"/>
            <a:ext cx="5543400" cy="31179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923ba702a_0_129: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49" name="Google Shape;249;g5923ba702a_0_129: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0: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rPr lang="en-US"/>
              <a:t>The thing about the “always on” website is that we didn’t want to host discussion forums there (for obvious reasons). So we’re using social media instead, or alternatives based on facilitator’s preference. </a:t>
            </a:r>
            <a:endParaRPr b="0" i="0" sz="1200" u="none" cap="none" strike="noStrike">
              <a:solidFill>
                <a:schemeClr val="dk1"/>
              </a:solidFill>
              <a:latin typeface="Calibri"/>
              <a:ea typeface="Calibri"/>
              <a:cs typeface="Calibri"/>
              <a:sym typeface="Calibri"/>
            </a:endParaRPr>
          </a:p>
        </p:txBody>
      </p:sp>
      <p:sp>
        <p:nvSpPr>
          <p:cNvPr id="259" name="Google Shape;259;p1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1: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The cohort model was an experiment in F18. We launched many, but didn’t see the registration numbers or the # of badge earners we’d hoped. </a:t>
            </a:r>
            <a:endParaRPr/>
          </a:p>
          <a:p>
            <a:pPr indent="0" lvl="0" marL="0" rtl="0" algn="l">
              <a:spcBef>
                <a:spcPts val="0"/>
              </a:spcBef>
              <a:spcAft>
                <a:spcPts val="0"/>
              </a:spcAft>
              <a:buNone/>
            </a:pPr>
            <a:r>
              <a:rPr lang="en-US"/>
              <a:t>S19 is entirely self-directed learning, which is steady participation. </a:t>
            </a:r>
            <a:endParaRPr/>
          </a:p>
        </p:txBody>
      </p:sp>
      <p:sp>
        <p:nvSpPr>
          <p:cNvPr id="266" name="Google Shape;266;p1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432efdb456_0_197:notes"/>
          <p:cNvSpPr/>
          <p:nvPr>
            <p:ph idx="2" type="sldImg"/>
          </p:nvPr>
        </p:nvSpPr>
        <p:spPr>
          <a:xfrm>
            <a:off x="386419" y="692706"/>
            <a:ext cx="6177900" cy="34635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32efdb456_0_197:notes"/>
          <p:cNvSpPr txBox="1"/>
          <p:nvPr>
            <p:ph idx="1" type="body"/>
          </p:nvPr>
        </p:nvSpPr>
        <p:spPr>
          <a:xfrm>
            <a:off x="695007" y="4387136"/>
            <a:ext cx="5560200" cy="41562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These courses are also the focal point of how we delivered live professional development 2018-19</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923ba702a_0_72:notes"/>
          <p:cNvSpPr/>
          <p:nvPr>
            <p:ph idx="2" type="sldImg"/>
          </p:nvPr>
        </p:nvSpPr>
        <p:spPr>
          <a:xfrm>
            <a:off x="386419" y="692706"/>
            <a:ext cx="6177900" cy="34635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923ba702a_0_72:notes"/>
          <p:cNvSpPr txBox="1"/>
          <p:nvPr>
            <p:ph idx="1" type="body"/>
          </p:nvPr>
        </p:nvSpPr>
        <p:spPr>
          <a:xfrm>
            <a:off x="695007" y="4387136"/>
            <a:ext cx="5560200" cy="4156200"/>
          </a:xfrm>
          <a:prstGeom prst="rect">
            <a:avLst/>
          </a:prstGeom>
        </p:spPr>
        <p:txBody>
          <a:bodyPr anchorCtr="0" anchor="t" bIns="46225" lIns="92475" spcFirstLastPara="1" rIns="92475" wrap="square" tIns="46225">
            <a:noAutofit/>
          </a:bodyPr>
          <a:lstStyle/>
          <a:p>
            <a:pPr indent="0" lvl="0" marL="0" rtl="0" algn="l">
              <a:lnSpc>
                <a:spcPct val="115000"/>
              </a:lnSpc>
              <a:spcBef>
                <a:spcPts val="0"/>
              </a:spcBef>
              <a:spcAft>
                <a:spcPts val="0"/>
              </a:spcAft>
              <a:buNone/>
            </a:pPr>
            <a:r>
              <a:rPr b="1" lang="en-US" sz="1000"/>
              <a:t>My office, SUNY OER Services</a:t>
            </a:r>
            <a:endParaRPr b="1" sz="1000"/>
          </a:p>
          <a:p>
            <a:pPr indent="0" lvl="0" marL="0" rtl="0" algn="l">
              <a:lnSpc>
                <a:spcPct val="115000"/>
              </a:lnSpc>
              <a:spcBef>
                <a:spcPts val="0"/>
              </a:spcBef>
              <a:spcAft>
                <a:spcPts val="0"/>
              </a:spcAft>
              <a:buNone/>
            </a:pPr>
            <a:r>
              <a:rPr b="1" lang="en-US" sz="1000"/>
              <a:t>we aren’t administering the money, but we are on hand to support campuses as they’re instituting big change, quickly</a:t>
            </a:r>
            <a:endParaRPr b="1"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5: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5: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rPr lang="en-US"/>
              <a:t>Secret hidden badge: the facilitator</a:t>
            </a:r>
            <a:endParaRPr/>
          </a:p>
          <a:p>
            <a:pPr indent="0" lvl="0" marL="0" marR="0" rtl="0" algn="l">
              <a:spcBef>
                <a:spcPts val="0"/>
              </a:spcBef>
              <a:spcAft>
                <a:spcPts val="0"/>
              </a:spcAft>
              <a:buNone/>
            </a:pPr>
            <a:r>
              <a:rPr lang="en-US"/>
              <a:t>We know a lot of people are engaging with the courses, but not many have worked through the “evidence of learning” components</a:t>
            </a:r>
            <a:endParaRPr/>
          </a:p>
        </p:txBody>
      </p:sp>
      <p:sp>
        <p:nvSpPr>
          <p:cNvPr id="279" name="Google Shape;279;p15: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5923ba702a_0_112:notes"/>
          <p:cNvSpPr/>
          <p:nvPr>
            <p:ph idx="2" type="sldImg"/>
          </p:nvPr>
        </p:nvSpPr>
        <p:spPr>
          <a:xfrm>
            <a:off x="703263" y="1154113"/>
            <a:ext cx="55434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5923ba702a_0_112: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rPr lang="en-US"/>
              <a:t>Authors of “evidence of learning” components are asked to apply a license to their work as they submit. We collect them here - not completely up to date, admittedly. </a:t>
            </a:r>
            <a:endParaRPr b="0" i="0" sz="1200" u="none" cap="none" strike="noStrike">
              <a:solidFill>
                <a:schemeClr val="dk1"/>
              </a:solidFill>
              <a:latin typeface="Calibri"/>
              <a:ea typeface="Calibri"/>
              <a:cs typeface="Calibri"/>
              <a:sym typeface="Calibri"/>
            </a:endParaRPr>
          </a:p>
        </p:txBody>
      </p:sp>
      <p:sp>
        <p:nvSpPr>
          <p:cNvPr id="287" name="Google Shape;287;g5923ba702a_0_112: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923ba702a_0_146:notes"/>
          <p:cNvSpPr/>
          <p:nvPr>
            <p:ph idx="2" type="sldImg"/>
          </p:nvPr>
        </p:nvSpPr>
        <p:spPr>
          <a:xfrm>
            <a:off x="703263" y="1154113"/>
            <a:ext cx="55434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5923ba702a_0_146: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5" name="Google Shape;295;g5923ba702a_0_146: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5923ba702a_0_120:notes"/>
          <p:cNvSpPr/>
          <p:nvPr>
            <p:ph idx="2" type="sldImg"/>
          </p:nvPr>
        </p:nvSpPr>
        <p:spPr>
          <a:xfrm>
            <a:off x="703263" y="1154113"/>
            <a:ext cx="55434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5923ba702a_0_120: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rPr lang="en-US"/>
              <a:t>SUNY OER Services evolved a lot over the past year, as the course deployed and after. So we need to reflect the most effective ways for faculty to move forward with OER in the course. Plus stale links and more meaningful opportunities for interaction. </a:t>
            </a:r>
            <a:endParaRPr b="0" i="0" sz="1200" u="none" cap="none" strike="noStrike">
              <a:solidFill>
                <a:schemeClr val="dk1"/>
              </a:solidFill>
              <a:latin typeface="Calibri"/>
              <a:ea typeface="Calibri"/>
              <a:cs typeface="Calibri"/>
              <a:sym typeface="Calibri"/>
            </a:endParaRPr>
          </a:p>
        </p:txBody>
      </p:sp>
      <p:sp>
        <p:nvSpPr>
          <p:cNvPr id="304" name="Google Shape;304;g5923ba702a_0_120: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51acffc810_0_4:notes"/>
          <p:cNvSpPr/>
          <p:nvPr>
            <p:ph idx="2" type="sldImg"/>
          </p:nvPr>
        </p:nvSpPr>
        <p:spPr>
          <a:xfrm>
            <a:off x="703263" y="1154113"/>
            <a:ext cx="5543400" cy="31179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51acffc810_0_4: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13" name="Google Shape;313;g51acffc810_0_4: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2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0" name="Google Shape;320;p2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24: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4: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marR="0" rtl="0" algn="l">
              <a:spcBef>
                <a:spcPts val="0"/>
              </a:spcBef>
              <a:spcAft>
                <a:spcPts val="0"/>
              </a:spcAft>
              <a:buNone/>
            </a:pPr>
            <a:r>
              <a:rPr lang="en-US"/>
              <a:t>All slides in this presentation are CC BY 4.0, Alexis Clifton, SUNY OER Services, unless otherwise noted</a:t>
            </a:r>
            <a:endParaRPr b="0" i="0" sz="1200" u="none" cap="none" strike="noStrike">
              <a:solidFill>
                <a:schemeClr val="dk1"/>
              </a:solidFill>
              <a:latin typeface="Calibri"/>
              <a:ea typeface="Calibri"/>
              <a:cs typeface="Calibri"/>
              <a:sym typeface="Calibri"/>
            </a:endParaRPr>
          </a:p>
        </p:txBody>
      </p:sp>
      <p:sp>
        <p:nvSpPr>
          <p:cNvPr id="326" name="Google Shape;326;p24: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923ba702a_0_88:notes"/>
          <p:cNvSpPr/>
          <p:nvPr>
            <p:ph idx="2" type="sldImg"/>
          </p:nvPr>
        </p:nvSpPr>
        <p:spPr>
          <a:xfrm>
            <a:off x="703263" y="1154113"/>
            <a:ext cx="5543400" cy="31179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923ba702a_0_88: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Original plan when I started in February 2017: work with cohort of institutions over a 3 year cycle, building local expertise and embedding mentoring</a:t>
            </a:r>
            <a:endParaRPr/>
          </a:p>
          <a:p>
            <a:pPr indent="0" lvl="0" marL="0" rtl="0" algn="l">
              <a:spcBef>
                <a:spcPts val="0"/>
              </a:spcBef>
              <a:spcAft>
                <a:spcPts val="0"/>
              </a:spcAft>
              <a:buNone/>
            </a:pPr>
            <a:r>
              <a:rPr lang="en-US" u="sng">
                <a:solidFill>
                  <a:schemeClr val="hlink"/>
                </a:solidFill>
                <a:hlinkClick r:id="rId2"/>
              </a:rPr>
              <a:t>https://media.giphy.com/media/3o6MbbGc2STqF4D28w/giphy.gif</a:t>
            </a:r>
            <a:r>
              <a:rPr lang="en-US"/>
              <a:t> </a:t>
            </a:r>
            <a:endParaRPr/>
          </a:p>
        </p:txBody>
      </p:sp>
      <p:sp>
        <p:nvSpPr>
          <p:cNvPr id="157" name="Google Shape;157;g5923ba702a_0_88: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32efdb456_0_68:notes"/>
          <p:cNvSpPr/>
          <p:nvPr>
            <p:ph idx="2" type="sldImg"/>
          </p:nvPr>
        </p:nvSpPr>
        <p:spPr>
          <a:xfrm>
            <a:off x="386419" y="692706"/>
            <a:ext cx="6177900" cy="34635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32efdb456_0_68:notes"/>
          <p:cNvSpPr txBox="1"/>
          <p:nvPr>
            <p:ph idx="1" type="body"/>
          </p:nvPr>
        </p:nvSpPr>
        <p:spPr>
          <a:xfrm>
            <a:off x="695007" y="4387136"/>
            <a:ext cx="5560200" cy="4156200"/>
          </a:xfrm>
          <a:prstGeom prst="rect">
            <a:avLst/>
          </a:prstGeom>
        </p:spPr>
        <p:txBody>
          <a:bodyPr anchorCtr="0" anchor="t" bIns="46225" lIns="92475" spcFirstLastPara="1" rIns="92475" wrap="square" tIns="46225">
            <a:noAutofit/>
          </a:bodyPr>
          <a:lstStyle/>
          <a:p>
            <a:pPr indent="0" lvl="0" marL="0" rtl="0" algn="l">
              <a:lnSpc>
                <a:spcPct val="115000"/>
              </a:lnSpc>
              <a:spcBef>
                <a:spcPts val="0"/>
              </a:spcBef>
              <a:spcAft>
                <a:spcPts val="0"/>
              </a:spcAft>
              <a:buNone/>
            </a:pPr>
            <a:r>
              <a:rPr lang="en-US" sz="1000"/>
              <a:t>You may be aware of NYS’s OER windfall of the past couple of years</a:t>
            </a:r>
            <a:endParaRPr sz="1000"/>
          </a:p>
          <a:p>
            <a:pPr indent="0" lvl="0" marL="0" rtl="0" algn="l">
              <a:lnSpc>
                <a:spcPct val="115000"/>
              </a:lnSpc>
              <a:spcBef>
                <a:spcPts val="0"/>
              </a:spcBef>
              <a:spcAft>
                <a:spcPts val="0"/>
              </a:spcAft>
              <a:buNone/>
            </a:pPr>
            <a:r>
              <a:rPr lang="en-US" sz="1000"/>
              <a:t>Tied to the fiscal year budget, had to be spent in the same year</a:t>
            </a:r>
            <a:endParaRPr sz="1000"/>
          </a:p>
          <a:p>
            <a:pPr indent="0" lvl="0" marL="0" rtl="0" algn="l">
              <a:lnSpc>
                <a:spcPct val="115000"/>
              </a:lnSpc>
              <a:spcBef>
                <a:spcPts val="0"/>
              </a:spcBef>
              <a:spcAft>
                <a:spcPts val="0"/>
              </a:spcAft>
              <a:buNone/>
            </a:pPr>
            <a:r>
              <a:rPr lang="en-US" sz="1000"/>
              <a:t>Repeated 2018, again in the budget for 2019</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923ba702a_0_94:notes"/>
          <p:cNvSpPr/>
          <p:nvPr>
            <p:ph idx="2" type="sldImg"/>
          </p:nvPr>
        </p:nvSpPr>
        <p:spPr>
          <a:xfrm>
            <a:off x="703263" y="1154113"/>
            <a:ext cx="5543400" cy="31179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923ba702a_0_94: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And suddenly we were no longer walking, but rather doing a mad scramble through the entire system, all at once</a:t>
            </a:r>
            <a:endParaRPr/>
          </a:p>
          <a:p>
            <a:pPr indent="0" lvl="0" marL="0" rtl="0" algn="l">
              <a:spcBef>
                <a:spcPts val="0"/>
              </a:spcBef>
              <a:spcAft>
                <a:spcPts val="0"/>
              </a:spcAft>
              <a:buNone/>
            </a:pPr>
            <a:r>
              <a:rPr lang="en-US" u="sng">
                <a:solidFill>
                  <a:schemeClr val="hlink"/>
                </a:solidFill>
                <a:hlinkClick r:id="rId2"/>
              </a:rPr>
              <a:t>https://media.giphy.com/media/7kn27lnYSAE9O/giphy.gif</a:t>
            </a:r>
            <a:r>
              <a:rPr lang="en-US"/>
              <a:t> </a:t>
            </a:r>
            <a:endParaRPr/>
          </a:p>
        </p:txBody>
      </p:sp>
      <p:sp>
        <p:nvSpPr>
          <p:cNvPr id="171" name="Google Shape;171;g5923ba702a_0_94: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32efdb456_0_2:notes"/>
          <p:cNvSpPr/>
          <p:nvPr>
            <p:ph idx="2" type="sldImg"/>
          </p:nvPr>
        </p:nvSpPr>
        <p:spPr>
          <a:xfrm>
            <a:off x="386419" y="692706"/>
            <a:ext cx="6177900" cy="34635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32efdb456_0_2:notes"/>
          <p:cNvSpPr txBox="1"/>
          <p:nvPr>
            <p:ph idx="1" type="body"/>
          </p:nvPr>
        </p:nvSpPr>
        <p:spPr>
          <a:xfrm>
            <a:off x="695007" y="4387136"/>
            <a:ext cx="5560200" cy="41562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One of the ways we opened conversations was through a series of in-person workshops</a:t>
            </a:r>
            <a:endParaRPr/>
          </a:p>
          <a:p>
            <a:pPr indent="0" lvl="0" marL="0" rtl="0" algn="l">
              <a:spcBef>
                <a:spcPts val="0"/>
              </a:spcBef>
              <a:spcAft>
                <a:spcPts val="0"/>
              </a:spcAft>
              <a:buNone/>
            </a:pPr>
            <a:r>
              <a:rPr lang="en-US"/>
              <a:t>image all rights reserved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32efdb456_0_136:notes"/>
          <p:cNvSpPr/>
          <p:nvPr>
            <p:ph idx="2" type="sldImg"/>
          </p:nvPr>
        </p:nvSpPr>
        <p:spPr>
          <a:xfrm>
            <a:off x="386419" y="692706"/>
            <a:ext cx="6177900" cy="34635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32efdb456_0_136:notes"/>
          <p:cNvSpPr txBox="1"/>
          <p:nvPr>
            <p:ph idx="1" type="body"/>
          </p:nvPr>
        </p:nvSpPr>
        <p:spPr>
          <a:xfrm>
            <a:off x="695007" y="4387136"/>
            <a:ext cx="5560200" cy="41562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Typical agenda - tried to be inclusive of different experience levels with OER, but geared as “entry level”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not the best way to address </a:t>
            </a:r>
            <a:r>
              <a:rPr b="1" lang="en-US"/>
              <a:t>all the needs of the room - to meet people where they were most interested to go next</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3: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The idea germinated Fall 2017. Work began in earnest Spring 2018, with full launch and release by Summer 2018. </a:t>
            </a:r>
            <a:endParaRPr/>
          </a:p>
        </p:txBody>
      </p:sp>
      <p:sp>
        <p:nvSpPr>
          <p:cNvPr id="189" name="Google Shape;189;p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2: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94" name="Google Shape;194;p2: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8" name="Shape 88"/>
        <p:cNvGrpSpPr/>
        <p:nvPr/>
      </p:nvGrpSpPr>
      <p:grpSpPr>
        <a:xfrm>
          <a:off x="0" y="0"/>
          <a:ext cx="0" cy="0"/>
          <a:chOff x="0" y="0"/>
          <a:chExt cx="0" cy="0"/>
        </a:xfrm>
      </p:grpSpPr>
      <p:sp>
        <p:nvSpPr>
          <p:cNvPr id="89" name="Google Shape;89;p14"/>
          <p:cNvSpPr txBox="1"/>
          <p:nvPr>
            <p:ph type="ctrTitle"/>
          </p:nvPr>
        </p:nvSpPr>
        <p:spPr>
          <a:xfrm>
            <a:off x="415611" y="992767"/>
            <a:ext cx="11360700" cy="2736900"/>
          </a:xfrm>
          <a:prstGeom prst="rect">
            <a:avLst/>
          </a:prstGeom>
        </p:spPr>
        <p:txBody>
          <a:bodyPr anchorCtr="0" anchor="b" bIns="121900" lIns="121900" spcFirstLastPara="1" rIns="121900" wrap="square" tIns="121900"/>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90" name="Google Shape;90;p14"/>
          <p:cNvSpPr txBox="1"/>
          <p:nvPr>
            <p:ph idx="1" type="subTitle"/>
          </p:nvPr>
        </p:nvSpPr>
        <p:spPr>
          <a:xfrm>
            <a:off x="415600" y="3778833"/>
            <a:ext cx="11360700" cy="1056900"/>
          </a:xfrm>
          <a:prstGeom prst="rect">
            <a:avLst/>
          </a:prstGeom>
        </p:spPr>
        <p:txBody>
          <a:bodyPr anchorCtr="0" anchor="t" bIns="121900" lIns="121900" spcFirstLastPara="1" rIns="121900" wrap="square" tIns="121900"/>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91" name="Google Shape;91;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2" name="Shape 92"/>
        <p:cNvGrpSpPr/>
        <p:nvPr/>
      </p:nvGrpSpPr>
      <p:grpSpPr>
        <a:xfrm>
          <a:off x="0" y="0"/>
          <a:ext cx="0" cy="0"/>
          <a:chOff x="0" y="0"/>
          <a:chExt cx="0" cy="0"/>
        </a:xfrm>
      </p:grpSpPr>
      <p:sp>
        <p:nvSpPr>
          <p:cNvPr id="93" name="Google Shape;93;p15"/>
          <p:cNvSpPr txBox="1"/>
          <p:nvPr>
            <p:ph type="title"/>
          </p:nvPr>
        </p:nvSpPr>
        <p:spPr>
          <a:xfrm>
            <a:off x="415600" y="2867800"/>
            <a:ext cx="11360700" cy="1122300"/>
          </a:xfrm>
          <a:prstGeom prst="rect">
            <a:avLst/>
          </a:prstGeom>
        </p:spPr>
        <p:txBody>
          <a:bodyPr anchorCtr="0" anchor="ctr" bIns="121900" lIns="121900" spcFirstLastPara="1" rIns="121900" wrap="square" tIns="121900"/>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94" name="Google Shape;94;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5" name="Shape 95"/>
        <p:cNvGrpSpPr/>
        <p:nvPr/>
      </p:nvGrpSpPr>
      <p:grpSpPr>
        <a:xfrm>
          <a:off x="0" y="0"/>
          <a:ext cx="0" cy="0"/>
          <a:chOff x="0" y="0"/>
          <a:chExt cx="0" cy="0"/>
        </a:xfrm>
      </p:grpSpPr>
      <p:sp>
        <p:nvSpPr>
          <p:cNvPr id="96" name="Google Shape;96;p16"/>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97" name="Google Shape;97;p16"/>
          <p:cNvSpPr txBox="1"/>
          <p:nvPr>
            <p:ph idx="1" type="body"/>
          </p:nvPr>
        </p:nvSpPr>
        <p:spPr>
          <a:xfrm>
            <a:off x="415600" y="1536633"/>
            <a:ext cx="11360700" cy="4555200"/>
          </a:xfrm>
          <a:prstGeom prst="rect">
            <a:avLst/>
          </a:prstGeom>
        </p:spPr>
        <p:txBody>
          <a:bodyPr anchorCtr="0" anchor="t" bIns="121900" lIns="121900" spcFirstLastPara="1" rIns="121900" wrap="square" tIns="121900"/>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8" name="Google Shape;98;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9" name="Shape 99"/>
        <p:cNvGrpSpPr/>
        <p:nvPr/>
      </p:nvGrpSpPr>
      <p:grpSpPr>
        <a:xfrm>
          <a:off x="0" y="0"/>
          <a:ext cx="0" cy="0"/>
          <a:chOff x="0" y="0"/>
          <a:chExt cx="0" cy="0"/>
        </a:xfrm>
      </p:grpSpPr>
      <p:sp>
        <p:nvSpPr>
          <p:cNvPr id="100" name="Google Shape;100;p17"/>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1" name="Google Shape;101;p17"/>
          <p:cNvSpPr txBox="1"/>
          <p:nvPr>
            <p:ph idx="1" type="body"/>
          </p:nvPr>
        </p:nvSpPr>
        <p:spPr>
          <a:xfrm>
            <a:off x="415600" y="1536633"/>
            <a:ext cx="5333100" cy="45552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02" name="Google Shape;102;p17"/>
          <p:cNvSpPr txBox="1"/>
          <p:nvPr>
            <p:ph idx="2" type="body"/>
          </p:nvPr>
        </p:nvSpPr>
        <p:spPr>
          <a:xfrm>
            <a:off x="6443200" y="1536633"/>
            <a:ext cx="5333100" cy="45552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03" name="Google Shape;103;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4" name="Shape 104"/>
        <p:cNvGrpSpPr/>
        <p:nvPr/>
      </p:nvGrpSpPr>
      <p:grpSpPr>
        <a:xfrm>
          <a:off x="0" y="0"/>
          <a:ext cx="0" cy="0"/>
          <a:chOff x="0" y="0"/>
          <a:chExt cx="0" cy="0"/>
        </a:xfrm>
      </p:grpSpPr>
      <p:sp>
        <p:nvSpPr>
          <p:cNvPr id="105" name="Google Shape;105;p18"/>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6" name="Google Shape;106;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7" name="Shape 107"/>
        <p:cNvGrpSpPr/>
        <p:nvPr/>
      </p:nvGrpSpPr>
      <p:grpSpPr>
        <a:xfrm>
          <a:off x="0" y="0"/>
          <a:ext cx="0" cy="0"/>
          <a:chOff x="0" y="0"/>
          <a:chExt cx="0" cy="0"/>
        </a:xfrm>
      </p:grpSpPr>
      <p:sp>
        <p:nvSpPr>
          <p:cNvPr id="108" name="Google Shape;108;p19"/>
          <p:cNvSpPr txBox="1"/>
          <p:nvPr>
            <p:ph type="title"/>
          </p:nvPr>
        </p:nvSpPr>
        <p:spPr>
          <a:xfrm>
            <a:off x="415600" y="740800"/>
            <a:ext cx="3744000" cy="1007700"/>
          </a:xfrm>
          <a:prstGeom prst="rect">
            <a:avLst/>
          </a:prstGeom>
        </p:spPr>
        <p:txBody>
          <a:bodyPr anchorCtr="0" anchor="b" bIns="121900" lIns="121900" spcFirstLastPara="1" rIns="121900" wrap="square" tIns="12190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09" name="Google Shape;109;p19"/>
          <p:cNvSpPr txBox="1"/>
          <p:nvPr>
            <p:ph idx="1" type="body"/>
          </p:nvPr>
        </p:nvSpPr>
        <p:spPr>
          <a:xfrm>
            <a:off x="415600" y="1852800"/>
            <a:ext cx="3744000" cy="4239300"/>
          </a:xfrm>
          <a:prstGeom prst="rect">
            <a:avLst/>
          </a:prstGeom>
        </p:spPr>
        <p:txBody>
          <a:bodyPr anchorCtr="0" anchor="t" bIns="121900" lIns="121900" spcFirstLastPara="1" rIns="121900" wrap="square" tIns="121900"/>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10" name="Google Shape;110;p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11" name="Shape 111"/>
        <p:cNvGrpSpPr/>
        <p:nvPr/>
      </p:nvGrpSpPr>
      <p:grpSpPr>
        <a:xfrm>
          <a:off x="0" y="0"/>
          <a:ext cx="0" cy="0"/>
          <a:chOff x="0" y="0"/>
          <a:chExt cx="0" cy="0"/>
        </a:xfrm>
      </p:grpSpPr>
      <p:sp>
        <p:nvSpPr>
          <p:cNvPr id="112" name="Google Shape;112;p20"/>
          <p:cNvSpPr txBox="1"/>
          <p:nvPr>
            <p:ph type="title"/>
          </p:nvPr>
        </p:nvSpPr>
        <p:spPr>
          <a:xfrm>
            <a:off x="653667" y="600200"/>
            <a:ext cx="8490300" cy="5454300"/>
          </a:xfrm>
          <a:prstGeom prst="rect">
            <a:avLst/>
          </a:prstGeom>
        </p:spPr>
        <p:txBody>
          <a:bodyPr anchorCtr="0" anchor="ctr" bIns="121900" lIns="121900" spcFirstLastPara="1" rIns="121900" wrap="square" tIns="121900"/>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13" name="Google Shape;113;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21"/>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21"/>
          <p:cNvSpPr txBox="1"/>
          <p:nvPr>
            <p:ph type="title"/>
          </p:nvPr>
        </p:nvSpPr>
        <p:spPr>
          <a:xfrm>
            <a:off x="354000" y="1644233"/>
            <a:ext cx="5393700" cy="1976400"/>
          </a:xfrm>
          <a:prstGeom prst="rect">
            <a:avLst/>
          </a:prstGeom>
        </p:spPr>
        <p:txBody>
          <a:bodyPr anchorCtr="0" anchor="b" bIns="121900" lIns="121900" spcFirstLastPara="1" rIns="121900" wrap="square" tIns="121900"/>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17" name="Google Shape;117;p21"/>
          <p:cNvSpPr txBox="1"/>
          <p:nvPr>
            <p:ph idx="1" type="subTitle"/>
          </p:nvPr>
        </p:nvSpPr>
        <p:spPr>
          <a:xfrm>
            <a:off x="354000" y="3737433"/>
            <a:ext cx="5393700" cy="1646700"/>
          </a:xfrm>
          <a:prstGeom prst="rect">
            <a:avLst/>
          </a:prstGeom>
        </p:spPr>
        <p:txBody>
          <a:bodyPr anchorCtr="0" anchor="t" bIns="121900" lIns="121900" spcFirstLastPara="1" rIns="121900" wrap="square" tIns="121900"/>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8" name="Google Shape;118;p21"/>
          <p:cNvSpPr txBox="1"/>
          <p:nvPr>
            <p:ph idx="2" type="body"/>
          </p:nvPr>
        </p:nvSpPr>
        <p:spPr>
          <a:xfrm>
            <a:off x="6586000" y="965433"/>
            <a:ext cx="5115900" cy="4926900"/>
          </a:xfrm>
          <a:prstGeom prst="rect">
            <a:avLst/>
          </a:prstGeom>
        </p:spPr>
        <p:txBody>
          <a:bodyPr anchorCtr="0" anchor="ctr" bIns="121900" lIns="121900" spcFirstLastPara="1" rIns="121900" wrap="square" tIns="121900"/>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9" name="Google Shape;119;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20" name="Shape 120"/>
        <p:cNvGrpSpPr/>
        <p:nvPr/>
      </p:nvGrpSpPr>
      <p:grpSpPr>
        <a:xfrm>
          <a:off x="0" y="0"/>
          <a:ext cx="0" cy="0"/>
          <a:chOff x="0" y="0"/>
          <a:chExt cx="0" cy="0"/>
        </a:xfrm>
      </p:grpSpPr>
      <p:sp>
        <p:nvSpPr>
          <p:cNvPr id="121" name="Google Shape;121;p22"/>
          <p:cNvSpPr txBox="1"/>
          <p:nvPr>
            <p:ph idx="1" type="body"/>
          </p:nvPr>
        </p:nvSpPr>
        <p:spPr>
          <a:xfrm>
            <a:off x="415600" y="5640767"/>
            <a:ext cx="7998300" cy="806700"/>
          </a:xfrm>
          <a:prstGeom prst="rect">
            <a:avLst/>
          </a:prstGeom>
        </p:spPr>
        <p:txBody>
          <a:bodyPr anchorCtr="0" anchor="ctr" bIns="121900" lIns="121900" spcFirstLastPara="1" rIns="121900" wrap="square" tIns="121900"/>
          <a:lstStyle>
            <a:lvl1pPr indent="-228600" lvl="0" marL="457200" rtl="0">
              <a:lnSpc>
                <a:spcPct val="100000"/>
              </a:lnSpc>
              <a:spcBef>
                <a:spcPts val="0"/>
              </a:spcBef>
              <a:spcAft>
                <a:spcPts val="0"/>
              </a:spcAft>
              <a:buSzPts val="2400"/>
              <a:buNone/>
              <a:defRPr/>
            </a:lvl1pPr>
          </a:lstStyle>
          <a:p/>
        </p:txBody>
      </p:sp>
      <p:sp>
        <p:nvSpPr>
          <p:cNvPr id="122" name="Google Shape;122;p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3" name="Shape 123"/>
        <p:cNvGrpSpPr/>
        <p:nvPr/>
      </p:nvGrpSpPr>
      <p:grpSpPr>
        <a:xfrm>
          <a:off x="0" y="0"/>
          <a:ext cx="0" cy="0"/>
          <a:chOff x="0" y="0"/>
          <a:chExt cx="0" cy="0"/>
        </a:xfrm>
      </p:grpSpPr>
      <p:sp>
        <p:nvSpPr>
          <p:cNvPr id="124" name="Google Shape;124;p23"/>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25" name="Google Shape;125;p23"/>
          <p:cNvSpPr txBox="1"/>
          <p:nvPr>
            <p:ph idx="1" type="body"/>
          </p:nvPr>
        </p:nvSpPr>
        <p:spPr>
          <a:xfrm>
            <a:off x="415600" y="4202967"/>
            <a:ext cx="11360700" cy="1734300"/>
          </a:xfrm>
          <a:prstGeom prst="rect">
            <a:avLst/>
          </a:prstGeom>
        </p:spPr>
        <p:txBody>
          <a:bodyPr anchorCtr="0" anchor="t" bIns="121900" lIns="121900" spcFirstLastPara="1" rIns="121900" wrap="square" tIns="121900"/>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126" name="Google Shape;126;p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7" name="Shape 127"/>
        <p:cNvGrpSpPr/>
        <p:nvPr/>
      </p:nvGrpSpPr>
      <p:grpSpPr>
        <a:xfrm>
          <a:off x="0" y="0"/>
          <a:ext cx="0" cy="0"/>
          <a:chOff x="0" y="0"/>
          <a:chExt cx="0" cy="0"/>
        </a:xfrm>
      </p:grpSpPr>
      <p:sp>
        <p:nvSpPr>
          <p:cNvPr id="128" name="Google Shape;128;p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1">
  <p:cSld name="One column text">
    <p:spTree>
      <p:nvGrpSpPr>
        <p:cNvPr id="129" name="Shape 129"/>
        <p:cNvGrpSpPr/>
        <p:nvPr/>
      </p:nvGrpSpPr>
      <p:grpSpPr>
        <a:xfrm>
          <a:off x="0" y="0"/>
          <a:ext cx="0" cy="0"/>
          <a:chOff x="0" y="0"/>
          <a:chExt cx="0" cy="0"/>
        </a:xfrm>
      </p:grpSpPr>
      <p:sp>
        <p:nvSpPr>
          <p:cNvPr id="130" name="Google Shape;130;p25"/>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lstStyle>
            <a:lvl1pPr indent="0" lvl="0" marL="0" marR="0" rtl="0" algn="l">
              <a:lnSpc>
                <a:spcPct val="90000"/>
              </a:lnSpc>
              <a:spcBef>
                <a:spcPts val="0"/>
              </a:spcBef>
              <a:spcAft>
                <a:spcPts val="0"/>
              </a:spcAft>
              <a:buClr>
                <a:schemeClr val="dk1"/>
              </a:buClr>
              <a:buSzPts val="3700"/>
              <a:buFont typeface="Arial"/>
              <a:buNone/>
              <a:defRPr b="0" i="0" sz="3200" u="none" cap="none" strike="noStrike">
                <a:solidFill>
                  <a:schemeClr val="dk1"/>
                </a:solidFill>
                <a:latin typeface="Arial"/>
                <a:ea typeface="Arial"/>
                <a:cs typeface="Arial"/>
                <a:sym typeface="Arial"/>
              </a:defRPr>
            </a:lvl1pPr>
            <a:lvl2pPr indent="0" lvl="1" rtl="0">
              <a:spcBef>
                <a:spcPts val="0"/>
              </a:spcBef>
              <a:spcAft>
                <a:spcPts val="0"/>
              </a:spcAft>
              <a:buSzPts val="3700"/>
              <a:buFont typeface="Arial"/>
              <a:buNone/>
              <a:defRPr sz="3200"/>
            </a:lvl2pPr>
            <a:lvl3pPr indent="0" lvl="2" rtl="0">
              <a:spcBef>
                <a:spcPts val="0"/>
              </a:spcBef>
              <a:spcAft>
                <a:spcPts val="0"/>
              </a:spcAft>
              <a:buSzPts val="3700"/>
              <a:buFont typeface="Arial"/>
              <a:buNone/>
              <a:defRPr sz="3200"/>
            </a:lvl3pPr>
            <a:lvl4pPr indent="0" lvl="3" rtl="0">
              <a:spcBef>
                <a:spcPts val="0"/>
              </a:spcBef>
              <a:spcAft>
                <a:spcPts val="0"/>
              </a:spcAft>
              <a:buSzPts val="3700"/>
              <a:buFont typeface="Arial"/>
              <a:buNone/>
              <a:defRPr sz="3200"/>
            </a:lvl4pPr>
            <a:lvl5pPr indent="0" lvl="4" rtl="0">
              <a:spcBef>
                <a:spcPts val="0"/>
              </a:spcBef>
              <a:spcAft>
                <a:spcPts val="0"/>
              </a:spcAft>
              <a:buSzPts val="3700"/>
              <a:buFont typeface="Arial"/>
              <a:buNone/>
              <a:defRPr sz="3200"/>
            </a:lvl5pPr>
            <a:lvl6pPr indent="0" lvl="5" rtl="0">
              <a:spcBef>
                <a:spcPts val="0"/>
              </a:spcBef>
              <a:spcAft>
                <a:spcPts val="0"/>
              </a:spcAft>
              <a:buSzPts val="3700"/>
              <a:buFont typeface="Arial"/>
              <a:buNone/>
              <a:defRPr sz="3200"/>
            </a:lvl6pPr>
            <a:lvl7pPr indent="0" lvl="6" rtl="0">
              <a:spcBef>
                <a:spcPts val="0"/>
              </a:spcBef>
              <a:spcAft>
                <a:spcPts val="0"/>
              </a:spcAft>
              <a:buSzPts val="3700"/>
              <a:buFont typeface="Arial"/>
              <a:buNone/>
              <a:defRPr sz="3200"/>
            </a:lvl7pPr>
            <a:lvl8pPr indent="0" lvl="7" rtl="0">
              <a:spcBef>
                <a:spcPts val="0"/>
              </a:spcBef>
              <a:spcAft>
                <a:spcPts val="0"/>
              </a:spcAft>
              <a:buSzPts val="3700"/>
              <a:buFont typeface="Arial"/>
              <a:buNone/>
              <a:defRPr sz="3200"/>
            </a:lvl8pPr>
            <a:lvl9pPr indent="0" lvl="8" rtl="0">
              <a:spcBef>
                <a:spcPts val="0"/>
              </a:spcBef>
              <a:spcAft>
                <a:spcPts val="0"/>
              </a:spcAft>
              <a:buSzPts val="3700"/>
              <a:buFont typeface="Arial"/>
              <a:buNone/>
              <a:defRPr sz="3200"/>
            </a:lvl9pPr>
          </a:lstStyle>
          <a:p/>
        </p:txBody>
      </p:sp>
      <p:sp>
        <p:nvSpPr>
          <p:cNvPr id="131" name="Google Shape;131;p25"/>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lstStyle>
            <a:lvl1pPr indent="-330200" lvl="0" marL="457200" marR="0" rtl="0" algn="l">
              <a:lnSpc>
                <a:spcPct val="11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1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1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1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1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90000"/>
              </a:lnSpc>
              <a:spcBef>
                <a:spcPts val="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90000"/>
              </a:lnSpc>
              <a:spcBef>
                <a:spcPts val="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90000"/>
              </a:lnSpc>
              <a:spcBef>
                <a:spcPts val="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90000"/>
              </a:lnSpc>
              <a:spcBef>
                <a:spcPts val="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32" name="Google Shape;132;p25"/>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3" name="Shape 133"/>
        <p:cNvGrpSpPr/>
        <p:nvPr/>
      </p:nvGrpSpPr>
      <p:grpSpPr>
        <a:xfrm>
          <a:off x="0" y="0"/>
          <a:ext cx="0" cy="0"/>
          <a:chOff x="0" y="0"/>
          <a:chExt cx="0" cy="0"/>
        </a:xfrm>
      </p:grpSpPr>
      <p:sp>
        <p:nvSpPr>
          <p:cNvPr id="134" name="Google Shape;134;p26"/>
          <p:cNvSpPr txBox="1"/>
          <p:nvPr>
            <p:ph type="title"/>
          </p:nvPr>
        </p:nvSpPr>
        <p:spPr>
          <a:xfrm>
            <a:off x="838200" y="365124"/>
            <a:ext cx="10515600" cy="1325700"/>
          </a:xfrm>
          <a:prstGeom prst="rect">
            <a:avLst/>
          </a:prstGeom>
          <a:noFill/>
          <a:ln>
            <a:noFill/>
          </a:ln>
        </p:spPr>
        <p:txBody>
          <a:bodyPr anchorCtr="0" anchor="ctr" bIns="121900" lIns="121900" spcFirstLastPara="1" rIns="121900" wrap="square" tIns="121900"/>
          <a:lstStyle>
            <a:lvl1pPr indent="0" lvl="0" marL="0" marR="0" rtl="0" algn="l">
              <a:lnSpc>
                <a:spcPct val="90000"/>
              </a:lnSpc>
              <a:spcBef>
                <a:spcPts val="0"/>
              </a:spcBef>
              <a:spcAft>
                <a:spcPts val="0"/>
              </a:spcAft>
              <a:buClr>
                <a:schemeClr val="dk1"/>
              </a:buClr>
              <a:buSzPts val="37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3700"/>
              <a:buFont typeface="Arial"/>
              <a:buNone/>
              <a:defRPr sz="2400"/>
            </a:lvl2pPr>
            <a:lvl3pPr indent="0" lvl="2" rtl="0">
              <a:spcBef>
                <a:spcPts val="0"/>
              </a:spcBef>
              <a:spcAft>
                <a:spcPts val="0"/>
              </a:spcAft>
              <a:buSzPts val="3700"/>
              <a:buFont typeface="Arial"/>
              <a:buNone/>
              <a:defRPr sz="2400"/>
            </a:lvl3pPr>
            <a:lvl4pPr indent="0" lvl="3" rtl="0">
              <a:spcBef>
                <a:spcPts val="0"/>
              </a:spcBef>
              <a:spcAft>
                <a:spcPts val="0"/>
              </a:spcAft>
              <a:buSzPts val="3700"/>
              <a:buFont typeface="Arial"/>
              <a:buNone/>
              <a:defRPr sz="2400"/>
            </a:lvl4pPr>
            <a:lvl5pPr indent="0" lvl="4" rtl="0">
              <a:spcBef>
                <a:spcPts val="0"/>
              </a:spcBef>
              <a:spcAft>
                <a:spcPts val="0"/>
              </a:spcAft>
              <a:buSzPts val="3700"/>
              <a:buFont typeface="Arial"/>
              <a:buNone/>
              <a:defRPr sz="2400"/>
            </a:lvl5pPr>
            <a:lvl6pPr indent="0" lvl="5" rtl="0">
              <a:spcBef>
                <a:spcPts val="0"/>
              </a:spcBef>
              <a:spcAft>
                <a:spcPts val="0"/>
              </a:spcAft>
              <a:buSzPts val="3700"/>
              <a:buFont typeface="Arial"/>
              <a:buNone/>
              <a:defRPr sz="2400"/>
            </a:lvl6pPr>
            <a:lvl7pPr indent="0" lvl="6" rtl="0">
              <a:spcBef>
                <a:spcPts val="0"/>
              </a:spcBef>
              <a:spcAft>
                <a:spcPts val="0"/>
              </a:spcAft>
              <a:buSzPts val="3700"/>
              <a:buFont typeface="Arial"/>
              <a:buNone/>
              <a:defRPr sz="2400"/>
            </a:lvl7pPr>
            <a:lvl8pPr indent="0" lvl="7" rtl="0">
              <a:spcBef>
                <a:spcPts val="0"/>
              </a:spcBef>
              <a:spcAft>
                <a:spcPts val="0"/>
              </a:spcAft>
              <a:buSzPts val="3700"/>
              <a:buFont typeface="Arial"/>
              <a:buNone/>
              <a:defRPr sz="2400"/>
            </a:lvl8pPr>
            <a:lvl9pPr indent="0" lvl="8" rtl="0">
              <a:spcBef>
                <a:spcPts val="0"/>
              </a:spcBef>
              <a:spcAft>
                <a:spcPts val="0"/>
              </a:spcAft>
              <a:buSzPts val="3700"/>
              <a:buFont typeface="Arial"/>
              <a:buNone/>
              <a:defRPr sz="2400"/>
            </a:lvl9pPr>
          </a:lstStyle>
          <a:p/>
        </p:txBody>
      </p:sp>
      <p:sp>
        <p:nvSpPr>
          <p:cNvPr id="135" name="Google Shape;135;p26"/>
          <p:cNvSpPr txBox="1"/>
          <p:nvPr>
            <p:ph idx="1" type="body"/>
          </p:nvPr>
        </p:nvSpPr>
        <p:spPr>
          <a:xfrm>
            <a:off x="838200" y="1825624"/>
            <a:ext cx="10515600" cy="4351200"/>
          </a:xfrm>
          <a:prstGeom prst="rect">
            <a:avLst/>
          </a:prstGeom>
          <a:noFill/>
          <a:ln>
            <a:noFill/>
          </a:ln>
        </p:spPr>
        <p:txBody>
          <a:bodyPr anchorCtr="0" anchor="t" bIns="121900" lIns="121900" spcFirstLastPara="1" rIns="121900" wrap="square" tIns="121900"/>
          <a:lstStyle>
            <a:lvl1pPr indent="-406400" lvl="0" marL="457200" marR="0" rtl="0" algn="l">
              <a:lnSpc>
                <a:spcPct val="11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1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11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11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6" name="Google Shape;136;p26"/>
          <p:cNvSpPr txBox="1"/>
          <p:nvPr>
            <p:ph idx="10" type="dt"/>
          </p:nvPr>
        </p:nvSpPr>
        <p:spPr>
          <a:xfrm>
            <a:off x="609600" y="6356349"/>
            <a:ext cx="2844900" cy="365100"/>
          </a:xfrm>
          <a:prstGeom prst="rect">
            <a:avLst/>
          </a:prstGeom>
          <a:noFill/>
          <a:ln>
            <a:noFill/>
          </a:ln>
        </p:spPr>
        <p:txBody>
          <a:bodyPr anchorCtr="0" anchor="t" bIns="121900" lIns="121900" spcFirstLastPara="1" rIns="121900" wrap="square" tIns="121900"/>
          <a:lstStyle>
            <a:lvl1pPr indent="0" lvl="0" marL="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9pPr>
          </a:lstStyle>
          <a:p/>
        </p:txBody>
      </p:sp>
      <p:sp>
        <p:nvSpPr>
          <p:cNvPr id="137" name="Google Shape;137;p26"/>
          <p:cNvSpPr txBox="1"/>
          <p:nvPr>
            <p:ph idx="11" type="ftr"/>
          </p:nvPr>
        </p:nvSpPr>
        <p:spPr>
          <a:xfrm>
            <a:off x="4165600" y="6356349"/>
            <a:ext cx="3860700" cy="365100"/>
          </a:xfrm>
          <a:prstGeom prst="rect">
            <a:avLst/>
          </a:prstGeom>
          <a:noFill/>
          <a:ln>
            <a:noFill/>
          </a:ln>
        </p:spPr>
        <p:txBody>
          <a:bodyPr anchorCtr="0" anchor="t" bIns="121900" lIns="121900" spcFirstLastPara="1" rIns="121900" wrap="square" tIns="121900"/>
          <a:lstStyle>
            <a:lvl1pPr indent="0" lvl="0" marL="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900"/>
              <a:buFont typeface="Calibri"/>
              <a:buNone/>
              <a:defRPr b="0" i="0" sz="1900" u="none" cap="none" strike="noStrike">
                <a:solidFill>
                  <a:schemeClr val="dk1"/>
                </a:solidFill>
                <a:latin typeface="Calibri"/>
                <a:ea typeface="Calibri"/>
                <a:cs typeface="Calibri"/>
                <a:sym typeface="Calibri"/>
              </a:defRPr>
            </a:lvl9pPr>
          </a:lstStyle>
          <a:p/>
        </p:txBody>
      </p:sp>
      <p:sp>
        <p:nvSpPr>
          <p:cNvPr id="138" name="Google Shape;138;p26"/>
          <p:cNvSpPr txBox="1"/>
          <p:nvPr>
            <p:ph idx="12" type="sldNum"/>
          </p:nvPr>
        </p:nvSpPr>
        <p:spPr>
          <a:xfrm>
            <a:off x="8737600" y="6356349"/>
            <a:ext cx="2844900" cy="365100"/>
          </a:xfrm>
          <a:prstGeom prst="rect">
            <a:avLst/>
          </a:prstGeom>
          <a:noFill/>
          <a:ln>
            <a:noFill/>
          </a:ln>
        </p:spPr>
        <p:txBody>
          <a:bodyPr anchorCtr="0" anchor="t" bIns="60925" lIns="121900" spcFirstLastPara="1" rIns="121900" wrap="square" tIns="60925">
            <a:noAutofit/>
          </a:bodyPr>
          <a:lstStyle>
            <a:lvl1pPr indent="0" lvl="0" marL="0"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86" name="Google Shape;86;p1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87" name="Google Shape;87;p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bit.ly/soscomcourse" TargetMode="External"/><Relationship Id="rId4" Type="http://schemas.openxmlformats.org/officeDocument/2006/relationships/image" Target="../media/image30.png"/><Relationship Id="rId5" Type="http://schemas.openxmlformats.org/officeDocument/2006/relationships/image" Target="../media/image24.png"/><Relationship Id="rId6" Type="http://schemas.openxmlformats.org/officeDocument/2006/relationships/image" Target="../media/image13.png"/></Relationships>
</file>

<file path=ppt/slides/_rels/slide10.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9.jpg"/><Relationship Id="rId12"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hyperlink" Target="mailto:pbanner@gmail.com" TargetMode="External"/><Relationship Id="rId9" Type="http://schemas.openxmlformats.org/officeDocument/2006/relationships/image" Target="../media/image3.jpg"/><Relationship Id="rId5" Type="http://schemas.openxmlformats.org/officeDocument/2006/relationships/image" Target="../media/image25.png"/><Relationship Id="rId6" Type="http://schemas.openxmlformats.org/officeDocument/2006/relationships/image" Target="../media/image6.jpg"/><Relationship Id="rId7" Type="http://schemas.openxmlformats.org/officeDocument/2006/relationships/image" Target="../media/image12.jpg"/><Relationship Id="rId8"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hyperlink" Target="http://commons.suny.edu/sunyoercommunitycourse/" TargetMode="External"/><Relationship Id="rId4" Type="http://schemas.openxmlformats.org/officeDocument/2006/relationships/hyperlink" Target="http://commons.suny.edu/sunyoercommunitycourse/" TargetMode="External"/><Relationship Id="rId5" Type="http://schemas.openxmlformats.org/officeDocument/2006/relationships/hyperlink" Target="http://commons.suny.edu/sunyoercommunitycourse/" TargetMode="External"/><Relationship Id="rId6" Type="http://schemas.openxmlformats.org/officeDocument/2006/relationships/hyperlink" Target="http://commons.suny.edu/sunyoercommunitycourse/" TargetMode="External"/><Relationship Id="rId7"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milnepublishing.geneseo.edu/communitycoursesubmissions/" TargetMode="Externa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jpg"/><Relationship Id="rId4" Type="http://schemas.openxmlformats.org/officeDocument/2006/relationships/hyperlink" Target="https://www.flickr.com/photos/74867813@N00/386325144" TargetMode="External"/><Relationship Id="rId5" Type="http://schemas.openxmlformats.org/officeDocument/2006/relationships/hyperlink" Target="https://www.flickr.com/photos/74867813@N00" TargetMode="External"/><Relationship Id="rId6" Type="http://schemas.openxmlformats.org/officeDocument/2006/relationships/hyperlink" Target="https://creativecommons.org/licenses/by-nc-nd/2.0/?ref=ccsearch&amp;atype=rich"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jpg"/><Relationship Id="rId4" Type="http://schemas.openxmlformats.org/officeDocument/2006/relationships/hyperlink" Target="https://www.flickr.com/photos/10188082@N08/5217361216" TargetMode="External"/><Relationship Id="rId5" Type="http://schemas.openxmlformats.org/officeDocument/2006/relationships/hyperlink" Target="https://www.flickr.com/photos/10188082@N08" TargetMode="External"/><Relationship Id="rId6" Type="http://schemas.openxmlformats.org/officeDocument/2006/relationships/hyperlink" Target="https://creativecommons.org/licenses/by-nc-sa/2.0/?ref=ccsearch&amp;atype=ric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bit.ly/soscomcours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mailto:oer@suny.edu"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bit.ly/soscomcours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7"/>
          <p:cNvSpPr txBox="1"/>
          <p:nvPr>
            <p:ph type="ctrTitle"/>
          </p:nvPr>
        </p:nvSpPr>
        <p:spPr>
          <a:xfrm>
            <a:off x="68275" y="1133900"/>
            <a:ext cx="6123600" cy="37239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A4E92"/>
              </a:buClr>
              <a:buSzPts val="5000"/>
              <a:buFont typeface="Cabin"/>
              <a:buNone/>
            </a:pPr>
            <a:r>
              <a:rPr b="1" i="0" lang="en-US" sz="6600" u="none" cap="none" strike="noStrike">
                <a:solidFill>
                  <a:srgbClr val="0A4E92"/>
                </a:solidFill>
                <a:latin typeface="Cabin"/>
                <a:ea typeface="Cabin"/>
                <a:cs typeface="Cabin"/>
                <a:sym typeface="Cabin"/>
              </a:rPr>
              <a:t>SUNY</a:t>
            </a:r>
            <a:r>
              <a:rPr b="1" i="0" lang="en-US" sz="5400" u="none" cap="none" strike="noStrike">
                <a:solidFill>
                  <a:srgbClr val="0A4E92"/>
                </a:solidFill>
                <a:latin typeface="Cabin"/>
                <a:ea typeface="Cabin"/>
                <a:cs typeface="Cabin"/>
                <a:sym typeface="Cabin"/>
              </a:rPr>
              <a:t> </a:t>
            </a:r>
            <a:r>
              <a:rPr b="1" i="0" lang="en-US" sz="6600" u="none" cap="none" strike="noStrike">
                <a:solidFill>
                  <a:srgbClr val="D77028"/>
                </a:solidFill>
                <a:latin typeface="Cabin"/>
                <a:ea typeface="Cabin"/>
                <a:cs typeface="Cabin"/>
                <a:sym typeface="Cabin"/>
              </a:rPr>
              <a:t>OER</a:t>
            </a:r>
            <a:r>
              <a:rPr b="1" i="0" lang="en-US" sz="5000" u="none" cap="none" strike="noStrike">
                <a:solidFill>
                  <a:srgbClr val="0A4E92"/>
                </a:solidFill>
                <a:latin typeface="Cabin"/>
                <a:ea typeface="Cabin"/>
                <a:cs typeface="Cabin"/>
                <a:sym typeface="Cabin"/>
              </a:rPr>
              <a:t> Community </a:t>
            </a:r>
            <a:r>
              <a:rPr b="1" lang="en-US" sz="5000">
                <a:solidFill>
                  <a:srgbClr val="0A4E92"/>
                </a:solidFill>
                <a:latin typeface="Cabin"/>
                <a:ea typeface="Cabin"/>
                <a:cs typeface="Cabin"/>
                <a:sym typeface="Cabin"/>
              </a:rPr>
              <a:t>Courses</a:t>
            </a:r>
            <a:endParaRPr b="1" sz="5000">
              <a:solidFill>
                <a:srgbClr val="0A4E92"/>
              </a:solidFill>
              <a:latin typeface="Cabin"/>
              <a:ea typeface="Cabin"/>
              <a:cs typeface="Cabin"/>
              <a:sym typeface="Cabin"/>
            </a:endParaRPr>
          </a:p>
          <a:p>
            <a:pPr indent="0" lvl="0" marL="0" marR="0" rtl="0" algn="ctr">
              <a:lnSpc>
                <a:spcPct val="90000"/>
              </a:lnSpc>
              <a:spcBef>
                <a:spcPts val="0"/>
              </a:spcBef>
              <a:spcAft>
                <a:spcPts val="0"/>
              </a:spcAft>
              <a:buClr>
                <a:srgbClr val="0A4E92"/>
              </a:buClr>
              <a:buSzPts val="5000"/>
              <a:buFont typeface="Cabin"/>
              <a:buNone/>
            </a:pPr>
            <a:r>
              <a:t/>
            </a:r>
            <a:endParaRPr b="1" sz="5000">
              <a:solidFill>
                <a:srgbClr val="0A4E92"/>
              </a:solidFill>
              <a:latin typeface="Cabin"/>
              <a:ea typeface="Cabin"/>
              <a:cs typeface="Cabin"/>
              <a:sym typeface="Cabin"/>
            </a:endParaRPr>
          </a:p>
          <a:p>
            <a:pPr indent="0" lvl="0" marL="0" rtl="0" algn="ctr">
              <a:spcBef>
                <a:spcPts val="0"/>
              </a:spcBef>
              <a:spcAft>
                <a:spcPts val="0"/>
              </a:spcAft>
              <a:buClr>
                <a:schemeClr val="lt1"/>
              </a:buClr>
              <a:buSzPts val="7200"/>
              <a:buFont typeface="Cabin"/>
              <a:buNone/>
            </a:pPr>
            <a:r>
              <a:rPr b="1" lang="en-US" sz="4800" u="sng">
                <a:solidFill>
                  <a:schemeClr val="hlink"/>
                </a:solidFill>
                <a:latin typeface="Cabin"/>
                <a:ea typeface="Cabin"/>
                <a:cs typeface="Cabin"/>
                <a:sym typeface="Cabin"/>
                <a:hlinkClick r:id="rId3"/>
              </a:rPr>
              <a:t>bit.ly/soscomcourse</a:t>
            </a:r>
            <a:endParaRPr b="1" sz="5000">
              <a:solidFill>
                <a:srgbClr val="0A4E92"/>
              </a:solidFill>
              <a:latin typeface="Cabin"/>
              <a:ea typeface="Cabin"/>
              <a:cs typeface="Cabin"/>
              <a:sym typeface="Cabin"/>
            </a:endParaRPr>
          </a:p>
          <a:p>
            <a:pPr indent="0" lvl="0" marL="0" marR="0" rtl="0" algn="ctr">
              <a:lnSpc>
                <a:spcPct val="90000"/>
              </a:lnSpc>
              <a:spcBef>
                <a:spcPts val="0"/>
              </a:spcBef>
              <a:spcAft>
                <a:spcPts val="0"/>
              </a:spcAft>
              <a:buClr>
                <a:srgbClr val="0A4E92"/>
              </a:buClr>
              <a:buSzPts val="5000"/>
              <a:buFont typeface="Cabin"/>
              <a:buNone/>
            </a:pPr>
            <a:r>
              <a:t/>
            </a:r>
            <a:endParaRPr b="1" sz="3000">
              <a:solidFill>
                <a:srgbClr val="0A4E92"/>
              </a:solidFill>
              <a:latin typeface="Cabin"/>
              <a:ea typeface="Cabin"/>
              <a:cs typeface="Cabin"/>
              <a:sym typeface="Cabin"/>
            </a:endParaRPr>
          </a:p>
          <a:p>
            <a:pPr indent="0" lvl="0" marL="0" marR="0" rtl="0" algn="ctr">
              <a:lnSpc>
                <a:spcPct val="90000"/>
              </a:lnSpc>
              <a:spcBef>
                <a:spcPts val="0"/>
              </a:spcBef>
              <a:spcAft>
                <a:spcPts val="0"/>
              </a:spcAft>
              <a:buClr>
                <a:srgbClr val="0A4E92"/>
              </a:buClr>
              <a:buSzPts val="5000"/>
              <a:buFont typeface="Cabin"/>
              <a:buNone/>
            </a:pPr>
            <a:r>
              <a:rPr b="1" lang="en-US" sz="3000">
                <a:solidFill>
                  <a:srgbClr val="0A4E92"/>
                </a:solidFill>
                <a:latin typeface="Cabin"/>
                <a:ea typeface="Cabin"/>
                <a:cs typeface="Cabin"/>
                <a:sym typeface="Cabin"/>
              </a:rPr>
              <a:t>Alexis Clifton</a:t>
            </a:r>
            <a:endParaRPr b="1" sz="3000">
              <a:solidFill>
                <a:srgbClr val="0A4E92"/>
              </a:solidFill>
              <a:latin typeface="Cabin"/>
              <a:ea typeface="Cabin"/>
              <a:cs typeface="Cabin"/>
              <a:sym typeface="Cabin"/>
            </a:endParaRPr>
          </a:p>
          <a:p>
            <a:pPr indent="0" lvl="0" marL="0" marR="0" rtl="0" algn="l">
              <a:lnSpc>
                <a:spcPct val="90000"/>
              </a:lnSpc>
              <a:spcBef>
                <a:spcPts val="0"/>
              </a:spcBef>
              <a:spcAft>
                <a:spcPts val="0"/>
              </a:spcAft>
              <a:buClr>
                <a:srgbClr val="0A4E92"/>
              </a:buClr>
              <a:buSzPts val="5000"/>
              <a:buFont typeface="Cabin"/>
              <a:buNone/>
            </a:pPr>
            <a:r>
              <a:t/>
            </a:r>
            <a:endParaRPr b="1" sz="3000">
              <a:solidFill>
                <a:srgbClr val="0A4E92"/>
              </a:solidFill>
              <a:latin typeface="Cabin"/>
              <a:ea typeface="Cabin"/>
              <a:cs typeface="Cabin"/>
              <a:sym typeface="Cabin"/>
            </a:endParaRPr>
          </a:p>
          <a:p>
            <a:pPr indent="0" lvl="0" marL="0" marR="0" rtl="0" algn="ctr">
              <a:lnSpc>
                <a:spcPct val="90000"/>
              </a:lnSpc>
              <a:spcBef>
                <a:spcPts val="0"/>
              </a:spcBef>
              <a:spcAft>
                <a:spcPts val="0"/>
              </a:spcAft>
              <a:buClr>
                <a:srgbClr val="0A4E92"/>
              </a:buClr>
              <a:buSzPts val="5000"/>
              <a:buFont typeface="Cabin"/>
              <a:buNone/>
            </a:pPr>
            <a:r>
              <a:t/>
            </a:r>
            <a:endParaRPr b="1" sz="5000">
              <a:solidFill>
                <a:srgbClr val="0A4E92"/>
              </a:solidFill>
              <a:latin typeface="Cabin"/>
              <a:ea typeface="Cabin"/>
              <a:cs typeface="Cabin"/>
              <a:sym typeface="Cabin"/>
            </a:endParaRPr>
          </a:p>
        </p:txBody>
      </p:sp>
      <p:sp>
        <p:nvSpPr>
          <p:cNvPr id="144" name="Google Shape;144;p27"/>
          <p:cNvSpPr txBox="1"/>
          <p:nvPr/>
        </p:nvSpPr>
        <p:spPr>
          <a:xfrm>
            <a:off x="10082226" y="6174075"/>
            <a:ext cx="1728900" cy="369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800">
                <a:solidFill>
                  <a:srgbClr val="D77028"/>
                </a:solidFill>
                <a:latin typeface="Cabin"/>
                <a:ea typeface="Cabin"/>
                <a:cs typeface="Cabin"/>
                <a:sym typeface="Cabin"/>
              </a:rPr>
              <a:t>May</a:t>
            </a:r>
            <a:r>
              <a:rPr b="1" i="0" lang="en-US" sz="1800" u="none" cap="none" strike="noStrike">
                <a:solidFill>
                  <a:srgbClr val="D77028"/>
                </a:solidFill>
                <a:latin typeface="Cabin"/>
                <a:ea typeface="Cabin"/>
                <a:cs typeface="Cabin"/>
                <a:sym typeface="Cabin"/>
              </a:rPr>
              <a:t> 201</a:t>
            </a:r>
            <a:r>
              <a:rPr b="1" lang="en-US" sz="1800">
                <a:solidFill>
                  <a:srgbClr val="D77028"/>
                </a:solidFill>
                <a:latin typeface="Cabin"/>
                <a:ea typeface="Cabin"/>
                <a:cs typeface="Cabin"/>
                <a:sym typeface="Cabin"/>
              </a:rPr>
              <a:t>9</a:t>
            </a:r>
            <a:endParaRPr b="1" i="0" sz="1800" u="none" cap="none" strike="noStrike">
              <a:solidFill>
                <a:srgbClr val="D77028"/>
              </a:solidFill>
              <a:latin typeface="Cabin"/>
              <a:ea typeface="Cabin"/>
              <a:cs typeface="Cabin"/>
              <a:sym typeface="Cabin"/>
            </a:endParaRPr>
          </a:p>
        </p:txBody>
      </p:sp>
      <p:pic>
        <p:nvPicPr>
          <p:cNvPr id="145" name="Google Shape;145;p27"/>
          <p:cNvPicPr preferRelativeResize="0"/>
          <p:nvPr/>
        </p:nvPicPr>
        <p:blipFill rotWithShape="1">
          <a:blip r:embed="rId4">
            <a:alphaModFix/>
          </a:blip>
          <a:srcRect b="0" l="0" r="0" t="0"/>
          <a:stretch/>
        </p:blipFill>
        <p:spPr>
          <a:xfrm>
            <a:off x="1223579" y="5312700"/>
            <a:ext cx="3099529" cy="1373466"/>
          </a:xfrm>
          <a:prstGeom prst="rect">
            <a:avLst/>
          </a:prstGeom>
          <a:noFill/>
          <a:ln>
            <a:noFill/>
          </a:ln>
        </p:spPr>
      </p:pic>
      <p:pic>
        <p:nvPicPr>
          <p:cNvPr descr="7 Credly SUNY OER Community Course Badges" id="146" name="Google Shape;146;p27" title="Community Course Badges"/>
          <p:cNvPicPr preferRelativeResize="0"/>
          <p:nvPr/>
        </p:nvPicPr>
        <p:blipFill>
          <a:blip r:embed="rId5">
            <a:alphaModFix/>
          </a:blip>
          <a:stretch>
            <a:fillRect/>
          </a:stretch>
        </p:blipFill>
        <p:spPr>
          <a:xfrm>
            <a:off x="6958926" y="599177"/>
            <a:ext cx="4852201" cy="4559549"/>
          </a:xfrm>
          <a:prstGeom prst="rect">
            <a:avLst/>
          </a:prstGeom>
          <a:noFill/>
          <a:ln>
            <a:noFill/>
          </a:ln>
        </p:spPr>
      </p:pic>
      <p:pic>
        <p:nvPicPr>
          <p:cNvPr id="147" name="Google Shape;147;p27"/>
          <p:cNvPicPr preferRelativeResize="0"/>
          <p:nvPr/>
        </p:nvPicPr>
        <p:blipFill>
          <a:blip r:embed="rId6">
            <a:alphaModFix/>
          </a:blip>
          <a:stretch>
            <a:fillRect/>
          </a:stretch>
        </p:blipFill>
        <p:spPr>
          <a:xfrm>
            <a:off x="5546675" y="6316875"/>
            <a:ext cx="1048335" cy="36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id="202" name="Google Shape;202;p36" title="Phylise Banner"/>
          <p:cNvPicPr preferRelativeResize="0"/>
          <p:nvPr/>
        </p:nvPicPr>
        <p:blipFill>
          <a:blip r:embed="rId3">
            <a:alphaModFix/>
          </a:blip>
          <a:stretch>
            <a:fillRect/>
          </a:stretch>
        </p:blipFill>
        <p:spPr>
          <a:xfrm>
            <a:off x="751350" y="229325"/>
            <a:ext cx="2381250" cy="2381250"/>
          </a:xfrm>
          <a:prstGeom prst="rect">
            <a:avLst/>
          </a:prstGeom>
          <a:noFill/>
          <a:ln>
            <a:noFill/>
          </a:ln>
        </p:spPr>
      </p:pic>
      <p:sp>
        <p:nvSpPr>
          <p:cNvPr id="203" name="Google Shape;203;p36"/>
          <p:cNvSpPr txBox="1"/>
          <p:nvPr/>
        </p:nvSpPr>
        <p:spPr>
          <a:xfrm>
            <a:off x="751350" y="2548625"/>
            <a:ext cx="3995100" cy="24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rgbClr val="D77028"/>
                </a:solidFill>
                <a:latin typeface="Cabin"/>
                <a:ea typeface="Cabin"/>
                <a:cs typeface="Cabin"/>
                <a:sym typeface="Cabin"/>
              </a:rPr>
              <a:t>Phylise Banner</a:t>
            </a:r>
            <a:endParaRPr b="1" sz="3600">
              <a:solidFill>
                <a:srgbClr val="D77028"/>
              </a:solidFill>
              <a:latin typeface="Cabin"/>
              <a:ea typeface="Cabin"/>
              <a:cs typeface="Cabin"/>
              <a:sym typeface="Cabin"/>
            </a:endParaRPr>
          </a:p>
          <a:p>
            <a:pPr indent="0" lvl="0" marL="0" rtl="0" algn="l">
              <a:spcBef>
                <a:spcPts val="0"/>
              </a:spcBef>
              <a:spcAft>
                <a:spcPts val="0"/>
              </a:spcAft>
              <a:buNone/>
            </a:pPr>
            <a:r>
              <a:rPr lang="en-US" sz="3600">
                <a:solidFill>
                  <a:srgbClr val="D77028"/>
                </a:solidFill>
                <a:latin typeface="Cabin"/>
                <a:ea typeface="Cabin"/>
                <a:cs typeface="Cabin"/>
                <a:sym typeface="Cabin"/>
              </a:rPr>
              <a:t>Lead Designer</a:t>
            </a:r>
            <a:endParaRPr sz="3600">
              <a:solidFill>
                <a:srgbClr val="D77028"/>
              </a:solidFill>
              <a:latin typeface="Cabin"/>
              <a:ea typeface="Cabin"/>
              <a:cs typeface="Cabin"/>
              <a:sym typeface="Cabin"/>
            </a:endParaRPr>
          </a:p>
          <a:p>
            <a:pPr indent="0" lvl="0" marL="0" rtl="0" algn="l">
              <a:spcBef>
                <a:spcPts val="0"/>
              </a:spcBef>
              <a:spcAft>
                <a:spcPts val="0"/>
              </a:spcAft>
              <a:buNone/>
            </a:pPr>
            <a:r>
              <a:rPr lang="en-US" sz="3000" u="sng">
                <a:solidFill>
                  <a:schemeClr val="hlink"/>
                </a:solidFill>
                <a:latin typeface="Cabin"/>
                <a:ea typeface="Cabin"/>
                <a:cs typeface="Cabin"/>
                <a:sym typeface="Cabin"/>
                <a:hlinkClick r:id="rId4"/>
              </a:rPr>
              <a:t>pbanner@gmail.com</a:t>
            </a:r>
            <a:endParaRPr sz="3000">
              <a:solidFill>
                <a:srgbClr val="D77028"/>
              </a:solidFill>
              <a:latin typeface="Cabin"/>
              <a:ea typeface="Cabin"/>
              <a:cs typeface="Cabin"/>
              <a:sym typeface="Cabin"/>
            </a:endParaRPr>
          </a:p>
          <a:p>
            <a:pPr indent="0" lvl="0" marL="0" rtl="0" algn="l">
              <a:spcBef>
                <a:spcPts val="0"/>
              </a:spcBef>
              <a:spcAft>
                <a:spcPts val="0"/>
              </a:spcAft>
              <a:buNone/>
            </a:pPr>
            <a:r>
              <a:t/>
            </a:r>
            <a:endParaRPr b="1" sz="3600">
              <a:solidFill>
                <a:srgbClr val="D77028"/>
              </a:solidFill>
              <a:latin typeface="Cabin"/>
              <a:ea typeface="Cabin"/>
              <a:cs typeface="Cabin"/>
              <a:sym typeface="Cabin"/>
            </a:endParaRPr>
          </a:p>
        </p:txBody>
      </p:sp>
      <p:pic>
        <p:nvPicPr>
          <p:cNvPr id="204" name="Google Shape;204;p36" title="Community Course Badges"/>
          <p:cNvPicPr preferRelativeResize="0"/>
          <p:nvPr/>
        </p:nvPicPr>
        <p:blipFill>
          <a:blip r:embed="rId5">
            <a:alphaModFix/>
          </a:blip>
          <a:stretch>
            <a:fillRect/>
          </a:stretch>
        </p:blipFill>
        <p:spPr>
          <a:xfrm>
            <a:off x="5150725" y="509723"/>
            <a:ext cx="6499551" cy="6107552"/>
          </a:xfrm>
          <a:prstGeom prst="rect">
            <a:avLst/>
          </a:prstGeom>
          <a:noFill/>
          <a:ln>
            <a:noFill/>
          </a:ln>
        </p:spPr>
      </p:pic>
      <p:pic>
        <p:nvPicPr>
          <p:cNvPr id="205" name="Google Shape;205;p36" title="Michael Daly"/>
          <p:cNvPicPr preferRelativeResize="0"/>
          <p:nvPr/>
        </p:nvPicPr>
        <p:blipFill>
          <a:blip r:embed="rId6">
            <a:alphaModFix/>
          </a:blip>
          <a:stretch>
            <a:fillRect/>
          </a:stretch>
        </p:blipFill>
        <p:spPr>
          <a:xfrm>
            <a:off x="6199150" y="890775"/>
            <a:ext cx="1058350" cy="1058350"/>
          </a:xfrm>
          <a:prstGeom prst="rect">
            <a:avLst/>
          </a:prstGeom>
          <a:noFill/>
          <a:ln>
            <a:noFill/>
          </a:ln>
        </p:spPr>
      </p:pic>
      <p:pic>
        <p:nvPicPr>
          <p:cNvPr id="206" name="Google Shape;206;p36" title="Kerrie Wilkes"/>
          <p:cNvPicPr preferRelativeResize="0"/>
          <p:nvPr/>
        </p:nvPicPr>
        <p:blipFill>
          <a:blip r:embed="rId7">
            <a:alphaModFix/>
          </a:blip>
          <a:stretch>
            <a:fillRect/>
          </a:stretch>
        </p:blipFill>
        <p:spPr>
          <a:xfrm>
            <a:off x="9733050" y="715400"/>
            <a:ext cx="925300" cy="1233725"/>
          </a:xfrm>
          <a:prstGeom prst="rect">
            <a:avLst/>
          </a:prstGeom>
          <a:noFill/>
          <a:ln>
            <a:noFill/>
          </a:ln>
        </p:spPr>
      </p:pic>
      <p:pic>
        <p:nvPicPr>
          <p:cNvPr id="207" name="Google Shape;207;p36" title="Erin Maney"/>
          <p:cNvPicPr preferRelativeResize="0"/>
          <p:nvPr/>
        </p:nvPicPr>
        <p:blipFill>
          <a:blip r:embed="rId8">
            <a:alphaModFix/>
          </a:blip>
          <a:stretch>
            <a:fillRect/>
          </a:stretch>
        </p:blipFill>
        <p:spPr>
          <a:xfrm>
            <a:off x="7588975" y="2415900"/>
            <a:ext cx="1152825" cy="1157975"/>
          </a:xfrm>
          <a:prstGeom prst="rect">
            <a:avLst/>
          </a:prstGeom>
          <a:noFill/>
          <a:ln>
            <a:noFill/>
          </a:ln>
        </p:spPr>
      </p:pic>
      <p:pic>
        <p:nvPicPr>
          <p:cNvPr id="208" name="Google Shape;208;p36" title="Laura Murray"/>
          <p:cNvPicPr preferRelativeResize="0"/>
          <p:nvPr/>
        </p:nvPicPr>
        <p:blipFill>
          <a:blip r:embed="rId9">
            <a:alphaModFix/>
          </a:blip>
          <a:stretch>
            <a:fillRect/>
          </a:stretch>
        </p:blipFill>
        <p:spPr>
          <a:xfrm>
            <a:off x="10498525" y="2415900"/>
            <a:ext cx="1058350" cy="1058350"/>
          </a:xfrm>
          <a:prstGeom prst="rect">
            <a:avLst/>
          </a:prstGeom>
          <a:noFill/>
          <a:ln>
            <a:noFill/>
          </a:ln>
        </p:spPr>
      </p:pic>
      <p:pic>
        <p:nvPicPr>
          <p:cNvPr id="209" name="Google Shape;209;p36" title="Tony DeFranco"/>
          <p:cNvPicPr preferRelativeResize="0"/>
          <p:nvPr/>
        </p:nvPicPr>
        <p:blipFill>
          <a:blip r:embed="rId10">
            <a:alphaModFix/>
          </a:blip>
          <a:stretch>
            <a:fillRect/>
          </a:stretch>
        </p:blipFill>
        <p:spPr>
          <a:xfrm>
            <a:off x="6004475" y="4730500"/>
            <a:ext cx="1058350" cy="1058350"/>
          </a:xfrm>
          <a:prstGeom prst="rect">
            <a:avLst/>
          </a:prstGeom>
          <a:noFill/>
          <a:ln>
            <a:noFill/>
          </a:ln>
        </p:spPr>
      </p:pic>
      <p:pic>
        <p:nvPicPr>
          <p:cNvPr id="210" name="Google Shape;210;p36" title="Leah Galka"/>
          <p:cNvPicPr preferRelativeResize="0"/>
          <p:nvPr/>
        </p:nvPicPr>
        <p:blipFill>
          <a:blip r:embed="rId11">
            <a:alphaModFix/>
          </a:blip>
          <a:stretch>
            <a:fillRect/>
          </a:stretch>
        </p:blipFill>
        <p:spPr>
          <a:xfrm>
            <a:off x="9733050" y="4730500"/>
            <a:ext cx="925300" cy="986987"/>
          </a:xfrm>
          <a:prstGeom prst="rect">
            <a:avLst/>
          </a:prstGeom>
          <a:noFill/>
          <a:ln>
            <a:noFill/>
          </a:ln>
        </p:spPr>
      </p:pic>
      <p:pic>
        <p:nvPicPr>
          <p:cNvPr id="211" name="Google Shape;211;p36" title="Bill Pelz"/>
          <p:cNvPicPr preferRelativeResize="0"/>
          <p:nvPr/>
        </p:nvPicPr>
        <p:blipFill>
          <a:blip r:embed="rId12">
            <a:alphaModFix/>
          </a:blip>
          <a:stretch>
            <a:fillRect/>
          </a:stretch>
        </p:blipFill>
        <p:spPr>
          <a:xfrm>
            <a:off x="5489387" y="2548626"/>
            <a:ext cx="847521" cy="1058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descr="Flowchart Outline of Course. Understanding OER expanded to show sections of Overview and Value, Curated Resources, Learning Path. " id="216" name="Google Shape;216;p37" title="Course Structure"/>
          <p:cNvPicPr preferRelativeResize="0"/>
          <p:nvPr/>
        </p:nvPicPr>
        <p:blipFill rotWithShape="1">
          <a:blip r:embed="rId3">
            <a:alphaModFix/>
          </a:blip>
          <a:srcRect b="0" l="0" r="0" t="0"/>
          <a:stretch/>
        </p:blipFill>
        <p:spPr>
          <a:xfrm>
            <a:off x="1" y="7"/>
            <a:ext cx="12191999" cy="66260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8"/>
          <p:cNvSpPr txBox="1"/>
          <p:nvPr/>
        </p:nvSpPr>
        <p:spPr>
          <a:xfrm>
            <a:off x="1354238" y="718228"/>
            <a:ext cx="9366450" cy="54476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600" u="none" cap="none" strike="noStrike">
                <a:solidFill>
                  <a:srgbClr val="D77028"/>
                </a:solidFill>
                <a:latin typeface="Cabin"/>
                <a:ea typeface="Cabin"/>
                <a:cs typeface="Cabin"/>
                <a:sym typeface="Cabin"/>
              </a:rPr>
              <a:t>This learning journey is made up of </a:t>
            </a:r>
            <a:r>
              <a:rPr b="1" lang="en-US" sz="3600">
                <a:solidFill>
                  <a:srgbClr val="D77028"/>
                </a:solidFill>
                <a:latin typeface="Cabin"/>
                <a:ea typeface="Cabin"/>
                <a:cs typeface="Cabin"/>
                <a:sym typeface="Cabin"/>
              </a:rPr>
              <a:t>six*</a:t>
            </a:r>
            <a:r>
              <a:rPr b="1" i="0" lang="en-US" sz="3600" u="none" cap="none" strike="noStrike">
                <a:solidFill>
                  <a:srgbClr val="D77028"/>
                </a:solidFill>
                <a:latin typeface="Cabin"/>
                <a:ea typeface="Cabin"/>
                <a:cs typeface="Cabin"/>
                <a:sym typeface="Cabin"/>
              </a:rPr>
              <a:t> courses that will guide learners through:</a:t>
            </a:r>
            <a:endParaRPr b="1" i="0" sz="3600" u="none" cap="none" strike="noStrike">
              <a:solidFill>
                <a:srgbClr val="D77028"/>
              </a:solidFill>
              <a:latin typeface="Cabin"/>
              <a:ea typeface="Cabin"/>
              <a:cs typeface="Cabin"/>
              <a:sym typeface="Cabin"/>
            </a:endParaRPr>
          </a:p>
          <a:p>
            <a:pPr indent="0" lvl="0" marL="0" marR="0" rtl="0" algn="l">
              <a:spcBef>
                <a:spcPts val="0"/>
              </a:spcBef>
              <a:spcAft>
                <a:spcPts val="0"/>
              </a:spcAft>
              <a:buNone/>
            </a:pPr>
            <a:r>
              <a:t/>
            </a:r>
            <a:endParaRPr b="1" sz="3600">
              <a:solidFill>
                <a:srgbClr val="D77028"/>
              </a:solidFill>
              <a:latin typeface="Cabin"/>
              <a:ea typeface="Cabin"/>
              <a:cs typeface="Cabin"/>
              <a:sym typeface="Cabin"/>
            </a:endParaRPr>
          </a:p>
          <a:p>
            <a:pPr indent="-450850" lvl="0" marL="914400" marR="0" rtl="0" algn="l">
              <a:spcBef>
                <a:spcPts val="2400"/>
              </a:spcBef>
              <a:spcAft>
                <a:spcPts val="0"/>
              </a:spcAft>
              <a:buClr>
                <a:srgbClr val="0A4E92"/>
              </a:buClr>
              <a:buSzPts val="2800"/>
              <a:buFont typeface="Calibri"/>
              <a:buChar char="●"/>
            </a:pPr>
            <a:r>
              <a:rPr b="1" i="0" lang="en-US" sz="2800" u="none" cap="none" strike="noStrike">
                <a:solidFill>
                  <a:srgbClr val="0A4E92"/>
                </a:solidFill>
                <a:latin typeface="Cabin"/>
                <a:ea typeface="Cabin"/>
                <a:cs typeface="Cabin"/>
                <a:sym typeface="Cabin"/>
              </a:rPr>
              <a:t>Understanding OER</a:t>
            </a:r>
            <a:endParaRPr/>
          </a:p>
          <a:p>
            <a:pPr indent="-450850" lvl="0" marL="914400" marR="0" rtl="0" algn="l">
              <a:spcBef>
                <a:spcPts val="1200"/>
              </a:spcBef>
              <a:spcAft>
                <a:spcPts val="0"/>
              </a:spcAft>
              <a:buClr>
                <a:srgbClr val="0A4E92"/>
              </a:buClr>
              <a:buSzPts val="2800"/>
              <a:buFont typeface="Calibri"/>
              <a:buChar char="●"/>
            </a:pPr>
            <a:r>
              <a:rPr b="1" i="0" lang="en-US" sz="2800" u="none" cap="none" strike="noStrike">
                <a:solidFill>
                  <a:srgbClr val="0A4E92"/>
                </a:solidFill>
                <a:latin typeface="Cabin"/>
                <a:ea typeface="Cabin"/>
                <a:cs typeface="Cabin"/>
                <a:sym typeface="Cabin"/>
              </a:rPr>
              <a:t>Identifying, Finding, and Adopting OER</a:t>
            </a:r>
            <a:endParaRPr/>
          </a:p>
          <a:p>
            <a:pPr indent="-450850" lvl="0" marL="914400" marR="0" rtl="0" algn="l">
              <a:spcBef>
                <a:spcPts val="1200"/>
              </a:spcBef>
              <a:spcAft>
                <a:spcPts val="0"/>
              </a:spcAft>
              <a:buClr>
                <a:srgbClr val="0A4E92"/>
              </a:buClr>
              <a:buSzPts val="2800"/>
              <a:buFont typeface="Calibri"/>
              <a:buChar char="●"/>
            </a:pPr>
            <a:r>
              <a:rPr b="1" i="0" lang="en-US" sz="2800" u="none" cap="none" strike="noStrike">
                <a:solidFill>
                  <a:srgbClr val="0A4E92"/>
                </a:solidFill>
                <a:latin typeface="Cabin"/>
                <a:ea typeface="Cabin"/>
                <a:cs typeface="Cabin"/>
                <a:sym typeface="Cabin"/>
              </a:rPr>
              <a:t>Customizing and Integrating OER</a:t>
            </a:r>
            <a:endParaRPr/>
          </a:p>
          <a:p>
            <a:pPr indent="-450850" lvl="0" marL="914400" marR="0" rtl="0" algn="l">
              <a:spcBef>
                <a:spcPts val="1200"/>
              </a:spcBef>
              <a:spcAft>
                <a:spcPts val="0"/>
              </a:spcAft>
              <a:buClr>
                <a:srgbClr val="0A4E92"/>
              </a:buClr>
              <a:buSzPts val="2800"/>
              <a:buFont typeface="Calibri"/>
              <a:buChar char="●"/>
            </a:pPr>
            <a:r>
              <a:rPr b="1" i="0" lang="en-US" sz="2800" u="none" cap="none" strike="noStrike">
                <a:solidFill>
                  <a:srgbClr val="0A4E92"/>
                </a:solidFill>
                <a:latin typeface="Cabin"/>
                <a:ea typeface="Cabin"/>
                <a:cs typeface="Cabin"/>
                <a:sym typeface="Cabin"/>
              </a:rPr>
              <a:t>Creating, Licensing, and Publishing OER</a:t>
            </a:r>
            <a:endParaRPr/>
          </a:p>
          <a:p>
            <a:pPr indent="-450850" lvl="0" marL="914400" marR="0" rtl="0" algn="l">
              <a:spcBef>
                <a:spcPts val="1200"/>
              </a:spcBef>
              <a:spcAft>
                <a:spcPts val="0"/>
              </a:spcAft>
              <a:buClr>
                <a:srgbClr val="0A4E92"/>
              </a:buClr>
              <a:buSzPts val="2800"/>
              <a:buFont typeface="Calibri"/>
              <a:buChar char="●"/>
            </a:pPr>
            <a:r>
              <a:rPr b="1" i="0" lang="en-US" sz="2800" u="none" cap="none" strike="noStrike">
                <a:solidFill>
                  <a:srgbClr val="0A4E92"/>
                </a:solidFill>
                <a:latin typeface="Cabin"/>
                <a:ea typeface="Cabin"/>
                <a:cs typeface="Cabin"/>
                <a:sym typeface="Cabin"/>
              </a:rPr>
              <a:t>Sharing and Promoting OER</a:t>
            </a:r>
            <a:endParaRPr/>
          </a:p>
          <a:p>
            <a:pPr indent="-450850" lvl="0" marL="914400" marR="0" rtl="0" algn="l">
              <a:spcBef>
                <a:spcPts val="1200"/>
              </a:spcBef>
              <a:spcAft>
                <a:spcPts val="0"/>
              </a:spcAft>
              <a:buClr>
                <a:srgbClr val="0A4E92"/>
              </a:buClr>
              <a:buSzPts val="2800"/>
              <a:buFont typeface="Calibri"/>
              <a:buChar char="●"/>
            </a:pPr>
            <a:r>
              <a:rPr b="1" i="0" lang="en-US" sz="2800" u="none" cap="none" strike="noStrike">
                <a:solidFill>
                  <a:srgbClr val="0A4E92"/>
                </a:solidFill>
                <a:latin typeface="Cabin"/>
                <a:ea typeface="Cabin"/>
                <a:cs typeface="Cabin"/>
                <a:sym typeface="Cabin"/>
              </a:rPr>
              <a:t>Open Pedagogy Master Class</a:t>
            </a:r>
            <a:endParaRPr b="0" i="0" sz="1800" u="none" cap="none" strike="noStrike">
              <a:solidFill>
                <a:srgbClr val="CC0066"/>
              </a:solidFill>
              <a:latin typeface="Calibri"/>
              <a:ea typeface="Calibri"/>
              <a:cs typeface="Calibri"/>
              <a:sym typeface="Calibri"/>
            </a:endParaRPr>
          </a:p>
        </p:txBody>
      </p:sp>
      <p:sp>
        <p:nvSpPr>
          <p:cNvPr id="222" name="Google Shape;222;p38"/>
          <p:cNvSpPr txBox="1"/>
          <p:nvPr/>
        </p:nvSpPr>
        <p:spPr>
          <a:xfrm>
            <a:off x="9358175" y="5773075"/>
            <a:ext cx="2404500" cy="8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US" sz="2400">
                <a:solidFill>
                  <a:srgbClr val="D77028"/>
                </a:solidFill>
                <a:latin typeface="Cabin"/>
                <a:ea typeface="Cabin"/>
                <a:cs typeface="Cabin"/>
                <a:sym typeface="Cabin"/>
              </a:rPr>
              <a:t>*for now</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77028"/>
        </a:solidFill>
      </p:bgPr>
    </p:bg>
    <p:spTree>
      <p:nvGrpSpPr>
        <p:cNvPr id="226" name="Shape 226"/>
        <p:cNvGrpSpPr/>
        <p:nvPr/>
      </p:nvGrpSpPr>
      <p:grpSpPr>
        <a:xfrm>
          <a:off x="0" y="0"/>
          <a:ext cx="0" cy="0"/>
          <a:chOff x="0" y="0"/>
          <a:chExt cx="0" cy="0"/>
        </a:xfrm>
      </p:grpSpPr>
      <p:sp>
        <p:nvSpPr>
          <p:cNvPr id="227" name="Google Shape;227;p39"/>
          <p:cNvSpPr txBox="1"/>
          <p:nvPr>
            <p:ph type="ctrTitle"/>
          </p:nvPr>
        </p:nvSpPr>
        <p:spPr>
          <a:xfrm>
            <a:off x="0" y="2257062"/>
            <a:ext cx="12192000" cy="18079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600"/>
              <a:buFont typeface="Cabin"/>
              <a:buNone/>
            </a:pPr>
            <a:r>
              <a:rPr b="1" i="0" lang="en-US" sz="6600" u="none" cap="none" strike="noStrike">
                <a:solidFill>
                  <a:schemeClr val="lt1"/>
                </a:solidFill>
                <a:latin typeface="Cabin"/>
                <a:ea typeface="Cabin"/>
                <a:cs typeface="Cabin"/>
                <a:sym typeface="Cabin"/>
              </a:rPr>
              <a:t>Learning Pathway Options</a:t>
            </a:r>
            <a:endParaRPr b="0" i="0" sz="66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Google Shape;233;p40" title="SUNY OER Services O Logo"/>
          <p:cNvPicPr preferRelativeResize="0"/>
          <p:nvPr/>
        </p:nvPicPr>
        <p:blipFill rotWithShape="1">
          <a:blip r:embed="rId3">
            <a:alphaModFix/>
          </a:blip>
          <a:srcRect b="0" l="0" r="0" t="0"/>
          <a:stretch/>
        </p:blipFill>
        <p:spPr>
          <a:xfrm>
            <a:off x="327906" y="2483691"/>
            <a:ext cx="1960065" cy="1960065"/>
          </a:xfrm>
          <a:prstGeom prst="rect">
            <a:avLst/>
          </a:prstGeom>
          <a:noFill/>
          <a:ln>
            <a:noFill/>
          </a:ln>
        </p:spPr>
      </p:pic>
      <p:pic>
        <p:nvPicPr>
          <p:cNvPr id="234" name="Google Shape;234;p40" title="Branching Arrows"/>
          <p:cNvPicPr preferRelativeResize="0"/>
          <p:nvPr/>
        </p:nvPicPr>
        <p:blipFill rotWithShape="1">
          <a:blip r:embed="rId4">
            <a:alphaModFix/>
          </a:blip>
          <a:srcRect b="0" l="31977" r="0" t="0"/>
          <a:stretch/>
        </p:blipFill>
        <p:spPr>
          <a:xfrm>
            <a:off x="2152891" y="664673"/>
            <a:ext cx="1797249" cy="5598103"/>
          </a:xfrm>
          <a:prstGeom prst="rect">
            <a:avLst/>
          </a:prstGeom>
          <a:noFill/>
          <a:ln>
            <a:noFill/>
          </a:ln>
        </p:spPr>
      </p:pic>
      <p:sp>
        <p:nvSpPr>
          <p:cNvPr id="235" name="Google Shape;235;p40"/>
          <p:cNvSpPr txBox="1"/>
          <p:nvPr/>
        </p:nvSpPr>
        <p:spPr>
          <a:xfrm>
            <a:off x="3950141" y="604168"/>
            <a:ext cx="5946826" cy="89307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F7F7F"/>
              </a:buClr>
              <a:buSzPts val="3200"/>
              <a:buFont typeface="Cabin"/>
              <a:buNone/>
            </a:pPr>
            <a:r>
              <a:rPr b="1" i="0" lang="en-US" sz="3200" u="none" cap="none" strike="noStrike">
                <a:solidFill>
                  <a:srgbClr val="7F7F7F"/>
                </a:solidFill>
                <a:latin typeface="Cabin"/>
                <a:ea typeface="Cabin"/>
                <a:cs typeface="Cabin"/>
                <a:sym typeface="Cabin"/>
              </a:rPr>
              <a:t>The Pathway to Discovery</a:t>
            </a:r>
            <a:endParaRPr b="0" i="0" sz="3200" u="none" cap="none" strike="noStrike">
              <a:solidFill>
                <a:srgbClr val="7F7F7F"/>
              </a:solidFill>
              <a:latin typeface="Calibri"/>
              <a:ea typeface="Calibri"/>
              <a:cs typeface="Calibri"/>
              <a:sym typeface="Calibri"/>
            </a:endParaRPr>
          </a:p>
        </p:txBody>
      </p:sp>
      <p:sp>
        <p:nvSpPr>
          <p:cNvPr id="236" name="Google Shape;236;p40"/>
          <p:cNvSpPr txBox="1"/>
          <p:nvPr/>
        </p:nvSpPr>
        <p:spPr>
          <a:xfrm>
            <a:off x="3950141" y="2306189"/>
            <a:ext cx="6560671" cy="89307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F7F7F"/>
              </a:buClr>
              <a:buSzPts val="3200"/>
              <a:buFont typeface="Cabin"/>
              <a:buNone/>
            </a:pPr>
            <a:r>
              <a:rPr b="1" i="0" lang="en-US" sz="3200" u="none" cap="none" strike="noStrike">
                <a:solidFill>
                  <a:srgbClr val="7F7F7F"/>
                </a:solidFill>
                <a:latin typeface="Cabin"/>
                <a:ea typeface="Cabin"/>
                <a:cs typeface="Cabin"/>
                <a:sym typeface="Cabin"/>
              </a:rPr>
              <a:t>The Mapped Out Journey</a:t>
            </a:r>
            <a:endParaRPr b="0" i="0" sz="3200" u="none" cap="none" strike="noStrike">
              <a:solidFill>
                <a:srgbClr val="7F7F7F"/>
              </a:solidFill>
              <a:latin typeface="Calibri"/>
              <a:ea typeface="Calibri"/>
              <a:cs typeface="Calibri"/>
              <a:sym typeface="Calibri"/>
            </a:endParaRPr>
          </a:p>
        </p:txBody>
      </p:sp>
      <p:sp>
        <p:nvSpPr>
          <p:cNvPr id="237" name="Google Shape;237;p40"/>
          <p:cNvSpPr txBox="1"/>
          <p:nvPr/>
        </p:nvSpPr>
        <p:spPr>
          <a:xfrm>
            <a:off x="3950141" y="3888561"/>
            <a:ext cx="7504523" cy="89307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F7F7F"/>
              </a:buClr>
              <a:buSzPts val="3200"/>
              <a:buFont typeface="Cabin"/>
              <a:buNone/>
            </a:pPr>
            <a:r>
              <a:rPr b="1" i="0" lang="en-US" sz="3200" u="none" cap="none" strike="noStrike">
                <a:solidFill>
                  <a:srgbClr val="7F7F7F"/>
                </a:solidFill>
                <a:latin typeface="Cabin"/>
                <a:ea typeface="Cabin"/>
                <a:cs typeface="Cabin"/>
                <a:sym typeface="Cabin"/>
              </a:rPr>
              <a:t>The SUNY OER Community </a:t>
            </a:r>
            <a:br>
              <a:rPr b="1" i="0" lang="en-US" sz="3200" u="none" cap="none" strike="noStrike">
                <a:solidFill>
                  <a:srgbClr val="7F7F7F"/>
                </a:solidFill>
                <a:latin typeface="Cabin"/>
                <a:ea typeface="Cabin"/>
                <a:cs typeface="Cabin"/>
                <a:sym typeface="Cabin"/>
              </a:rPr>
            </a:br>
            <a:r>
              <a:rPr b="1" i="0" lang="en-US" sz="3200" u="none" cap="none" strike="noStrike">
                <a:solidFill>
                  <a:srgbClr val="7F7F7F"/>
                </a:solidFill>
                <a:latin typeface="Cabin"/>
                <a:ea typeface="Cabin"/>
                <a:cs typeface="Cabin"/>
                <a:sym typeface="Cabin"/>
              </a:rPr>
              <a:t>Learning Cohort</a:t>
            </a:r>
            <a:endParaRPr b="0" i="0" sz="3200" u="none" cap="none" strike="noStrike">
              <a:solidFill>
                <a:srgbClr val="7F7F7F"/>
              </a:solidFill>
              <a:latin typeface="Calibri"/>
              <a:ea typeface="Calibri"/>
              <a:cs typeface="Calibri"/>
              <a:sym typeface="Calibri"/>
            </a:endParaRPr>
          </a:p>
        </p:txBody>
      </p:sp>
      <p:sp>
        <p:nvSpPr>
          <p:cNvPr id="238" name="Google Shape;238;p40"/>
          <p:cNvSpPr txBox="1"/>
          <p:nvPr/>
        </p:nvSpPr>
        <p:spPr>
          <a:xfrm>
            <a:off x="3950141" y="5789983"/>
            <a:ext cx="6024056" cy="5332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F7F7F"/>
              </a:buClr>
              <a:buSzPts val="3200"/>
              <a:buFont typeface="Cabin"/>
              <a:buNone/>
            </a:pPr>
            <a:r>
              <a:rPr b="1" i="0" lang="en-US" sz="3200" u="none" cap="none" strike="noStrike">
                <a:solidFill>
                  <a:srgbClr val="7F7F7F"/>
                </a:solidFill>
                <a:latin typeface="Cabin"/>
                <a:ea typeface="Cabin"/>
                <a:cs typeface="Cabin"/>
                <a:sym typeface="Cabin"/>
              </a:rPr>
              <a:t>The Bespoke Group Cohort</a:t>
            </a:r>
            <a:endParaRPr b="0" i="0" sz="3200" u="none" cap="none" strike="noStrike">
              <a:solidFill>
                <a:srgbClr val="7F7F7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descr="FAQ section highlighted" id="244" name="Google Shape;244;p41" title="Course Screen Shot"/>
          <p:cNvPicPr preferRelativeResize="0"/>
          <p:nvPr/>
        </p:nvPicPr>
        <p:blipFill>
          <a:blip r:embed="rId3">
            <a:alphaModFix/>
          </a:blip>
          <a:stretch>
            <a:fillRect/>
          </a:stretch>
        </p:blipFill>
        <p:spPr>
          <a:xfrm>
            <a:off x="1752544" y="1416775"/>
            <a:ext cx="8686905" cy="5217699"/>
          </a:xfrm>
          <a:prstGeom prst="rect">
            <a:avLst/>
          </a:prstGeom>
          <a:noFill/>
          <a:ln>
            <a:noFill/>
          </a:ln>
        </p:spPr>
      </p:pic>
      <p:sp>
        <p:nvSpPr>
          <p:cNvPr id="245" name="Google Shape;245;p41"/>
          <p:cNvSpPr txBox="1"/>
          <p:nvPr/>
        </p:nvSpPr>
        <p:spPr>
          <a:xfrm>
            <a:off x="113900" y="145975"/>
            <a:ext cx="12078000" cy="12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6000">
                <a:solidFill>
                  <a:schemeClr val="dk1"/>
                </a:solidFill>
                <a:latin typeface="Cabin"/>
                <a:ea typeface="Cabin"/>
                <a:cs typeface="Cabin"/>
                <a:sym typeface="Cabin"/>
              </a:rPr>
              <a:t>Not SUNY? 								oer@suny.edu</a:t>
            </a:r>
            <a:endParaRPr sz="6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2"/>
          <p:cNvSpPr txBox="1"/>
          <p:nvPr>
            <p:ph type="title"/>
          </p:nvPr>
        </p:nvSpPr>
        <p:spPr>
          <a:xfrm>
            <a:off x="839788"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Cabin"/>
                <a:ea typeface="Cabin"/>
                <a:cs typeface="Cabin"/>
                <a:sym typeface="Cabin"/>
              </a:rPr>
              <a:t>Other ways to access: </a:t>
            </a:r>
            <a:endParaRPr>
              <a:latin typeface="Cabin"/>
              <a:ea typeface="Cabin"/>
              <a:cs typeface="Cabin"/>
              <a:sym typeface="Cabin"/>
            </a:endParaRPr>
          </a:p>
          <a:p>
            <a:pPr indent="0" lvl="0" marL="0" rtl="0" algn="l">
              <a:spcBef>
                <a:spcPts val="0"/>
              </a:spcBef>
              <a:spcAft>
                <a:spcPts val="0"/>
              </a:spcAft>
              <a:buNone/>
            </a:pPr>
            <a:r>
              <a:rPr lang="en-US">
                <a:latin typeface="Cabin"/>
                <a:ea typeface="Cabin"/>
                <a:cs typeface="Cabin"/>
                <a:sym typeface="Cabin"/>
              </a:rPr>
              <a:t>request via oer@suny.edu</a:t>
            </a:r>
            <a:endParaRPr>
              <a:latin typeface="Cabin"/>
              <a:ea typeface="Cabin"/>
              <a:cs typeface="Cabin"/>
              <a:sym typeface="Cabin"/>
            </a:endParaRPr>
          </a:p>
        </p:txBody>
      </p:sp>
      <p:sp>
        <p:nvSpPr>
          <p:cNvPr id="252" name="Google Shape;252;p42"/>
          <p:cNvSpPr txBox="1"/>
          <p:nvPr>
            <p:ph idx="1" type="body"/>
          </p:nvPr>
        </p:nvSpPr>
        <p:spPr>
          <a:xfrm>
            <a:off x="839788" y="1681163"/>
            <a:ext cx="5157900" cy="823800"/>
          </a:xfrm>
          <a:prstGeom prst="rect">
            <a:avLst/>
          </a:prstGeom>
        </p:spPr>
        <p:txBody>
          <a:bodyPr anchorCtr="0" anchor="b" bIns="45700" lIns="91425" spcFirstLastPara="1" rIns="91425" wrap="square" tIns="45700">
            <a:noAutofit/>
          </a:bodyPr>
          <a:lstStyle/>
          <a:p>
            <a:pPr indent="0" lvl="0" marL="0" rtl="0" algn="l">
              <a:spcBef>
                <a:spcPts val="1000"/>
              </a:spcBef>
              <a:spcAft>
                <a:spcPts val="0"/>
              </a:spcAft>
              <a:buNone/>
            </a:pPr>
            <a:r>
              <a:rPr lang="en-US">
                <a:latin typeface="Cabin"/>
                <a:ea typeface="Cabin"/>
                <a:cs typeface="Cabin"/>
                <a:sym typeface="Cabin"/>
              </a:rPr>
              <a:t>Lumen Integration / Pressbooks</a:t>
            </a:r>
            <a:endParaRPr>
              <a:latin typeface="Cabin"/>
              <a:ea typeface="Cabin"/>
              <a:cs typeface="Cabin"/>
              <a:sym typeface="Cabin"/>
            </a:endParaRPr>
          </a:p>
        </p:txBody>
      </p:sp>
      <p:sp>
        <p:nvSpPr>
          <p:cNvPr id="253" name="Google Shape;253;p42"/>
          <p:cNvSpPr txBox="1"/>
          <p:nvPr>
            <p:ph idx="3" type="body"/>
          </p:nvPr>
        </p:nvSpPr>
        <p:spPr>
          <a:xfrm>
            <a:off x="6172200" y="1681163"/>
            <a:ext cx="5183100" cy="823800"/>
          </a:xfrm>
          <a:prstGeom prst="rect">
            <a:avLst/>
          </a:prstGeom>
        </p:spPr>
        <p:txBody>
          <a:bodyPr anchorCtr="0" anchor="b" bIns="45700" lIns="91425" spcFirstLastPara="1" rIns="91425" wrap="square" tIns="45700">
            <a:noAutofit/>
          </a:bodyPr>
          <a:lstStyle/>
          <a:p>
            <a:pPr indent="0" lvl="0" marL="0" rtl="0" algn="l">
              <a:spcBef>
                <a:spcPts val="1000"/>
              </a:spcBef>
              <a:spcAft>
                <a:spcPts val="0"/>
              </a:spcAft>
              <a:buNone/>
            </a:pPr>
            <a:r>
              <a:rPr lang="en-US">
                <a:latin typeface="Cabin"/>
                <a:ea typeface="Cabin"/>
                <a:cs typeface="Cabin"/>
                <a:sym typeface="Cabin"/>
              </a:rPr>
              <a:t>Google Drive Editable Files</a:t>
            </a:r>
            <a:endParaRPr>
              <a:latin typeface="Cabin"/>
              <a:ea typeface="Cabin"/>
              <a:cs typeface="Cabin"/>
              <a:sym typeface="Cabin"/>
            </a:endParaRPr>
          </a:p>
        </p:txBody>
      </p:sp>
      <p:pic>
        <p:nvPicPr>
          <p:cNvPr id="254" name="Google Shape;254;p42"/>
          <p:cNvPicPr preferRelativeResize="0"/>
          <p:nvPr/>
        </p:nvPicPr>
        <p:blipFill>
          <a:blip r:embed="rId3">
            <a:alphaModFix/>
          </a:blip>
          <a:stretch>
            <a:fillRect/>
          </a:stretch>
        </p:blipFill>
        <p:spPr>
          <a:xfrm>
            <a:off x="562400" y="2723264"/>
            <a:ext cx="5183102" cy="3128536"/>
          </a:xfrm>
          <a:prstGeom prst="rect">
            <a:avLst/>
          </a:prstGeom>
          <a:noFill/>
          <a:ln>
            <a:noFill/>
          </a:ln>
        </p:spPr>
      </p:pic>
      <p:pic>
        <p:nvPicPr>
          <p:cNvPr id="255" name="Google Shape;255;p42"/>
          <p:cNvPicPr preferRelativeResize="0"/>
          <p:nvPr/>
        </p:nvPicPr>
        <p:blipFill>
          <a:blip r:embed="rId4">
            <a:alphaModFix/>
          </a:blip>
          <a:stretch>
            <a:fillRect/>
          </a:stretch>
        </p:blipFill>
        <p:spPr>
          <a:xfrm>
            <a:off x="6172200" y="2815005"/>
            <a:ext cx="5867399" cy="33717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pic>
        <p:nvPicPr>
          <p:cNvPr id="261" name="Google Shape;261;p43"/>
          <p:cNvPicPr preferRelativeResize="0"/>
          <p:nvPr/>
        </p:nvPicPr>
        <p:blipFill rotWithShape="1">
          <a:blip r:embed="rId3">
            <a:alphaModFix/>
          </a:blip>
          <a:srcRect b="0" l="0" r="0" t="0"/>
          <a:stretch/>
        </p:blipFill>
        <p:spPr>
          <a:xfrm>
            <a:off x="7133691" y="1939230"/>
            <a:ext cx="4458896" cy="4341865"/>
          </a:xfrm>
          <a:prstGeom prst="rect">
            <a:avLst/>
          </a:prstGeom>
          <a:noFill/>
          <a:ln>
            <a:noFill/>
          </a:ln>
        </p:spPr>
      </p:pic>
      <p:sp>
        <p:nvSpPr>
          <p:cNvPr id="262" name="Google Shape;262;p43"/>
          <p:cNvSpPr txBox="1"/>
          <p:nvPr>
            <p:ph type="title"/>
          </p:nvPr>
        </p:nvSpPr>
        <p:spPr>
          <a:xfrm>
            <a:off x="699304" y="501826"/>
            <a:ext cx="1073369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D77028"/>
              </a:buClr>
              <a:buSzPts val="6480"/>
              <a:buFont typeface="Cabin"/>
              <a:buNone/>
            </a:pPr>
            <a:r>
              <a:rPr b="1" i="0" lang="en-US" sz="6480" u="none" cap="none" strike="noStrike">
                <a:solidFill>
                  <a:srgbClr val="D77028"/>
                </a:solidFill>
                <a:latin typeface="Cabin"/>
                <a:ea typeface="Cabin"/>
                <a:cs typeface="Cabin"/>
                <a:sym typeface="Cabin"/>
              </a:rPr>
              <a:t>Connect and Collaborate</a:t>
            </a:r>
            <a:endParaRPr b="1" i="0" sz="6480" u="none" cap="none" strike="noStrike">
              <a:solidFill>
                <a:srgbClr val="D77028"/>
              </a:solidFill>
              <a:latin typeface="Cabin"/>
              <a:ea typeface="Cabin"/>
              <a:cs typeface="Cabin"/>
              <a:sym typeface="Cabin"/>
            </a:endParaRPr>
          </a:p>
        </p:txBody>
      </p:sp>
      <p:sp>
        <p:nvSpPr>
          <p:cNvPr id="263" name="Google Shape;263;p43"/>
          <p:cNvSpPr txBox="1"/>
          <p:nvPr>
            <p:ph idx="1" type="body"/>
          </p:nvPr>
        </p:nvSpPr>
        <p:spPr>
          <a:xfrm>
            <a:off x="699304" y="2355716"/>
            <a:ext cx="6724891" cy="2505653"/>
          </a:xfrm>
          <a:prstGeom prst="rect">
            <a:avLst/>
          </a:prstGeom>
          <a:noFill/>
          <a:ln>
            <a:noFill/>
          </a:ln>
        </p:spPr>
        <p:txBody>
          <a:bodyPr anchorCtr="0" anchor="t" bIns="45700" lIns="91425" spcFirstLastPara="1" rIns="91425" wrap="square" tIns="45700">
            <a:noAutofit/>
          </a:bodyPr>
          <a:lstStyle/>
          <a:p>
            <a:pPr indent="0" lvl="0" marL="463550" marR="0" rtl="0" algn="l">
              <a:lnSpc>
                <a:spcPct val="100000"/>
              </a:lnSpc>
              <a:spcBef>
                <a:spcPts val="0"/>
              </a:spcBef>
              <a:spcAft>
                <a:spcPts val="0"/>
              </a:spcAft>
              <a:buClr>
                <a:srgbClr val="CC0066"/>
              </a:buClr>
              <a:buSzPts val="2800"/>
              <a:buFont typeface="Arial"/>
              <a:buNone/>
            </a:pPr>
            <a:r>
              <a:rPr b="1" i="0" lang="en-US" sz="2800" u="none" cap="none" strike="noStrike">
                <a:solidFill>
                  <a:srgbClr val="7F7F7F"/>
                </a:solidFill>
                <a:latin typeface="Cabin"/>
                <a:ea typeface="Cabin"/>
                <a:cs typeface="Cabin"/>
                <a:sym typeface="Cabin"/>
              </a:rPr>
              <a:t>Along with contributing to course forums, learners will be encouraged to add to the OER community by posting to social media, contributing to the Workplace OER Community Course page, or adding sites to the Diigo social bookmarking group. </a:t>
            </a:r>
            <a:endParaRPr b="1" i="0" sz="2800" u="none" cap="none" strike="noStrike">
              <a:solidFill>
                <a:srgbClr val="7F7F7F"/>
              </a:solidFill>
              <a:latin typeface="Cabin"/>
              <a:ea typeface="Cabin"/>
              <a:cs typeface="Cabin"/>
              <a:sym typeface="Cabin"/>
            </a:endParaRPr>
          </a:p>
          <a:p>
            <a:pPr indent="0" lvl="0" marL="463550" marR="0" rtl="0" algn="l">
              <a:lnSpc>
                <a:spcPct val="100000"/>
              </a:lnSpc>
              <a:spcBef>
                <a:spcPts val="0"/>
              </a:spcBef>
              <a:spcAft>
                <a:spcPts val="0"/>
              </a:spcAft>
              <a:buClr>
                <a:srgbClr val="CC0066"/>
              </a:buClr>
              <a:buSzPts val="2800"/>
              <a:buFont typeface="Arial"/>
              <a:buNone/>
            </a:pPr>
            <a:r>
              <a:t/>
            </a:r>
            <a:endParaRPr b="1">
              <a:solidFill>
                <a:srgbClr val="7F7F7F"/>
              </a:solidFill>
              <a:latin typeface="Cabin"/>
              <a:ea typeface="Cabin"/>
              <a:cs typeface="Cabin"/>
              <a:sym typeface="Cabin"/>
            </a:endParaRPr>
          </a:p>
          <a:p>
            <a:pPr indent="0" lvl="0" marL="463550" marR="0" rtl="0" algn="l">
              <a:lnSpc>
                <a:spcPct val="100000"/>
              </a:lnSpc>
              <a:spcBef>
                <a:spcPts val="0"/>
              </a:spcBef>
              <a:spcAft>
                <a:spcPts val="0"/>
              </a:spcAft>
              <a:buClr>
                <a:srgbClr val="CC0066"/>
              </a:buClr>
              <a:buSzPts val="2800"/>
              <a:buFont typeface="Arial"/>
              <a:buNone/>
            </a:pPr>
            <a:r>
              <a:rPr b="1" lang="en-US" sz="4800">
                <a:solidFill>
                  <a:srgbClr val="7F7F7F"/>
                </a:solidFill>
                <a:latin typeface="Cabin"/>
                <a:ea typeface="Cabin"/>
                <a:cs typeface="Cabin"/>
                <a:sym typeface="Cabin"/>
              </a:rPr>
              <a:t>#SUNYOERChat</a:t>
            </a:r>
            <a:endParaRPr b="1" sz="4800">
              <a:solidFill>
                <a:srgbClr val="7F7F7F"/>
              </a:solidFill>
              <a:latin typeface="Cabin"/>
              <a:ea typeface="Cabin"/>
              <a:cs typeface="Cabin"/>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id="268" name="Google Shape;268;p44"/>
          <p:cNvPicPr preferRelativeResize="0"/>
          <p:nvPr/>
        </p:nvPicPr>
        <p:blipFill>
          <a:blip r:embed="rId3">
            <a:alphaModFix/>
          </a:blip>
          <a:stretch>
            <a:fillRect/>
          </a:stretch>
        </p:blipFill>
        <p:spPr>
          <a:xfrm>
            <a:off x="152400" y="152400"/>
            <a:ext cx="9182100" cy="2305050"/>
          </a:xfrm>
          <a:prstGeom prst="rect">
            <a:avLst/>
          </a:prstGeom>
          <a:noFill/>
          <a:ln>
            <a:noFill/>
          </a:ln>
        </p:spPr>
      </p:pic>
      <p:sp>
        <p:nvSpPr>
          <p:cNvPr id="269" name="Google Shape;269;p44"/>
          <p:cNvSpPr txBox="1"/>
          <p:nvPr/>
        </p:nvSpPr>
        <p:spPr>
          <a:xfrm>
            <a:off x="2513100" y="2750250"/>
            <a:ext cx="9182100" cy="3215700"/>
          </a:xfrm>
          <a:prstGeom prst="rect">
            <a:avLst/>
          </a:prstGeom>
          <a:noFill/>
          <a:ln>
            <a:noFill/>
          </a:ln>
        </p:spPr>
        <p:txBody>
          <a:bodyPr anchorCtr="0" anchor="ctr" bIns="91425" lIns="91425" spcFirstLastPara="1" rIns="91425" wrap="square" tIns="91425">
            <a:noAutofit/>
          </a:bodyPr>
          <a:lstStyle/>
          <a:p>
            <a:pPr indent="-450850" lvl="0" marL="914400" rtl="0" algn="l">
              <a:spcBef>
                <a:spcPts val="1200"/>
              </a:spcBef>
              <a:spcAft>
                <a:spcPts val="0"/>
              </a:spcAft>
              <a:buClr>
                <a:srgbClr val="0A4E92"/>
              </a:buClr>
              <a:buSzPts val="2800"/>
              <a:buFont typeface="Calibri"/>
              <a:buChar char="●"/>
            </a:pPr>
            <a:r>
              <a:rPr b="1" lang="en-US" sz="2800">
                <a:solidFill>
                  <a:srgbClr val="0A4E92"/>
                </a:solidFill>
                <a:latin typeface="Cabin"/>
                <a:ea typeface="Cabin"/>
                <a:cs typeface="Cabin"/>
                <a:sym typeface="Cabin"/>
              </a:rPr>
              <a:t>20 cohorts ran in Fall 2018</a:t>
            </a:r>
            <a:endParaRPr b="1" sz="2800">
              <a:solidFill>
                <a:srgbClr val="0A4E92"/>
              </a:solidFill>
              <a:latin typeface="Cabin"/>
              <a:ea typeface="Cabin"/>
              <a:cs typeface="Cabin"/>
              <a:sym typeface="Cabin"/>
            </a:endParaRPr>
          </a:p>
          <a:p>
            <a:pPr indent="-450850" lvl="0" marL="914400" rtl="0" algn="l">
              <a:spcBef>
                <a:spcPts val="1200"/>
              </a:spcBef>
              <a:spcAft>
                <a:spcPts val="0"/>
              </a:spcAft>
              <a:buClr>
                <a:srgbClr val="0A4E92"/>
              </a:buClr>
              <a:buSzPts val="2800"/>
              <a:buFont typeface="Cabin"/>
              <a:buChar char="●"/>
            </a:pPr>
            <a:r>
              <a:rPr b="1" lang="en-US" sz="2800">
                <a:solidFill>
                  <a:srgbClr val="0A4E92"/>
                </a:solidFill>
                <a:latin typeface="Cabin"/>
                <a:ea typeface="Cabin"/>
                <a:cs typeface="Cabin"/>
                <a:sym typeface="Cabin"/>
              </a:rPr>
              <a:t>5-15 hours of work </a:t>
            </a:r>
            <a:endParaRPr b="1" sz="2800">
              <a:solidFill>
                <a:srgbClr val="0A4E92"/>
              </a:solidFill>
              <a:latin typeface="Cabin"/>
              <a:ea typeface="Cabin"/>
              <a:cs typeface="Cabin"/>
              <a:sym typeface="Cabin"/>
            </a:endParaRPr>
          </a:p>
          <a:p>
            <a:pPr indent="-450850" lvl="0" marL="914400" rtl="0" algn="l">
              <a:spcBef>
                <a:spcPts val="1200"/>
              </a:spcBef>
              <a:spcAft>
                <a:spcPts val="0"/>
              </a:spcAft>
              <a:buClr>
                <a:srgbClr val="0A4E92"/>
              </a:buClr>
              <a:buSzPts val="2800"/>
              <a:buFont typeface="Cabin"/>
              <a:buChar char="●"/>
            </a:pPr>
            <a:r>
              <a:rPr b="1" lang="en-US" sz="2800">
                <a:solidFill>
                  <a:srgbClr val="0A4E92"/>
                </a:solidFill>
                <a:latin typeface="Cabin"/>
                <a:ea typeface="Cabin"/>
                <a:cs typeface="Cabin"/>
                <a:sym typeface="Cabin"/>
              </a:rPr>
              <a:t>open for 2 weeks (Open Pedagogy 3 weeks)</a:t>
            </a:r>
            <a:endParaRPr b="1" sz="2800">
              <a:solidFill>
                <a:srgbClr val="0A4E92"/>
              </a:solidFill>
              <a:latin typeface="Cabin"/>
              <a:ea typeface="Cabin"/>
              <a:cs typeface="Cabin"/>
              <a:sym typeface="Cabin"/>
            </a:endParaRPr>
          </a:p>
          <a:p>
            <a:pPr indent="-450850" lvl="0" marL="914400" rtl="0" algn="l">
              <a:spcBef>
                <a:spcPts val="1200"/>
              </a:spcBef>
              <a:spcAft>
                <a:spcPts val="0"/>
              </a:spcAft>
              <a:buClr>
                <a:srgbClr val="0A4E92"/>
              </a:buClr>
              <a:buSzPts val="2800"/>
              <a:buFont typeface="Cabin"/>
              <a:buChar char="●"/>
            </a:pPr>
            <a:r>
              <a:rPr b="1" lang="en-US" sz="2800">
                <a:solidFill>
                  <a:srgbClr val="0A4E92"/>
                </a:solidFill>
                <a:latin typeface="Cabin"/>
                <a:ea typeface="Cabin"/>
                <a:cs typeface="Cabin"/>
                <a:sym typeface="Cabin"/>
              </a:rPr>
              <a:t>managed through Center for Professional Development </a:t>
            </a:r>
            <a:endParaRPr b="1" sz="2800">
              <a:solidFill>
                <a:srgbClr val="0A4E92"/>
              </a:solidFill>
              <a:latin typeface="Cabin"/>
              <a:ea typeface="Cabin"/>
              <a:cs typeface="Cabin"/>
              <a:sym typeface="Cabin"/>
            </a:endParaRPr>
          </a:p>
          <a:p>
            <a:pPr indent="-450850" lvl="0" marL="914400" rtl="0" algn="l">
              <a:spcBef>
                <a:spcPts val="1200"/>
              </a:spcBef>
              <a:spcAft>
                <a:spcPts val="0"/>
              </a:spcAft>
              <a:buClr>
                <a:srgbClr val="0A4E92"/>
              </a:buClr>
              <a:buSzPts val="2800"/>
              <a:buFont typeface="Cabin"/>
              <a:buChar char="●"/>
            </a:pPr>
            <a:r>
              <a:rPr b="1" lang="en-US" sz="2800">
                <a:solidFill>
                  <a:srgbClr val="0A4E92"/>
                </a:solidFill>
                <a:latin typeface="Cabin"/>
                <a:ea typeface="Cabin"/>
                <a:cs typeface="Cabin"/>
                <a:sym typeface="Cabin"/>
              </a:rPr>
              <a:t>facilitated by SOS staff &amp; OER Faculty Champions</a:t>
            </a:r>
            <a:endParaRPr b="1" sz="2800">
              <a:solidFill>
                <a:srgbClr val="0A4E92"/>
              </a:solidFill>
              <a:latin typeface="Cabin"/>
              <a:ea typeface="Cabin"/>
              <a:cs typeface="Cabin"/>
              <a:sym typeface="Cabin"/>
            </a:endParaRPr>
          </a:p>
          <a:p>
            <a:pPr indent="0" lvl="0" marL="0" rtl="0" algn="l">
              <a:spcBef>
                <a:spcPts val="1200"/>
              </a:spcBef>
              <a:spcAft>
                <a:spcPts val="0"/>
              </a:spcAft>
              <a:buNone/>
            </a:pPr>
            <a:r>
              <a:t/>
            </a:r>
            <a:endParaRPr b="1" sz="2800">
              <a:solidFill>
                <a:srgbClr val="0A4E92"/>
              </a:solidFill>
              <a:latin typeface="Cabin"/>
              <a:ea typeface="Cabin"/>
              <a:cs typeface="Cabin"/>
              <a:sym typeface="Cab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graphicFrame>
        <p:nvGraphicFramePr>
          <p:cNvPr id="274" name="Google Shape;274;p45"/>
          <p:cNvGraphicFramePr/>
          <p:nvPr/>
        </p:nvGraphicFramePr>
        <p:xfrm>
          <a:off x="152400" y="152400"/>
          <a:ext cx="3000000" cy="3000000"/>
        </p:xfrm>
        <a:graphic>
          <a:graphicData uri="http://schemas.openxmlformats.org/drawingml/2006/table">
            <a:tbl>
              <a:tblPr>
                <a:noFill/>
                <a:tableStyleId>{872C8760-2A61-492A-B857-01CD88A16233}</a:tableStyleId>
              </a:tblPr>
              <a:tblGrid>
                <a:gridCol w="860225"/>
                <a:gridCol w="4301100"/>
                <a:gridCol w="3915925"/>
              </a:tblGrid>
              <a:tr h="479250">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8:30am</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Arrival and light refreshments</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t/>
                      </a:r>
                      <a:endParaRPr>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r>
              <a:tr h="479250">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9:00am</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Welcome</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Campus Representative</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r>
              <a:tr h="479250">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9:15am</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OER in SUNY: Our Large-Scale Impact</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SUNY OER Services</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r>
              <a:tr h="479250">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9:45am</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Break</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t/>
                      </a:r>
                      <a:endParaRPr>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r>
              <a:tr h="600100">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10:00am</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Faculty Panel</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SUNY OER Faculty Champions</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r>
              <a:tr h="791800">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11:00am</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Workshop Focus Area #1</a:t>
                      </a:r>
                      <a:endParaRPr>
                        <a:solidFill>
                          <a:srgbClr val="444444"/>
                        </a:solidFill>
                        <a:highlight>
                          <a:srgbClr val="FCFCFC"/>
                        </a:highlight>
                        <a:latin typeface="Cabin"/>
                        <a:ea typeface="Cabin"/>
                        <a:cs typeface="Cabin"/>
                        <a:sym typeface="Cabin"/>
                      </a:endParaRPr>
                    </a:p>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(Campus choice from</a:t>
                      </a:r>
                      <a:r>
                        <a:rPr lang="en-US">
                          <a:solidFill>
                            <a:srgbClr val="444444"/>
                          </a:solidFill>
                          <a:highlight>
                            <a:srgbClr val="FCFCFC"/>
                          </a:highlight>
                          <a:uFill>
                            <a:noFill/>
                          </a:uFill>
                          <a:latin typeface="Cabin"/>
                          <a:ea typeface="Cabin"/>
                          <a:cs typeface="Cabin"/>
                          <a:sym typeface="Cabin"/>
                          <a:hlinkClick r:id="rId3"/>
                        </a:rPr>
                        <a:t> </a:t>
                      </a:r>
                      <a:r>
                        <a:rPr lang="en-US" u="sng">
                          <a:solidFill>
                            <a:srgbClr val="1155CC"/>
                          </a:solidFill>
                          <a:highlight>
                            <a:srgbClr val="FCFCFC"/>
                          </a:highlight>
                          <a:latin typeface="Cabin"/>
                          <a:ea typeface="Cabin"/>
                          <a:cs typeface="Cabin"/>
                          <a:sym typeface="Cabin"/>
                          <a:hlinkClick r:id="rId4"/>
                        </a:rPr>
                        <a:t>OER Community Course series</a:t>
                      </a:r>
                      <a:r>
                        <a:rPr lang="en-US">
                          <a:solidFill>
                            <a:srgbClr val="444444"/>
                          </a:solidFill>
                          <a:highlight>
                            <a:srgbClr val="FCFCFC"/>
                          </a:highlight>
                          <a:latin typeface="Cabin"/>
                          <a:ea typeface="Cabin"/>
                          <a:cs typeface="Cabin"/>
                          <a:sym typeface="Cabin"/>
                        </a:rPr>
                        <a:t>)</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38000"/>
                        </a:lnSpc>
                        <a:spcBef>
                          <a:spcPts val="0"/>
                        </a:spcBef>
                        <a:spcAft>
                          <a:spcPts val="0"/>
                        </a:spcAft>
                        <a:buNone/>
                      </a:pPr>
                      <a:r>
                        <a:rPr lang="en-US">
                          <a:solidFill>
                            <a:srgbClr val="444444"/>
                          </a:solidFill>
                          <a:highlight>
                            <a:srgbClr val="FCFCFC"/>
                          </a:highlight>
                          <a:latin typeface="Cabin"/>
                          <a:ea typeface="Cabin"/>
                          <a:cs typeface="Cabin"/>
                          <a:sym typeface="Cabin"/>
                        </a:rPr>
                        <a:t>SUNY OER Services</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r>
              <a:tr h="479250">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12:00pm</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Lunch</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t/>
                      </a:r>
                      <a:endParaRPr>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r>
              <a:tr h="650100">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1:00pm</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Student perspectives on OER</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SUNY OER Services &amp; Student Advocates</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r>
              <a:tr h="791800">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2:00pm</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Workshop Focus Area #2</a:t>
                      </a:r>
                      <a:endParaRPr>
                        <a:solidFill>
                          <a:srgbClr val="444444"/>
                        </a:solidFill>
                        <a:highlight>
                          <a:srgbClr val="FCFCFC"/>
                        </a:highlight>
                        <a:latin typeface="Cabin"/>
                        <a:ea typeface="Cabin"/>
                        <a:cs typeface="Cabin"/>
                        <a:sym typeface="Cabin"/>
                      </a:endParaRPr>
                    </a:p>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(Campus choice from</a:t>
                      </a:r>
                      <a:r>
                        <a:rPr lang="en-US">
                          <a:solidFill>
                            <a:srgbClr val="444444"/>
                          </a:solidFill>
                          <a:highlight>
                            <a:srgbClr val="FCFCFC"/>
                          </a:highlight>
                          <a:uFill>
                            <a:noFill/>
                          </a:uFill>
                          <a:latin typeface="Cabin"/>
                          <a:ea typeface="Cabin"/>
                          <a:cs typeface="Cabin"/>
                          <a:sym typeface="Cabin"/>
                          <a:hlinkClick r:id="rId5"/>
                        </a:rPr>
                        <a:t> </a:t>
                      </a:r>
                      <a:r>
                        <a:rPr lang="en-US" u="sng">
                          <a:solidFill>
                            <a:srgbClr val="1155CC"/>
                          </a:solidFill>
                          <a:highlight>
                            <a:srgbClr val="FCFCFC"/>
                          </a:highlight>
                          <a:latin typeface="Cabin"/>
                          <a:ea typeface="Cabin"/>
                          <a:cs typeface="Cabin"/>
                          <a:sym typeface="Cabin"/>
                          <a:hlinkClick r:id="rId6"/>
                        </a:rPr>
                        <a:t>OER Community Course series</a:t>
                      </a:r>
                      <a:r>
                        <a:rPr lang="en-US">
                          <a:solidFill>
                            <a:srgbClr val="444444"/>
                          </a:solidFill>
                          <a:highlight>
                            <a:srgbClr val="FCFCFC"/>
                          </a:highlight>
                          <a:latin typeface="Cabin"/>
                          <a:ea typeface="Cabin"/>
                          <a:cs typeface="Cabin"/>
                          <a:sym typeface="Cabin"/>
                        </a:rPr>
                        <a:t>)</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SUNY OER Services</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r>
              <a:tr h="600100">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3:00pm</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Guided Exploration of OER content</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SUNY OER Services &amp; Campus Representatives</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r>
              <a:tr h="600100">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3:45pm</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Wrap-up and Next Steps</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c>
                  <a:txBody>
                    <a:bodyPr>
                      <a:noAutofit/>
                    </a:bodyPr>
                    <a:lstStyle/>
                    <a:p>
                      <a:pPr indent="0" lvl="0" marL="0" rtl="0" algn="l">
                        <a:lnSpc>
                          <a:spcPct val="144000"/>
                        </a:lnSpc>
                        <a:spcBef>
                          <a:spcPts val="0"/>
                        </a:spcBef>
                        <a:spcAft>
                          <a:spcPts val="0"/>
                        </a:spcAft>
                        <a:buNone/>
                      </a:pPr>
                      <a:r>
                        <a:rPr lang="en-US">
                          <a:solidFill>
                            <a:srgbClr val="444444"/>
                          </a:solidFill>
                          <a:highlight>
                            <a:srgbClr val="FCFCFC"/>
                          </a:highlight>
                          <a:latin typeface="Cabin"/>
                          <a:ea typeface="Cabin"/>
                          <a:cs typeface="Cabin"/>
                          <a:sym typeface="Cabin"/>
                        </a:rPr>
                        <a:t>SUNY OER Services &amp; Campus Representatives</a:t>
                      </a:r>
                      <a:endParaRPr>
                        <a:solidFill>
                          <a:srgbClr val="444444"/>
                        </a:solidFill>
                        <a:highlight>
                          <a:srgbClr val="FCFCFC"/>
                        </a:highlight>
                        <a:latin typeface="Cabin"/>
                        <a:ea typeface="Cabin"/>
                        <a:cs typeface="Cabin"/>
                        <a:sym typeface="Cabin"/>
                      </a:endParaRPr>
                    </a:p>
                  </a:txBody>
                  <a:tcPr marT="63500" marB="63500" marR="63500" marL="63500">
                    <a:lnL cap="flat" cmpd="sng" w="12450">
                      <a:solidFill>
                        <a:srgbClr val="000000"/>
                      </a:solidFill>
                      <a:prstDash val="solid"/>
                      <a:round/>
                      <a:headEnd len="sm" w="sm" type="none"/>
                      <a:tailEnd len="sm" w="sm" type="none"/>
                    </a:lnL>
                    <a:lnR cap="flat" cmpd="sng" w="12450">
                      <a:solidFill>
                        <a:srgbClr val="000000"/>
                      </a:solidFill>
                      <a:prstDash val="solid"/>
                      <a:round/>
                      <a:headEnd len="sm" w="sm" type="none"/>
                      <a:tailEnd len="sm" w="sm" type="none"/>
                    </a:lnR>
                    <a:lnT cap="flat" cmpd="sng" w="12450">
                      <a:solidFill>
                        <a:srgbClr val="000000"/>
                      </a:solidFill>
                      <a:prstDash val="solid"/>
                      <a:round/>
                      <a:headEnd len="sm" w="sm" type="none"/>
                      <a:tailEnd len="sm" w="sm" type="none"/>
                    </a:lnT>
                    <a:lnB cap="flat" cmpd="sng" w="12450">
                      <a:solidFill>
                        <a:srgbClr val="000000"/>
                      </a:solidFill>
                      <a:prstDash val="solid"/>
                      <a:round/>
                      <a:headEnd len="sm" w="sm" type="none"/>
                      <a:tailEnd len="sm" w="sm" type="none"/>
                    </a:lnB>
                  </a:tcPr>
                </a:tc>
              </a:tr>
            </a:tbl>
          </a:graphicData>
        </a:graphic>
      </p:graphicFrame>
      <p:pic>
        <p:nvPicPr>
          <p:cNvPr descr="OER Workshop description for event at ESC" id="275" name="Google Shape;275;p45" title="Empire State College"/>
          <p:cNvPicPr preferRelativeResize="0"/>
          <p:nvPr/>
        </p:nvPicPr>
        <p:blipFill>
          <a:blip r:embed="rId7">
            <a:alphaModFix/>
          </a:blip>
          <a:stretch>
            <a:fillRect/>
          </a:stretch>
        </p:blipFill>
        <p:spPr>
          <a:xfrm>
            <a:off x="7245000" y="1110900"/>
            <a:ext cx="4589700" cy="4888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8"/>
          <p:cNvSpPr txBox="1"/>
          <p:nvPr>
            <p:ph idx="4294967295" type="body"/>
          </p:nvPr>
        </p:nvSpPr>
        <p:spPr>
          <a:xfrm>
            <a:off x="3634075" y="3167475"/>
            <a:ext cx="5456700" cy="3613200"/>
          </a:xfrm>
          <a:prstGeom prst="rect">
            <a:avLst/>
          </a:prstGeom>
          <a:noFill/>
          <a:ln>
            <a:noFill/>
          </a:ln>
        </p:spPr>
        <p:txBody>
          <a:bodyPr anchorCtr="0" anchor="t" bIns="121900" lIns="121900" spcFirstLastPara="1" rIns="121900" wrap="square" tIns="121900">
            <a:noAutofit/>
          </a:bodyPr>
          <a:lstStyle/>
          <a:p>
            <a:pPr indent="-558800" lvl="0" marL="609600" marR="0" rtl="0" algn="l">
              <a:lnSpc>
                <a:spcPct val="115000"/>
              </a:lnSpc>
              <a:spcBef>
                <a:spcPts val="0"/>
              </a:spcBef>
              <a:spcAft>
                <a:spcPts val="0"/>
              </a:spcAft>
              <a:buClr>
                <a:srgbClr val="333333"/>
              </a:buClr>
              <a:buSzPts val="4000"/>
              <a:buFont typeface="Cabin"/>
              <a:buChar char="●"/>
            </a:pPr>
            <a:r>
              <a:rPr b="1" i="0" lang="en-US" sz="4000" u="none" cap="none" strike="noStrike">
                <a:solidFill>
                  <a:srgbClr val="333333"/>
                </a:solidFill>
                <a:latin typeface="Cabin"/>
                <a:ea typeface="Cabin"/>
                <a:cs typeface="Cabin"/>
                <a:sym typeface="Cabin"/>
              </a:rPr>
              <a:t>Professional Development</a:t>
            </a:r>
            <a:endParaRPr b="1" sz="4000">
              <a:solidFill>
                <a:srgbClr val="333333"/>
              </a:solidFill>
              <a:latin typeface="Cabin"/>
              <a:ea typeface="Cabin"/>
              <a:cs typeface="Cabin"/>
              <a:sym typeface="Cabin"/>
            </a:endParaRPr>
          </a:p>
          <a:p>
            <a:pPr indent="-558800" lvl="0" marL="609600" marR="0" rtl="0" algn="l">
              <a:lnSpc>
                <a:spcPct val="115000"/>
              </a:lnSpc>
              <a:spcBef>
                <a:spcPts val="2100"/>
              </a:spcBef>
              <a:spcAft>
                <a:spcPts val="0"/>
              </a:spcAft>
              <a:buClr>
                <a:srgbClr val="333333"/>
              </a:buClr>
              <a:buSzPts val="4000"/>
              <a:buFont typeface="Cabin"/>
              <a:buChar char="●"/>
            </a:pPr>
            <a:r>
              <a:rPr b="1" i="0" lang="en-US" sz="4000" u="none" cap="none" strike="noStrike">
                <a:solidFill>
                  <a:srgbClr val="333333"/>
                </a:solidFill>
                <a:latin typeface="Cabin"/>
                <a:ea typeface="Cabin"/>
                <a:cs typeface="Cabin"/>
                <a:sym typeface="Cabin"/>
              </a:rPr>
              <a:t>Community Building</a:t>
            </a:r>
            <a:endParaRPr b="1" sz="4000">
              <a:solidFill>
                <a:srgbClr val="333333"/>
              </a:solidFill>
              <a:latin typeface="Cabin"/>
              <a:ea typeface="Cabin"/>
              <a:cs typeface="Cabin"/>
              <a:sym typeface="Cabin"/>
            </a:endParaRPr>
          </a:p>
          <a:p>
            <a:pPr indent="-558800" lvl="0" marL="609600" marR="0" rtl="0" algn="l">
              <a:lnSpc>
                <a:spcPct val="115000"/>
              </a:lnSpc>
              <a:spcBef>
                <a:spcPts val="2100"/>
              </a:spcBef>
              <a:spcAft>
                <a:spcPts val="0"/>
              </a:spcAft>
              <a:buClr>
                <a:srgbClr val="333333"/>
              </a:buClr>
              <a:buSzPts val="4000"/>
              <a:buFont typeface="Cabin"/>
              <a:buChar char="●"/>
            </a:pPr>
            <a:r>
              <a:rPr b="1" i="0" lang="en-US" sz="4000" u="none" cap="none" strike="noStrike">
                <a:solidFill>
                  <a:srgbClr val="333333"/>
                </a:solidFill>
                <a:latin typeface="Cabin"/>
                <a:ea typeface="Cabin"/>
                <a:cs typeface="Cabin"/>
                <a:sym typeface="Cabin"/>
              </a:rPr>
              <a:t>Technical Integration</a:t>
            </a:r>
            <a:endParaRPr b="1" sz="4000">
              <a:solidFill>
                <a:srgbClr val="333333"/>
              </a:solidFill>
              <a:latin typeface="Cabin"/>
              <a:ea typeface="Cabin"/>
              <a:cs typeface="Cabin"/>
              <a:sym typeface="Cabin"/>
            </a:endParaRPr>
          </a:p>
        </p:txBody>
      </p:sp>
      <p:pic>
        <p:nvPicPr>
          <p:cNvPr id="153" name="Google Shape;153;p28" title="SUNY OER Services logo"/>
          <p:cNvPicPr preferRelativeResize="0"/>
          <p:nvPr/>
        </p:nvPicPr>
        <p:blipFill rotWithShape="1">
          <a:blip r:embed="rId3">
            <a:alphaModFix/>
          </a:blip>
          <a:srcRect b="0" l="0" r="0" t="0"/>
          <a:stretch/>
        </p:blipFill>
        <p:spPr>
          <a:xfrm>
            <a:off x="2957689" y="208599"/>
            <a:ext cx="6276623" cy="27812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A4E92"/>
        </a:solidFill>
      </p:bgPr>
    </p:bg>
    <p:spTree>
      <p:nvGrpSpPr>
        <p:cNvPr id="280" name="Shape 280"/>
        <p:cNvGrpSpPr/>
        <p:nvPr/>
      </p:nvGrpSpPr>
      <p:grpSpPr>
        <a:xfrm>
          <a:off x="0" y="0"/>
          <a:ext cx="0" cy="0"/>
          <a:chOff x="0" y="0"/>
          <a:chExt cx="0" cy="0"/>
        </a:xfrm>
      </p:grpSpPr>
      <p:pic>
        <p:nvPicPr>
          <p:cNvPr descr="Badges_Full.png" id="281" name="Google Shape;281;p46" title="Community Course Badges"/>
          <p:cNvPicPr preferRelativeResize="0"/>
          <p:nvPr/>
        </p:nvPicPr>
        <p:blipFill rotWithShape="1">
          <a:blip r:embed="rId3">
            <a:alphaModFix/>
          </a:blip>
          <a:srcRect b="0" l="0" r="0" t="0"/>
          <a:stretch/>
        </p:blipFill>
        <p:spPr>
          <a:xfrm>
            <a:off x="5203166" y="-71125"/>
            <a:ext cx="6857998" cy="6857998"/>
          </a:xfrm>
          <a:prstGeom prst="rect">
            <a:avLst/>
          </a:prstGeom>
          <a:noFill/>
          <a:ln>
            <a:noFill/>
          </a:ln>
        </p:spPr>
      </p:pic>
      <p:sp>
        <p:nvSpPr>
          <p:cNvPr id="282" name="Google Shape;282;p46"/>
          <p:cNvSpPr txBox="1"/>
          <p:nvPr/>
        </p:nvSpPr>
        <p:spPr>
          <a:xfrm>
            <a:off x="199700" y="0"/>
            <a:ext cx="6330300" cy="1777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6600"/>
              <a:buFont typeface="Cabin"/>
              <a:buNone/>
            </a:pPr>
            <a:r>
              <a:rPr b="1" i="0" lang="en-US" sz="4800" u="none" cap="none" strike="noStrike">
                <a:solidFill>
                  <a:srgbClr val="FFFFFF"/>
                </a:solidFill>
                <a:latin typeface="Cabin"/>
                <a:ea typeface="Cabin"/>
                <a:cs typeface="Cabin"/>
                <a:sym typeface="Cabin"/>
              </a:rPr>
              <a:t>Course Badges Awarded (Credly)</a:t>
            </a:r>
            <a:endParaRPr b="0" i="0" sz="4800" u="none" cap="none" strike="noStrike">
              <a:solidFill>
                <a:srgbClr val="FFFFFF"/>
              </a:solidFill>
              <a:latin typeface="Calibri"/>
              <a:ea typeface="Calibri"/>
              <a:cs typeface="Calibri"/>
              <a:sym typeface="Calibri"/>
            </a:endParaRPr>
          </a:p>
        </p:txBody>
      </p:sp>
      <p:sp>
        <p:nvSpPr>
          <p:cNvPr id="283" name="Google Shape;283;p46"/>
          <p:cNvSpPr txBox="1"/>
          <p:nvPr/>
        </p:nvSpPr>
        <p:spPr>
          <a:xfrm>
            <a:off x="199700" y="1830400"/>
            <a:ext cx="5363100" cy="46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2400">
              <a:solidFill>
                <a:srgbClr val="FCFCFC"/>
              </a:solidFill>
              <a:latin typeface="Cabin"/>
              <a:ea typeface="Cabin"/>
              <a:cs typeface="Cabin"/>
              <a:sym typeface="Cabin"/>
            </a:endParaRPr>
          </a:p>
          <a:p>
            <a:pPr indent="-393700" lvl="0" marL="457200" rtl="0" algn="l">
              <a:lnSpc>
                <a:spcPct val="115000"/>
              </a:lnSpc>
              <a:spcBef>
                <a:spcPts val="0"/>
              </a:spcBef>
              <a:spcAft>
                <a:spcPts val="0"/>
              </a:spcAft>
              <a:buClr>
                <a:srgbClr val="FCFCFC"/>
              </a:buClr>
              <a:buSzPts val="2600"/>
              <a:buFont typeface="Cabin"/>
              <a:buChar char="●"/>
            </a:pPr>
            <a:r>
              <a:rPr b="1" lang="en-US" sz="2600">
                <a:solidFill>
                  <a:srgbClr val="FCFCFC"/>
                </a:solidFill>
                <a:latin typeface="Cabin"/>
                <a:ea typeface="Cabin"/>
                <a:cs typeface="Cabin"/>
                <a:sym typeface="Cabin"/>
              </a:rPr>
              <a:t>Understanding OER: 90</a:t>
            </a:r>
            <a:endParaRPr b="1" sz="2600">
              <a:solidFill>
                <a:srgbClr val="FCFCFC"/>
              </a:solidFill>
              <a:latin typeface="Cabin"/>
              <a:ea typeface="Cabin"/>
              <a:cs typeface="Cabin"/>
              <a:sym typeface="Cabin"/>
            </a:endParaRPr>
          </a:p>
          <a:p>
            <a:pPr indent="-393700" lvl="0" marL="457200" rtl="0" algn="l">
              <a:lnSpc>
                <a:spcPct val="115000"/>
              </a:lnSpc>
              <a:spcBef>
                <a:spcPts val="0"/>
              </a:spcBef>
              <a:spcAft>
                <a:spcPts val="0"/>
              </a:spcAft>
              <a:buClr>
                <a:srgbClr val="FCFCFC"/>
              </a:buClr>
              <a:buSzPts val="2600"/>
              <a:buFont typeface="Cabin"/>
              <a:buChar char="●"/>
            </a:pPr>
            <a:r>
              <a:rPr b="1" lang="en-US" sz="2600">
                <a:solidFill>
                  <a:srgbClr val="FCFCFC"/>
                </a:solidFill>
                <a:latin typeface="Cabin"/>
                <a:ea typeface="Cabin"/>
                <a:cs typeface="Cabin"/>
                <a:sym typeface="Cabin"/>
              </a:rPr>
              <a:t>Identifying, Finding &amp; Adopting: 15</a:t>
            </a:r>
            <a:endParaRPr b="1" sz="2600">
              <a:solidFill>
                <a:srgbClr val="FCFCFC"/>
              </a:solidFill>
              <a:latin typeface="Cabin"/>
              <a:ea typeface="Cabin"/>
              <a:cs typeface="Cabin"/>
              <a:sym typeface="Cabin"/>
            </a:endParaRPr>
          </a:p>
          <a:p>
            <a:pPr indent="-393700" lvl="0" marL="457200" rtl="0" algn="l">
              <a:lnSpc>
                <a:spcPct val="115000"/>
              </a:lnSpc>
              <a:spcBef>
                <a:spcPts val="0"/>
              </a:spcBef>
              <a:spcAft>
                <a:spcPts val="0"/>
              </a:spcAft>
              <a:buClr>
                <a:srgbClr val="FCFCFC"/>
              </a:buClr>
              <a:buSzPts val="2600"/>
              <a:buFont typeface="Cabin"/>
              <a:buChar char="●"/>
            </a:pPr>
            <a:r>
              <a:rPr b="1" lang="en-US" sz="2600">
                <a:solidFill>
                  <a:srgbClr val="FCFCFC"/>
                </a:solidFill>
                <a:latin typeface="Cabin"/>
                <a:ea typeface="Cabin"/>
                <a:cs typeface="Cabin"/>
                <a:sym typeface="Cabin"/>
              </a:rPr>
              <a:t>Customizing &amp; Integrating: 12</a:t>
            </a:r>
            <a:endParaRPr b="1" sz="2600">
              <a:solidFill>
                <a:srgbClr val="FCFCFC"/>
              </a:solidFill>
              <a:latin typeface="Cabin"/>
              <a:ea typeface="Cabin"/>
              <a:cs typeface="Cabin"/>
              <a:sym typeface="Cabin"/>
            </a:endParaRPr>
          </a:p>
          <a:p>
            <a:pPr indent="-393700" lvl="0" marL="457200" rtl="0" algn="l">
              <a:lnSpc>
                <a:spcPct val="115000"/>
              </a:lnSpc>
              <a:spcBef>
                <a:spcPts val="0"/>
              </a:spcBef>
              <a:spcAft>
                <a:spcPts val="0"/>
              </a:spcAft>
              <a:buClr>
                <a:srgbClr val="FCFCFC"/>
              </a:buClr>
              <a:buSzPts val="2600"/>
              <a:buFont typeface="Cabin"/>
              <a:buChar char="●"/>
            </a:pPr>
            <a:r>
              <a:rPr b="1" lang="en-US" sz="2600">
                <a:solidFill>
                  <a:srgbClr val="FCFCFC"/>
                </a:solidFill>
                <a:latin typeface="Cabin"/>
                <a:ea typeface="Cabin"/>
                <a:cs typeface="Cabin"/>
                <a:sym typeface="Cabin"/>
              </a:rPr>
              <a:t>Creating, Licensing, Publishing: 4</a:t>
            </a:r>
            <a:endParaRPr b="1" sz="2600">
              <a:solidFill>
                <a:srgbClr val="FCFCFC"/>
              </a:solidFill>
              <a:latin typeface="Cabin"/>
              <a:ea typeface="Cabin"/>
              <a:cs typeface="Cabin"/>
              <a:sym typeface="Cabin"/>
            </a:endParaRPr>
          </a:p>
          <a:p>
            <a:pPr indent="-393700" lvl="0" marL="457200" rtl="0" algn="l">
              <a:lnSpc>
                <a:spcPct val="115000"/>
              </a:lnSpc>
              <a:spcBef>
                <a:spcPts val="0"/>
              </a:spcBef>
              <a:spcAft>
                <a:spcPts val="0"/>
              </a:spcAft>
              <a:buClr>
                <a:srgbClr val="FCFCFC"/>
              </a:buClr>
              <a:buSzPts val="2600"/>
              <a:buFont typeface="Cabin"/>
              <a:buChar char="●"/>
            </a:pPr>
            <a:r>
              <a:rPr b="1" lang="en-US" sz="2600">
                <a:solidFill>
                  <a:srgbClr val="FCFCFC"/>
                </a:solidFill>
                <a:latin typeface="Cabin"/>
                <a:ea typeface="Cabin"/>
                <a:cs typeface="Cabin"/>
                <a:sym typeface="Cabin"/>
              </a:rPr>
              <a:t>Sharing &amp; Promoting: 5</a:t>
            </a:r>
            <a:endParaRPr b="1" sz="2600">
              <a:solidFill>
                <a:srgbClr val="FCFCFC"/>
              </a:solidFill>
              <a:latin typeface="Cabin"/>
              <a:ea typeface="Cabin"/>
              <a:cs typeface="Cabin"/>
              <a:sym typeface="Cabin"/>
            </a:endParaRPr>
          </a:p>
          <a:p>
            <a:pPr indent="-393700" lvl="0" marL="457200" rtl="0" algn="l">
              <a:lnSpc>
                <a:spcPct val="115000"/>
              </a:lnSpc>
              <a:spcBef>
                <a:spcPts val="0"/>
              </a:spcBef>
              <a:spcAft>
                <a:spcPts val="0"/>
              </a:spcAft>
              <a:buClr>
                <a:srgbClr val="FCFCFC"/>
              </a:buClr>
              <a:buSzPts val="2600"/>
              <a:buFont typeface="Cabin"/>
              <a:buChar char="●"/>
            </a:pPr>
            <a:r>
              <a:rPr b="1" lang="en-US" sz="2600">
                <a:solidFill>
                  <a:srgbClr val="FCFCFC"/>
                </a:solidFill>
                <a:latin typeface="Cabin"/>
                <a:ea typeface="Cabin"/>
                <a:cs typeface="Cabin"/>
                <a:sym typeface="Cabin"/>
              </a:rPr>
              <a:t>Open Pedagogy Master Class: 2</a:t>
            </a:r>
            <a:endParaRPr b="1" sz="2600">
              <a:solidFill>
                <a:srgbClr val="FCFCFC"/>
              </a:solidFill>
              <a:latin typeface="Cabin"/>
              <a:ea typeface="Cabin"/>
              <a:cs typeface="Cabin"/>
              <a:sym typeface="Cabin"/>
            </a:endParaRPr>
          </a:p>
          <a:p>
            <a:pPr indent="-393700" lvl="0" marL="457200" rtl="0" algn="l">
              <a:lnSpc>
                <a:spcPct val="115000"/>
              </a:lnSpc>
              <a:spcBef>
                <a:spcPts val="0"/>
              </a:spcBef>
              <a:spcAft>
                <a:spcPts val="0"/>
              </a:spcAft>
              <a:buClr>
                <a:srgbClr val="FCFCFC"/>
              </a:buClr>
              <a:buSzPts val="2600"/>
              <a:buFont typeface="Cabin"/>
              <a:buChar char="●"/>
            </a:pPr>
            <a:r>
              <a:rPr b="1" lang="en-US" sz="2600">
                <a:solidFill>
                  <a:srgbClr val="FCFCFC"/>
                </a:solidFill>
                <a:latin typeface="Cabin"/>
                <a:ea typeface="Cabin"/>
                <a:cs typeface="Cabin"/>
                <a:sym typeface="Cabin"/>
              </a:rPr>
              <a:t>Facilitator: 8</a:t>
            </a:r>
            <a:endParaRPr b="1" sz="2600">
              <a:solidFill>
                <a:srgbClr val="FCFCFC"/>
              </a:solidFill>
              <a:latin typeface="Cabin"/>
              <a:ea typeface="Cabin"/>
              <a:cs typeface="Cabin"/>
              <a:sym typeface="Cabin"/>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7"/>
          <p:cNvSpPr txBox="1"/>
          <p:nvPr>
            <p:ph type="title"/>
          </p:nvPr>
        </p:nvSpPr>
        <p:spPr>
          <a:xfrm>
            <a:off x="699304" y="501826"/>
            <a:ext cx="10733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D77028"/>
              </a:buClr>
              <a:buSzPts val="6480"/>
              <a:buFont typeface="Cabin"/>
              <a:buNone/>
            </a:pPr>
            <a:r>
              <a:rPr b="1" lang="en-US" sz="6480">
                <a:solidFill>
                  <a:srgbClr val="D77028"/>
                </a:solidFill>
                <a:latin typeface="Cabin"/>
                <a:ea typeface="Cabin"/>
                <a:cs typeface="Cabin"/>
                <a:sym typeface="Cabin"/>
              </a:rPr>
              <a:t>See Some Submissions</a:t>
            </a:r>
            <a:endParaRPr b="1" i="0" sz="6480" u="none" cap="none" strike="noStrike">
              <a:solidFill>
                <a:srgbClr val="D77028"/>
              </a:solidFill>
              <a:latin typeface="Cabin"/>
              <a:ea typeface="Cabin"/>
              <a:cs typeface="Cabin"/>
              <a:sym typeface="Cabin"/>
            </a:endParaRPr>
          </a:p>
        </p:txBody>
      </p:sp>
      <p:sp>
        <p:nvSpPr>
          <p:cNvPr id="290" name="Google Shape;290;p47"/>
          <p:cNvSpPr txBox="1"/>
          <p:nvPr>
            <p:ph idx="1" type="body"/>
          </p:nvPr>
        </p:nvSpPr>
        <p:spPr>
          <a:xfrm>
            <a:off x="139350" y="5851800"/>
            <a:ext cx="11853600" cy="822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US" sz="3000" u="sng">
                <a:solidFill>
                  <a:schemeClr val="hlink"/>
                </a:solidFill>
                <a:latin typeface="Cabin"/>
                <a:ea typeface="Cabin"/>
                <a:cs typeface="Cabin"/>
                <a:sym typeface="Cabin"/>
                <a:hlinkClick r:id="rId3"/>
              </a:rPr>
              <a:t>https://milnepublishing.geneseo.edu/communitycoursesubmissions/</a:t>
            </a:r>
            <a:endParaRPr b="1" sz="3000">
              <a:solidFill>
                <a:srgbClr val="7F7F7F"/>
              </a:solidFill>
              <a:latin typeface="Cabin"/>
              <a:ea typeface="Cabin"/>
              <a:cs typeface="Cabin"/>
              <a:sym typeface="Cabin"/>
            </a:endParaRPr>
          </a:p>
        </p:txBody>
      </p:sp>
      <p:pic>
        <p:nvPicPr>
          <p:cNvPr descr="Cover photo of Pressbooks Collection" id="291" name="Google Shape;291;p47" title="Community Course Submissions"/>
          <p:cNvPicPr preferRelativeResize="0"/>
          <p:nvPr/>
        </p:nvPicPr>
        <p:blipFill>
          <a:blip r:embed="rId4">
            <a:alphaModFix/>
          </a:blip>
          <a:stretch>
            <a:fillRect/>
          </a:stretch>
        </p:blipFill>
        <p:spPr>
          <a:xfrm>
            <a:off x="3102725" y="1979926"/>
            <a:ext cx="5986541" cy="33071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8"/>
          <p:cNvSpPr txBox="1"/>
          <p:nvPr>
            <p:ph type="title"/>
          </p:nvPr>
        </p:nvSpPr>
        <p:spPr>
          <a:xfrm>
            <a:off x="699304" y="501826"/>
            <a:ext cx="10733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D77028"/>
              </a:buClr>
              <a:buSzPts val="6480"/>
              <a:buFont typeface="Cabin"/>
              <a:buNone/>
            </a:pPr>
            <a:r>
              <a:rPr b="1" lang="en-US" sz="6480">
                <a:solidFill>
                  <a:srgbClr val="D77028"/>
                </a:solidFill>
                <a:latin typeface="Cabin"/>
                <a:ea typeface="Cabin"/>
                <a:cs typeface="Cabin"/>
                <a:sym typeface="Cabin"/>
              </a:rPr>
              <a:t>Two Challenges</a:t>
            </a:r>
            <a:endParaRPr b="1" i="0" sz="6480" u="none" cap="none" strike="noStrike">
              <a:solidFill>
                <a:srgbClr val="D77028"/>
              </a:solidFill>
              <a:latin typeface="Cabin"/>
              <a:ea typeface="Cabin"/>
              <a:cs typeface="Cabin"/>
              <a:sym typeface="Cabin"/>
            </a:endParaRPr>
          </a:p>
        </p:txBody>
      </p:sp>
      <p:sp>
        <p:nvSpPr>
          <p:cNvPr id="298" name="Google Shape;298;p48"/>
          <p:cNvSpPr txBox="1"/>
          <p:nvPr>
            <p:ph idx="1" type="body"/>
          </p:nvPr>
        </p:nvSpPr>
        <p:spPr>
          <a:xfrm>
            <a:off x="699300" y="2355725"/>
            <a:ext cx="9548100" cy="3390300"/>
          </a:xfrm>
          <a:prstGeom prst="rect">
            <a:avLst/>
          </a:prstGeom>
          <a:noFill/>
          <a:ln>
            <a:noFill/>
          </a:ln>
        </p:spPr>
        <p:txBody>
          <a:bodyPr anchorCtr="0" anchor="t" bIns="45700" lIns="91425" spcFirstLastPara="1" rIns="91425" wrap="square" tIns="45700">
            <a:noAutofit/>
          </a:bodyPr>
          <a:lstStyle/>
          <a:p>
            <a:pPr indent="-533400" lvl="0" marL="457200" marR="0" rtl="0" algn="l">
              <a:lnSpc>
                <a:spcPct val="150000"/>
              </a:lnSpc>
              <a:spcBef>
                <a:spcPts val="0"/>
              </a:spcBef>
              <a:spcAft>
                <a:spcPts val="0"/>
              </a:spcAft>
              <a:buClr>
                <a:srgbClr val="7F7F7F"/>
              </a:buClr>
              <a:buSzPts val="4800"/>
              <a:buFont typeface="Cabin"/>
              <a:buAutoNum type="arabicPeriod"/>
            </a:pPr>
            <a:r>
              <a:rPr b="1" lang="en-US" sz="4800">
                <a:solidFill>
                  <a:srgbClr val="7F7F7F"/>
                </a:solidFill>
                <a:latin typeface="Cabin"/>
                <a:ea typeface="Cabin"/>
                <a:cs typeface="Cabin"/>
                <a:sym typeface="Cabin"/>
              </a:rPr>
              <a:t>Meaningful discussion space</a:t>
            </a:r>
            <a:endParaRPr b="1" sz="4800">
              <a:solidFill>
                <a:srgbClr val="7F7F7F"/>
              </a:solidFill>
              <a:latin typeface="Cabin"/>
              <a:ea typeface="Cabin"/>
              <a:cs typeface="Cabin"/>
              <a:sym typeface="Cabin"/>
            </a:endParaRPr>
          </a:p>
          <a:p>
            <a:pPr indent="-533400" lvl="0" marL="457200" marR="0" rtl="0" algn="l">
              <a:lnSpc>
                <a:spcPct val="150000"/>
              </a:lnSpc>
              <a:spcBef>
                <a:spcPts val="0"/>
              </a:spcBef>
              <a:spcAft>
                <a:spcPts val="0"/>
              </a:spcAft>
              <a:buClr>
                <a:srgbClr val="7F7F7F"/>
              </a:buClr>
              <a:buSzPts val="4800"/>
              <a:buFont typeface="Cabin"/>
              <a:buAutoNum type="arabicPeriod"/>
            </a:pPr>
            <a:r>
              <a:rPr b="1" lang="en-US" sz="4800">
                <a:solidFill>
                  <a:srgbClr val="7F7F7F"/>
                </a:solidFill>
                <a:latin typeface="Cabin"/>
                <a:ea typeface="Cabin"/>
                <a:cs typeface="Cabin"/>
                <a:sym typeface="Cabin"/>
              </a:rPr>
              <a:t>Tracking without being creepy</a:t>
            </a:r>
            <a:endParaRPr b="1" sz="4800">
              <a:solidFill>
                <a:srgbClr val="7F7F7F"/>
              </a:solidFill>
              <a:latin typeface="Cabin"/>
              <a:ea typeface="Cabin"/>
              <a:cs typeface="Cabin"/>
              <a:sym typeface="Cabin"/>
            </a:endParaRPr>
          </a:p>
        </p:txBody>
      </p:sp>
      <p:pic>
        <p:nvPicPr>
          <p:cNvPr id="299" name="Google Shape;299;p48"/>
          <p:cNvPicPr preferRelativeResize="0"/>
          <p:nvPr/>
        </p:nvPicPr>
        <p:blipFill>
          <a:blip r:embed="rId3">
            <a:alphaModFix/>
          </a:blip>
          <a:stretch>
            <a:fillRect/>
          </a:stretch>
        </p:blipFill>
        <p:spPr>
          <a:xfrm>
            <a:off x="4512850" y="4705025"/>
            <a:ext cx="3166300" cy="1616275"/>
          </a:xfrm>
          <a:prstGeom prst="rect">
            <a:avLst/>
          </a:prstGeom>
          <a:noFill/>
          <a:ln>
            <a:noFill/>
          </a:ln>
        </p:spPr>
      </p:pic>
      <p:sp>
        <p:nvSpPr>
          <p:cNvPr id="300" name="Google Shape;300;p48"/>
          <p:cNvSpPr txBox="1"/>
          <p:nvPr/>
        </p:nvSpPr>
        <p:spPr>
          <a:xfrm>
            <a:off x="2909900" y="6354675"/>
            <a:ext cx="58638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sz="1200" u="sng">
                <a:solidFill>
                  <a:srgbClr val="1779BA"/>
                </a:solidFill>
                <a:highlight>
                  <a:srgbClr val="FEFEFE"/>
                </a:highlight>
                <a:hlinkClick r:id="rId4"/>
              </a:rPr>
              <a:t>"tempb"</a:t>
            </a:r>
            <a:r>
              <a:rPr i="1" lang="en-US" sz="1200">
                <a:solidFill>
                  <a:srgbClr val="0A0A0A"/>
                </a:solidFill>
                <a:highlight>
                  <a:srgbClr val="FEFEFE"/>
                </a:highlight>
              </a:rPr>
              <a:t> by </a:t>
            </a:r>
            <a:r>
              <a:rPr i="1" lang="en-US" sz="1200" u="sng">
                <a:solidFill>
                  <a:srgbClr val="1779BA"/>
                </a:solidFill>
                <a:highlight>
                  <a:srgbClr val="FEFEFE"/>
                </a:highlight>
                <a:hlinkClick r:id="rId5"/>
              </a:rPr>
              <a:t>whothinkaboutit</a:t>
            </a:r>
            <a:r>
              <a:rPr i="1" lang="en-US" sz="1200">
                <a:solidFill>
                  <a:srgbClr val="0A0A0A"/>
                </a:solidFill>
                <a:highlight>
                  <a:srgbClr val="FEFEFE"/>
                </a:highlight>
              </a:rPr>
              <a:t> is licensed under </a:t>
            </a:r>
            <a:r>
              <a:rPr i="1" lang="en-US" sz="1200" u="sng">
                <a:solidFill>
                  <a:srgbClr val="1779BA"/>
                </a:solidFill>
                <a:highlight>
                  <a:srgbClr val="FEFEFE"/>
                </a:highlight>
                <a:hlinkClick r:id="rId6"/>
              </a:rPr>
              <a:t>CC BY-NC-ND 2.0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9"/>
          <p:cNvSpPr txBox="1"/>
          <p:nvPr>
            <p:ph type="title"/>
          </p:nvPr>
        </p:nvSpPr>
        <p:spPr>
          <a:xfrm>
            <a:off x="699304" y="501826"/>
            <a:ext cx="10733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D77028"/>
              </a:buClr>
              <a:buSzPts val="6480"/>
              <a:buFont typeface="Cabin"/>
              <a:buNone/>
            </a:pPr>
            <a:r>
              <a:rPr b="1" lang="en-US" sz="6480">
                <a:solidFill>
                  <a:srgbClr val="D77028"/>
                </a:solidFill>
                <a:latin typeface="Cabin"/>
                <a:ea typeface="Cabin"/>
                <a:cs typeface="Cabin"/>
                <a:sym typeface="Cabin"/>
              </a:rPr>
              <a:t>Course Refresh Summer 2019</a:t>
            </a:r>
            <a:endParaRPr b="1" i="0" sz="6480" u="none" cap="none" strike="noStrike">
              <a:solidFill>
                <a:srgbClr val="D77028"/>
              </a:solidFill>
              <a:latin typeface="Cabin"/>
              <a:ea typeface="Cabin"/>
              <a:cs typeface="Cabin"/>
              <a:sym typeface="Cabin"/>
            </a:endParaRPr>
          </a:p>
        </p:txBody>
      </p:sp>
      <p:sp>
        <p:nvSpPr>
          <p:cNvPr id="307" name="Google Shape;307;p49"/>
          <p:cNvSpPr txBox="1"/>
          <p:nvPr>
            <p:ph idx="1" type="body"/>
          </p:nvPr>
        </p:nvSpPr>
        <p:spPr>
          <a:xfrm>
            <a:off x="699300" y="2355725"/>
            <a:ext cx="7227300" cy="2505600"/>
          </a:xfrm>
          <a:prstGeom prst="rect">
            <a:avLst/>
          </a:prstGeom>
          <a:noFill/>
          <a:ln>
            <a:noFill/>
          </a:ln>
        </p:spPr>
        <p:txBody>
          <a:bodyPr anchorCtr="0" anchor="t" bIns="45700" lIns="91425" spcFirstLastPara="1" rIns="91425" wrap="square" tIns="45700">
            <a:noAutofit/>
          </a:bodyPr>
          <a:lstStyle/>
          <a:p>
            <a:pPr indent="-514350" lvl="0" marL="457200" marR="0" rtl="0" algn="l">
              <a:lnSpc>
                <a:spcPct val="100000"/>
              </a:lnSpc>
              <a:spcBef>
                <a:spcPts val="0"/>
              </a:spcBef>
              <a:spcAft>
                <a:spcPts val="0"/>
              </a:spcAft>
              <a:buClr>
                <a:srgbClr val="434343"/>
              </a:buClr>
              <a:buSzPts val="4500"/>
              <a:buFont typeface="Cabin"/>
              <a:buChar char="●"/>
            </a:pPr>
            <a:r>
              <a:rPr b="1" lang="en-US" sz="4500">
                <a:solidFill>
                  <a:srgbClr val="434343"/>
                </a:solidFill>
                <a:latin typeface="Cabin"/>
                <a:ea typeface="Cabin"/>
                <a:cs typeface="Cabin"/>
                <a:sym typeface="Cabin"/>
              </a:rPr>
              <a:t>Clarify SUNY processes</a:t>
            </a:r>
            <a:endParaRPr b="1" sz="4500">
              <a:solidFill>
                <a:srgbClr val="434343"/>
              </a:solidFill>
              <a:latin typeface="Cabin"/>
              <a:ea typeface="Cabin"/>
              <a:cs typeface="Cabin"/>
              <a:sym typeface="Cabin"/>
            </a:endParaRPr>
          </a:p>
          <a:p>
            <a:pPr indent="-514350" lvl="0" marL="457200" marR="0" rtl="0" algn="l">
              <a:lnSpc>
                <a:spcPct val="100000"/>
              </a:lnSpc>
              <a:spcBef>
                <a:spcPts val="0"/>
              </a:spcBef>
              <a:spcAft>
                <a:spcPts val="0"/>
              </a:spcAft>
              <a:buClr>
                <a:srgbClr val="434343"/>
              </a:buClr>
              <a:buSzPts val="4500"/>
              <a:buFont typeface="Cabin"/>
              <a:buChar char="●"/>
            </a:pPr>
            <a:r>
              <a:rPr b="1" lang="en-US" sz="4500">
                <a:solidFill>
                  <a:srgbClr val="434343"/>
                </a:solidFill>
                <a:latin typeface="Cabin"/>
                <a:ea typeface="Cabin"/>
                <a:cs typeface="Cabin"/>
                <a:sym typeface="Cabin"/>
              </a:rPr>
              <a:t>Embed Help Desk Support</a:t>
            </a:r>
            <a:endParaRPr b="1" sz="4500">
              <a:solidFill>
                <a:srgbClr val="434343"/>
              </a:solidFill>
              <a:latin typeface="Cabin"/>
              <a:ea typeface="Cabin"/>
              <a:cs typeface="Cabin"/>
              <a:sym typeface="Cabin"/>
            </a:endParaRPr>
          </a:p>
          <a:p>
            <a:pPr indent="-514350" lvl="0" marL="457200" marR="0" rtl="0" algn="l">
              <a:lnSpc>
                <a:spcPct val="100000"/>
              </a:lnSpc>
              <a:spcBef>
                <a:spcPts val="0"/>
              </a:spcBef>
              <a:spcAft>
                <a:spcPts val="0"/>
              </a:spcAft>
              <a:buClr>
                <a:srgbClr val="434343"/>
              </a:buClr>
              <a:buSzPts val="4500"/>
              <a:buFont typeface="Cabin"/>
              <a:buChar char="●"/>
            </a:pPr>
            <a:r>
              <a:rPr b="1" lang="en-US" sz="4500">
                <a:solidFill>
                  <a:srgbClr val="434343"/>
                </a:solidFill>
                <a:latin typeface="Cabin"/>
                <a:ea typeface="Cabin"/>
                <a:cs typeface="Cabin"/>
                <a:sym typeface="Cabin"/>
              </a:rPr>
              <a:t>Embed Hypothes.is</a:t>
            </a:r>
            <a:endParaRPr b="1" sz="4500">
              <a:solidFill>
                <a:srgbClr val="434343"/>
              </a:solidFill>
              <a:latin typeface="Cabin"/>
              <a:ea typeface="Cabin"/>
              <a:cs typeface="Cabin"/>
              <a:sym typeface="Cabin"/>
            </a:endParaRPr>
          </a:p>
          <a:p>
            <a:pPr indent="-514350" lvl="0" marL="457200" marR="0" rtl="0" algn="l">
              <a:lnSpc>
                <a:spcPct val="100000"/>
              </a:lnSpc>
              <a:spcBef>
                <a:spcPts val="0"/>
              </a:spcBef>
              <a:spcAft>
                <a:spcPts val="0"/>
              </a:spcAft>
              <a:buClr>
                <a:srgbClr val="434343"/>
              </a:buClr>
              <a:buSzPts val="4500"/>
              <a:buFont typeface="Cabin"/>
              <a:buChar char="●"/>
            </a:pPr>
            <a:r>
              <a:rPr b="1" lang="en-US" sz="4500">
                <a:solidFill>
                  <a:srgbClr val="434343"/>
                </a:solidFill>
                <a:latin typeface="Cabin"/>
                <a:ea typeface="Cabin"/>
                <a:cs typeface="Cabin"/>
                <a:sym typeface="Cabin"/>
              </a:rPr>
              <a:t>Streamline Open Pedagogy Master Class</a:t>
            </a:r>
            <a:endParaRPr b="1" sz="4500">
              <a:solidFill>
                <a:srgbClr val="434343"/>
              </a:solidFill>
              <a:latin typeface="Cabin"/>
              <a:ea typeface="Cabin"/>
              <a:cs typeface="Cabin"/>
              <a:sym typeface="Cabin"/>
            </a:endParaRPr>
          </a:p>
        </p:txBody>
      </p:sp>
      <p:pic>
        <p:nvPicPr>
          <p:cNvPr descr="F5 keyboard button" id="308" name="Google Shape;308;p49" title="F5"/>
          <p:cNvPicPr preferRelativeResize="0"/>
          <p:nvPr/>
        </p:nvPicPr>
        <p:blipFill>
          <a:blip r:embed="rId3">
            <a:alphaModFix/>
          </a:blip>
          <a:stretch>
            <a:fillRect/>
          </a:stretch>
        </p:blipFill>
        <p:spPr>
          <a:xfrm>
            <a:off x="7926600" y="2817176"/>
            <a:ext cx="3960599" cy="2649424"/>
          </a:xfrm>
          <a:prstGeom prst="rect">
            <a:avLst/>
          </a:prstGeom>
          <a:noFill/>
          <a:ln>
            <a:noFill/>
          </a:ln>
        </p:spPr>
      </p:pic>
      <p:sp>
        <p:nvSpPr>
          <p:cNvPr id="309" name="Google Shape;309;p49"/>
          <p:cNvSpPr txBox="1"/>
          <p:nvPr/>
        </p:nvSpPr>
        <p:spPr>
          <a:xfrm>
            <a:off x="7893600" y="5466600"/>
            <a:ext cx="4026600" cy="5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200" u="sng">
                <a:solidFill>
                  <a:srgbClr val="1779BA"/>
                </a:solidFill>
                <a:highlight>
                  <a:srgbClr val="FEFEFE"/>
                </a:highlight>
                <a:hlinkClick r:id="rId4"/>
              </a:rPr>
              <a:t>""</a:t>
            </a:r>
            <a:r>
              <a:rPr i="1" lang="en-US" sz="1200">
                <a:solidFill>
                  <a:srgbClr val="0A0A0A"/>
                </a:solidFill>
                <a:highlight>
                  <a:srgbClr val="FEFEFE"/>
                </a:highlight>
              </a:rPr>
              <a:t> by </a:t>
            </a:r>
            <a:r>
              <a:rPr i="1" lang="en-US" sz="1200" u="sng">
                <a:solidFill>
                  <a:srgbClr val="1779BA"/>
                </a:solidFill>
                <a:highlight>
                  <a:srgbClr val="FEFEFE"/>
                </a:highlight>
                <a:hlinkClick r:id="rId5"/>
              </a:rPr>
              <a:t>LT - Lucytown</a:t>
            </a:r>
            <a:r>
              <a:rPr i="1" lang="en-US" sz="1200">
                <a:solidFill>
                  <a:srgbClr val="0A0A0A"/>
                </a:solidFill>
                <a:highlight>
                  <a:srgbClr val="FEFEFE"/>
                </a:highlight>
              </a:rPr>
              <a:t> is licensed under </a:t>
            </a:r>
            <a:r>
              <a:rPr i="1" lang="en-US" sz="1200" u="sng">
                <a:solidFill>
                  <a:srgbClr val="1779BA"/>
                </a:solidFill>
                <a:highlight>
                  <a:srgbClr val="FEFEFE"/>
                </a:highlight>
                <a:hlinkClick r:id="rId6"/>
              </a:rPr>
              <a:t>CC BY-NC-SA 2.0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animEffect filter="fade" transition="in">
                                      <p:cBhvr>
                                        <p:cTn dur="1000"/>
                                        <p:tgtEl>
                                          <p:spTgt spid="3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animEffect filter="fade" transition="in">
                                      <p:cBhvr>
                                        <p:cTn dur="1000"/>
                                        <p:tgtEl>
                                          <p:spTgt spid="3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animEffect filter="fade" transition="in">
                                      <p:cBhvr>
                                        <p:cTn dur="1000"/>
                                        <p:tgtEl>
                                          <p:spTgt spid="3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3" st="3"/>
                                            </p:txEl>
                                          </p:spTgt>
                                        </p:tgtEl>
                                        <p:attrNameLst>
                                          <p:attrName>style.visibility</p:attrName>
                                        </p:attrNameLst>
                                      </p:cBhvr>
                                      <p:to>
                                        <p:strVal val="visible"/>
                                      </p:to>
                                    </p:set>
                                    <p:animEffect filter="fade" transition="in">
                                      <p:cBhvr>
                                        <p:cTn dur="1000"/>
                                        <p:tgtEl>
                                          <p:spTgt spid="30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5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6000">
                <a:solidFill>
                  <a:srgbClr val="D77028"/>
                </a:solidFill>
                <a:latin typeface="Cabin"/>
                <a:ea typeface="Cabin"/>
                <a:cs typeface="Cabin"/>
                <a:sym typeface="Cabin"/>
              </a:rPr>
              <a:t>Who’s Interested? </a:t>
            </a:r>
            <a:endParaRPr b="1" sz="6000">
              <a:solidFill>
                <a:srgbClr val="D77028"/>
              </a:solidFill>
              <a:latin typeface="Cabin"/>
              <a:ea typeface="Cabin"/>
              <a:cs typeface="Cabin"/>
              <a:sym typeface="Cabin"/>
            </a:endParaRPr>
          </a:p>
        </p:txBody>
      </p:sp>
      <p:sp>
        <p:nvSpPr>
          <p:cNvPr id="316" name="Google Shape;316;p5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533400" lvl="0" marL="457200" rtl="0" algn="l">
              <a:spcBef>
                <a:spcPts val="1000"/>
              </a:spcBef>
              <a:spcAft>
                <a:spcPts val="0"/>
              </a:spcAft>
              <a:buSzPts val="4800"/>
              <a:buFont typeface="Cabin"/>
              <a:buChar char="●"/>
            </a:pPr>
            <a:r>
              <a:rPr lang="en-US" sz="4800">
                <a:latin typeface="Cabin"/>
                <a:ea typeface="Cabin"/>
                <a:cs typeface="Cabin"/>
                <a:sym typeface="Cabin"/>
              </a:rPr>
              <a:t>College of Charleston</a:t>
            </a:r>
            <a:endParaRPr sz="4800">
              <a:latin typeface="Cabin"/>
              <a:ea typeface="Cabin"/>
              <a:cs typeface="Cabin"/>
              <a:sym typeface="Cabin"/>
            </a:endParaRPr>
          </a:p>
          <a:p>
            <a:pPr indent="-533400" lvl="0" marL="457200" rtl="0" algn="l">
              <a:spcBef>
                <a:spcPts val="0"/>
              </a:spcBef>
              <a:spcAft>
                <a:spcPts val="0"/>
              </a:spcAft>
              <a:buSzPts val="4800"/>
              <a:buFont typeface="Cabin"/>
              <a:buChar char="●"/>
            </a:pPr>
            <a:r>
              <a:rPr lang="en-US" sz="4800">
                <a:latin typeface="Cabin"/>
                <a:ea typeface="Cabin"/>
                <a:cs typeface="Cabin"/>
                <a:sym typeface="Cabin"/>
              </a:rPr>
              <a:t>University of New Hampshire</a:t>
            </a:r>
            <a:endParaRPr sz="4800">
              <a:latin typeface="Cabin"/>
              <a:ea typeface="Cabin"/>
              <a:cs typeface="Cabin"/>
              <a:sym typeface="Cabin"/>
            </a:endParaRPr>
          </a:p>
          <a:p>
            <a:pPr indent="-533400" lvl="0" marL="457200" rtl="0" algn="l">
              <a:spcBef>
                <a:spcPts val="0"/>
              </a:spcBef>
              <a:spcAft>
                <a:spcPts val="0"/>
              </a:spcAft>
              <a:buSzPts val="4800"/>
              <a:buFont typeface="Cabin"/>
              <a:buChar char="●"/>
            </a:pPr>
            <a:r>
              <a:rPr lang="en-US" sz="4800">
                <a:latin typeface="Cabin"/>
                <a:ea typeface="Cabin"/>
                <a:cs typeface="Cabin"/>
                <a:sym typeface="Cabin"/>
              </a:rPr>
              <a:t>University of Colorado - Pueblo</a:t>
            </a:r>
            <a:endParaRPr sz="4800">
              <a:latin typeface="Cabin"/>
              <a:ea typeface="Cabin"/>
              <a:cs typeface="Cabin"/>
              <a:sym typeface="Cabin"/>
            </a:endParaRPr>
          </a:p>
          <a:p>
            <a:pPr indent="-533400" lvl="0" marL="457200" rtl="0" algn="l">
              <a:spcBef>
                <a:spcPts val="0"/>
              </a:spcBef>
              <a:spcAft>
                <a:spcPts val="0"/>
              </a:spcAft>
              <a:buSzPts val="4800"/>
              <a:buFont typeface="Cabin"/>
              <a:buChar char="●"/>
            </a:pPr>
            <a:r>
              <a:rPr lang="en-US" sz="4800">
                <a:latin typeface="Cabin"/>
                <a:ea typeface="Cabin"/>
                <a:cs typeface="Cabin"/>
                <a:sym typeface="Cabin"/>
              </a:rPr>
              <a:t>Rebus Community </a:t>
            </a:r>
            <a:endParaRPr sz="4800">
              <a:latin typeface="Cabin"/>
              <a:ea typeface="Cabin"/>
              <a:cs typeface="Cabin"/>
              <a:sym typeface="Cabi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77028"/>
        </a:solidFill>
      </p:bgPr>
    </p:bg>
    <p:spTree>
      <p:nvGrpSpPr>
        <p:cNvPr id="321" name="Shape 321"/>
        <p:cNvGrpSpPr/>
        <p:nvPr/>
      </p:nvGrpSpPr>
      <p:grpSpPr>
        <a:xfrm>
          <a:off x="0" y="0"/>
          <a:ext cx="0" cy="0"/>
          <a:chOff x="0" y="0"/>
          <a:chExt cx="0" cy="0"/>
        </a:xfrm>
      </p:grpSpPr>
      <p:sp>
        <p:nvSpPr>
          <p:cNvPr id="322" name="Google Shape;322;p51"/>
          <p:cNvSpPr txBox="1"/>
          <p:nvPr>
            <p:ph type="title"/>
          </p:nvPr>
        </p:nvSpPr>
        <p:spPr>
          <a:xfrm>
            <a:off x="655900" y="2541950"/>
            <a:ext cx="107925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Cabin"/>
              <a:buNone/>
            </a:pPr>
            <a:r>
              <a:rPr b="1" i="0" lang="en-US" sz="7200" u="none" cap="none" strike="noStrike">
                <a:solidFill>
                  <a:schemeClr val="lt1"/>
                </a:solidFill>
                <a:latin typeface="Cabin"/>
                <a:ea typeface="Cabin"/>
                <a:cs typeface="Cabin"/>
                <a:sym typeface="Cabin"/>
              </a:rPr>
              <a:t>Shall we take a tour?</a:t>
            </a:r>
            <a:endParaRPr b="1" i="0" sz="7200" u="none" cap="none" strike="noStrike">
              <a:solidFill>
                <a:schemeClr val="lt1"/>
              </a:solidFill>
              <a:latin typeface="Cabin"/>
              <a:ea typeface="Cabin"/>
              <a:cs typeface="Cabin"/>
              <a:sym typeface="Cabin"/>
            </a:endParaRPr>
          </a:p>
          <a:p>
            <a:pPr indent="0" lvl="0" marL="0" marR="0" rtl="0" algn="ctr">
              <a:lnSpc>
                <a:spcPct val="90000"/>
              </a:lnSpc>
              <a:spcBef>
                <a:spcPts val="0"/>
              </a:spcBef>
              <a:spcAft>
                <a:spcPts val="0"/>
              </a:spcAft>
              <a:buClr>
                <a:schemeClr val="lt1"/>
              </a:buClr>
              <a:buSzPts val="7200"/>
              <a:buFont typeface="Cabin"/>
              <a:buNone/>
            </a:pPr>
            <a:r>
              <a:t/>
            </a:r>
            <a:endParaRPr b="1" sz="7200">
              <a:solidFill>
                <a:schemeClr val="lt1"/>
              </a:solidFill>
              <a:latin typeface="Cabin"/>
              <a:ea typeface="Cabin"/>
              <a:cs typeface="Cabin"/>
              <a:sym typeface="Cabin"/>
            </a:endParaRPr>
          </a:p>
          <a:p>
            <a:pPr indent="0" lvl="0" marL="0" marR="0" rtl="0" algn="ctr">
              <a:lnSpc>
                <a:spcPct val="90000"/>
              </a:lnSpc>
              <a:spcBef>
                <a:spcPts val="0"/>
              </a:spcBef>
              <a:spcAft>
                <a:spcPts val="0"/>
              </a:spcAft>
              <a:buClr>
                <a:schemeClr val="lt1"/>
              </a:buClr>
              <a:buSzPts val="7200"/>
              <a:buFont typeface="Cabin"/>
              <a:buNone/>
            </a:pPr>
            <a:r>
              <a:rPr b="1" lang="en-US" sz="4800" u="sng">
                <a:solidFill>
                  <a:schemeClr val="hlink"/>
                </a:solidFill>
                <a:latin typeface="Cabin"/>
                <a:ea typeface="Cabin"/>
                <a:cs typeface="Cabin"/>
                <a:sym typeface="Cabin"/>
                <a:hlinkClick r:id="rId3"/>
              </a:rPr>
              <a:t>bit.ly/soscomcourse</a:t>
            </a:r>
            <a:endParaRPr b="1" sz="4800">
              <a:solidFill>
                <a:srgbClr val="0A4E92"/>
              </a:solidFill>
              <a:latin typeface="Cabin"/>
              <a:ea typeface="Cabin"/>
              <a:cs typeface="Cabin"/>
              <a:sym typeface="Cabi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A4E92"/>
        </a:solidFill>
      </p:bgPr>
    </p:bg>
    <p:spTree>
      <p:nvGrpSpPr>
        <p:cNvPr id="327" name="Shape 327"/>
        <p:cNvGrpSpPr/>
        <p:nvPr/>
      </p:nvGrpSpPr>
      <p:grpSpPr>
        <a:xfrm>
          <a:off x="0" y="0"/>
          <a:ext cx="0" cy="0"/>
          <a:chOff x="0" y="0"/>
          <a:chExt cx="0" cy="0"/>
        </a:xfrm>
      </p:grpSpPr>
      <p:sp>
        <p:nvSpPr>
          <p:cNvPr id="328" name="Google Shape;328;p52"/>
          <p:cNvSpPr txBox="1"/>
          <p:nvPr>
            <p:ph type="title"/>
          </p:nvPr>
        </p:nvSpPr>
        <p:spPr>
          <a:xfrm>
            <a:off x="1563926" y="465430"/>
            <a:ext cx="90642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7200"/>
              <a:buFont typeface="Cabin"/>
              <a:buNone/>
            </a:pPr>
            <a:r>
              <a:rPr b="1" lang="en-US" sz="7200">
                <a:solidFill>
                  <a:srgbClr val="FFFFFF"/>
                </a:solidFill>
                <a:latin typeface="Cabin"/>
                <a:ea typeface="Cabin"/>
                <a:cs typeface="Cabin"/>
                <a:sym typeface="Cabin"/>
              </a:rPr>
              <a:t>Let’s chat</a:t>
            </a:r>
            <a:endParaRPr b="1" sz="7200">
              <a:solidFill>
                <a:srgbClr val="FFFFFF"/>
              </a:solidFill>
              <a:latin typeface="Cabin"/>
              <a:ea typeface="Cabin"/>
              <a:cs typeface="Cabin"/>
              <a:sym typeface="Cabin"/>
            </a:endParaRPr>
          </a:p>
        </p:txBody>
      </p:sp>
      <p:sp>
        <p:nvSpPr>
          <p:cNvPr id="329" name="Google Shape;329;p52"/>
          <p:cNvSpPr txBox="1"/>
          <p:nvPr>
            <p:ph type="title"/>
          </p:nvPr>
        </p:nvSpPr>
        <p:spPr>
          <a:xfrm>
            <a:off x="314375" y="4184650"/>
            <a:ext cx="11475600" cy="22671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7200"/>
              <a:buFont typeface="Cabin"/>
              <a:buNone/>
            </a:pPr>
            <a:r>
              <a:rPr lang="en-US" sz="4800" u="sng">
                <a:solidFill>
                  <a:srgbClr val="FCFCFC"/>
                </a:solidFill>
                <a:latin typeface="Cabin"/>
                <a:ea typeface="Cabin"/>
                <a:cs typeface="Cabin"/>
                <a:sym typeface="Cabin"/>
                <a:hlinkClick r:id="rId3"/>
              </a:rPr>
              <a:t>oer@suny.edu</a:t>
            </a:r>
            <a:r>
              <a:rPr lang="en-US" sz="4800">
                <a:solidFill>
                  <a:srgbClr val="FFFFFF"/>
                </a:solidFill>
                <a:latin typeface="Cabin"/>
                <a:ea typeface="Cabin"/>
                <a:cs typeface="Cabin"/>
                <a:sym typeface="Cabin"/>
              </a:rPr>
              <a:t>      oer.suny.edu @SUNYOERServices   @openalexis</a:t>
            </a:r>
            <a:endParaRPr sz="4800">
              <a:solidFill>
                <a:srgbClr val="FFFFFF"/>
              </a:solidFill>
              <a:latin typeface="Cabin"/>
              <a:ea typeface="Cabin"/>
              <a:cs typeface="Cabin"/>
              <a:sym typeface="Cabin"/>
            </a:endParaRPr>
          </a:p>
        </p:txBody>
      </p:sp>
      <p:pic>
        <p:nvPicPr>
          <p:cNvPr id="330" name="Google Shape;330;p52" title="CC BY"/>
          <p:cNvPicPr preferRelativeResize="0"/>
          <p:nvPr/>
        </p:nvPicPr>
        <p:blipFill>
          <a:blip r:embed="rId4">
            <a:alphaModFix/>
          </a:blip>
          <a:stretch>
            <a:fillRect/>
          </a:stretch>
        </p:blipFill>
        <p:spPr>
          <a:xfrm>
            <a:off x="4699001" y="2372752"/>
            <a:ext cx="2706350" cy="95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descr="Homer Simpson leading walking group of characters through town. Caption: &quot;Oh, I love to perambulate&quot;" id="159" name="Google Shape;159;p29" title="Simpsons Walking GIF"/>
          <p:cNvPicPr preferRelativeResize="0"/>
          <p:nvPr/>
        </p:nvPicPr>
        <p:blipFill>
          <a:blip r:embed="rId3">
            <a:alphaModFix/>
          </a:blip>
          <a:stretch>
            <a:fillRect/>
          </a:stretch>
        </p:blipFill>
        <p:spPr>
          <a:xfrm>
            <a:off x="8035650" y="3510150"/>
            <a:ext cx="3910325" cy="2949025"/>
          </a:xfrm>
          <a:prstGeom prst="rect">
            <a:avLst/>
          </a:prstGeom>
          <a:noFill/>
          <a:ln>
            <a:noFill/>
          </a:ln>
        </p:spPr>
      </p:pic>
      <p:sp>
        <p:nvSpPr>
          <p:cNvPr id="160" name="Google Shape;160;p29"/>
          <p:cNvSpPr txBox="1"/>
          <p:nvPr/>
        </p:nvSpPr>
        <p:spPr>
          <a:xfrm>
            <a:off x="367474" y="446875"/>
            <a:ext cx="8205000" cy="544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D77028"/>
                </a:solidFill>
                <a:latin typeface="Cabin"/>
                <a:ea typeface="Cabin"/>
                <a:cs typeface="Cabin"/>
                <a:sym typeface="Cabin"/>
              </a:rPr>
              <a:t>February, 2017</a:t>
            </a:r>
            <a:endParaRPr b="1" i="0" sz="3600" u="none" cap="none" strike="noStrike">
              <a:solidFill>
                <a:srgbClr val="D77028"/>
              </a:solidFill>
              <a:latin typeface="Cabin"/>
              <a:ea typeface="Cabin"/>
              <a:cs typeface="Cabin"/>
              <a:sym typeface="Cabin"/>
            </a:endParaRPr>
          </a:p>
          <a:p>
            <a:pPr indent="0" lvl="0" marL="0" marR="0" rtl="0" algn="l">
              <a:spcBef>
                <a:spcPts val="0"/>
              </a:spcBef>
              <a:spcAft>
                <a:spcPts val="0"/>
              </a:spcAft>
              <a:buNone/>
            </a:pPr>
            <a:r>
              <a:t/>
            </a:r>
            <a:endParaRPr b="1" sz="3600">
              <a:solidFill>
                <a:srgbClr val="D77028"/>
              </a:solidFill>
              <a:latin typeface="Cabin"/>
              <a:ea typeface="Cabin"/>
              <a:cs typeface="Cabin"/>
              <a:sym typeface="Cabin"/>
            </a:endParaRPr>
          </a:p>
          <a:p>
            <a:pPr indent="-450850" lvl="0" marL="914400" marR="0" rtl="0" algn="l">
              <a:spcBef>
                <a:spcPts val="1200"/>
              </a:spcBef>
              <a:spcAft>
                <a:spcPts val="0"/>
              </a:spcAft>
              <a:buClr>
                <a:srgbClr val="0A4E92"/>
              </a:buClr>
              <a:buSzPts val="2800"/>
              <a:buFont typeface="Calibri"/>
              <a:buChar char="●"/>
            </a:pPr>
            <a:r>
              <a:rPr b="1" lang="en-US" sz="2800">
                <a:solidFill>
                  <a:srgbClr val="0A4E92"/>
                </a:solidFill>
                <a:latin typeface="Cabin"/>
                <a:ea typeface="Cabin"/>
                <a:cs typeface="Cabin"/>
                <a:sym typeface="Cabin"/>
              </a:rPr>
              <a:t>Inaugural Executive Director hired</a:t>
            </a:r>
            <a:endParaRPr b="1" sz="2800">
              <a:solidFill>
                <a:srgbClr val="0A4E92"/>
              </a:solidFill>
              <a:latin typeface="Cabin"/>
              <a:ea typeface="Cabin"/>
              <a:cs typeface="Cabin"/>
              <a:sym typeface="Cabin"/>
            </a:endParaRPr>
          </a:p>
          <a:p>
            <a:pPr indent="-450850" lvl="0" marL="914400" marR="0" rtl="0" algn="l">
              <a:spcBef>
                <a:spcPts val="1200"/>
              </a:spcBef>
              <a:spcAft>
                <a:spcPts val="0"/>
              </a:spcAft>
              <a:buClr>
                <a:srgbClr val="0A4E92"/>
              </a:buClr>
              <a:buSzPts val="2800"/>
              <a:buFont typeface="Cabin"/>
              <a:buChar char="●"/>
            </a:pPr>
            <a:r>
              <a:rPr b="1" lang="en-US" sz="2800">
                <a:solidFill>
                  <a:srgbClr val="0A4E92"/>
                </a:solidFill>
                <a:latin typeface="Cabin"/>
                <a:ea typeface="Cabin"/>
                <a:cs typeface="Cabin"/>
                <a:sym typeface="Cabin"/>
              </a:rPr>
              <a:t>Goal: Build up OER Program Development at individual institutions</a:t>
            </a:r>
            <a:endParaRPr b="1" sz="2800">
              <a:solidFill>
                <a:srgbClr val="0A4E92"/>
              </a:solidFill>
              <a:latin typeface="Cabin"/>
              <a:ea typeface="Cabin"/>
              <a:cs typeface="Cabin"/>
              <a:sym typeface="Cabin"/>
            </a:endParaRPr>
          </a:p>
          <a:p>
            <a:pPr indent="-450850" lvl="0" marL="914400" marR="0" rtl="0" algn="l">
              <a:spcBef>
                <a:spcPts val="1200"/>
              </a:spcBef>
              <a:spcAft>
                <a:spcPts val="0"/>
              </a:spcAft>
              <a:buClr>
                <a:srgbClr val="0A4E92"/>
              </a:buClr>
              <a:buSzPts val="2800"/>
              <a:buFont typeface="Cabin"/>
              <a:buChar char="●"/>
            </a:pPr>
            <a:r>
              <a:rPr b="1" lang="en-US" sz="2800">
                <a:solidFill>
                  <a:srgbClr val="0A4E92"/>
                </a:solidFill>
                <a:latin typeface="Cabin"/>
                <a:ea typeface="Cabin"/>
                <a:cs typeface="Cabin"/>
                <a:sym typeface="Cabin"/>
              </a:rPr>
              <a:t>Drafted 3-year cohort model</a:t>
            </a:r>
            <a:endParaRPr b="1" sz="2800">
              <a:solidFill>
                <a:srgbClr val="0A4E92"/>
              </a:solidFill>
              <a:latin typeface="Cabin"/>
              <a:ea typeface="Cabin"/>
              <a:cs typeface="Cabin"/>
              <a:sym typeface="Cabin"/>
            </a:endParaRPr>
          </a:p>
          <a:p>
            <a:pPr indent="-450850" lvl="0" marL="914400" marR="0" rtl="0" algn="l">
              <a:spcBef>
                <a:spcPts val="1200"/>
              </a:spcBef>
              <a:spcAft>
                <a:spcPts val="0"/>
              </a:spcAft>
              <a:buClr>
                <a:srgbClr val="0A4E92"/>
              </a:buClr>
              <a:buSzPts val="2800"/>
              <a:buFont typeface="Cabin"/>
              <a:buChar char="●"/>
            </a:pPr>
            <a:r>
              <a:rPr b="1" lang="en-US" sz="2800">
                <a:solidFill>
                  <a:srgbClr val="0A4E92"/>
                </a:solidFill>
                <a:latin typeface="Cabin"/>
                <a:ea typeface="Cabin"/>
                <a:cs typeface="Cabin"/>
                <a:sym typeface="Cabin"/>
              </a:rPr>
              <a:t>10-12 SUNYs onboarded every year over 5 years</a:t>
            </a:r>
            <a:endParaRPr b="1" sz="2800">
              <a:solidFill>
                <a:srgbClr val="0A4E92"/>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77028"/>
        </a:solidFill>
      </p:bgPr>
    </p:bg>
    <p:spTree>
      <p:nvGrpSpPr>
        <p:cNvPr id="164" name="Shape 164"/>
        <p:cNvGrpSpPr/>
        <p:nvPr/>
      </p:nvGrpSpPr>
      <p:grpSpPr>
        <a:xfrm>
          <a:off x="0" y="0"/>
          <a:ext cx="0" cy="0"/>
          <a:chOff x="0" y="0"/>
          <a:chExt cx="0" cy="0"/>
        </a:xfrm>
      </p:grpSpPr>
      <p:sp>
        <p:nvSpPr>
          <p:cNvPr id="165" name="Google Shape;165;p30"/>
          <p:cNvSpPr txBox="1"/>
          <p:nvPr>
            <p:ph idx="1" type="body"/>
          </p:nvPr>
        </p:nvSpPr>
        <p:spPr>
          <a:xfrm>
            <a:off x="568533" y="2148500"/>
            <a:ext cx="6488100" cy="36135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b="1" lang="en-US" sz="3200">
                <a:solidFill>
                  <a:schemeClr val="lt1"/>
                </a:solidFill>
                <a:latin typeface="Cabin"/>
                <a:ea typeface="Cabin"/>
                <a:cs typeface="Cabin"/>
                <a:sym typeface="Cabin"/>
              </a:rPr>
              <a:t>April 2017:</a:t>
            </a:r>
            <a:endParaRPr b="1" sz="3200">
              <a:solidFill>
                <a:schemeClr val="lt1"/>
              </a:solidFill>
              <a:latin typeface="Cabin"/>
              <a:ea typeface="Cabin"/>
              <a:cs typeface="Cabin"/>
              <a:sym typeface="Cabin"/>
            </a:endParaRPr>
          </a:p>
          <a:p>
            <a:pPr indent="0" lvl="0" marL="0" rtl="0" algn="l">
              <a:lnSpc>
                <a:spcPct val="100000"/>
              </a:lnSpc>
              <a:spcBef>
                <a:spcPts val="0"/>
              </a:spcBef>
              <a:spcAft>
                <a:spcPts val="0"/>
              </a:spcAft>
              <a:buClr>
                <a:srgbClr val="000000"/>
              </a:buClr>
              <a:buSzPts val="1500"/>
              <a:buFont typeface="Arial"/>
              <a:buNone/>
            </a:pPr>
            <a:r>
              <a:t/>
            </a:r>
            <a:endParaRPr sz="3200">
              <a:solidFill>
                <a:schemeClr val="lt1"/>
              </a:solidFill>
              <a:latin typeface="Cabin"/>
              <a:ea typeface="Cabin"/>
              <a:cs typeface="Cabin"/>
              <a:sym typeface="Cabin"/>
            </a:endParaRPr>
          </a:p>
          <a:p>
            <a:pPr indent="0" lvl="0" marL="0" rtl="0" algn="l">
              <a:lnSpc>
                <a:spcPct val="100000"/>
              </a:lnSpc>
              <a:spcBef>
                <a:spcPts val="0"/>
              </a:spcBef>
              <a:spcAft>
                <a:spcPts val="0"/>
              </a:spcAft>
              <a:buNone/>
            </a:pPr>
            <a:r>
              <a:rPr b="1" lang="en-US" sz="3200">
                <a:solidFill>
                  <a:schemeClr val="lt1"/>
                </a:solidFill>
                <a:latin typeface="Cabin"/>
                <a:ea typeface="Cabin"/>
                <a:cs typeface="Cabin"/>
                <a:sym typeface="Cabin"/>
              </a:rPr>
              <a:t>“The Budget additionally includes $8 million to provide open educational resources, including e-books, to students at SUNY and CUNY colleges to help defray the prohibitive cost of textbooks.”</a:t>
            </a:r>
            <a:endParaRPr b="1" sz="3200">
              <a:solidFill>
                <a:schemeClr val="lt1"/>
              </a:solidFill>
              <a:latin typeface="Cabin"/>
              <a:ea typeface="Cabin"/>
              <a:cs typeface="Cabin"/>
              <a:sym typeface="Cabin"/>
            </a:endParaRPr>
          </a:p>
          <a:p>
            <a:pPr indent="0" lvl="0" marL="0" rtl="0" algn="r">
              <a:lnSpc>
                <a:spcPct val="100000"/>
              </a:lnSpc>
              <a:spcBef>
                <a:spcPts val="0"/>
              </a:spcBef>
              <a:spcAft>
                <a:spcPts val="0"/>
              </a:spcAft>
              <a:buNone/>
            </a:pPr>
            <a:r>
              <a:t/>
            </a:r>
            <a:endParaRPr sz="3200">
              <a:solidFill>
                <a:srgbClr val="000000"/>
              </a:solidFill>
            </a:endParaRPr>
          </a:p>
          <a:p>
            <a:pPr indent="0" lvl="0" marL="0" rtl="0" algn="l">
              <a:lnSpc>
                <a:spcPct val="100000"/>
              </a:lnSpc>
              <a:spcBef>
                <a:spcPts val="0"/>
              </a:spcBef>
              <a:spcAft>
                <a:spcPts val="0"/>
              </a:spcAft>
              <a:buNone/>
            </a:pPr>
            <a:r>
              <a:t/>
            </a:r>
            <a:endParaRPr sz="3200">
              <a:solidFill>
                <a:srgbClr val="333333"/>
              </a:solidFill>
              <a:latin typeface="Georgia"/>
              <a:ea typeface="Georgia"/>
              <a:cs typeface="Georgia"/>
              <a:sym typeface="Georgia"/>
            </a:endParaRPr>
          </a:p>
        </p:txBody>
      </p:sp>
      <p:sp>
        <p:nvSpPr>
          <p:cNvPr id="166" name="Google Shape;166;p3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4800">
                <a:solidFill>
                  <a:srgbClr val="222222"/>
                </a:solidFill>
                <a:latin typeface="Cabin"/>
                <a:ea typeface="Cabin"/>
                <a:cs typeface="Cabin"/>
                <a:sym typeface="Cabin"/>
              </a:rPr>
              <a:t>New York State OER Budget Allocation</a:t>
            </a:r>
            <a:endParaRPr b="1" sz="4800">
              <a:solidFill>
                <a:srgbClr val="222222"/>
              </a:solidFill>
              <a:latin typeface="Cabin"/>
              <a:ea typeface="Cabin"/>
              <a:cs typeface="Cabin"/>
              <a:sym typeface="Cabin"/>
            </a:endParaRPr>
          </a:p>
        </p:txBody>
      </p:sp>
      <p:pic>
        <p:nvPicPr>
          <p:cNvPr descr="Icon of dollar coins falling on umbrella" id="167" name="Google Shape;167;p30" title="Raining Money"/>
          <p:cNvPicPr preferRelativeResize="0"/>
          <p:nvPr/>
        </p:nvPicPr>
        <p:blipFill>
          <a:blip r:embed="rId3">
            <a:alphaModFix/>
          </a:blip>
          <a:stretch>
            <a:fillRect/>
          </a:stretch>
        </p:blipFill>
        <p:spPr>
          <a:xfrm>
            <a:off x="7242477" y="1746887"/>
            <a:ext cx="4416725" cy="441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descr="GIF of muppet character running furiously" id="173" name="Google Shape;173;p31" title="Running GIF"/>
          <p:cNvPicPr preferRelativeResize="0"/>
          <p:nvPr/>
        </p:nvPicPr>
        <p:blipFill>
          <a:blip r:embed="rId3">
            <a:alphaModFix/>
          </a:blip>
          <a:stretch>
            <a:fillRect/>
          </a:stretch>
        </p:blipFill>
        <p:spPr>
          <a:xfrm>
            <a:off x="3195667" y="1176130"/>
            <a:ext cx="5800675" cy="4505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2"/>
          <p:cNvSpPr txBox="1"/>
          <p:nvPr/>
        </p:nvSpPr>
        <p:spPr>
          <a:xfrm>
            <a:off x="301833" y="375867"/>
            <a:ext cx="4226100" cy="866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4800">
                <a:latin typeface="Cabin"/>
                <a:ea typeface="Cabin"/>
                <a:cs typeface="Cabin"/>
                <a:sym typeface="Cabin"/>
              </a:rPr>
              <a:t>‘17-18 </a:t>
            </a:r>
            <a:r>
              <a:rPr lang="en-US" sz="4800">
                <a:latin typeface="Cabin"/>
                <a:ea typeface="Cabin"/>
                <a:cs typeface="Cabin"/>
                <a:sym typeface="Cabin"/>
              </a:rPr>
              <a:t>OER 1-Day Campus Workshops</a:t>
            </a:r>
            <a:endParaRPr sz="4800">
              <a:latin typeface="Cabin"/>
              <a:ea typeface="Cabin"/>
              <a:cs typeface="Cabin"/>
              <a:sym typeface="Cabin"/>
            </a:endParaRPr>
          </a:p>
          <a:p>
            <a:pPr indent="0" lvl="0" marL="0" rtl="0" algn="l">
              <a:spcBef>
                <a:spcPts val="0"/>
              </a:spcBef>
              <a:spcAft>
                <a:spcPts val="0"/>
              </a:spcAft>
              <a:buNone/>
            </a:pPr>
            <a:r>
              <a:t/>
            </a:r>
            <a:endParaRPr sz="4800">
              <a:latin typeface="Cabin"/>
              <a:ea typeface="Cabin"/>
              <a:cs typeface="Cabin"/>
              <a:sym typeface="Cabin"/>
            </a:endParaRPr>
          </a:p>
          <a:p>
            <a:pPr indent="0" lvl="0" marL="0" rtl="0" algn="l">
              <a:spcBef>
                <a:spcPts val="0"/>
              </a:spcBef>
              <a:spcAft>
                <a:spcPts val="0"/>
              </a:spcAft>
              <a:buNone/>
            </a:pPr>
            <a:r>
              <a:rPr lang="en-US" sz="4800">
                <a:solidFill>
                  <a:srgbClr val="0A4E92"/>
                </a:solidFill>
                <a:latin typeface="Cabin"/>
                <a:ea typeface="Cabin"/>
                <a:cs typeface="Cabin"/>
                <a:sym typeface="Cabin"/>
              </a:rPr>
              <a:t>Goal: 10 </a:t>
            </a:r>
            <a:endParaRPr sz="4800">
              <a:solidFill>
                <a:srgbClr val="0A4E92"/>
              </a:solidFill>
              <a:latin typeface="Cabin"/>
              <a:ea typeface="Cabin"/>
              <a:cs typeface="Cabin"/>
              <a:sym typeface="Cabin"/>
            </a:endParaRPr>
          </a:p>
          <a:p>
            <a:pPr indent="0" lvl="0" marL="0" rtl="0" algn="l">
              <a:spcBef>
                <a:spcPts val="0"/>
              </a:spcBef>
              <a:spcAft>
                <a:spcPts val="0"/>
              </a:spcAft>
              <a:buNone/>
            </a:pPr>
            <a:r>
              <a:t/>
            </a:r>
            <a:endParaRPr sz="4800">
              <a:solidFill>
                <a:srgbClr val="0A4E92"/>
              </a:solidFill>
              <a:latin typeface="Cabin"/>
              <a:ea typeface="Cabin"/>
              <a:cs typeface="Cabin"/>
              <a:sym typeface="Cabin"/>
            </a:endParaRPr>
          </a:p>
          <a:p>
            <a:pPr indent="0" lvl="0" marL="0" rtl="0" algn="l">
              <a:spcBef>
                <a:spcPts val="0"/>
              </a:spcBef>
              <a:spcAft>
                <a:spcPts val="0"/>
              </a:spcAft>
              <a:buNone/>
            </a:pPr>
            <a:r>
              <a:rPr lang="en-US" sz="4800">
                <a:solidFill>
                  <a:srgbClr val="0A4E92"/>
                </a:solidFill>
                <a:latin typeface="Cabin"/>
                <a:ea typeface="Cabin"/>
                <a:cs typeface="Cabin"/>
                <a:sym typeface="Cabin"/>
              </a:rPr>
              <a:t>Actual: 24+</a:t>
            </a:r>
            <a:endParaRPr sz="4800">
              <a:solidFill>
                <a:srgbClr val="0A4E92"/>
              </a:solidFill>
              <a:latin typeface="Cabin"/>
              <a:ea typeface="Cabin"/>
              <a:cs typeface="Cabin"/>
              <a:sym typeface="Cabin"/>
            </a:endParaRPr>
          </a:p>
          <a:p>
            <a:pPr indent="0" lvl="0" marL="0" rtl="0" algn="l">
              <a:spcBef>
                <a:spcPts val="0"/>
              </a:spcBef>
              <a:spcAft>
                <a:spcPts val="0"/>
              </a:spcAft>
              <a:buNone/>
            </a:pPr>
            <a:r>
              <a:t/>
            </a:r>
            <a:endParaRPr sz="4800"/>
          </a:p>
          <a:p>
            <a:pPr indent="0" lvl="0" marL="0" rtl="0" algn="l">
              <a:spcBef>
                <a:spcPts val="0"/>
              </a:spcBef>
              <a:spcAft>
                <a:spcPts val="0"/>
              </a:spcAft>
              <a:buNone/>
            </a:pPr>
            <a:r>
              <a:t/>
            </a:r>
            <a:endParaRPr sz="4800"/>
          </a:p>
        </p:txBody>
      </p:sp>
      <p:pic>
        <p:nvPicPr>
          <p:cNvPr descr="All 64 SUNY institutions on map of New York state. Stars denote locations of workshops 2017-18" id="179" name="Google Shape;179;p32" title="SUNY Campus OER Workshops"/>
          <p:cNvPicPr preferRelativeResize="0"/>
          <p:nvPr/>
        </p:nvPicPr>
        <p:blipFill>
          <a:blip r:embed="rId3">
            <a:alphaModFix/>
          </a:blip>
          <a:stretch>
            <a:fillRect/>
          </a:stretch>
        </p:blipFill>
        <p:spPr>
          <a:xfrm>
            <a:off x="4333867" y="203200"/>
            <a:ext cx="7654932" cy="62869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Google Shape;184;p33"/>
          <p:cNvPicPr preferRelativeResize="0"/>
          <p:nvPr/>
        </p:nvPicPr>
        <p:blipFill>
          <a:blip r:embed="rId3">
            <a:alphaModFix/>
          </a:blip>
          <a:stretch>
            <a:fillRect/>
          </a:stretch>
        </p:blipFill>
        <p:spPr>
          <a:xfrm>
            <a:off x="203200" y="203200"/>
            <a:ext cx="6894703" cy="5860332"/>
          </a:xfrm>
          <a:prstGeom prst="rect">
            <a:avLst/>
          </a:prstGeom>
          <a:noFill/>
          <a:ln>
            <a:noFill/>
          </a:ln>
        </p:spPr>
      </p:pic>
      <p:pic>
        <p:nvPicPr>
          <p:cNvPr id="185" name="Google Shape;185;p33" title="Faculty Panel"/>
          <p:cNvPicPr preferRelativeResize="0"/>
          <p:nvPr/>
        </p:nvPicPr>
        <p:blipFill>
          <a:blip r:embed="rId4">
            <a:alphaModFix/>
          </a:blip>
          <a:stretch>
            <a:fillRect/>
          </a:stretch>
        </p:blipFill>
        <p:spPr>
          <a:xfrm>
            <a:off x="3641633" y="293367"/>
            <a:ext cx="8359032" cy="4701967"/>
          </a:xfrm>
          <a:prstGeom prst="rect">
            <a:avLst/>
          </a:prstGeom>
          <a:noFill/>
          <a:ln>
            <a:noFill/>
          </a:ln>
        </p:spPr>
      </p:pic>
      <p:sp>
        <p:nvSpPr>
          <p:cNvPr id="186" name="Google Shape;186;p33"/>
          <p:cNvSpPr txBox="1"/>
          <p:nvPr/>
        </p:nvSpPr>
        <p:spPr>
          <a:xfrm>
            <a:off x="4416767" y="5108233"/>
            <a:ext cx="7295700" cy="1566000"/>
          </a:xfrm>
          <a:prstGeom prst="rect">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4800">
                <a:solidFill>
                  <a:schemeClr val="dk1"/>
                </a:solidFill>
                <a:latin typeface="Roboto"/>
                <a:ea typeface="Roboto"/>
                <a:cs typeface="Roboto"/>
                <a:sym typeface="Roboto"/>
              </a:rPr>
              <a:t>“The OER Road Show”</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77028"/>
        </a:solidFill>
      </p:bgPr>
    </p:bg>
    <p:spTree>
      <p:nvGrpSpPr>
        <p:cNvPr id="190" name="Shape 190"/>
        <p:cNvGrpSpPr/>
        <p:nvPr/>
      </p:nvGrpSpPr>
      <p:grpSpPr>
        <a:xfrm>
          <a:off x="0" y="0"/>
          <a:ext cx="0" cy="0"/>
          <a:chOff x="0" y="0"/>
          <a:chExt cx="0" cy="0"/>
        </a:xfrm>
      </p:grpSpPr>
      <p:sp>
        <p:nvSpPr>
          <p:cNvPr id="191" name="Google Shape;191;p34"/>
          <p:cNvSpPr txBox="1"/>
          <p:nvPr>
            <p:ph type="ctrTitle"/>
          </p:nvPr>
        </p:nvSpPr>
        <p:spPr>
          <a:xfrm>
            <a:off x="1057150" y="3011062"/>
            <a:ext cx="10077600" cy="1808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A4E92"/>
              </a:buClr>
              <a:buSzPts val="8640"/>
              <a:buFont typeface="Cabin"/>
              <a:buNone/>
            </a:pPr>
            <a:br>
              <a:rPr b="1" i="0" lang="en-US" sz="8640" u="none" cap="none" strike="noStrike">
                <a:solidFill>
                  <a:srgbClr val="0A4E92"/>
                </a:solidFill>
                <a:latin typeface="Cabin"/>
                <a:ea typeface="Cabin"/>
                <a:cs typeface="Cabin"/>
                <a:sym typeface="Cabin"/>
              </a:rPr>
            </a:br>
            <a:r>
              <a:rPr b="1" lang="en-US" sz="7200">
                <a:solidFill>
                  <a:srgbClr val="0A4E92"/>
                </a:solidFill>
                <a:latin typeface="Cabin"/>
                <a:ea typeface="Cabin"/>
                <a:cs typeface="Cabin"/>
                <a:sym typeface="Cabin"/>
              </a:rPr>
              <a:t>OER </a:t>
            </a:r>
            <a:r>
              <a:rPr b="1" i="0" lang="en-US" sz="7200" u="none" cap="none" strike="noStrike">
                <a:solidFill>
                  <a:srgbClr val="0A4E92"/>
                </a:solidFill>
                <a:latin typeface="Cabin"/>
                <a:ea typeface="Cabin"/>
                <a:cs typeface="Cabin"/>
                <a:sym typeface="Cabin"/>
              </a:rPr>
              <a:t>Community </a:t>
            </a:r>
            <a:r>
              <a:rPr b="1" lang="en-US" sz="7200">
                <a:solidFill>
                  <a:srgbClr val="0A4E92"/>
                </a:solidFill>
                <a:latin typeface="Cabin"/>
                <a:ea typeface="Cabin"/>
                <a:cs typeface="Cabin"/>
                <a:sym typeface="Cabin"/>
              </a:rPr>
              <a:t>Course</a:t>
            </a:r>
            <a:endParaRPr b="1" sz="7200">
              <a:solidFill>
                <a:srgbClr val="0A4E92"/>
              </a:solidFill>
              <a:latin typeface="Cabin"/>
              <a:ea typeface="Cabin"/>
              <a:cs typeface="Cabin"/>
              <a:sym typeface="Cabin"/>
            </a:endParaRPr>
          </a:p>
          <a:p>
            <a:pPr indent="0" lvl="0" marL="0" marR="0" rtl="0" algn="ctr">
              <a:lnSpc>
                <a:spcPct val="90000"/>
              </a:lnSpc>
              <a:spcBef>
                <a:spcPts val="0"/>
              </a:spcBef>
              <a:spcAft>
                <a:spcPts val="0"/>
              </a:spcAft>
              <a:buClr>
                <a:srgbClr val="0A4E92"/>
              </a:buClr>
              <a:buSzPts val="8640"/>
              <a:buFont typeface="Cabin"/>
              <a:buNone/>
            </a:pPr>
            <a:r>
              <a:t/>
            </a:r>
            <a:endParaRPr b="1" sz="7200">
              <a:solidFill>
                <a:srgbClr val="0A4E92"/>
              </a:solidFill>
              <a:latin typeface="Cabin"/>
              <a:ea typeface="Cabin"/>
              <a:cs typeface="Cabin"/>
              <a:sym typeface="Cabin"/>
            </a:endParaRPr>
          </a:p>
          <a:p>
            <a:pPr indent="0" lvl="0" marL="0" marR="0" rtl="0" algn="ctr">
              <a:lnSpc>
                <a:spcPct val="90000"/>
              </a:lnSpc>
              <a:spcBef>
                <a:spcPts val="0"/>
              </a:spcBef>
              <a:spcAft>
                <a:spcPts val="0"/>
              </a:spcAft>
              <a:buClr>
                <a:srgbClr val="0A4E92"/>
              </a:buClr>
              <a:buSzPts val="8640"/>
              <a:buFont typeface="Cabin"/>
              <a:buNone/>
            </a:pPr>
            <a:r>
              <a:rPr b="1" lang="en-US" sz="4800" u="sng">
                <a:solidFill>
                  <a:schemeClr val="hlink"/>
                </a:solidFill>
                <a:latin typeface="Cabin"/>
                <a:ea typeface="Cabin"/>
                <a:cs typeface="Cabin"/>
                <a:sym typeface="Cabin"/>
                <a:hlinkClick r:id="rId3"/>
              </a:rPr>
              <a:t>bit.ly/soscomcourse</a:t>
            </a:r>
            <a:r>
              <a:rPr b="1" i="0" lang="en-US" sz="7200" u="none" cap="none" strike="noStrike">
                <a:solidFill>
                  <a:srgbClr val="0A4E92"/>
                </a:solidFill>
                <a:latin typeface="Cabin"/>
                <a:ea typeface="Cabin"/>
                <a:cs typeface="Cabin"/>
                <a:sym typeface="Cabin"/>
              </a:rPr>
              <a:t> </a:t>
            </a:r>
            <a:endParaRPr b="0" i="0" sz="7200" u="none" cap="none" strike="noStrike">
              <a:solidFill>
                <a:srgbClr val="0A4E9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A4E92"/>
        </a:solidFill>
      </p:bgPr>
    </p:bg>
    <p:spTree>
      <p:nvGrpSpPr>
        <p:cNvPr id="195" name="Shape 195"/>
        <p:cNvGrpSpPr/>
        <p:nvPr/>
      </p:nvGrpSpPr>
      <p:grpSpPr>
        <a:xfrm>
          <a:off x="0" y="0"/>
          <a:ext cx="0" cy="0"/>
          <a:chOff x="0" y="0"/>
          <a:chExt cx="0" cy="0"/>
        </a:xfrm>
      </p:grpSpPr>
      <p:sp>
        <p:nvSpPr>
          <p:cNvPr id="196" name="Google Shape;196;p35"/>
          <p:cNvSpPr txBox="1"/>
          <p:nvPr>
            <p:ph type="ctrTitle"/>
          </p:nvPr>
        </p:nvSpPr>
        <p:spPr>
          <a:xfrm>
            <a:off x="1551008" y="925975"/>
            <a:ext cx="8681013" cy="51044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Cabin"/>
              <a:buNone/>
            </a:pPr>
            <a:r>
              <a:rPr b="1" lang="en-US" sz="4000">
                <a:solidFill>
                  <a:srgbClr val="FFFFFF"/>
                </a:solidFill>
                <a:latin typeface="Cabin"/>
                <a:ea typeface="Cabin"/>
                <a:cs typeface="Cabin"/>
                <a:sym typeface="Cabin"/>
              </a:rPr>
              <a:t>OUR GOAL:</a:t>
            </a:r>
            <a:endParaRPr b="1" sz="4000">
              <a:solidFill>
                <a:srgbClr val="FFFFFF"/>
              </a:solidFill>
              <a:latin typeface="Cabin"/>
              <a:ea typeface="Cabin"/>
              <a:cs typeface="Cabin"/>
              <a:sym typeface="Cabin"/>
            </a:endParaRPr>
          </a:p>
          <a:p>
            <a:pPr indent="0" lvl="0" marL="0" marR="0" rtl="0" algn="ctr">
              <a:lnSpc>
                <a:spcPct val="100000"/>
              </a:lnSpc>
              <a:spcBef>
                <a:spcPts val="0"/>
              </a:spcBef>
              <a:spcAft>
                <a:spcPts val="0"/>
              </a:spcAft>
              <a:buClr>
                <a:srgbClr val="FFFFFF"/>
              </a:buClr>
              <a:buSzPts val="4000"/>
              <a:buFont typeface="Cabin"/>
              <a:buNone/>
            </a:pPr>
            <a:r>
              <a:rPr b="1" i="0" lang="en-US" sz="4000" u="none" cap="none" strike="noStrike">
                <a:solidFill>
                  <a:srgbClr val="FFFFFF"/>
                </a:solidFill>
                <a:latin typeface="Cabin"/>
                <a:ea typeface="Cabin"/>
                <a:cs typeface="Cabin"/>
                <a:sym typeface="Cabin"/>
              </a:rPr>
              <a:t>a shared </a:t>
            </a:r>
            <a:r>
              <a:rPr b="1" i="0" lang="en-US" sz="4800" u="none" cap="none" strike="noStrike">
                <a:solidFill>
                  <a:srgbClr val="D77028"/>
                </a:solidFill>
                <a:latin typeface="Cabin"/>
                <a:ea typeface="Cabin"/>
                <a:cs typeface="Cabin"/>
                <a:sym typeface="Cabin"/>
              </a:rPr>
              <a:t>learning journey </a:t>
            </a:r>
            <a:br>
              <a:rPr b="1" i="0" lang="en-US" sz="4800" u="none" cap="none" strike="noStrike">
                <a:solidFill>
                  <a:srgbClr val="D77028"/>
                </a:solidFill>
                <a:latin typeface="Cabin"/>
                <a:ea typeface="Cabin"/>
                <a:cs typeface="Cabin"/>
                <a:sym typeface="Cabin"/>
              </a:rPr>
            </a:br>
            <a:r>
              <a:rPr b="1" i="0" lang="en-US" sz="4000" u="none" cap="none" strike="noStrike">
                <a:solidFill>
                  <a:schemeClr val="lt1"/>
                </a:solidFill>
                <a:latin typeface="Cabin"/>
                <a:ea typeface="Cabin"/>
                <a:cs typeface="Cabin"/>
                <a:sym typeface="Cabin"/>
              </a:rPr>
              <a:t>that allows for individual work on readings, exploration of associated resources, conversation on forum topics, and group collaboration </a:t>
            </a:r>
            <a:br>
              <a:rPr b="1" i="0" lang="en-US" sz="4000" u="none" cap="none" strike="noStrike">
                <a:solidFill>
                  <a:schemeClr val="lt1"/>
                </a:solidFill>
                <a:latin typeface="Cabin"/>
                <a:ea typeface="Cabin"/>
                <a:cs typeface="Cabin"/>
                <a:sym typeface="Cabin"/>
              </a:rPr>
            </a:br>
            <a:r>
              <a:rPr b="1" i="0" lang="en-US" sz="4000" u="none" cap="none" strike="noStrike">
                <a:solidFill>
                  <a:schemeClr val="lt1"/>
                </a:solidFill>
                <a:latin typeface="Cabin"/>
                <a:ea typeface="Cabin"/>
                <a:cs typeface="Cabin"/>
                <a:sym typeface="Cabin"/>
              </a:rPr>
              <a:t>on learning activities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