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2"/>
  </p:notesMasterIdLst>
  <p:sldIdLst>
    <p:sldId id="256" r:id="rId2"/>
    <p:sldId id="301" r:id="rId3"/>
    <p:sldId id="302" r:id="rId4"/>
    <p:sldId id="303" r:id="rId5"/>
    <p:sldId id="304" r:id="rId6"/>
    <p:sldId id="305" r:id="rId7"/>
    <p:sldId id="317" r:id="rId8"/>
    <p:sldId id="306" r:id="rId9"/>
    <p:sldId id="307" r:id="rId10"/>
    <p:sldId id="308" r:id="rId11"/>
    <p:sldId id="312" r:id="rId12"/>
    <p:sldId id="309" r:id="rId13"/>
    <p:sldId id="311" r:id="rId14"/>
    <p:sldId id="310" r:id="rId15"/>
    <p:sldId id="313" r:id="rId16"/>
    <p:sldId id="318" r:id="rId17"/>
    <p:sldId id="314" r:id="rId18"/>
    <p:sldId id="315" r:id="rId19"/>
    <p:sldId id="316" r:id="rId20"/>
    <p:sldId id="31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B0645-2CD6-42DC-8805-464DA6E53FE2}" v="1000" dt="2019-03-19T16:10:05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ianne Silver" userId="S::kerianne.silver_esc.edu#ext#@sunysysadmin.onmicrosoft.com::ebddca1e-5478-4f6a-be19-8dd5688477b2" providerId="AD" clId="Web-{E29FE60B-524C-2952-B9FF-9756992A4429}"/>
    <pc:docChg chg="modSld">
      <pc:chgData name="Kerianne Silver" userId="S::kerianne.silver_esc.edu#ext#@sunysysadmin.onmicrosoft.com::ebddca1e-5478-4f6a-be19-8dd5688477b2" providerId="AD" clId="Web-{E29FE60B-524C-2952-B9FF-9756992A4429}" dt="2019-03-20T18:43:07.966" v="135" actId="20577"/>
      <pc:docMkLst>
        <pc:docMk/>
      </pc:docMkLst>
      <pc:sldChg chg="modSp">
        <pc:chgData name="Kerianne Silver" userId="S::kerianne.silver_esc.edu#ext#@sunysysadmin.onmicrosoft.com::ebddca1e-5478-4f6a-be19-8dd5688477b2" providerId="AD" clId="Web-{E29FE60B-524C-2952-B9FF-9756992A4429}" dt="2019-03-20T18:43:07.966" v="134" actId="20577"/>
        <pc:sldMkLst>
          <pc:docMk/>
          <pc:sldMk cId="2229742502" sldId="312"/>
        </pc:sldMkLst>
        <pc:spChg chg="mod">
          <ac:chgData name="Kerianne Silver" userId="S::kerianne.silver_esc.edu#ext#@sunysysadmin.onmicrosoft.com::ebddca1e-5478-4f6a-be19-8dd5688477b2" providerId="AD" clId="Web-{E29FE60B-524C-2952-B9FF-9756992A4429}" dt="2019-03-20T18:43:07.966" v="134" actId="20577"/>
          <ac:spMkLst>
            <pc:docMk/>
            <pc:sldMk cId="2229742502" sldId="312"/>
            <ac:spMk id="3" creationId="{6AF90B6A-95E7-4423-B72A-6DC97B3972DB}"/>
          </ac:spMkLst>
        </pc:spChg>
      </pc:sldChg>
    </pc:docChg>
  </pc:docChgLst>
  <pc:docChgLst>
    <pc:chgData name="Kerianne Silver" userId="S::kerianne.silver_esc.edu#ext#@sunysysadmin.onmicrosoft.com::ebddca1e-5478-4f6a-be19-8dd5688477b2" providerId="AD" clId="Web-{082B0645-2CD6-42DC-8805-464DA6E53FE2}"/>
    <pc:docChg chg="addSld delSld modSld sldOrd">
      <pc:chgData name="Kerianne Silver" userId="S::kerianne.silver_esc.edu#ext#@sunysysadmin.onmicrosoft.com::ebddca1e-5478-4f6a-be19-8dd5688477b2" providerId="AD" clId="Web-{082B0645-2CD6-42DC-8805-464DA6E53FE2}" dt="2019-03-19T19:50:15.040" v="2439" actId="20577"/>
      <pc:docMkLst>
        <pc:docMk/>
      </pc:docMkLst>
      <pc:sldChg chg="modSp">
        <pc:chgData name="Kerianne Silver" userId="S::kerianne.silver_esc.edu#ext#@sunysysadmin.onmicrosoft.com::ebddca1e-5478-4f6a-be19-8dd5688477b2" providerId="AD" clId="Web-{082B0645-2CD6-42DC-8805-464DA6E53FE2}" dt="2019-03-19T15:58:22.113" v="1834" actId="20577"/>
        <pc:sldMkLst>
          <pc:docMk/>
          <pc:sldMk cId="680779936" sldId="256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5:58:22.113" v="1834" actId="20577"/>
          <ac:spMkLst>
            <pc:docMk/>
            <pc:sldMk cId="680779936" sldId="256"/>
            <ac:spMk id="3" creationId="{00000000-0000-0000-0000-000000000000}"/>
          </ac:spMkLst>
        </pc:spChg>
      </pc:sldChg>
      <pc:sldChg chg="ord">
        <pc:chgData name="Kerianne Silver" userId="S::kerianne.silver_esc.edu#ext#@sunysysadmin.onmicrosoft.com::ebddca1e-5478-4f6a-be19-8dd5688477b2" providerId="AD" clId="Web-{082B0645-2CD6-42DC-8805-464DA6E53FE2}" dt="2019-03-19T15:24:48.206" v="244"/>
        <pc:sldMkLst>
          <pc:docMk/>
          <pc:sldMk cId="3833314684" sldId="299"/>
        </pc:sldMkLst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5:24:31.908" v="243" actId="1076"/>
        <pc:sldMkLst>
          <pc:docMk/>
          <pc:sldMk cId="738975626" sldId="301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5:03:38.548" v="39" actId="20577"/>
          <ac:spMkLst>
            <pc:docMk/>
            <pc:sldMk cId="738975626" sldId="301"/>
            <ac:spMk id="2" creationId="{328788C6-A654-41E1-80E0-828B1D36C13A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5:24:31.908" v="243" actId="1076"/>
          <ac:spMkLst>
            <pc:docMk/>
            <pc:sldMk cId="738975626" sldId="301"/>
            <ac:spMk id="3" creationId="{A5255925-516C-4C2C-9951-6D6025BF2342}"/>
          </ac:spMkLst>
        </pc:spChg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5:44:09.376" v="1159" actId="14100"/>
        <pc:sldMkLst>
          <pc:docMk/>
          <pc:sldMk cId="332913875" sldId="302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5:27:17.962" v="265" actId="20577"/>
          <ac:spMkLst>
            <pc:docMk/>
            <pc:sldMk cId="332913875" sldId="302"/>
            <ac:spMk id="2" creationId="{42B34960-B514-45CC-AAE9-4C137E09289E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5:44:09.376" v="1159" actId="14100"/>
          <ac:spMkLst>
            <pc:docMk/>
            <pc:sldMk cId="332913875" sldId="302"/>
            <ac:spMk id="3" creationId="{98AD747D-0FA2-4625-AFE7-F25E0AAE4B30}"/>
          </ac:spMkLst>
        </pc:spChg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5:46:32.273" v="1788" actId="20577"/>
        <pc:sldMkLst>
          <pc:docMk/>
          <pc:sldMk cId="2268319761" sldId="303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5:46:32.273" v="1788" actId="20577"/>
          <ac:spMkLst>
            <pc:docMk/>
            <pc:sldMk cId="2268319761" sldId="303"/>
            <ac:spMk id="2" creationId="{8DC5F502-8BFD-49F1-AB8C-29A1422257E0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5:46:20.866" v="1767" actId="20577"/>
          <ac:spMkLst>
            <pc:docMk/>
            <pc:sldMk cId="2268319761" sldId="303"/>
            <ac:spMk id="3" creationId="{B6D3A0F6-A156-427B-B204-5E501CF4E987}"/>
          </ac:spMkLst>
        </pc:spChg>
      </pc:sldChg>
      <pc:sldChg chg="addSp delSp modSp new">
        <pc:chgData name="Kerianne Silver" userId="S::kerianne.silver_esc.edu#ext#@sunysysadmin.onmicrosoft.com::ebddca1e-5478-4f6a-be19-8dd5688477b2" providerId="AD" clId="Web-{082B0645-2CD6-42DC-8805-464DA6E53FE2}" dt="2019-03-19T15:57:48.330" v="1792" actId="1076"/>
        <pc:sldMkLst>
          <pc:docMk/>
          <pc:sldMk cId="2839446870" sldId="304"/>
        </pc:sldMkLst>
        <pc:spChg chg="del">
          <ac:chgData name="Kerianne Silver" userId="S::kerianne.silver_esc.edu#ext#@sunysysadmin.onmicrosoft.com::ebddca1e-5478-4f6a-be19-8dd5688477b2" providerId="AD" clId="Web-{082B0645-2CD6-42DC-8805-464DA6E53FE2}" dt="2019-03-19T15:57:44.221" v="1791"/>
          <ac:spMkLst>
            <pc:docMk/>
            <pc:sldMk cId="2839446870" sldId="304"/>
            <ac:spMk id="2" creationId="{CAFD8DF2-C7E3-4F0C-ADCC-87D65357E6C7}"/>
          </ac:spMkLst>
        </pc:spChg>
        <pc:spChg chg="del">
          <ac:chgData name="Kerianne Silver" userId="S::kerianne.silver_esc.edu#ext#@sunysysadmin.onmicrosoft.com::ebddca1e-5478-4f6a-be19-8dd5688477b2" providerId="AD" clId="Web-{082B0645-2CD6-42DC-8805-464DA6E53FE2}" dt="2019-03-19T15:57:28.533" v="1790"/>
          <ac:spMkLst>
            <pc:docMk/>
            <pc:sldMk cId="2839446870" sldId="304"/>
            <ac:spMk id="3" creationId="{88ED1A56-5D76-4A58-A70A-94DF5B393644}"/>
          </ac:spMkLst>
        </pc:spChg>
        <pc:picChg chg="add mod ord">
          <ac:chgData name="Kerianne Silver" userId="S::kerianne.silver_esc.edu#ext#@sunysysadmin.onmicrosoft.com::ebddca1e-5478-4f6a-be19-8dd5688477b2" providerId="AD" clId="Web-{082B0645-2CD6-42DC-8805-464DA6E53FE2}" dt="2019-03-19T15:57:48.330" v="1792" actId="1076"/>
          <ac:picMkLst>
            <pc:docMk/>
            <pc:sldMk cId="2839446870" sldId="304"/>
            <ac:picMk id="4" creationId="{CBE37756-1E1A-4B4E-81B5-5C8E67EBD963}"/>
          </ac:picMkLst>
        </pc:picChg>
      </pc:sldChg>
      <pc:sldChg chg="delSp modSp new">
        <pc:chgData name="Kerianne Silver" userId="S::kerianne.silver_esc.edu#ext#@sunysysadmin.onmicrosoft.com::ebddca1e-5478-4f6a-be19-8dd5688477b2" providerId="AD" clId="Web-{082B0645-2CD6-42DC-8805-464DA6E53FE2}" dt="2019-03-19T15:59:55.539" v="1856"/>
        <pc:sldMkLst>
          <pc:docMk/>
          <pc:sldMk cId="891051834" sldId="305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5:59:46.663" v="1855" actId="14100"/>
          <ac:spMkLst>
            <pc:docMk/>
            <pc:sldMk cId="891051834" sldId="305"/>
            <ac:spMk id="2" creationId="{44E7F0FA-E3FE-43D7-A808-79DCBA956E5B}"/>
          </ac:spMkLst>
        </pc:spChg>
        <pc:spChg chg="del">
          <ac:chgData name="Kerianne Silver" userId="S::kerianne.silver_esc.edu#ext#@sunysysadmin.onmicrosoft.com::ebddca1e-5478-4f6a-be19-8dd5688477b2" providerId="AD" clId="Web-{082B0645-2CD6-42DC-8805-464DA6E53FE2}" dt="2019-03-19T15:59:55.539" v="1856"/>
          <ac:spMkLst>
            <pc:docMk/>
            <pc:sldMk cId="891051834" sldId="305"/>
            <ac:spMk id="3" creationId="{BF2D736E-C7E1-4972-A637-E93066F66723}"/>
          </ac:spMkLst>
        </pc:spChg>
      </pc:sldChg>
      <pc:sldChg chg="new del">
        <pc:chgData name="Kerianne Silver" userId="S::kerianne.silver_esc.edu#ext#@sunysysadmin.onmicrosoft.com::ebddca1e-5478-4f6a-be19-8dd5688477b2" providerId="AD" clId="Web-{082B0645-2CD6-42DC-8805-464DA6E53FE2}" dt="2019-03-19T15:59:17.818" v="1837"/>
        <pc:sldMkLst>
          <pc:docMk/>
          <pc:sldMk cId="2694948658" sldId="305"/>
        </pc:sldMkLst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6:10:05.719" v="1950" actId="20577"/>
        <pc:sldMkLst>
          <pc:docMk/>
          <pc:sldMk cId="2842444035" sldId="306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6:03:35.297" v="1896" actId="20577"/>
          <ac:spMkLst>
            <pc:docMk/>
            <pc:sldMk cId="2842444035" sldId="306"/>
            <ac:spMk id="2" creationId="{95E7344E-BD85-495A-8ABE-3E9E54BB7961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6:10:05.719" v="1950" actId="20577"/>
          <ac:spMkLst>
            <pc:docMk/>
            <pc:sldMk cId="2842444035" sldId="306"/>
            <ac:spMk id="3" creationId="{D257B650-F287-43EC-8733-59D00CDCBD10}"/>
          </ac:spMkLst>
        </pc:spChg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6:09:55.140" v="1946" actId="20577"/>
        <pc:sldMkLst>
          <pc:docMk/>
          <pc:sldMk cId="4031045942" sldId="307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6:08:57.685" v="1915" actId="20577"/>
          <ac:spMkLst>
            <pc:docMk/>
            <pc:sldMk cId="4031045942" sldId="307"/>
            <ac:spMk id="2" creationId="{1D4AA6AA-FA5E-4CEC-A8AF-A9919334B459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6:09:55.140" v="1946" actId="20577"/>
          <ac:spMkLst>
            <pc:docMk/>
            <pc:sldMk cId="4031045942" sldId="307"/>
            <ac:spMk id="3" creationId="{6FFD3517-449E-4C6E-983A-3BAA6C2C25D7}"/>
          </ac:spMkLst>
        </pc:spChg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8:05:02.556" v="2002" actId="20577"/>
        <pc:sldMkLst>
          <pc:docMk/>
          <pc:sldMk cId="428265636" sldId="308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8:05:02.556" v="2002" actId="20577"/>
          <ac:spMkLst>
            <pc:docMk/>
            <pc:sldMk cId="428265636" sldId="308"/>
            <ac:spMk id="2" creationId="{3BFA8D4C-1319-447A-8E1A-FB82656EE83B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8:04:58.681" v="1994" actId="20577"/>
          <ac:spMkLst>
            <pc:docMk/>
            <pc:sldMk cId="428265636" sldId="308"/>
            <ac:spMk id="3" creationId="{28781994-B1B3-4F17-9FCF-309AA8FCF80A}"/>
          </ac:spMkLst>
        </pc:spChg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9:36:53.615" v="2032" actId="20577"/>
        <pc:sldMkLst>
          <pc:docMk/>
          <pc:sldMk cId="3766446966" sldId="309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9:36:28.694" v="2007" actId="20577"/>
          <ac:spMkLst>
            <pc:docMk/>
            <pc:sldMk cId="3766446966" sldId="309"/>
            <ac:spMk id="2" creationId="{664FC9CB-FA06-4918-BAB7-6A1BEB89144D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9:36:53.615" v="2032" actId="20577"/>
          <ac:spMkLst>
            <pc:docMk/>
            <pc:sldMk cId="3766446966" sldId="309"/>
            <ac:spMk id="3" creationId="{10B42112-2B13-4FC4-B3BF-279038DD2F5D}"/>
          </ac:spMkLst>
        </pc:spChg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9:37:20.225" v="2050" actId="20577"/>
        <pc:sldMkLst>
          <pc:docMk/>
          <pc:sldMk cId="744878835" sldId="310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9:37:20.225" v="2050" actId="20577"/>
          <ac:spMkLst>
            <pc:docMk/>
            <pc:sldMk cId="744878835" sldId="310"/>
            <ac:spMk id="2" creationId="{F5C3B023-8CBA-4297-8B6F-8C72B5BA3D25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9:37:14.881" v="2038" actId="20577"/>
          <ac:spMkLst>
            <pc:docMk/>
            <pc:sldMk cId="744878835" sldId="310"/>
            <ac:spMk id="3" creationId="{BEF94AC9-0450-43E9-8075-CCBE8C9A7575}"/>
          </ac:spMkLst>
        </pc:spChg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9:37:54.866" v="2064" actId="20577"/>
        <pc:sldMkLst>
          <pc:docMk/>
          <pc:sldMk cId="2456868161" sldId="311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9:37:51.006" v="2060" actId="20577"/>
          <ac:spMkLst>
            <pc:docMk/>
            <pc:sldMk cId="2456868161" sldId="311"/>
            <ac:spMk id="2" creationId="{F5A781E1-0BE0-46D7-973C-06EFE1057DB8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9:37:54.866" v="2064" actId="20577"/>
          <ac:spMkLst>
            <pc:docMk/>
            <pc:sldMk cId="2456868161" sldId="311"/>
            <ac:spMk id="3" creationId="{8F764466-6A88-4455-8267-D80CC5F4A740}"/>
          </ac:spMkLst>
        </pc:spChg>
      </pc:sldChg>
      <pc:sldChg chg="modSp new">
        <pc:chgData name="Kerianne Silver" userId="S::kerianne.silver_esc.edu#ext#@sunysysadmin.onmicrosoft.com::ebddca1e-5478-4f6a-be19-8dd5688477b2" providerId="AD" clId="Web-{082B0645-2CD6-42DC-8805-464DA6E53FE2}" dt="2019-03-19T19:50:15.040" v="2438" actId="20577"/>
        <pc:sldMkLst>
          <pc:docMk/>
          <pc:sldMk cId="2229742502" sldId="312"/>
        </pc:sldMkLst>
        <pc:spChg chg="mod">
          <ac:chgData name="Kerianne Silver" userId="S::kerianne.silver_esc.edu#ext#@sunysysadmin.onmicrosoft.com::ebddca1e-5478-4f6a-be19-8dd5688477b2" providerId="AD" clId="Web-{082B0645-2CD6-42DC-8805-464DA6E53FE2}" dt="2019-03-19T19:45:00.539" v="2072" actId="20577"/>
          <ac:spMkLst>
            <pc:docMk/>
            <pc:sldMk cId="2229742502" sldId="312"/>
            <ac:spMk id="2" creationId="{EF3507B8-5E31-4E63-B6F2-4C5F933CE15A}"/>
          </ac:spMkLst>
        </pc:spChg>
        <pc:spChg chg="mod">
          <ac:chgData name="Kerianne Silver" userId="S::kerianne.silver_esc.edu#ext#@sunysysadmin.onmicrosoft.com::ebddca1e-5478-4f6a-be19-8dd5688477b2" providerId="AD" clId="Web-{082B0645-2CD6-42DC-8805-464DA6E53FE2}" dt="2019-03-19T19:50:15.040" v="2438" actId="20577"/>
          <ac:spMkLst>
            <pc:docMk/>
            <pc:sldMk cId="2229742502" sldId="312"/>
            <ac:spMk id="3" creationId="{6AF90B6A-95E7-4423-B72A-6DC97B3972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7C619-38A4-4023-9410-3C356FB2BB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EF2D4-069D-4FA0-8D73-532F3EF5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17272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4318000"/>
            <a:ext cx="65506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accent3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13" y="2516663"/>
            <a:ext cx="8627584" cy="184886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Supporting Students with Disabilities Using the Social Model of Disability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7147" y="4640826"/>
            <a:ext cx="8883444" cy="170455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700" b="1" dirty="0" smtClean="0"/>
              <a:t>2019 SUNY Student Success Summit </a:t>
            </a:r>
          </a:p>
          <a:p>
            <a:pPr algn="ctr"/>
            <a:r>
              <a:rPr lang="en-US" sz="3700" dirty="0" smtClean="0"/>
              <a:t>Andrea Piazza and Melissa Zgliczynski</a:t>
            </a:r>
          </a:p>
          <a:p>
            <a:pPr algn="ctr"/>
            <a:r>
              <a:rPr lang="en-US" sz="3700" dirty="0" smtClean="0"/>
              <a:t>Accessibility Resources &amp; Services</a:t>
            </a:r>
          </a:p>
          <a:p>
            <a:pPr algn="ctr"/>
            <a:r>
              <a:rPr lang="en-US" sz="3700" dirty="0" smtClean="0"/>
              <a:t>SUNY Empire State College</a:t>
            </a:r>
          </a:p>
          <a:p>
            <a:endParaRPr lang="en-US" sz="1800" dirty="0" smtClean="0">
              <a:cs typeface="Calibri"/>
            </a:endParaRPr>
          </a:p>
          <a:p>
            <a:endParaRPr lang="en-US" sz="1800" dirty="0" smtClean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27610" y="4851400"/>
            <a:ext cx="2468364" cy="1493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16F7D2E-E539-C84F-8DF3-34B82D89D29C}"/>
              </a:ext>
            </a:extLst>
          </p:cNvPr>
          <p:cNvSpPr txBox="1">
            <a:spLocks/>
          </p:cNvSpPr>
          <p:nvPr/>
        </p:nvSpPr>
        <p:spPr>
          <a:xfrm>
            <a:off x="88713" y="4851400"/>
            <a:ext cx="3025689" cy="14939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0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Universal Design – How?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Elephant, ostrich, turtle and snake are looking into a store window that has a sign &quot;One Size Fits All Store&quo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55" y="1512439"/>
            <a:ext cx="5491767" cy="4150942"/>
          </a:xfrm>
        </p:spPr>
      </p:pic>
    </p:spTree>
    <p:extLst>
      <p:ext uri="{BB962C8B-B14F-4D97-AF65-F5344CB8AC3E}">
        <p14:creationId xmlns:p14="http://schemas.microsoft.com/office/powerpoint/2010/main" val="42398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Process of 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529"/>
            <a:ext cx="7620000" cy="4473677"/>
          </a:xfrm>
        </p:spPr>
        <p:txBody>
          <a:bodyPr>
            <a:noAutofit/>
          </a:bodyPr>
          <a:lstStyle/>
          <a:p>
            <a:r>
              <a:rPr lang="en-US" sz="2400" dirty="0" smtClean="0"/>
              <a:t>Create a welcoming environment for all students</a:t>
            </a:r>
          </a:p>
          <a:p>
            <a:r>
              <a:rPr lang="en-US" sz="2400" dirty="0" smtClean="0"/>
              <a:t>Determine learning outcomes and/or essential requirements</a:t>
            </a:r>
          </a:p>
          <a:p>
            <a:r>
              <a:rPr lang="en-US" sz="2400" dirty="0" smtClean="0"/>
              <a:t>Be clear about expectations (in writing, verbal explanation, specific examples)</a:t>
            </a:r>
          </a:p>
          <a:p>
            <a:r>
              <a:rPr lang="en-US" sz="2400" dirty="0" smtClean="0"/>
              <a:t>Provide timely feedback</a:t>
            </a:r>
          </a:p>
          <a:p>
            <a:r>
              <a:rPr lang="en-US" sz="2400" dirty="0" smtClean="0"/>
              <a:t>Take into account students’ diverse backgrounds, learning preferences, strengths </a:t>
            </a:r>
            <a:r>
              <a:rPr lang="en-US" sz="2400" dirty="0"/>
              <a:t>&amp;</a:t>
            </a:r>
            <a:r>
              <a:rPr lang="en-US" sz="2400" dirty="0" smtClean="0"/>
              <a:t> challenges</a:t>
            </a:r>
          </a:p>
          <a:p>
            <a:r>
              <a:rPr lang="en-US" sz="2400" dirty="0" smtClean="0"/>
              <a:t>Provide students opportunities to interact with instructors, guest speakers, advisors, peers, student services staff,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6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32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 in Instruction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4064"/>
            <a:ext cx="7620000" cy="4955457"/>
          </a:xfrm>
        </p:spPr>
        <p:txBody>
          <a:bodyPr>
            <a:noAutofit/>
          </a:bodyPr>
          <a:lstStyle/>
          <a:p>
            <a:r>
              <a:rPr lang="en-US" sz="2800" dirty="0" smtClean="0"/>
              <a:t>Syllabus statement inviting students to meet with instructor to discuss learning needs</a:t>
            </a:r>
          </a:p>
          <a:p>
            <a:r>
              <a:rPr lang="en-US" sz="2800" dirty="0" smtClean="0"/>
              <a:t>Multiple modes of delivery – discussions, lectures, videos, readings, group presentations, etc.</a:t>
            </a:r>
          </a:p>
          <a:p>
            <a:r>
              <a:rPr lang="en-US" sz="2800" dirty="0" smtClean="0"/>
              <a:t>Outlines of what will be covered in each class</a:t>
            </a:r>
          </a:p>
          <a:p>
            <a:r>
              <a:rPr lang="en-US" sz="2800" dirty="0"/>
              <a:t>Allow rough drafts to be turned in ahead of the deadline so feedback can be </a:t>
            </a:r>
            <a:r>
              <a:rPr lang="en-US" sz="2800" dirty="0" smtClean="0"/>
              <a:t>provided</a:t>
            </a:r>
          </a:p>
          <a:p>
            <a:r>
              <a:rPr lang="en-US" sz="2800" dirty="0"/>
              <a:t>Regular, clear, concise feedback from the </a:t>
            </a:r>
            <a:r>
              <a:rPr lang="en-US" sz="2800" dirty="0" smtClean="0"/>
              <a:t>instructor</a:t>
            </a: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5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16743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More Examples of UD in Instruction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32" y="1002891"/>
            <a:ext cx="7762568" cy="5122606"/>
          </a:xfrm>
        </p:spPr>
        <p:txBody>
          <a:bodyPr>
            <a:noAutofit/>
          </a:bodyPr>
          <a:lstStyle/>
          <a:p>
            <a:r>
              <a:rPr lang="en-US" sz="2800" dirty="0" smtClean="0"/>
              <a:t>Videos that are captioned (benefits those who learn best by reading, who are viewing the video in a noisy environment, whose first language is not English, etc.)</a:t>
            </a:r>
          </a:p>
          <a:p>
            <a:r>
              <a:rPr lang="en-US" sz="2800" dirty="0" smtClean="0"/>
              <a:t>Alternative text for images on web pages, power points, etc. so it is accessible for students using screen readers</a:t>
            </a:r>
          </a:p>
          <a:p>
            <a:r>
              <a:rPr lang="en-US" sz="2800" dirty="0" smtClean="0"/>
              <a:t>Ensure the physical meeting space is accessible (adjustable height chairs </a:t>
            </a:r>
            <a:r>
              <a:rPr lang="en-US" sz="2800" dirty="0"/>
              <a:t>&amp;</a:t>
            </a:r>
            <a:r>
              <a:rPr lang="en-US" sz="2800" dirty="0" smtClean="0"/>
              <a:t> tables, flexible seating arrangements, easy to reach equipment at any height)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 in Student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Printed material that is available in accessible formats (i.e. electronic format that works with screen readers, magnification software, etc.)</a:t>
            </a:r>
          </a:p>
          <a:p>
            <a:r>
              <a:rPr lang="en-US" sz="2400" dirty="0" smtClean="0"/>
              <a:t>Student services websites that are compliant with Section 508 of </a:t>
            </a:r>
            <a:r>
              <a:rPr lang="en-US" sz="2400" dirty="0"/>
              <a:t>the Rehabilitation Act (https://www.section508.gov</a:t>
            </a:r>
            <a:r>
              <a:rPr lang="en-US" sz="2400" dirty="0" smtClean="0"/>
              <a:t>/)</a:t>
            </a:r>
          </a:p>
          <a:p>
            <a:r>
              <a:rPr lang="en-US" sz="2400" dirty="0" smtClean="0"/>
              <a:t>Staff that aware of how to make referrals to the Office of Accessibility/Disability Services and possible resources available</a:t>
            </a:r>
          </a:p>
          <a:p>
            <a:r>
              <a:rPr lang="en-US" sz="2400" dirty="0" smtClean="0"/>
              <a:t>Campus events that are welcoming to a diverse group</a:t>
            </a:r>
          </a:p>
          <a:p>
            <a:r>
              <a:rPr lang="en-US" sz="2400" dirty="0" smtClean="0"/>
              <a:t>Staff that view inclusion as everyone’s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51121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Identify learning outcomes</a:t>
            </a:r>
          </a:p>
          <a:p>
            <a:r>
              <a:rPr lang="en-US" sz="2800" dirty="0" smtClean="0"/>
              <a:t>Determine skills to be assessed</a:t>
            </a:r>
          </a:p>
          <a:p>
            <a:r>
              <a:rPr lang="en-US" sz="2800" dirty="0" smtClean="0"/>
              <a:t>Consider the various ways students can demonstrate these skills </a:t>
            </a:r>
            <a:endParaRPr lang="en-US" sz="2800" dirty="0"/>
          </a:p>
          <a:p>
            <a:pPr lvl="1"/>
            <a:r>
              <a:rPr lang="en-US" sz="2600" dirty="0" smtClean="0"/>
              <a:t>Papers</a:t>
            </a:r>
          </a:p>
          <a:p>
            <a:pPr lvl="1"/>
            <a:r>
              <a:rPr lang="en-US" sz="2600" dirty="0" smtClean="0"/>
              <a:t>Presentations</a:t>
            </a:r>
          </a:p>
          <a:p>
            <a:pPr lvl="1"/>
            <a:r>
              <a:rPr lang="en-US" sz="2600" dirty="0" smtClean="0"/>
              <a:t>Group projects</a:t>
            </a:r>
          </a:p>
          <a:p>
            <a:pPr lvl="1"/>
            <a:r>
              <a:rPr lang="en-US" sz="2600" dirty="0" smtClean="0"/>
              <a:t>Written and/or oral tests</a:t>
            </a:r>
          </a:p>
          <a:p>
            <a:pPr lvl="1"/>
            <a:r>
              <a:rPr lang="en-US" sz="2600" dirty="0" smtClean="0"/>
              <a:t>Discussion board posts</a:t>
            </a:r>
          </a:p>
          <a:p>
            <a:pPr lvl="1"/>
            <a:r>
              <a:rPr lang="en-US" sz="2600" dirty="0" smtClean="0"/>
              <a:t>Creative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Assessment (continued)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Consider providing options to students – ex: write a paper or give a presentation</a:t>
            </a:r>
          </a:p>
          <a:p>
            <a:r>
              <a:rPr lang="en-US" sz="2800" dirty="0"/>
              <a:t>Provide clear expectations and </a:t>
            </a:r>
            <a:r>
              <a:rPr lang="en-US" sz="2800" dirty="0" smtClean="0"/>
              <a:t>instructions</a:t>
            </a:r>
          </a:p>
          <a:p>
            <a:pPr lvl="1"/>
            <a:r>
              <a:rPr lang="en-US" sz="2600" dirty="0" smtClean="0"/>
              <a:t>Rubrics</a:t>
            </a:r>
          </a:p>
          <a:p>
            <a:pPr lvl="1"/>
            <a:r>
              <a:rPr lang="en-US" sz="2600" dirty="0" smtClean="0"/>
              <a:t>Step-by-step written directions</a:t>
            </a:r>
          </a:p>
          <a:p>
            <a:pPr lvl="1"/>
            <a:r>
              <a:rPr lang="en-US" sz="2600" dirty="0" smtClean="0"/>
              <a:t>Examples of high quality work</a:t>
            </a:r>
            <a:endParaRPr lang="en-US" sz="2600" dirty="0"/>
          </a:p>
          <a:p>
            <a:r>
              <a:rPr lang="en-US" sz="2800" dirty="0"/>
              <a:t>Evaluate the assessment and be open to making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 Responsibility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 the social model of disability, accessibility does not fall to only one or two departments – everyone on campus plays a role</a:t>
            </a:r>
          </a:p>
          <a:p>
            <a:r>
              <a:rPr lang="en-US" sz="2400" dirty="0" smtClean="0"/>
              <a:t>Committees related to diversity, equity and inclusion discuss disability when considering diversity</a:t>
            </a:r>
          </a:p>
          <a:p>
            <a:r>
              <a:rPr lang="en-US" sz="2400" dirty="0" smtClean="0"/>
              <a:t>College policies and procedures are developed and reviewed with inclusiveness in mind</a:t>
            </a:r>
          </a:p>
          <a:p>
            <a:r>
              <a:rPr lang="en-US" sz="2400" dirty="0" smtClean="0"/>
              <a:t>Procurement procedures always consider accessibility</a:t>
            </a:r>
          </a:p>
          <a:p>
            <a:r>
              <a:rPr lang="en-US" sz="2400" dirty="0" smtClean="0"/>
              <a:t>Professional development is provided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4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200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Professional Development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3 pictures: In the top picture a person asks &quot;Who wants change?&quot; and everyone in the crowd raises their hands. In the middle picture, a person asks &quot;Who wants to change?&quot; and everyone looks down, no hands raised. In the bottom pitcure, a person asks &quot;Who wants to lead the change?&quot; and the crowd has disappeared.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20" y="894735"/>
            <a:ext cx="5112774" cy="5161935"/>
          </a:xfrm>
        </p:spPr>
      </p:pic>
    </p:spTree>
    <p:extLst>
      <p:ext uri="{BB962C8B-B14F-4D97-AF65-F5344CB8AC3E}">
        <p14:creationId xmlns:p14="http://schemas.microsoft.com/office/powerpoint/2010/main" val="41238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Meaningful Professional Development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697"/>
            <a:ext cx="7620000" cy="439010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Establish short and long term objectives </a:t>
            </a:r>
          </a:p>
          <a:p>
            <a:r>
              <a:rPr lang="en-US" sz="2400" dirty="0" smtClean="0"/>
              <a:t>How are these objectives related to the college’s strategic plan?</a:t>
            </a:r>
          </a:p>
          <a:p>
            <a:r>
              <a:rPr lang="en-US" sz="2400" dirty="0" smtClean="0"/>
              <a:t>Identify the leaders and/or experts on campus when it comes to diversity, inclusion, accessibility, and disability services</a:t>
            </a:r>
          </a:p>
          <a:p>
            <a:r>
              <a:rPr lang="en-US" sz="2400" dirty="0" smtClean="0"/>
              <a:t>Consider various modes of delivery</a:t>
            </a:r>
          </a:p>
          <a:p>
            <a:pPr lvl="1"/>
            <a:r>
              <a:rPr lang="en-US" sz="2400" dirty="0" smtClean="0"/>
              <a:t>College-wide in-person trainings</a:t>
            </a:r>
          </a:p>
          <a:p>
            <a:pPr lvl="1"/>
            <a:r>
              <a:rPr lang="en-US" sz="2400" dirty="0" smtClean="0"/>
              <a:t>Division and/or department presentations</a:t>
            </a:r>
          </a:p>
          <a:p>
            <a:pPr lvl="1"/>
            <a:r>
              <a:rPr lang="en-US" sz="2400" dirty="0" smtClean="0"/>
              <a:t>Online workshops</a:t>
            </a:r>
          </a:p>
          <a:p>
            <a:pPr lvl="1"/>
            <a:r>
              <a:rPr lang="en-US" sz="2400" dirty="0" smtClean="0"/>
              <a:t>Conferences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88C6-A654-41E1-80E0-828B1D36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4968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Disability Defined by the Americans with Disabilities Act (ADA) and Section 504 of the Rehabilitation Act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5925-516C-4C2C-9951-6D6025BF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29" y="1824318"/>
            <a:ext cx="7620000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smtClean="0">
                <a:cs typeface="Calibri"/>
              </a:rPr>
              <a:t>An individual who </a:t>
            </a:r>
            <a:r>
              <a:rPr lang="en-US" sz="2800" dirty="0" smtClean="0"/>
              <a:t>has </a:t>
            </a:r>
            <a:r>
              <a:rPr lang="en-US" sz="2800" dirty="0"/>
              <a:t>a physical or mental impairment that substantially limits one or more major life </a:t>
            </a:r>
            <a:r>
              <a:rPr lang="en-US" sz="2800" dirty="0" smtClean="0"/>
              <a:t>activities</a:t>
            </a:r>
          </a:p>
          <a:p>
            <a:r>
              <a:rPr lang="en-US" sz="2800" dirty="0" smtClean="0">
                <a:cs typeface="Calibri"/>
              </a:rPr>
              <a:t>An individual who has a history or record of such impairment</a:t>
            </a:r>
          </a:p>
          <a:p>
            <a:r>
              <a:rPr lang="en-US" sz="2800" dirty="0" smtClean="0">
                <a:cs typeface="Calibri"/>
              </a:rPr>
              <a:t>An individual who is perceived by others as having such an impairment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9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865"/>
            <a:ext cx="7620000" cy="4699819"/>
          </a:xfrm>
        </p:spPr>
        <p:txBody>
          <a:bodyPr>
            <a:noAutofit/>
          </a:bodyPr>
          <a:lstStyle/>
          <a:p>
            <a:r>
              <a:rPr lang="en-US" sz="2500" dirty="0" smtClean="0"/>
              <a:t>Under the social model of disability, disability is a diversity issue, not something that needs to be “fixed”</a:t>
            </a:r>
          </a:p>
          <a:p>
            <a:r>
              <a:rPr lang="en-US" sz="2500" dirty="0" smtClean="0"/>
              <a:t>Applying universal design can benefit all college students, whether they have a documented disability or not</a:t>
            </a:r>
          </a:p>
          <a:p>
            <a:r>
              <a:rPr lang="en-US" sz="2500" dirty="0" smtClean="0"/>
              <a:t>Accessibility is everyone’s responsibility</a:t>
            </a:r>
          </a:p>
          <a:p>
            <a:r>
              <a:rPr lang="en-US" sz="2500" dirty="0" smtClean="0"/>
              <a:t>Consider professional development opportunities as ways to educate the campus community about disability and diversity – get “buy in”</a:t>
            </a:r>
          </a:p>
          <a:p>
            <a:r>
              <a:rPr lang="en-US" sz="2500" dirty="0" smtClean="0"/>
              <a:t>Thank you for taking time to explore this important topic!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048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Under Section 504 and ADA: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417142"/>
          </a:xfrm>
        </p:spPr>
        <p:txBody>
          <a:bodyPr>
            <a:noAutofit/>
          </a:bodyPr>
          <a:lstStyle/>
          <a:p>
            <a:r>
              <a:rPr lang="en-US" sz="2400" dirty="0"/>
              <a:t>Colleges &amp; universities must offer “reasonable accommodations” to ensure that students with disabilities receive equal access to and participation in educational programs and activities, including, without limitation, courses, activities, housing, etc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In the academic context, this may include:</a:t>
            </a:r>
          </a:p>
          <a:p>
            <a:pPr lvl="1"/>
            <a:r>
              <a:rPr lang="en-US" sz="2400" dirty="0"/>
              <a:t>Extended time on individual assignments/tests</a:t>
            </a:r>
          </a:p>
          <a:p>
            <a:pPr lvl="1"/>
            <a:r>
              <a:rPr lang="en-US" sz="2400" dirty="0"/>
              <a:t>Obtaining textbooks </a:t>
            </a:r>
            <a:r>
              <a:rPr lang="en-US" sz="2400" dirty="0" smtClean="0"/>
              <a:t>in alternative formats (i.e. electronic)</a:t>
            </a:r>
            <a:endParaRPr lang="en-US" sz="2400" dirty="0"/>
          </a:p>
          <a:p>
            <a:pPr lvl="1"/>
            <a:r>
              <a:rPr lang="en-US" sz="2400" dirty="0"/>
              <a:t>Use of a note-taker or note-taking devices</a:t>
            </a:r>
          </a:p>
          <a:p>
            <a:pPr lvl="1"/>
            <a:r>
              <a:rPr lang="en-US" sz="2400" dirty="0" smtClean="0"/>
              <a:t>Providing ASL interpreters for classes, meetings,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25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Numbers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7187"/>
            <a:ext cx="7959213" cy="4650657"/>
          </a:xfrm>
        </p:spPr>
        <p:txBody>
          <a:bodyPr>
            <a:noAutofit/>
          </a:bodyPr>
          <a:lstStyle/>
          <a:p>
            <a:r>
              <a:rPr lang="en-US" sz="2400" dirty="0" smtClean="0"/>
              <a:t>According to the National Center for Special Education Research</a:t>
            </a:r>
            <a:r>
              <a:rPr lang="en-US" sz="2400" b="1" dirty="0" smtClean="0"/>
              <a:t>, more than 200,000 </a:t>
            </a:r>
            <a:r>
              <a:rPr lang="en-US" sz="2400" dirty="0" smtClean="0"/>
              <a:t>students with Autism will be heading to college in the next 10 years</a:t>
            </a:r>
          </a:p>
          <a:p>
            <a:r>
              <a:rPr lang="en-US" sz="2400" dirty="0" smtClean="0"/>
              <a:t>According to the World Health Organization, more than 1/3 of college freshmen struggle with a mental illness (and not all self-identify to Disability Services)</a:t>
            </a:r>
          </a:p>
          <a:p>
            <a:r>
              <a:rPr lang="en-US" sz="2400" dirty="0" smtClean="0"/>
              <a:t>According to the National Center for Education Statistics, 11% of undergraduate college students report having a learning disability </a:t>
            </a:r>
          </a:p>
          <a:p>
            <a:r>
              <a:rPr lang="en-US" sz="2400" dirty="0" smtClean="0"/>
              <a:t>The National Center for Special Education Research reports that only 34% of students with disabilities have completed a four-year degree eight years after graduating high 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1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03" y="164690"/>
            <a:ext cx="7620000" cy="78903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can we take a </a:t>
            </a:r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roactive approach?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With a burning building in the background, a superhero asks a person, &quot;Why didn't you call me before?&quot; The other person responds, &quot;Because you're so good at crisis management.&quot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556" y="878247"/>
            <a:ext cx="6655332" cy="49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819"/>
            <a:ext cx="7620000" cy="964227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Universal Design  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394"/>
            <a:ext cx="7620000" cy="4994787"/>
          </a:xfrm>
        </p:spPr>
        <p:txBody>
          <a:bodyPr>
            <a:noAutofit/>
          </a:bodyPr>
          <a:lstStyle/>
          <a:p>
            <a:r>
              <a:rPr lang="en-US" sz="2800" dirty="0" smtClean="0"/>
              <a:t>Ronald Mace, a wheelchair user and architect, coined the term </a:t>
            </a:r>
            <a:r>
              <a:rPr lang="en-US" sz="2800" b="1" dirty="0" smtClean="0"/>
              <a:t>universal design </a:t>
            </a:r>
            <a:r>
              <a:rPr lang="en-US" sz="2800" dirty="0" smtClean="0"/>
              <a:t>in the 1970’s</a:t>
            </a:r>
          </a:p>
          <a:p>
            <a:r>
              <a:rPr lang="en-US" sz="2800" b="1" dirty="0" smtClean="0"/>
              <a:t>Universal design (UD) </a:t>
            </a:r>
            <a:r>
              <a:rPr lang="en-US" sz="2800" dirty="0" smtClean="0"/>
              <a:t>is “the design of products and environments to be usable by all people, to the greatest extent possible, without the need for adaptation or specialized design.”</a:t>
            </a:r>
          </a:p>
          <a:p>
            <a:r>
              <a:rPr lang="en-US" sz="2800" dirty="0" smtClean="0"/>
              <a:t>Example of UD is a sidewalk with curb cutouts that can be used by people who are walking, using wheelchairs, pushing a stroller, pulling a cart, etc.</a:t>
            </a:r>
          </a:p>
        </p:txBody>
      </p:sp>
    </p:spTree>
    <p:extLst>
      <p:ext uri="{BB962C8B-B14F-4D97-AF65-F5344CB8AC3E}">
        <p14:creationId xmlns:p14="http://schemas.microsoft.com/office/powerpoint/2010/main" val="205085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Social Model of Disability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V</a:t>
            </a:r>
            <a:r>
              <a:rPr lang="en-US" sz="3000" dirty="0" smtClean="0"/>
              <a:t>iews </a:t>
            </a:r>
            <a:r>
              <a:rPr lang="en-US" sz="3000" dirty="0"/>
              <a:t>disability as one aspect of a person’s </a:t>
            </a:r>
            <a:r>
              <a:rPr lang="en-US" sz="3000" dirty="0" smtClean="0"/>
              <a:t>diversity</a:t>
            </a:r>
          </a:p>
          <a:p>
            <a:r>
              <a:rPr lang="en-US" sz="3000" dirty="0" smtClean="0"/>
              <a:t>Disability is a piece of the individual’s identity</a:t>
            </a:r>
          </a:p>
          <a:p>
            <a:r>
              <a:rPr lang="en-US" sz="3000" dirty="0" smtClean="0"/>
              <a:t>Disability </a:t>
            </a:r>
            <a:r>
              <a:rPr lang="en-US" sz="3000" dirty="0"/>
              <a:t>is caused by the way society is organized, rather than a person’s impairment or </a:t>
            </a:r>
            <a:r>
              <a:rPr lang="en-US" sz="3000" dirty="0" smtClean="0"/>
              <a:t>difference</a:t>
            </a:r>
          </a:p>
          <a:p>
            <a:pPr marL="114300" indent="0">
              <a:buNone/>
            </a:pP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22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Takeaways from the Social Model of Disability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Move away from the medical model that views disability as a problem</a:t>
            </a:r>
          </a:p>
          <a:p>
            <a:r>
              <a:rPr lang="en-US" sz="2400" dirty="0" smtClean="0"/>
              <a:t>A disability is NOT something that needs to be “fixed”</a:t>
            </a:r>
          </a:p>
          <a:p>
            <a:r>
              <a:rPr lang="en-US" sz="2400" dirty="0" smtClean="0"/>
              <a:t>Focuses attention on the attitudinal obstacles people with disabilities face</a:t>
            </a:r>
          </a:p>
          <a:p>
            <a:r>
              <a:rPr lang="en-US" sz="2400" dirty="0" smtClean="0"/>
              <a:t>Ableism – discrimination against people with disabilities or those perceived as having disabilities</a:t>
            </a:r>
          </a:p>
          <a:p>
            <a:r>
              <a:rPr lang="en-US" sz="2400" dirty="0" smtClean="0"/>
              <a:t>Disability as a diversity issue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2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dirty="0" smtClean="0">
                <a:solidFill>
                  <a:schemeClr val="tx1"/>
                </a:solidFill>
              </a:rPr>
              <a:t>Putting Universal Design into Practice in the College Setting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Proactive process (not reactive)</a:t>
            </a:r>
          </a:p>
          <a:p>
            <a:r>
              <a:rPr lang="en-US" sz="2400" dirty="0" smtClean="0"/>
              <a:t>Building in features that anticipate a diverse group of users’ needs and preference</a:t>
            </a:r>
          </a:p>
          <a:p>
            <a:r>
              <a:rPr lang="en-US" sz="2400" dirty="0" smtClean="0"/>
              <a:t>Usable, accessible and inclusive</a:t>
            </a:r>
          </a:p>
          <a:p>
            <a:r>
              <a:rPr lang="en-US" sz="2400" dirty="0" smtClean="0"/>
              <a:t>Benefits ALL students – those with different technological skills, non-traditional students, students whose first language is not English, students from various minority groups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105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000"/>
    </mc:Choice>
    <mc:Fallback xmlns="">
      <p:transition advClick="0" advTm="19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UNY Empire">
      <a:dk1>
        <a:sysClr val="windowText" lastClr="000000"/>
      </a:dk1>
      <a:lt1>
        <a:sysClr val="window" lastClr="FFFFFF"/>
      </a:lt1>
      <a:dk2>
        <a:srgbClr val="414141"/>
      </a:dk2>
      <a:lt2>
        <a:srgbClr val="FFFFFF"/>
      </a:lt2>
      <a:accent1>
        <a:srgbClr val="8C7287"/>
      </a:accent1>
      <a:accent2>
        <a:srgbClr val="414141"/>
      </a:accent2>
      <a:accent3>
        <a:srgbClr val="E68422"/>
      </a:accent3>
      <a:accent4>
        <a:srgbClr val="6A7970"/>
      </a:accent4>
      <a:accent5>
        <a:srgbClr val="63891F"/>
      </a:accent5>
      <a:accent6>
        <a:srgbClr val="758085"/>
      </a:accent6>
      <a:hlink>
        <a:srgbClr val="F6EBDA"/>
      </a:hlink>
      <a:folHlink>
        <a:srgbClr val="B2B2B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7140</TotalTime>
  <Words>1101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Adjacency</vt:lpstr>
      <vt:lpstr>Supporting Students with Disabilities Using the Social Model of Disability</vt:lpstr>
      <vt:lpstr>Disability Defined by the Americans with Disabilities Act (ADA) and Section 504 of the Rehabilitation Act</vt:lpstr>
      <vt:lpstr>Under Section 504 and ADA:</vt:lpstr>
      <vt:lpstr>The Numbers</vt:lpstr>
      <vt:lpstr>How can we take a proactive approach?</vt:lpstr>
      <vt:lpstr>Universal Design  </vt:lpstr>
      <vt:lpstr>The Social Model of Disability</vt:lpstr>
      <vt:lpstr>Takeaways from the Social Model of Disability</vt:lpstr>
      <vt:lpstr>Putting Universal Design into Practice in the College Setting</vt:lpstr>
      <vt:lpstr>Universal Design – How?</vt:lpstr>
      <vt:lpstr>The Process of UD</vt:lpstr>
      <vt:lpstr>UD in Instruction</vt:lpstr>
      <vt:lpstr>More Examples of UD in Instruction</vt:lpstr>
      <vt:lpstr>UD in Student Services</vt:lpstr>
      <vt:lpstr>Assessment</vt:lpstr>
      <vt:lpstr>Assessment (continued)</vt:lpstr>
      <vt:lpstr>Shared Responsibility</vt:lpstr>
      <vt:lpstr>Professional Development</vt:lpstr>
      <vt:lpstr>Meaningful Professional Development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with Disabilities : Awareness Training</dc:title>
  <dc:creator>G Fischer</dc:creator>
  <cp:lastModifiedBy>Andrea Piazza</cp:lastModifiedBy>
  <cp:revision>115</cp:revision>
  <cp:lastPrinted>2019-10-08T19:36:07Z</cp:lastPrinted>
  <dcterms:created xsi:type="dcterms:W3CDTF">2014-12-10T16:47:31Z</dcterms:created>
  <dcterms:modified xsi:type="dcterms:W3CDTF">2019-10-28T13:40:13Z</dcterms:modified>
</cp:coreProperties>
</file>