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95" r:id="rId4"/>
    <p:sldId id="257" r:id="rId5"/>
    <p:sldId id="259" r:id="rId6"/>
    <p:sldId id="260" r:id="rId7"/>
    <p:sldId id="278" r:id="rId8"/>
    <p:sldId id="263" r:id="rId9"/>
    <p:sldId id="265" r:id="rId10"/>
    <p:sldId id="294" r:id="rId11"/>
    <p:sldId id="279" r:id="rId12"/>
    <p:sldId id="264" r:id="rId13"/>
    <p:sldId id="281" r:id="rId14"/>
    <p:sldId id="280" r:id="rId15"/>
    <p:sldId id="266" r:id="rId16"/>
    <p:sldId id="275" r:id="rId17"/>
    <p:sldId id="277" r:id="rId18"/>
    <p:sldId id="276" r:id="rId19"/>
    <p:sldId id="282" r:id="rId20"/>
    <p:sldId id="272" r:id="rId21"/>
    <p:sldId id="269" r:id="rId22"/>
    <p:sldId id="273" r:id="rId23"/>
    <p:sldId id="270" r:id="rId24"/>
    <p:sldId id="274" r:id="rId25"/>
    <p:sldId id="268" r:id="rId26"/>
    <p:sldId id="284" r:id="rId27"/>
    <p:sldId id="291" r:id="rId28"/>
    <p:sldId id="292" r:id="rId29"/>
    <p:sldId id="285" r:id="rId30"/>
    <p:sldId id="283" r:id="rId31"/>
    <p:sldId id="286" r:id="rId32"/>
    <p:sldId id="287" r:id="rId33"/>
    <p:sldId id="288" r:id="rId34"/>
    <p:sldId id="289" r:id="rId35"/>
    <p:sldId id="293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D"/>
    <a:srgbClr val="00A160"/>
    <a:srgbClr val="CFA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163" autoAdjust="0"/>
  </p:normalViewPr>
  <p:slideViewPr>
    <p:cSldViewPr snapToGrid="0">
      <p:cViewPr varScale="1">
        <p:scale>
          <a:sx n="45" d="100"/>
          <a:sy n="45" d="100"/>
        </p:scale>
        <p:origin x="1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C4C76-A9F6-4469-BB08-658A644C9F32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F7E3-B0A9-46CD-B8FA-67B8F6CE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7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6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54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03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1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31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6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3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F7E3-B0A9-46CD-B8FA-67B8F6CEDA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63500">
            <a:solidFill>
              <a:srgbClr val="CFA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82659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CFAB7A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eSports Roody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0" y="5632174"/>
            <a:ext cx="939126" cy="9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47135" y="278296"/>
            <a:ext cx="11689492" cy="6310657"/>
          </a:xfrm>
          <a:prstGeom prst="rect">
            <a:avLst/>
          </a:prstGeom>
          <a:noFill/>
          <a:ln w="76200">
            <a:solidFill>
              <a:srgbClr val="CFA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mble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61" y="376236"/>
            <a:ext cx="411094" cy="6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eSports Roody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0" y="5632174"/>
            <a:ext cx="939126" cy="9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3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eSports Roody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0" y="5632174"/>
            <a:ext cx="939126" cy="9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5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1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7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1DA1EEC-438F-4EB7-8C34-3D73EB51B5D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8A4268-F31C-4AA1-93C9-A9B42BB9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wolfeb@canton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ZA0KScQX-j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2016" y="631596"/>
            <a:ext cx="7935310" cy="4080206"/>
          </a:xfrm>
        </p:spPr>
        <p:txBody>
          <a:bodyPr>
            <a:noAutofit/>
          </a:bodyPr>
          <a:lstStyle/>
          <a:p>
            <a:r>
              <a:rPr lang="en-US" sz="4800" dirty="0"/>
              <a:t>Understanding </a:t>
            </a:r>
            <a:r>
              <a:rPr lang="en-US" sz="4800" dirty="0" smtClean="0"/>
              <a:t>Collegiate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Varsity </a:t>
            </a:r>
            <a:r>
              <a:rPr lang="en-US" sz="4800" cap="none" dirty="0"/>
              <a:t>e</a:t>
            </a:r>
            <a:r>
              <a:rPr lang="en-US" sz="4800" dirty="0"/>
              <a:t>Sports: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Team </a:t>
            </a:r>
            <a:r>
              <a:rPr lang="en-US" sz="4800" dirty="0"/>
              <a:t>Culture and</a:t>
            </a:r>
            <a:br>
              <a:rPr lang="en-US" sz="4800" dirty="0"/>
            </a:br>
            <a:r>
              <a:rPr lang="en-US" sz="4800" dirty="0"/>
              <a:t>Biopsychosocial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967" y="5099081"/>
            <a:ext cx="11267088" cy="1037358"/>
          </a:xfrm>
        </p:spPr>
        <p:txBody>
          <a:bodyPr>
            <a:noAutofit/>
          </a:bodyPr>
          <a:lstStyle/>
          <a:p>
            <a:r>
              <a:rPr lang="en-US" sz="4000" dirty="0" smtClean="0"/>
              <a:t>Barat Wolfe, PhD</a:t>
            </a:r>
            <a:endParaRPr lang="en-US" sz="4000" dirty="0"/>
          </a:p>
        </p:txBody>
      </p:sp>
      <p:pic>
        <p:nvPicPr>
          <p:cNvPr id="3076" name="Picture 4" descr="SUNY Canton eSport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8" y="1162116"/>
            <a:ext cx="3810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UNY Can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90" y="5617760"/>
            <a:ext cx="1072056" cy="8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6518"/>
            <a:ext cx="9875520" cy="939664"/>
          </a:xfrm>
        </p:spPr>
        <p:txBody>
          <a:bodyPr/>
          <a:lstStyle/>
          <a:p>
            <a:pPr algn="ctr"/>
            <a:r>
              <a:rPr lang="en-US" b="1" dirty="0" smtClean="0"/>
              <a:t>Known Correlates and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1506071"/>
            <a:ext cx="5586411" cy="499171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Health Compromising</a:t>
            </a:r>
          </a:p>
          <a:p>
            <a:pPr lvl="1"/>
            <a:r>
              <a:rPr lang="en-US" sz="3000" dirty="0" smtClean="0"/>
              <a:t>Exhaustion/burnout</a:t>
            </a:r>
          </a:p>
          <a:p>
            <a:pPr lvl="1"/>
            <a:r>
              <a:rPr lang="en-US" sz="3000" dirty="0" smtClean="0"/>
              <a:t>Stimulant use</a:t>
            </a:r>
          </a:p>
          <a:p>
            <a:pPr lvl="1"/>
            <a:r>
              <a:rPr lang="en-US" sz="3000" dirty="0" smtClean="0"/>
              <a:t>ADHD</a:t>
            </a:r>
          </a:p>
          <a:p>
            <a:pPr lvl="1"/>
            <a:r>
              <a:rPr lang="en-US" sz="3000" dirty="0" smtClean="0"/>
              <a:t>Addiction, dopamine activation</a:t>
            </a:r>
          </a:p>
          <a:p>
            <a:pPr lvl="1"/>
            <a:r>
              <a:rPr lang="en-US" sz="3000" dirty="0" smtClean="0"/>
              <a:t>Anxiety, depression</a:t>
            </a:r>
          </a:p>
          <a:p>
            <a:pPr lvl="1"/>
            <a:r>
              <a:rPr lang="en-US" sz="3000" dirty="0" smtClean="0"/>
              <a:t>Tetris effect</a:t>
            </a:r>
          </a:p>
          <a:p>
            <a:pPr lvl="1"/>
            <a:r>
              <a:rPr lang="en-US" sz="3000" dirty="0" smtClean="0"/>
              <a:t>Eye fatigue, back and neck pain, wrist and hand issues</a:t>
            </a:r>
          </a:p>
          <a:p>
            <a:pPr lvl="1"/>
            <a:r>
              <a:rPr lang="en-US" sz="3000" dirty="0" smtClean="0"/>
              <a:t>Sleep disturbance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57949" y="1506071"/>
            <a:ext cx="5401541" cy="499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A160"/>
                </a:solidFill>
              </a:rPr>
              <a:t>Health Promoting</a:t>
            </a:r>
          </a:p>
          <a:p>
            <a:pPr lvl="1"/>
            <a:r>
              <a:rPr lang="en-US" sz="3000" dirty="0" smtClean="0"/>
              <a:t>Cardiovascular conditions similar to mild/moderate exercise</a:t>
            </a:r>
          </a:p>
          <a:p>
            <a:pPr lvl="1"/>
            <a:r>
              <a:rPr lang="en-US" sz="3000" dirty="0" smtClean="0"/>
              <a:t>Self-esteem</a:t>
            </a:r>
          </a:p>
          <a:p>
            <a:pPr lvl="1"/>
            <a:r>
              <a:rPr lang="en-US" sz="3000" dirty="0" smtClean="0"/>
              <a:t>Conflict resolution</a:t>
            </a:r>
          </a:p>
          <a:p>
            <a:pPr lvl="1"/>
            <a:r>
              <a:rPr lang="en-US" sz="3000" dirty="0" smtClean="0"/>
              <a:t>Cognitive skills</a:t>
            </a:r>
          </a:p>
          <a:p>
            <a:pPr lvl="1"/>
            <a:r>
              <a:rPr lang="en-US" sz="3000" dirty="0" smtClean="0"/>
              <a:t>Information management </a:t>
            </a:r>
          </a:p>
          <a:p>
            <a:pPr lvl="1"/>
            <a:r>
              <a:rPr lang="en-US" sz="3000" dirty="0" smtClean="0"/>
              <a:t>Communication skills</a:t>
            </a:r>
          </a:p>
          <a:p>
            <a:pPr lvl="1"/>
            <a:r>
              <a:rPr lang="en-US" sz="3000" dirty="0" smtClean="0"/>
              <a:t>Spatial 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2436"/>
            <a:ext cx="9875520" cy="847725"/>
          </a:xfrm>
        </p:spPr>
        <p:txBody>
          <a:bodyPr/>
          <a:lstStyle/>
          <a:p>
            <a:pPr algn="ctr"/>
            <a:r>
              <a:rPr lang="en-US" b="1" dirty="0" smtClean="0"/>
              <a:t>Gaming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00161"/>
            <a:ext cx="10544176" cy="50434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ICD-11 (WHO); DSM-V (APA) as condition for further study</a:t>
            </a:r>
          </a:p>
          <a:p>
            <a:pPr lvl="1"/>
            <a:r>
              <a:rPr lang="en-US" sz="2800" dirty="0" smtClean="0"/>
              <a:t>Pathology: Significant impairment, 12 months; uncontrollable </a:t>
            </a:r>
          </a:p>
          <a:p>
            <a:r>
              <a:rPr lang="en-US" sz="3200" dirty="0" smtClean="0"/>
              <a:t>Generally, </a:t>
            </a:r>
            <a:r>
              <a:rPr lang="en-US" sz="3200" b="1" dirty="0" smtClean="0">
                <a:solidFill>
                  <a:srgbClr val="00A160"/>
                </a:solidFill>
              </a:rPr>
              <a:t>five </a:t>
            </a:r>
            <a:r>
              <a:rPr lang="en-US" sz="3200" dirty="0" smtClean="0"/>
              <a:t>of nine symptoms: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Gaming preoccupation</a:t>
            </a:r>
            <a:r>
              <a:rPr lang="en-US" dirty="0">
                <a:solidFill>
                  <a:schemeClr val="bg1"/>
                </a:solidFill>
              </a:rPr>
              <a:t>; withdrawal; tolerance; loss of interest in other activities;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bg1"/>
                </a:solidFill>
              </a:rPr>
              <a:t>minimizing use; loss of relationship, educational, or career opportunities; gaming to escape or relieve anxiety, guilt or other negative mood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bg1"/>
                </a:solidFill>
              </a:rPr>
              <a:t>states; failure to control; and continued gaming despite psychosocial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Problems</a:t>
            </a:r>
          </a:p>
          <a:p>
            <a:pPr marL="27432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74320" lvl="1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414" y="3014664"/>
            <a:ext cx="5243512" cy="31085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1"/>
            <a:r>
              <a:rPr lang="en-US" sz="2800" dirty="0">
                <a:solidFill>
                  <a:srgbClr val="004B8D"/>
                </a:solidFill>
              </a:rPr>
              <a:t>Gaming </a:t>
            </a:r>
            <a:r>
              <a:rPr lang="en-US" sz="2800" dirty="0" smtClean="0">
                <a:solidFill>
                  <a:srgbClr val="004B8D"/>
                </a:solidFill>
              </a:rPr>
              <a:t>preoccupation</a:t>
            </a:r>
          </a:p>
          <a:p>
            <a:pPr lvl="1"/>
            <a:r>
              <a:rPr lang="en-US" sz="2800" dirty="0" smtClean="0">
                <a:solidFill>
                  <a:srgbClr val="004B8D"/>
                </a:solidFill>
              </a:rPr>
              <a:t>Withdrawal</a:t>
            </a:r>
          </a:p>
          <a:p>
            <a:pPr lvl="1"/>
            <a:r>
              <a:rPr lang="en-US" sz="2800" dirty="0" smtClean="0">
                <a:solidFill>
                  <a:srgbClr val="004B8D"/>
                </a:solidFill>
              </a:rPr>
              <a:t>Tolerance</a:t>
            </a:r>
          </a:p>
          <a:p>
            <a:pPr lvl="1"/>
            <a:r>
              <a:rPr lang="en-US" sz="2800" dirty="0">
                <a:solidFill>
                  <a:srgbClr val="004B8D"/>
                </a:solidFill>
              </a:rPr>
              <a:t>L</a:t>
            </a:r>
            <a:r>
              <a:rPr lang="en-US" sz="2800" dirty="0" smtClean="0">
                <a:solidFill>
                  <a:srgbClr val="004B8D"/>
                </a:solidFill>
              </a:rPr>
              <a:t>oss </a:t>
            </a:r>
            <a:r>
              <a:rPr lang="en-US" sz="2800" dirty="0">
                <a:solidFill>
                  <a:srgbClr val="004B8D"/>
                </a:solidFill>
              </a:rPr>
              <a:t>of interest in </a:t>
            </a:r>
            <a:r>
              <a:rPr lang="en-US" sz="2800" dirty="0" smtClean="0">
                <a:solidFill>
                  <a:srgbClr val="004B8D"/>
                </a:solidFill>
              </a:rPr>
              <a:t>other</a:t>
            </a:r>
            <a:br>
              <a:rPr lang="en-US" sz="2800" dirty="0" smtClean="0">
                <a:solidFill>
                  <a:srgbClr val="004B8D"/>
                </a:solidFill>
              </a:rPr>
            </a:br>
            <a:r>
              <a:rPr lang="en-US" sz="2800" dirty="0" smtClean="0">
                <a:solidFill>
                  <a:srgbClr val="004B8D"/>
                </a:solidFill>
              </a:rPr>
              <a:t>   activities</a:t>
            </a:r>
            <a:endParaRPr lang="en-US" sz="2800" dirty="0" smtClean="0">
              <a:solidFill>
                <a:srgbClr val="004B8D"/>
              </a:solidFill>
            </a:endParaRPr>
          </a:p>
          <a:p>
            <a:pPr lvl="1"/>
            <a:r>
              <a:rPr lang="en-US" sz="2800" dirty="0" smtClean="0">
                <a:solidFill>
                  <a:srgbClr val="004B8D"/>
                </a:solidFill>
              </a:rPr>
              <a:t>Minimizing use</a:t>
            </a:r>
            <a:endParaRPr lang="en-US" sz="2800" dirty="0">
              <a:solidFill>
                <a:srgbClr val="004B8D"/>
              </a:solidFill>
            </a:endParaRPr>
          </a:p>
          <a:p>
            <a:pPr lvl="1"/>
            <a:r>
              <a:rPr lang="en-US" sz="2800" dirty="0" smtClean="0">
                <a:solidFill>
                  <a:srgbClr val="004B8D"/>
                </a:solidFill>
              </a:rPr>
              <a:t>Failure to control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9263" y="3014664"/>
            <a:ext cx="5872163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004B8D"/>
                </a:solidFill>
              </a:rPr>
              <a:t>Loss of relationship, educational, or</a:t>
            </a:r>
            <a:br>
              <a:rPr lang="en-US" sz="2800" dirty="0" smtClean="0">
                <a:solidFill>
                  <a:srgbClr val="004B8D"/>
                </a:solidFill>
              </a:rPr>
            </a:br>
            <a:r>
              <a:rPr lang="en-US" sz="2800" dirty="0" smtClean="0">
                <a:solidFill>
                  <a:srgbClr val="004B8D"/>
                </a:solidFill>
              </a:rPr>
              <a:t>   career opportunities</a:t>
            </a:r>
          </a:p>
          <a:p>
            <a:pPr lvl="1"/>
            <a:r>
              <a:rPr lang="en-US" sz="2800" dirty="0" smtClean="0">
                <a:solidFill>
                  <a:srgbClr val="004B8D"/>
                </a:solidFill>
              </a:rPr>
              <a:t>Gaming to escape or relieve anxiety, guilt or other </a:t>
            </a:r>
            <a:r>
              <a:rPr lang="en-US" sz="2800" dirty="0" smtClean="0">
                <a:solidFill>
                  <a:srgbClr val="004B8D"/>
                </a:solidFill>
              </a:rPr>
              <a:t>negative</a:t>
            </a:r>
            <a:br>
              <a:rPr lang="en-US" sz="2800" dirty="0" smtClean="0">
                <a:solidFill>
                  <a:srgbClr val="004B8D"/>
                </a:solidFill>
              </a:rPr>
            </a:br>
            <a:r>
              <a:rPr lang="en-US" sz="2800" dirty="0" smtClean="0">
                <a:solidFill>
                  <a:srgbClr val="004B8D"/>
                </a:solidFill>
              </a:rPr>
              <a:t>   mood </a:t>
            </a:r>
            <a:r>
              <a:rPr lang="en-US" sz="2800" dirty="0" smtClean="0">
                <a:solidFill>
                  <a:srgbClr val="004B8D"/>
                </a:solidFill>
              </a:rPr>
              <a:t>states</a:t>
            </a:r>
          </a:p>
          <a:p>
            <a:pPr lvl="1"/>
            <a:r>
              <a:rPr lang="en-US" sz="2800" dirty="0" smtClean="0">
                <a:solidFill>
                  <a:srgbClr val="004B8D"/>
                </a:solidFill>
              </a:rPr>
              <a:t>Continued gaming </a:t>
            </a:r>
            <a:r>
              <a:rPr lang="en-US" sz="2800" smtClean="0">
                <a:solidFill>
                  <a:srgbClr val="004B8D"/>
                </a:solidFill>
              </a:rPr>
              <a:t>despite </a:t>
            </a:r>
            <a:r>
              <a:rPr lang="en-US" sz="2800" smtClean="0">
                <a:solidFill>
                  <a:srgbClr val="004B8D"/>
                </a:solidFill>
              </a:rPr>
              <a:t/>
            </a:r>
            <a:br>
              <a:rPr lang="en-US" sz="2800" smtClean="0">
                <a:solidFill>
                  <a:srgbClr val="004B8D"/>
                </a:solidFill>
              </a:rPr>
            </a:br>
            <a:r>
              <a:rPr lang="en-US" sz="2800" smtClean="0">
                <a:solidFill>
                  <a:srgbClr val="004B8D"/>
                </a:solidFill>
              </a:rPr>
              <a:t>   psychosocial </a:t>
            </a:r>
            <a:r>
              <a:rPr lang="en-US" sz="2800" dirty="0" smtClean="0">
                <a:solidFill>
                  <a:srgbClr val="004B8D"/>
                </a:solidFill>
              </a:rPr>
              <a:t>problems</a:t>
            </a:r>
          </a:p>
          <a:p>
            <a:endParaRPr lang="en-US" sz="2000" dirty="0">
              <a:solidFill>
                <a:srgbClr val="00A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62038"/>
          </a:xfrm>
        </p:spPr>
        <p:txBody>
          <a:bodyPr/>
          <a:lstStyle/>
          <a:p>
            <a:pPr algn="ctr"/>
            <a:r>
              <a:rPr lang="en-US" b="1" dirty="0" smtClean="0"/>
              <a:t>Our Research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800225"/>
            <a:ext cx="10272712" cy="429577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 the </a:t>
            </a:r>
            <a:r>
              <a:rPr lang="en-US" sz="3600" b="1" dirty="0" smtClean="0">
                <a:solidFill>
                  <a:srgbClr val="00A160"/>
                </a:solidFill>
              </a:rPr>
              <a:t>biopsychosocial profile </a:t>
            </a:r>
            <a:r>
              <a:rPr lang="en-US" sz="3600" dirty="0" smtClean="0"/>
              <a:t>of our eSports competitors?</a:t>
            </a:r>
          </a:p>
          <a:p>
            <a:r>
              <a:rPr lang="en-US" sz="3600" dirty="0" smtClean="0"/>
              <a:t>How do students understand </a:t>
            </a:r>
            <a:r>
              <a:rPr lang="en-US" sz="3600" b="1" dirty="0" smtClean="0">
                <a:solidFill>
                  <a:srgbClr val="00A160"/>
                </a:solidFill>
              </a:rPr>
              <a:t>culture of varsity eSports</a:t>
            </a:r>
            <a:r>
              <a:rPr lang="en-US" sz="3600" dirty="0" smtClean="0"/>
              <a:t> competition and what meaning do they derive from their experiences?</a:t>
            </a:r>
          </a:p>
          <a:p>
            <a:r>
              <a:rPr lang="en-US" sz="3600" dirty="0" smtClean="0"/>
              <a:t>How can we contribute to </a:t>
            </a:r>
            <a:r>
              <a:rPr lang="en-US" sz="3600" b="1" dirty="0" smtClean="0">
                <a:solidFill>
                  <a:srgbClr val="00A160"/>
                </a:solidFill>
              </a:rPr>
              <a:t>best practices </a:t>
            </a:r>
            <a:r>
              <a:rPr lang="en-US" sz="3600" dirty="0" smtClean="0"/>
              <a:t>for recruitment, retention, and promotion of health and academic needs of our eSports competitors?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29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Full Project Methodology: 3 Parts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163" y="1714500"/>
            <a:ext cx="10158412" cy="4571999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Part one: psychosocial measures</a:t>
            </a:r>
          </a:p>
          <a:p>
            <a:r>
              <a:rPr lang="en-US" sz="3800" dirty="0" smtClean="0"/>
              <a:t>Part two: biophysical data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800" dirty="0" smtClean="0"/>
              <a:t>Part three: focus groups and interviews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1014413" y="3186112"/>
            <a:ext cx="10444162" cy="21236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en-US" sz="3300" dirty="0">
                <a:solidFill>
                  <a:srgbClr val="00A160"/>
                </a:solidFill>
              </a:rPr>
              <a:t>Heart rate</a:t>
            </a:r>
          </a:p>
          <a:p>
            <a:pPr lvl="1"/>
            <a:r>
              <a:rPr lang="en-US" sz="3300" dirty="0">
                <a:solidFill>
                  <a:srgbClr val="00A160"/>
                </a:solidFill>
              </a:rPr>
              <a:t>Blood pressure</a:t>
            </a:r>
          </a:p>
          <a:p>
            <a:pPr lvl="1"/>
            <a:r>
              <a:rPr lang="en-US" sz="3300" dirty="0">
                <a:solidFill>
                  <a:srgbClr val="00A160"/>
                </a:solidFill>
              </a:rPr>
              <a:t>Grip strength</a:t>
            </a:r>
          </a:p>
          <a:p>
            <a:pPr lvl="1"/>
            <a:r>
              <a:rPr lang="en-US" sz="3300" dirty="0">
                <a:solidFill>
                  <a:srgbClr val="00A160"/>
                </a:solidFill>
              </a:rPr>
              <a:t>Abdominal core strength</a:t>
            </a:r>
          </a:p>
          <a:p>
            <a:pPr lvl="1"/>
            <a:r>
              <a:rPr lang="en-US" sz="3300" dirty="0" smtClean="0">
                <a:solidFill>
                  <a:srgbClr val="00A160"/>
                </a:solidFill>
              </a:rPr>
              <a:t>Deep </a:t>
            </a:r>
            <a:r>
              <a:rPr lang="en-US" sz="3300" dirty="0">
                <a:solidFill>
                  <a:srgbClr val="00A160"/>
                </a:solidFill>
              </a:rPr>
              <a:t>neck flexor </a:t>
            </a:r>
            <a:r>
              <a:rPr lang="en-US" sz="3300" dirty="0" smtClean="0">
                <a:solidFill>
                  <a:srgbClr val="00A160"/>
                </a:solidFill>
              </a:rPr>
              <a:t>muscular</a:t>
            </a:r>
            <a:br>
              <a:rPr lang="en-US" sz="3300" dirty="0" smtClean="0">
                <a:solidFill>
                  <a:srgbClr val="00A160"/>
                </a:solidFill>
              </a:rPr>
            </a:br>
            <a:r>
              <a:rPr lang="en-US" sz="3300" dirty="0" smtClean="0">
                <a:solidFill>
                  <a:srgbClr val="00A160"/>
                </a:solidFill>
              </a:rPr>
              <a:t>   endurance</a:t>
            </a:r>
            <a:endParaRPr lang="en-US" sz="3300" dirty="0">
              <a:solidFill>
                <a:srgbClr val="00A160"/>
              </a:solidFill>
            </a:endParaRPr>
          </a:p>
          <a:p>
            <a:pPr lvl="1"/>
            <a:r>
              <a:rPr lang="en-US" sz="3300" dirty="0">
                <a:solidFill>
                  <a:srgbClr val="00A160"/>
                </a:solidFill>
              </a:rPr>
              <a:t>Visual </a:t>
            </a:r>
            <a:r>
              <a:rPr lang="en-US" sz="3300" dirty="0" smtClean="0">
                <a:solidFill>
                  <a:srgbClr val="00A160"/>
                </a:solidFill>
              </a:rPr>
              <a:t>tracking, fatigue</a:t>
            </a:r>
            <a:endParaRPr lang="en-US" sz="3300" dirty="0">
              <a:solidFill>
                <a:srgbClr val="00A160"/>
              </a:solidFill>
            </a:endParaRPr>
          </a:p>
          <a:p>
            <a:pPr lvl="1"/>
            <a:r>
              <a:rPr lang="en-US" sz="3300" b="1" dirty="0" smtClean="0">
                <a:solidFill>
                  <a:srgbClr val="00A160"/>
                </a:solidFill>
              </a:rPr>
              <a:t>Sleep, recovery</a:t>
            </a:r>
            <a:endParaRPr lang="en-US" sz="3300" b="1" dirty="0">
              <a:solidFill>
                <a:srgbClr val="00A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Today’s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Preliminary </a:t>
            </a:r>
            <a:r>
              <a:rPr lang="en-US" sz="4000" b="1" dirty="0" smtClean="0">
                <a:solidFill>
                  <a:srgbClr val="00A160"/>
                </a:solidFill>
              </a:rPr>
              <a:t>psychosocial </a:t>
            </a:r>
            <a:r>
              <a:rPr lang="en-US" sz="4000" dirty="0" smtClean="0"/>
              <a:t>data</a:t>
            </a:r>
          </a:p>
          <a:p>
            <a:pPr lvl="1"/>
            <a:r>
              <a:rPr lang="en-US" sz="3600" dirty="0" smtClean="0"/>
              <a:t>Implications and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Method: Participants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00A160"/>
                </a:solidFill>
              </a:rPr>
              <a:t>28 varsity eSports competitors:</a:t>
            </a:r>
          </a:p>
          <a:p>
            <a:pPr lvl="1"/>
            <a:r>
              <a:rPr lang="en-US" sz="3800" dirty="0" smtClean="0"/>
              <a:t>Age: 19.3 years (range: 18-23)</a:t>
            </a:r>
          </a:p>
          <a:p>
            <a:pPr lvl="1"/>
            <a:r>
              <a:rPr lang="en-US" sz="3800" dirty="0" smtClean="0"/>
              <a:t>Self report GPA: 3.2185 (range: 2.0-4.0)</a:t>
            </a:r>
          </a:p>
          <a:p>
            <a:pPr lvl="1"/>
            <a:r>
              <a:rPr lang="en-US" sz="3800" dirty="0" smtClean="0"/>
              <a:t>26 males, 2 females</a:t>
            </a:r>
          </a:p>
          <a:p>
            <a:pPr lvl="1"/>
            <a:r>
              <a:rPr lang="en-US" sz="3800" dirty="0" smtClean="0"/>
              <a:t>67.9% White</a:t>
            </a:r>
          </a:p>
          <a:p>
            <a:pPr lvl="1"/>
            <a:r>
              <a:rPr lang="en-US" sz="3800" dirty="0" smtClean="0"/>
              <a:t>5 of 6 eSports represented</a:t>
            </a:r>
          </a:p>
        </p:txBody>
      </p:sp>
    </p:spTree>
    <p:extLst>
      <p:ext uri="{BB962C8B-B14F-4D97-AF65-F5344CB8AC3E}">
        <p14:creationId xmlns:p14="http://schemas.microsoft.com/office/powerpoint/2010/main" val="6231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Method: Materials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48691"/>
            <a:ext cx="9872871" cy="444730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A160"/>
                </a:solidFill>
              </a:rPr>
              <a:t>Social Connectedness: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800" dirty="0" smtClean="0"/>
              <a:t>20-item Social Connectedness Scale – Revised (Lee et al., 2001)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A160"/>
                </a:solidFill>
              </a:rPr>
              <a:t>State Anxiety: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800" dirty="0" smtClean="0"/>
              <a:t>6-item State Trait Anxiety Inventory </a:t>
            </a:r>
            <a:br>
              <a:rPr lang="en-US" sz="3800" dirty="0" smtClean="0"/>
            </a:br>
            <a:r>
              <a:rPr lang="en-US" sz="3800" dirty="0" smtClean="0"/>
              <a:t>(</a:t>
            </a:r>
            <a:r>
              <a:rPr lang="en-US" sz="3800" dirty="0" err="1" smtClean="0"/>
              <a:t>Marteau</a:t>
            </a:r>
            <a:r>
              <a:rPr lang="en-US" sz="3800" dirty="0" smtClean="0"/>
              <a:t> &amp; </a:t>
            </a:r>
            <a:r>
              <a:rPr lang="en-US" sz="3800" dirty="0" err="1" smtClean="0"/>
              <a:t>Bekker</a:t>
            </a:r>
            <a:r>
              <a:rPr lang="en-US" sz="3800" dirty="0" smtClean="0"/>
              <a:t>, 1992)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A160"/>
                </a:solidFill>
              </a:rPr>
              <a:t>Stress: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800" dirty="0" smtClean="0"/>
              <a:t>11-item College Students Stress Scale </a:t>
            </a:r>
            <a:br>
              <a:rPr lang="en-US" sz="3800" dirty="0" smtClean="0"/>
            </a:br>
            <a:r>
              <a:rPr lang="en-US" sz="3800" dirty="0" smtClean="0"/>
              <a:t>(</a:t>
            </a:r>
            <a:r>
              <a:rPr lang="en-US" sz="3800" dirty="0" err="1" smtClean="0"/>
              <a:t>Feldt</a:t>
            </a:r>
            <a:r>
              <a:rPr lang="en-US" sz="3800" dirty="0" smtClean="0"/>
              <a:t>, 2008)</a:t>
            </a:r>
          </a:p>
        </p:txBody>
      </p:sp>
    </p:spTree>
    <p:extLst>
      <p:ext uri="{BB962C8B-B14F-4D97-AF65-F5344CB8AC3E}">
        <p14:creationId xmlns:p14="http://schemas.microsoft.com/office/powerpoint/2010/main" val="23989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Method: Materials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48691"/>
            <a:ext cx="9872871" cy="444730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700" b="1" dirty="0" smtClean="0">
                <a:solidFill>
                  <a:srgbClr val="00A160"/>
                </a:solidFill>
              </a:rPr>
              <a:t>Depression: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dirty="0" smtClean="0"/>
              <a:t>Center for Epidemiological Studies Depression Scale (</a:t>
            </a:r>
            <a:r>
              <a:rPr lang="en-US" sz="3500" dirty="0" err="1" smtClean="0"/>
              <a:t>Radloff</a:t>
            </a:r>
            <a:r>
              <a:rPr lang="en-US" sz="3500" dirty="0" smtClean="0"/>
              <a:t>, 1977)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700" b="1" dirty="0">
                <a:solidFill>
                  <a:srgbClr val="00A160"/>
                </a:solidFill>
              </a:rPr>
              <a:t>Health-Related Quality of Life: 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dirty="0"/>
              <a:t>SF-12 (Ware et al., 1995)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700" b="1" dirty="0" smtClean="0">
                <a:solidFill>
                  <a:srgbClr val="00A160"/>
                </a:solidFill>
              </a:rPr>
              <a:t>Disordered Gaming: 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dirty="0" smtClean="0"/>
              <a:t>Internet Gaming Disorder Scale </a:t>
            </a:r>
            <a:br>
              <a:rPr lang="en-US" sz="3500" dirty="0" smtClean="0"/>
            </a:br>
            <a:r>
              <a:rPr lang="en-US" sz="3500" dirty="0" smtClean="0"/>
              <a:t>(Pontes et al</a:t>
            </a:r>
            <a:r>
              <a:rPr lang="en-US" sz="3500" dirty="0"/>
              <a:t>., 2015</a:t>
            </a:r>
            <a:r>
              <a:rPr lang="en-US" sz="3500" dirty="0" smtClean="0"/>
              <a:t>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569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Method: 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Electronic survey</a:t>
            </a:r>
          </a:p>
          <a:p>
            <a:r>
              <a:rPr lang="en-US" sz="4000" dirty="0" smtClean="0"/>
              <a:t>$10 gift card incentive</a:t>
            </a:r>
          </a:p>
          <a:p>
            <a:r>
              <a:rPr lang="en-US" sz="4000" dirty="0" smtClean="0"/>
              <a:t>Option for additional research</a:t>
            </a:r>
          </a:p>
        </p:txBody>
      </p:sp>
    </p:spTree>
    <p:extLst>
      <p:ext uri="{BB962C8B-B14F-4D97-AF65-F5344CB8AC3E}">
        <p14:creationId xmlns:p14="http://schemas.microsoft.com/office/powerpoint/2010/main" val="40547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56698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/>
              <a:t>Results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6759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4093"/>
            <a:ext cx="9875520" cy="1129553"/>
          </a:xfrm>
        </p:spPr>
        <p:txBody>
          <a:bodyPr/>
          <a:lstStyle/>
          <a:p>
            <a:pPr algn="ctr"/>
            <a:r>
              <a:rPr lang="en-US" b="1" dirty="0" smtClean="0"/>
              <a:t>Acknowledgments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224" y="1613647"/>
            <a:ext cx="10155621" cy="435684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A160"/>
                </a:solidFill>
              </a:rPr>
              <a:t>Research Collaborators: </a:t>
            </a:r>
          </a:p>
          <a:p>
            <a:pPr lvl="1"/>
            <a:r>
              <a:rPr lang="en-US" sz="3200" dirty="0" smtClean="0"/>
              <a:t>Janet Parcell-Mitchell, DPT</a:t>
            </a:r>
          </a:p>
          <a:p>
            <a:pPr lvl="1"/>
            <a:r>
              <a:rPr lang="en-US" sz="3200" dirty="0" smtClean="0"/>
              <a:t>Chris Sweeney, PhD</a:t>
            </a:r>
          </a:p>
          <a:p>
            <a:r>
              <a:rPr lang="en-US" sz="3600" b="1" dirty="0" smtClean="0">
                <a:solidFill>
                  <a:srgbClr val="00A160"/>
                </a:solidFill>
              </a:rPr>
              <a:t>2018-2019 eSports Coordinators: </a:t>
            </a:r>
          </a:p>
          <a:p>
            <a:pPr lvl="1"/>
            <a:r>
              <a:rPr lang="en-US" sz="3200" dirty="0" smtClean="0"/>
              <a:t>Charles Murray III</a:t>
            </a:r>
          </a:p>
          <a:p>
            <a:pPr lvl="1"/>
            <a:r>
              <a:rPr lang="en-US" sz="3200" dirty="0" smtClean="0"/>
              <a:t>Rob Snow</a:t>
            </a:r>
          </a:p>
          <a:p>
            <a:r>
              <a:rPr lang="en-US" sz="3600" b="1" dirty="0" smtClean="0">
                <a:solidFill>
                  <a:srgbClr val="00A160"/>
                </a:solidFill>
              </a:rPr>
              <a:t>Funding:</a:t>
            </a:r>
          </a:p>
          <a:p>
            <a:pPr lvl="1"/>
            <a:r>
              <a:rPr lang="en-US" sz="3400" dirty="0" smtClean="0"/>
              <a:t>Innovative Instruction Technology Grant (IITG)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246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Social Connectedness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587038" cy="4243388"/>
          </a:xfrm>
        </p:spPr>
        <p:txBody>
          <a:bodyPr>
            <a:normAutofit/>
          </a:bodyPr>
          <a:lstStyle/>
          <a:p>
            <a:r>
              <a:rPr lang="en-US" sz="3600" dirty="0"/>
              <a:t>Higher scores </a:t>
            </a:r>
            <a:r>
              <a:rPr lang="en-US" sz="3600" dirty="0" smtClean="0"/>
              <a:t>= </a:t>
            </a:r>
            <a:r>
              <a:rPr lang="en-US" sz="3600" dirty="0"/>
              <a:t>higher </a:t>
            </a:r>
            <a:r>
              <a:rPr lang="en-US" sz="3600" dirty="0" smtClean="0"/>
              <a:t>connectedness (scores 20-120; Lee </a:t>
            </a:r>
            <a:r>
              <a:rPr lang="en-US" sz="3600" dirty="0"/>
              <a:t>et al., 2001</a:t>
            </a:r>
            <a:r>
              <a:rPr lang="en-US" sz="3600" dirty="0" smtClean="0"/>
              <a:t>)</a:t>
            </a:r>
          </a:p>
          <a:p>
            <a:pPr lvl="1"/>
            <a:r>
              <a:rPr lang="en-US" sz="3400" b="1" dirty="0">
                <a:solidFill>
                  <a:srgbClr val="00A160"/>
                </a:solidFill>
              </a:rPr>
              <a:t>M = </a:t>
            </a:r>
            <a:r>
              <a:rPr lang="en-US" sz="3400" b="1" dirty="0" smtClean="0">
                <a:solidFill>
                  <a:srgbClr val="00A160"/>
                </a:solidFill>
              </a:rPr>
              <a:t>87.7 (SD </a:t>
            </a:r>
            <a:r>
              <a:rPr lang="en-US" sz="3400" b="1" dirty="0">
                <a:solidFill>
                  <a:srgbClr val="00A160"/>
                </a:solidFill>
              </a:rPr>
              <a:t>= </a:t>
            </a:r>
            <a:r>
              <a:rPr lang="en-US" sz="3400" b="1" dirty="0" smtClean="0">
                <a:solidFill>
                  <a:srgbClr val="00A160"/>
                </a:solidFill>
              </a:rPr>
              <a:t>17.45)</a:t>
            </a:r>
            <a:endParaRPr lang="en-US" sz="3400" b="1" dirty="0">
              <a:solidFill>
                <a:srgbClr val="00A160"/>
              </a:solidFill>
            </a:endParaRPr>
          </a:p>
          <a:p>
            <a:pPr lvl="1"/>
            <a:r>
              <a:rPr lang="en-US" sz="3400" dirty="0" smtClean="0"/>
              <a:t>Just below Lee study average of 88.02</a:t>
            </a:r>
          </a:p>
          <a:p>
            <a:r>
              <a:rPr lang="en-US" sz="3600" dirty="0" smtClean="0"/>
              <a:t>Average </a:t>
            </a:r>
            <a:r>
              <a:rPr lang="en-US" sz="3600" dirty="0"/>
              <a:t>of 3.5 </a:t>
            </a:r>
            <a:r>
              <a:rPr lang="en-US" sz="3600" dirty="0" smtClean="0"/>
              <a:t>= tendency </a:t>
            </a:r>
            <a:r>
              <a:rPr lang="en-US" sz="3600" dirty="0"/>
              <a:t>to feel socially connected (Lee et al. 2001)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24/28 (86%) meet threshold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State Anxiety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458450" cy="42291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>
                <a:solidFill>
                  <a:srgbClr val="004B8D"/>
                </a:solidFill>
              </a:rPr>
              <a:t>Higher scores = higher anxiety (scores 20-80)</a:t>
            </a:r>
          </a:p>
          <a:p>
            <a:pPr lvl="1"/>
            <a:r>
              <a:rPr lang="en-US" sz="4000" b="1" dirty="0">
                <a:solidFill>
                  <a:srgbClr val="00A160"/>
                </a:solidFill>
              </a:rPr>
              <a:t>M = 37.7 (SD = 12.37) </a:t>
            </a:r>
          </a:p>
          <a:p>
            <a:r>
              <a:rPr lang="en-US" sz="3900" dirty="0" smtClean="0"/>
              <a:t>For college students, score over 36 = 90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percentile (</a:t>
            </a:r>
            <a:r>
              <a:rPr lang="en-US" sz="3900" dirty="0" err="1" smtClean="0"/>
              <a:t>Spielberger</a:t>
            </a:r>
            <a:r>
              <a:rPr lang="en-US" sz="3900" dirty="0" smtClean="0"/>
              <a:t>, 1983) </a:t>
            </a:r>
          </a:p>
          <a:p>
            <a:pPr lvl="1"/>
            <a:r>
              <a:rPr lang="en-US" sz="3700" b="1" dirty="0" smtClean="0">
                <a:solidFill>
                  <a:srgbClr val="00A160"/>
                </a:solidFill>
              </a:rPr>
              <a:t>14/28 (50%) in 90</a:t>
            </a:r>
            <a:r>
              <a:rPr lang="en-US" sz="3700" b="1" baseline="30000" dirty="0" smtClean="0">
                <a:solidFill>
                  <a:srgbClr val="00A160"/>
                </a:solidFill>
              </a:rPr>
              <a:t>th</a:t>
            </a:r>
            <a:r>
              <a:rPr lang="en-US" sz="3700" b="1" dirty="0" smtClean="0">
                <a:solidFill>
                  <a:srgbClr val="00A160"/>
                </a:solidFill>
              </a:rPr>
              <a:t> percentile</a:t>
            </a:r>
          </a:p>
          <a:p>
            <a:r>
              <a:rPr lang="en-US" sz="3900" dirty="0" smtClean="0"/>
              <a:t>Cut point 39-40 to detect clinically significant symptoms (Julian, 2014)</a:t>
            </a:r>
            <a:endParaRPr lang="en-US" sz="3900" dirty="0"/>
          </a:p>
          <a:p>
            <a:pPr lvl="1"/>
            <a:r>
              <a:rPr lang="en-US" sz="3700" b="1" dirty="0" smtClean="0">
                <a:solidFill>
                  <a:srgbClr val="00A160"/>
                </a:solidFill>
              </a:rPr>
              <a:t>10/28 (36%) meet threshold</a:t>
            </a:r>
          </a:p>
        </p:txBody>
      </p:sp>
    </p:spTree>
    <p:extLst>
      <p:ext uri="{BB962C8B-B14F-4D97-AF65-F5344CB8AC3E}">
        <p14:creationId xmlns:p14="http://schemas.microsoft.com/office/powerpoint/2010/main" val="11519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315575" cy="4038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Higher score = higher stress (scores 11-55)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M = 28.79 (SD = 10.55)</a:t>
            </a:r>
          </a:p>
          <a:p>
            <a:pPr lvl="1"/>
            <a:r>
              <a:rPr lang="en-US" sz="3400" dirty="0"/>
              <a:t>Lower than </a:t>
            </a:r>
            <a:r>
              <a:rPr lang="en-US" sz="3400" dirty="0" err="1" smtClean="0"/>
              <a:t>Feldt’s</a:t>
            </a:r>
            <a:r>
              <a:rPr lang="en-US" sz="3400" dirty="0" smtClean="0"/>
              <a:t> sample mean </a:t>
            </a:r>
            <a:r>
              <a:rPr lang="en-US" sz="3400" dirty="0"/>
              <a:t>(29.3)</a:t>
            </a:r>
          </a:p>
          <a:p>
            <a:pPr lvl="1"/>
            <a:r>
              <a:rPr lang="en-US" sz="3400" dirty="0" smtClean="0">
                <a:solidFill>
                  <a:srgbClr val="004B8D"/>
                </a:solidFill>
              </a:rPr>
              <a:t>Items with highest average scores: </a:t>
            </a:r>
            <a:r>
              <a:rPr lang="en-US" sz="3400" b="1" dirty="0" smtClean="0">
                <a:solidFill>
                  <a:srgbClr val="00A160"/>
                </a:solidFill>
              </a:rPr>
              <a:t>financial and academic concerns</a:t>
            </a:r>
          </a:p>
        </p:txBody>
      </p:sp>
    </p:spTree>
    <p:extLst>
      <p:ext uri="{BB962C8B-B14F-4D97-AF65-F5344CB8AC3E}">
        <p14:creationId xmlns:p14="http://schemas.microsoft.com/office/powerpoint/2010/main" val="38917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358438" cy="42291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Higher scores = higher depression (scores 0 – 60; </a:t>
            </a:r>
            <a:r>
              <a:rPr lang="en-US" sz="3600" dirty="0" err="1" smtClean="0"/>
              <a:t>Radloff</a:t>
            </a:r>
            <a:r>
              <a:rPr lang="en-US" sz="3600" dirty="0" smtClean="0"/>
              <a:t>, 1977; Eaton et al., 2004)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M = 14.72 SD = 10.23</a:t>
            </a:r>
          </a:p>
          <a:p>
            <a:r>
              <a:rPr lang="en-US" sz="3600" dirty="0" smtClean="0"/>
              <a:t>Standard threshold for risk of depression: 16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Met by 11/28 (39%)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uggested cutoffs to eliminate false positives = 21 (Henry et al., 2018)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Met by 10/28 (36%)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Health-Related Quality of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85925"/>
            <a:ext cx="10544176" cy="46863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Physical (PCS) and mental (MCS) scores, normed (Ware et al., 1995)</a:t>
            </a:r>
          </a:p>
          <a:p>
            <a:r>
              <a:rPr lang="en-US" sz="3600" dirty="0" smtClean="0"/>
              <a:t>PCS mean in US, age 18-34 = 53.33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PCS: M = 56.66 (SD = 4.9)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16/28 (57%) below 50</a:t>
            </a:r>
            <a:r>
              <a:rPr lang="en-US" sz="3400" b="1" baseline="30000" dirty="0" smtClean="0">
                <a:solidFill>
                  <a:srgbClr val="00A160"/>
                </a:solidFill>
              </a:rPr>
              <a:t>th</a:t>
            </a:r>
            <a:r>
              <a:rPr lang="en-US" sz="3400" b="1" dirty="0" smtClean="0">
                <a:solidFill>
                  <a:srgbClr val="00A160"/>
                </a:solidFill>
              </a:rPr>
              <a:t> percentile</a:t>
            </a:r>
          </a:p>
          <a:p>
            <a:r>
              <a:rPr lang="en-US" sz="3600" dirty="0" smtClean="0"/>
              <a:t>MCS mean in US, age 18-34 = 49.18 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MCS: M = 46.30 (SD = 10.45)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18/28 (64%) below 50</a:t>
            </a:r>
            <a:r>
              <a:rPr lang="en-US" sz="3400" b="1" baseline="30000" dirty="0" smtClean="0">
                <a:solidFill>
                  <a:srgbClr val="00A160"/>
                </a:solidFill>
              </a:rPr>
              <a:t>th</a:t>
            </a:r>
            <a:r>
              <a:rPr lang="en-US" sz="3400" b="1" dirty="0" smtClean="0">
                <a:solidFill>
                  <a:srgbClr val="00A160"/>
                </a:solidFill>
              </a:rPr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17351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Internet Gaming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85925"/>
            <a:ext cx="10672763" cy="4410075"/>
          </a:xfrm>
        </p:spPr>
        <p:txBody>
          <a:bodyPr>
            <a:noAutofit/>
          </a:bodyPr>
          <a:lstStyle/>
          <a:p>
            <a:r>
              <a:rPr lang="en-US" sz="3600" dirty="0" smtClean="0"/>
              <a:t>Pontes et al. (2015) suggest 5/9 symptoms; </a:t>
            </a:r>
            <a:r>
              <a:rPr lang="en-US" sz="3600" dirty="0" err="1" smtClean="0"/>
              <a:t>Lemmens</a:t>
            </a:r>
            <a:r>
              <a:rPr lang="en-US" sz="3600" dirty="0" smtClean="0"/>
              <a:t> et al. (2015) suggest 6/9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M = 2.9 (SD = 2.11)</a:t>
            </a:r>
          </a:p>
          <a:p>
            <a:r>
              <a:rPr lang="en-US" sz="3600" dirty="0" smtClean="0">
                <a:solidFill>
                  <a:srgbClr val="004B8D"/>
                </a:solidFill>
              </a:rPr>
              <a:t>APA: 0.3-1% general population qualify for diagnosis</a:t>
            </a:r>
          </a:p>
          <a:p>
            <a:pPr lvl="1"/>
            <a:r>
              <a:rPr lang="en-US" sz="3400" b="1" dirty="0" smtClean="0">
                <a:solidFill>
                  <a:srgbClr val="00A160"/>
                </a:solidFill>
              </a:rPr>
              <a:t>6/28 (21%) meet Pontes’ diagnostic threshold of 5</a:t>
            </a:r>
            <a:endParaRPr lang="en-US" sz="3400" b="1" dirty="0">
              <a:solidFill>
                <a:srgbClr val="00A160"/>
              </a:solidFill>
            </a:endParaRPr>
          </a:p>
          <a:p>
            <a:pPr lvl="1"/>
            <a:r>
              <a:rPr lang="en-US" sz="3400" dirty="0" smtClean="0"/>
              <a:t>Using </a:t>
            </a:r>
            <a:r>
              <a:rPr lang="en-US" sz="3400" dirty="0" err="1" smtClean="0"/>
              <a:t>Lemmens</a:t>
            </a:r>
            <a:r>
              <a:rPr lang="en-US" sz="3400" dirty="0" smtClean="0"/>
              <a:t>’ criteria:</a:t>
            </a:r>
          </a:p>
          <a:p>
            <a:pPr lvl="2"/>
            <a:r>
              <a:rPr lang="en-US" sz="3400" b="1" dirty="0" smtClean="0">
                <a:solidFill>
                  <a:srgbClr val="00A160"/>
                </a:solidFill>
              </a:rPr>
              <a:t>43% normal; 46% at risk; 11% disordered</a:t>
            </a:r>
          </a:p>
        </p:txBody>
      </p:sp>
    </p:spTree>
    <p:extLst>
      <p:ext uri="{BB962C8B-B14F-4D97-AF65-F5344CB8AC3E}">
        <p14:creationId xmlns:p14="http://schemas.microsoft.com/office/powerpoint/2010/main" val="32873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09600"/>
            <a:ext cx="11158538" cy="1356360"/>
          </a:xfrm>
        </p:spPr>
        <p:txBody>
          <a:bodyPr/>
          <a:lstStyle/>
          <a:p>
            <a:pPr algn="ctr"/>
            <a:r>
              <a:rPr lang="en-US" b="1" dirty="0" smtClean="0"/>
              <a:t>Sig. Correlations with Disordered Gaming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00A160"/>
                </a:solidFill>
              </a:rPr>
              <a:t>Anxiety</a:t>
            </a:r>
            <a:r>
              <a:rPr lang="en-US" sz="3200" dirty="0" smtClean="0"/>
              <a:t> (</a:t>
            </a:r>
            <a:r>
              <a:rPr lang="en-US" sz="3200" i="1" dirty="0" smtClean="0"/>
              <a:t>r</a:t>
            </a:r>
            <a:r>
              <a:rPr lang="en-US" sz="3200" dirty="0" smtClean="0"/>
              <a:t> = .429, </a:t>
            </a:r>
            <a:r>
              <a:rPr lang="en-US" sz="3200" i="1" dirty="0" smtClean="0"/>
              <a:t>p</a:t>
            </a:r>
            <a:r>
              <a:rPr lang="en-US" sz="3200" dirty="0" smtClean="0"/>
              <a:t> &lt; 0.05)</a:t>
            </a:r>
          </a:p>
          <a:p>
            <a:pPr lvl="1"/>
            <a:r>
              <a:rPr lang="en-US" sz="2800" dirty="0" smtClean="0"/>
              <a:t>Explains almost 18% of variance</a:t>
            </a:r>
          </a:p>
          <a:p>
            <a:r>
              <a:rPr lang="en-US" sz="3200" b="1" dirty="0" smtClean="0">
                <a:solidFill>
                  <a:srgbClr val="00A160"/>
                </a:solidFill>
              </a:rPr>
              <a:t>Stress</a:t>
            </a:r>
            <a:r>
              <a:rPr lang="en-US" sz="3200" dirty="0" smtClean="0"/>
              <a:t> (</a:t>
            </a:r>
            <a:r>
              <a:rPr lang="en-US" sz="3200" i="1" dirty="0" smtClean="0"/>
              <a:t>r</a:t>
            </a:r>
            <a:r>
              <a:rPr lang="en-US" sz="3200" dirty="0" smtClean="0"/>
              <a:t> = .469, </a:t>
            </a:r>
            <a:r>
              <a:rPr lang="en-US" sz="3200" i="1" dirty="0" smtClean="0"/>
              <a:t>p</a:t>
            </a:r>
            <a:r>
              <a:rPr lang="en-US" sz="3200" dirty="0" smtClean="0"/>
              <a:t> &lt; 0.01)</a:t>
            </a:r>
          </a:p>
          <a:p>
            <a:pPr lvl="1"/>
            <a:r>
              <a:rPr lang="en-US" sz="2800" dirty="0" smtClean="0"/>
              <a:t>Explains 22% of variance</a:t>
            </a:r>
          </a:p>
          <a:p>
            <a:r>
              <a:rPr lang="en-US" sz="3200" b="1" dirty="0" smtClean="0">
                <a:solidFill>
                  <a:srgbClr val="00A160"/>
                </a:solidFill>
              </a:rPr>
              <a:t>Depression</a:t>
            </a:r>
            <a:r>
              <a:rPr lang="en-US" sz="3200" dirty="0" smtClean="0"/>
              <a:t> (</a:t>
            </a:r>
            <a:r>
              <a:rPr lang="en-US" sz="3200" i="1" dirty="0" smtClean="0"/>
              <a:t>r</a:t>
            </a:r>
            <a:r>
              <a:rPr lang="en-US" sz="3200" dirty="0" smtClean="0"/>
              <a:t> = .435, </a:t>
            </a:r>
            <a:r>
              <a:rPr lang="en-US" sz="3200" i="1" dirty="0" smtClean="0"/>
              <a:t>p</a:t>
            </a:r>
            <a:r>
              <a:rPr lang="en-US" sz="3200" dirty="0" smtClean="0"/>
              <a:t> &lt; 0.05)</a:t>
            </a:r>
          </a:p>
          <a:p>
            <a:pPr lvl="1"/>
            <a:r>
              <a:rPr lang="en-US" sz="2800" dirty="0" smtClean="0"/>
              <a:t>Explains 19% of variance</a:t>
            </a:r>
          </a:p>
          <a:p>
            <a:r>
              <a:rPr lang="en-US" sz="3000" b="1" dirty="0" smtClean="0">
                <a:solidFill>
                  <a:srgbClr val="00A160"/>
                </a:solidFill>
              </a:rPr>
              <a:t>Self-reported physical health </a:t>
            </a:r>
            <a:r>
              <a:rPr lang="en-US" sz="3000" dirty="0" smtClean="0"/>
              <a:t>(</a:t>
            </a:r>
            <a:r>
              <a:rPr lang="en-US" sz="3000" i="1" dirty="0" smtClean="0"/>
              <a:t>r</a:t>
            </a:r>
            <a:r>
              <a:rPr lang="en-US" sz="3000" dirty="0" smtClean="0"/>
              <a:t> = -.501, </a:t>
            </a:r>
            <a:r>
              <a:rPr lang="en-US" sz="3000" i="1" dirty="0" smtClean="0"/>
              <a:t>p</a:t>
            </a:r>
            <a:r>
              <a:rPr lang="en-US" sz="3000" dirty="0" smtClean="0"/>
              <a:t> &lt; 0.01)</a:t>
            </a:r>
          </a:p>
          <a:p>
            <a:pPr lvl="1"/>
            <a:r>
              <a:rPr lang="en-US" sz="2800" dirty="0" smtClean="0"/>
              <a:t>Explains 25% of variance</a:t>
            </a:r>
          </a:p>
          <a:p>
            <a:pPr marL="4572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191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56698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/>
              <a:t>Discussion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268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609600"/>
            <a:ext cx="11129963" cy="1356360"/>
          </a:xfrm>
        </p:spPr>
        <p:txBody>
          <a:bodyPr/>
          <a:lstStyle/>
          <a:p>
            <a:pPr algn="ctr"/>
            <a:r>
              <a:rPr lang="en-US" b="1" dirty="0" smtClean="0"/>
              <a:t>Psychosocial Profile: Varsity eSports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14500"/>
            <a:ext cx="10558463" cy="47577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 compared to US general population of their age:</a:t>
            </a:r>
          </a:p>
          <a:p>
            <a:pPr lvl="1"/>
            <a:r>
              <a:rPr lang="en-US" sz="3200" dirty="0" smtClean="0"/>
              <a:t>Average social connectedness (skewed positive) </a:t>
            </a:r>
          </a:p>
          <a:p>
            <a:pPr lvl="1"/>
            <a:r>
              <a:rPr lang="en-US" sz="3200" dirty="0" smtClean="0"/>
              <a:t>Slightly below average stress</a:t>
            </a:r>
          </a:p>
          <a:p>
            <a:pPr lvl="1"/>
            <a:r>
              <a:rPr lang="en-US" sz="3200" dirty="0" smtClean="0"/>
              <a:t>Above average self-reported physical health</a:t>
            </a:r>
          </a:p>
          <a:p>
            <a:pPr lvl="1"/>
            <a:endParaRPr lang="en-US" sz="3200" dirty="0"/>
          </a:p>
          <a:p>
            <a:r>
              <a:rPr lang="en-US" sz="3400" dirty="0" smtClean="0"/>
              <a:t>GPA above average SUNY Canton student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81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609600"/>
            <a:ext cx="11129963" cy="1356360"/>
          </a:xfrm>
        </p:spPr>
        <p:txBody>
          <a:bodyPr/>
          <a:lstStyle/>
          <a:p>
            <a:pPr algn="ctr"/>
            <a:r>
              <a:rPr lang="en-US" b="1" dirty="0" smtClean="0"/>
              <a:t>Psychosocial Profile: Varsity eSports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14500"/>
            <a:ext cx="10558463" cy="47577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 compared to US general population of their age: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Above average anxiety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At risk for depressive symptoms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Below average mental health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More likely to indicate IGD than general population</a:t>
            </a:r>
          </a:p>
          <a:p>
            <a:r>
              <a:rPr lang="en-US" sz="3600" dirty="0" smtClean="0"/>
              <a:t>Higher gaming disorder score: higher anxiety, stress, depression scores; lower self-reported physical health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7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Three Takeaways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Collegiate eSports offer an opportunity to address student interests and investment in campus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eSports competitors may be at risk for several negative mental health outcomes, potentially exacerbated by risky gaming behavior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Equipment, space, and coach are a minimum investment. Additional supports and training are necessary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31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Word on the IGD Scale…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7363"/>
            <a:ext cx="10372725" cy="45862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“Escape</a:t>
            </a:r>
            <a:r>
              <a:rPr lang="en-US" sz="3200" dirty="0"/>
              <a:t>” </a:t>
            </a:r>
            <a:r>
              <a:rPr lang="en-US" sz="3200" dirty="0" smtClean="0"/>
              <a:t>criterion: almost all gamers (</a:t>
            </a:r>
            <a:r>
              <a:rPr lang="en-US" sz="3200" dirty="0" err="1" smtClean="0"/>
              <a:t>Ko</a:t>
            </a:r>
            <a:r>
              <a:rPr lang="en-US" sz="3200" dirty="0" smtClean="0"/>
              <a:t> et al., 2014)</a:t>
            </a:r>
          </a:p>
          <a:p>
            <a:r>
              <a:rPr lang="en-US" sz="3200" dirty="0" smtClean="0"/>
              <a:t>As </a:t>
            </a:r>
            <a:r>
              <a:rPr lang="en-US" sz="3200" dirty="0"/>
              <a:t>Griffiths (</a:t>
            </a:r>
            <a:r>
              <a:rPr lang="en-US" sz="3200" dirty="0" smtClean="0"/>
              <a:t>2017) notes, college/professional eSports competitors:</a:t>
            </a:r>
          </a:p>
          <a:p>
            <a:pPr lvl="1"/>
            <a:r>
              <a:rPr lang="en-US" sz="3200" dirty="0" smtClean="0"/>
              <a:t>Behaviorally similar to addicts</a:t>
            </a:r>
          </a:p>
          <a:p>
            <a:pPr lvl="1"/>
            <a:r>
              <a:rPr lang="en-US" sz="3200" dirty="0" smtClean="0"/>
              <a:t>Motivationally different </a:t>
            </a:r>
          </a:p>
          <a:p>
            <a:r>
              <a:rPr lang="en-US" sz="3200" dirty="0" smtClean="0"/>
              <a:t>Over-diagnosis </a:t>
            </a:r>
            <a:r>
              <a:rPr lang="en-US" sz="3200" dirty="0"/>
              <a:t>possible, </a:t>
            </a:r>
            <a:r>
              <a:rPr lang="en-US" sz="3200" dirty="0" smtClean="0"/>
              <a:t>must continue to study (</a:t>
            </a:r>
            <a:r>
              <a:rPr lang="en-US" sz="3200" dirty="0" err="1"/>
              <a:t>Petry</a:t>
            </a:r>
            <a:r>
              <a:rPr lang="en-US" sz="3200" dirty="0"/>
              <a:t> et al 2014)</a:t>
            </a:r>
          </a:p>
          <a:p>
            <a:r>
              <a:rPr lang="en-US" sz="3200" dirty="0" smtClean="0"/>
              <a:t>Scale alone not enough for diagnosis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19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9872871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Can </a:t>
            </a:r>
            <a:r>
              <a:rPr lang="en-US" sz="3600" b="1" dirty="0" smtClean="0">
                <a:solidFill>
                  <a:srgbClr val="00A160"/>
                </a:solidFill>
              </a:rPr>
              <a:t>identify students at risk </a:t>
            </a:r>
            <a:r>
              <a:rPr lang="en-US" sz="3600" dirty="0" smtClean="0"/>
              <a:t>for poorer (bio)psychosocial health</a:t>
            </a:r>
            <a:endParaRPr lang="en-US" sz="3600" dirty="0"/>
          </a:p>
          <a:p>
            <a:pPr lvl="1"/>
            <a:r>
              <a:rPr lang="en-US" sz="3600" dirty="0"/>
              <a:t>Limitation – self-report (e.g., SF-12 </a:t>
            </a:r>
            <a:r>
              <a:rPr lang="en-US" sz="3600" dirty="0" smtClean="0"/>
              <a:t>scores)</a:t>
            </a:r>
          </a:p>
          <a:p>
            <a:pPr lvl="1"/>
            <a:r>
              <a:rPr lang="en-US" sz="3600" dirty="0" smtClean="0"/>
              <a:t>Need biophysical data</a:t>
            </a:r>
          </a:p>
          <a:p>
            <a:r>
              <a:rPr lang="en-US" sz="3800" b="1" dirty="0" smtClean="0">
                <a:solidFill>
                  <a:srgbClr val="00A160"/>
                </a:solidFill>
              </a:rPr>
              <a:t>Reconsider stereotypes </a:t>
            </a:r>
            <a:r>
              <a:rPr lang="en-US" sz="3800" dirty="0" smtClean="0"/>
              <a:t>of gamers as socially withdrawn, isolated, </a:t>
            </a:r>
            <a:r>
              <a:rPr lang="en-US" sz="3800" b="1" dirty="0" smtClean="0">
                <a:solidFill>
                  <a:srgbClr val="00A160"/>
                </a:solidFill>
              </a:rPr>
              <a:t>destigmatize</a:t>
            </a:r>
            <a:r>
              <a:rPr lang="en-US" sz="3800" dirty="0" smtClean="0"/>
              <a:t> gaming</a:t>
            </a:r>
          </a:p>
          <a:p>
            <a:pPr lvl="1"/>
            <a:r>
              <a:rPr lang="en-US" sz="3600" dirty="0" smtClean="0"/>
              <a:t>Need qualitative data</a:t>
            </a:r>
          </a:p>
        </p:txBody>
      </p:sp>
    </p:spTree>
    <p:extLst>
      <p:ext uri="{BB962C8B-B14F-4D97-AF65-F5344CB8AC3E}">
        <p14:creationId xmlns:p14="http://schemas.microsoft.com/office/powerpoint/2010/main" val="34723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71649"/>
            <a:ext cx="10572750" cy="460057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Findings suggest </a:t>
            </a:r>
            <a:r>
              <a:rPr lang="en-US" sz="3400" b="1" dirty="0" smtClean="0">
                <a:solidFill>
                  <a:srgbClr val="00A160"/>
                </a:solidFill>
              </a:rPr>
              <a:t>integration of health professionals </a:t>
            </a:r>
          </a:p>
          <a:p>
            <a:pPr lvl="1"/>
            <a:r>
              <a:rPr lang="en-US" sz="3200" dirty="0" smtClean="0"/>
              <a:t>Corroborates </a:t>
            </a:r>
            <a:r>
              <a:rPr lang="en-US" sz="3200" dirty="0" err="1" smtClean="0"/>
              <a:t>DiFrancisco</a:t>
            </a:r>
            <a:r>
              <a:rPr lang="en-US" sz="3200" dirty="0" smtClean="0"/>
              <a:t>-Donoghue et al. (2019)</a:t>
            </a:r>
          </a:p>
          <a:p>
            <a:r>
              <a:rPr lang="en-US" sz="3400" dirty="0" smtClean="0"/>
              <a:t>Possible examples:</a:t>
            </a:r>
            <a:endParaRPr lang="en-US" sz="3400" dirty="0"/>
          </a:p>
          <a:p>
            <a:pPr lvl="1"/>
            <a:r>
              <a:rPr lang="en-US" sz="3200" b="1" dirty="0" smtClean="0">
                <a:solidFill>
                  <a:srgbClr val="00A160"/>
                </a:solidFill>
              </a:rPr>
              <a:t>Mental health first aid training </a:t>
            </a:r>
            <a:r>
              <a:rPr lang="en-US" sz="3200" dirty="0" smtClean="0"/>
              <a:t>(coaches/support staff)</a:t>
            </a:r>
          </a:p>
          <a:p>
            <a:pPr lvl="1"/>
            <a:r>
              <a:rPr lang="en-US" sz="3200" b="1" dirty="0" smtClean="0">
                <a:solidFill>
                  <a:srgbClr val="00A160"/>
                </a:solidFill>
              </a:rPr>
              <a:t>Relationship-building</a:t>
            </a:r>
            <a:r>
              <a:rPr lang="en-US" sz="3200" dirty="0" smtClean="0"/>
              <a:t> with on-campus mental health practitioners </a:t>
            </a:r>
          </a:p>
          <a:p>
            <a:pPr lvl="1"/>
            <a:r>
              <a:rPr lang="en-US" sz="3200" b="1" dirty="0" smtClean="0">
                <a:solidFill>
                  <a:srgbClr val="00A160"/>
                </a:solidFill>
              </a:rPr>
              <a:t>Regular evaluation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rgbClr val="004B8D"/>
                </a:solidFill>
              </a:rPr>
              <a:t>by trusted faculty/staff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672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9872871" cy="426720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Consider </a:t>
            </a:r>
            <a:r>
              <a:rPr lang="en-US" sz="3600" b="1" dirty="0" smtClean="0">
                <a:solidFill>
                  <a:srgbClr val="00A160"/>
                </a:solidFill>
              </a:rPr>
              <a:t>physical activity requirement/exercise prescription</a:t>
            </a:r>
          </a:p>
          <a:p>
            <a:pPr lvl="2"/>
            <a:r>
              <a:rPr lang="en-US" sz="3400" dirty="0" smtClean="0"/>
              <a:t>Example: UC Irvine</a:t>
            </a:r>
          </a:p>
          <a:p>
            <a:pPr lvl="2"/>
            <a:r>
              <a:rPr lang="en-US" sz="3400" dirty="0" smtClean="0"/>
              <a:t>50% of collegiate eSports competitors get 0-1 hour of exercise a week (</a:t>
            </a:r>
            <a:r>
              <a:rPr lang="en-US" sz="3400" dirty="0" err="1" smtClean="0"/>
              <a:t>DiFrancisco</a:t>
            </a:r>
            <a:r>
              <a:rPr lang="en-US" sz="3400" dirty="0" smtClean="0"/>
              <a:t>-Donoghue &amp; </a:t>
            </a:r>
            <a:r>
              <a:rPr lang="en-US" sz="3400" dirty="0" err="1" smtClean="0"/>
              <a:t>Balentine</a:t>
            </a:r>
            <a:r>
              <a:rPr lang="en-US" sz="3400" dirty="0" smtClean="0"/>
              <a:t>, 2018)</a:t>
            </a:r>
          </a:p>
          <a:p>
            <a:pPr lvl="2"/>
            <a:r>
              <a:rPr lang="en-US" sz="3400" dirty="0" smtClean="0"/>
              <a:t>Should be meaningful/preventive/health promoting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904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Did We Learn?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Varsity eSports competitors defy stereotypes but may also be at risk</a:t>
            </a:r>
          </a:p>
          <a:p>
            <a:pPr lvl="1"/>
            <a:r>
              <a:rPr lang="en-US" sz="3400" dirty="0" smtClean="0"/>
              <a:t>24% DI athletes = clinically relevant depression scores (</a:t>
            </a:r>
            <a:r>
              <a:rPr lang="en-US" sz="3400" dirty="0" err="1" smtClean="0"/>
              <a:t>Wolanin</a:t>
            </a:r>
            <a:r>
              <a:rPr lang="en-US" sz="3400" dirty="0" smtClean="0"/>
              <a:t> et al., 2016)</a:t>
            </a:r>
          </a:p>
          <a:p>
            <a:r>
              <a:rPr lang="en-US" sz="3600" dirty="0" smtClean="0"/>
              <a:t>Have legitimized eSports funding, spaces, coaches, benefitted from their existence</a:t>
            </a:r>
          </a:p>
          <a:p>
            <a:r>
              <a:rPr lang="en-US" sz="3600" dirty="0" smtClean="0"/>
              <a:t>MUST de-stigmatize student experience and invest in/legitimize supports for their health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Three Takeaways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Collegiate eSports offer an opportunity to address student interests and investment in campus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eSports competitors may be at risk for several negative mental health outcomes, potentially exacerbated by risky gaming behavior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Equipment, space, and coach are a minimum investment. Additional supports and training are necessary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29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1381124"/>
            <a:ext cx="10044113" cy="413385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Comments or Questions?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dirty="0" smtClean="0"/>
              <a:t>Barat Wolfe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wolfeb@canton.edu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186695"/>
            <a:ext cx="11661914" cy="1179650"/>
          </a:xfrm>
        </p:spPr>
        <p:txBody>
          <a:bodyPr/>
          <a:lstStyle/>
          <a:p>
            <a:pPr algn="ctr"/>
            <a:r>
              <a:rPr lang="en-US" b="1" dirty="0" smtClean="0"/>
              <a:t>SUNY Canton </a:t>
            </a:r>
            <a:r>
              <a:rPr lang="en-US" b="1" dirty="0" smtClean="0">
                <a:solidFill>
                  <a:srgbClr val="CFAB7A"/>
                </a:solidFill>
                <a:hlinkClick r:id="rId2"/>
              </a:rPr>
              <a:t>Varsity eSports</a:t>
            </a:r>
            <a:endParaRPr lang="en-US" b="1" dirty="0">
              <a:solidFill>
                <a:srgbClr val="CFAB7A"/>
              </a:solidFill>
            </a:endParaRPr>
          </a:p>
        </p:txBody>
      </p:sp>
      <p:pic>
        <p:nvPicPr>
          <p:cNvPr id="1028" name="Picture 4" descr="eAthletes play competive games in the new eSports Aren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42" y="1139304"/>
            <a:ext cx="8011511" cy="53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4070"/>
            <a:ext cx="9875520" cy="942275"/>
          </a:xfrm>
        </p:spPr>
        <p:txBody>
          <a:bodyPr/>
          <a:lstStyle/>
          <a:p>
            <a:pPr algn="ctr"/>
            <a:r>
              <a:rPr lang="en-US" b="1" dirty="0" smtClean="0"/>
              <a:t>Quick Facts 2018-2019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1508760"/>
            <a:ext cx="6327485" cy="4765916"/>
          </a:xfrm>
        </p:spPr>
        <p:txBody>
          <a:bodyPr>
            <a:noAutofit/>
          </a:bodyPr>
          <a:lstStyle/>
          <a:p>
            <a:pPr>
              <a:tabLst>
                <a:tab pos="7146925" algn="l"/>
              </a:tabLst>
            </a:pPr>
            <a:r>
              <a:rPr lang="en-US" sz="3400" b="1" dirty="0" smtClean="0">
                <a:solidFill>
                  <a:srgbClr val="00A160"/>
                </a:solidFill>
              </a:rPr>
              <a:t>50</a:t>
            </a:r>
            <a:r>
              <a:rPr lang="en-US" sz="3400" dirty="0" smtClean="0"/>
              <a:t> varsity players</a:t>
            </a:r>
          </a:p>
          <a:p>
            <a:pPr lvl="1">
              <a:tabLst>
                <a:tab pos="7146925" algn="l"/>
              </a:tabLst>
            </a:pPr>
            <a:r>
              <a:rPr lang="en-US" sz="3200" b="1" dirty="0" smtClean="0">
                <a:solidFill>
                  <a:srgbClr val="00A160"/>
                </a:solidFill>
              </a:rPr>
              <a:t>Four</a:t>
            </a:r>
            <a:r>
              <a:rPr lang="en-US" sz="3200" dirty="0" smtClean="0"/>
              <a:t> coaches; </a:t>
            </a:r>
            <a:r>
              <a:rPr lang="en-US" sz="3200" b="1" dirty="0" smtClean="0">
                <a:solidFill>
                  <a:srgbClr val="00A160"/>
                </a:solidFill>
              </a:rPr>
              <a:t>one</a:t>
            </a:r>
            <a:r>
              <a:rPr lang="en-US" sz="3200" dirty="0" smtClean="0"/>
              <a:t> Coordinator</a:t>
            </a:r>
          </a:p>
          <a:p>
            <a:pPr>
              <a:tabLst>
                <a:tab pos="7146925" algn="l"/>
              </a:tabLst>
            </a:pPr>
            <a:r>
              <a:rPr lang="en-US" sz="3400" b="1" dirty="0" smtClean="0">
                <a:solidFill>
                  <a:srgbClr val="00A160"/>
                </a:solidFill>
              </a:rPr>
              <a:t>Six</a:t>
            </a:r>
            <a:r>
              <a:rPr lang="en-US" sz="3400" dirty="0" smtClean="0"/>
              <a:t> eSports</a:t>
            </a:r>
          </a:p>
          <a:p>
            <a:pPr>
              <a:tabLst>
                <a:tab pos="7146925" algn="l"/>
              </a:tabLst>
            </a:pPr>
            <a:r>
              <a:rPr lang="en-US" sz="3400" b="1" dirty="0" smtClean="0">
                <a:solidFill>
                  <a:srgbClr val="00A160"/>
                </a:solidFill>
              </a:rPr>
              <a:t>First</a:t>
            </a:r>
            <a:r>
              <a:rPr lang="en-US" sz="3400" dirty="0" smtClean="0"/>
              <a:t> SUNY collegiate eSports arena </a:t>
            </a:r>
          </a:p>
          <a:p>
            <a:pPr>
              <a:tabLst>
                <a:tab pos="7146925" algn="l"/>
              </a:tabLst>
            </a:pPr>
            <a:r>
              <a:rPr lang="en-US" sz="3400" b="1" dirty="0" smtClean="0">
                <a:solidFill>
                  <a:srgbClr val="00A160"/>
                </a:solidFill>
              </a:rPr>
              <a:t>First</a:t>
            </a:r>
            <a:r>
              <a:rPr lang="en-US" sz="3400" b="1" dirty="0" smtClean="0">
                <a:solidFill>
                  <a:srgbClr val="CFAB7A"/>
                </a:solidFill>
              </a:rPr>
              <a:t> </a:t>
            </a:r>
            <a:r>
              <a:rPr lang="en-US" sz="3400" dirty="0" smtClean="0">
                <a:solidFill>
                  <a:srgbClr val="004B8D"/>
                </a:solidFill>
              </a:rPr>
              <a:t>SUNY school </a:t>
            </a:r>
            <a:r>
              <a:rPr lang="en-US" sz="3400" dirty="0" smtClean="0"/>
              <a:t>to join National Association for Collegiate eSports (NACE)</a:t>
            </a:r>
          </a:p>
          <a:p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7043739" y="1914525"/>
            <a:ext cx="4494910" cy="3214687"/>
            <a:chOff x="6671580" y="1785269"/>
            <a:chExt cx="5237466" cy="3457056"/>
          </a:xfrm>
        </p:grpSpPr>
        <p:pic>
          <p:nvPicPr>
            <p:cNvPr id="5" name="Picture 2" descr="HearthSt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392" y="1785269"/>
              <a:ext cx="2626912" cy="1217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League of Legend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0279" y="1976350"/>
              <a:ext cx="2475506" cy="976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Overwat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580" y="2730513"/>
              <a:ext cx="2784088" cy="121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Fortnite Battle Royal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2" t="15845" r="22456" b="31925"/>
            <a:stretch/>
          </p:blipFill>
          <p:spPr bwMode="auto">
            <a:xfrm>
              <a:off x="9402895" y="2968556"/>
              <a:ext cx="2291669" cy="1188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FIFA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1159" y="4366649"/>
              <a:ext cx="2867887" cy="74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Super Smash Bros. Ultimat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838" y="4114164"/>
              <a:ext cx="2256321" cy="112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84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21976"/>
          </a:xfrm>
        </p:spPr>
        <p:txBody>
          <a:bodyPr/>
          <a:lstStyle/>
          <a:p>
            <a:pPr algn="ctr"/>
            <a:r>
              <a:rPr lang="en-US" b="1" dirty="0" smtClean="0"/>
              <a:t>What are eSports?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1945897"/>
            <a:ext cx="5072062" cy="4195483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Competitive online gaming</a:t>
            </a:r>
          </a:p>
          <a:p>
            <a:pPr lvl="2"/>
            <a:r>
              <a:rPr lang="en-US" sz="2800" dirty="0"/>
              <a:t>P</a:t>
            </a:r>
            <a:r>
              <a:rPr lang="en-US" sz="2800" dirty="0" smtClean="0"/>
              <a:t>roblem solving, </a:t>
            </a:r>
            <a:r>
              <a:rPr lang="en-US" sz="2800" dirty="0"/>
              <a:t>strategy</a:t>
            </a:r>
          </a:p>
          <a:p>
            <a:pPr lvl="2"/>
            <a:r>
              <a:rPr lang="en-US" sz="2800" dirty="0" smtClean="0"/>
              <a:t>War</a:t>
            </a:r>
            <a:endParaRPr lang="en-US" sz="2800" dirty="0"/>
          </a:p>
          <a:p>
            <a:pPr lvl="2"/>
            <a:r>
              <a:rPr lang="en-US" sz="2800" dirty="0"/>
              <a:t>Traditional </a:t>
            </a:r>
            <a:r>
              <a:rPr lang="en-US" sz="2800" dirty="0" smtClean="0"/>
              <a:t>sports</a:t>
            </a:r>
            <a:endParaRPr lang="en-US" sz="2800" dirty="0"/>
          </a:p>
          <a:p>
            <a:pPr lvl="2"/>
            <a:r>
              <a:rPr lang="en-US" sz="2800" dirty="0"/>
              <a:t>Role play, </a:t>
            </a:r>
            <a:r>
              <a:rPr lang="en-US" sz="2800" dirty="0" smtClean="0"/>
              <a:t>fantasy</a:t>
            </a:r>
          </a:p>
          <a:p>
            <a:pPr lvl="2"/>
            <a:r>
              <a:rPr lang="en-US" sz="2800" b="1" dirty="0" smtClean="0"/>
              <a:t>SOCIAL</a:t>
            </a:r>
          </a:p>
          <a:p>
            <a:pPr lvl="1"/>
            <a:endParaRPr lang="en-US" sz="3000" dirty="0" smtClean="0"/>
          </a:p>
          <a:p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9272" y="1945896"/>
            <a:ext cx="5690755" cy="419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Compared to traditional sports:</a:t>
            </a:r>
          </a:p>
          <a:p>
            <a:pPr lvl="2"/>
            <a:r>
              <a:rPr lang="en-US" sz="2800" dirty="0" smtClean="0"/>
              <a:t>Play, competition</a:t>
            </a:r>
          </a:p>
          <a:p>
            <a:pPr lvl="2"/>
            <a:r>
              <a:rPr lang="en-US" sz="2800" dirty="0" smtClean="0"/>
              <a:t>Skill</a:t>
            </a:r>
          </a:p>
          <a:p>
            <a:pPr lvl="2"/>
            <a:r>
              <a:rPr lang="en-US" sz="2800" dirty="0" smtClean="0"/>
              <a:t>Institutionalization</a:t>
            </a:r>
          </a:p>
          <a:p>
            <a:pPr lvl="2"/>
            <a:r>
              <a:rPr lang="en-US" sz="2800" dirty="0" smtClean="0"/>
              <a:t>Physicality</a:t>
            </a:r>
          </a:p>
          <a:p>
            <a:pPr lvl="2"/>
            <a:r>
              <a:rPr lang="en-US" sz="2800" dirty="0"/>
              <a:t>Broad </a:t>
            </a:r>
            <a:r>
              <a:rPr lang="en-US" sz="2800" dirty="0" smtClean="0"/>
              <a:t>following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1992" y="5169832"/>
            <a:ext cx="10515599" cy="1094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A160"/>
                </a:solidFill>
              </a:rPr>
              <a:t>Worldwide audience 435 million people by end of 2019</a:t>
            </a:r>
            <a:endParaRPr lang="en-US" sz="3200" b="1" dirty="0">
              <a:solidFill>
                <a:srgbClr val="00A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21976"/>
          </a:xfrm>
        </p:spPr>
        <p:txBody>
          <a:bodyPr/>
          <a:lstStyle/>
          <a:p>
            <a:pPr algn="ctr"/>
            <a:r>
              <a:rPr lang="en-US" b="1" dirty="0" smtClean="0"/>
              <a:t>What are </a:t>
            </a:r>
            <a:r>
              <a:rPr lang="en-US" b="1" dirty="0" smtClean="0">
                <a:solidFill>
                  <a:srgbClr val="00A160"/>
                </a:solidFill>
              </a:rPr>
              <a:t>Collegiate Varsity </a:t>
            </a:r>
            <a:r>
              <a:rPr lang="en-US" b="1" dirty="0" smtClean="0"/>
              <a:t>eSports?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31576"/>
            <a:ext cx="10358438" cy="4195483"/>
          </a:xfrm>
        </p:spPr>
        <p:txBody>
          <a:bodyPr>
            <a:noAutofit/>
          </a:bodyPr>
          <a:lstStyle/>
          <a:p>
            <a:r>
              <a:rPr lang="en-US" sz="3600" dirty="0"/>
              <a:t>Intercollegiate competition, </a:t>
            </a:r>
            <a:r>
              <a:rPr lang="en-US" sz="3600" dirty="0" smtClean="0"/>
              <a:t>overseen </a:t>
            </a:r>
            <a:r>
              <a:rPr lang="en-US" sz="3600" dirty="0"/>
              <a:t>by NACE (150 teams</a:t>
            </a:r>
            <a:r>
              <a:rPr lang="en-US" sz="3600" dirty="0" smtClean="0"/>
              <a:t>)</a:t>
            </a:r>
          </a:p>
          <a:p>
            <a:pPr lvl="1"/>
            <a:r>
              <a:rPr lang="en-US" sz="3400" dirty="0"/>
              <a:t>Increased diversity and mixed-gender competition</a:t>
            </a:r>
          </a:p>
          <a:p>
            <a:r>
              <a:rPr lang="en-US" sz="3600" dirty="0" smtClean="0"/>
              <a:t>Often, housed in Athletic Departments </a:t>
            </a:r>
          </a:p>
          <a:p>
            <a:pPr lvl="1"/>
            <a:r>
              <a:rPr lang="en-US" sz="3200" dirty="0" smtClean="0"/>
              <a:t>Scholarships granted at some campuses</a:t>
            </a:r>
            <a:endParaRPr lang="en-US" sz="3200" dirty="0"/>
          </a:p>
          <a:p>
            <a:r>
              <a:rPr lang="en-US" sz="3600" dirty="0" smtClean="0"/>
              <a:t>College players: On average, 3-4 hours/day (up to 10)</a:t>
            </a:r>
          </a:p>
        </p:txBody>
      </p:sp>
    </p:spTree>
    <p:extLst>
      <p:ext uri="{BB962C8B-B14F-4D97-AF65-F5344CB8AC3E}">
        <p14:creationId xmlns:p14="http://schemas.microsoft.com/office/powerpoint/2010/main" val="37976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211" y="364863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/>
              <a:t>WHY eSports?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212" y="1667435"/>
            <a:ext cx="10152530" cy="4428565"/>
          </a:xfrm>
        </p:spPr>
        <p:txBody>
          <a:bodyPr>
            <a:noAutofit/>
          </a:bodyPr>
          <a:lstStyle/>
          <a:p>
            <a:r>
              <a:rPr lang="en-US" sz="3200" dirty="0" smtClean="0"/>
              <a:t>Rapid growth</a:t>
            </a:r>
          </a:p>
          <a:p>
            <a:r>
              <a:rPr lang="en-US" sz="3200" dirty="0" smtClean="0"/>
              <a:t>New learning environment, emerging student population</a:t>
            </a:r>
          </a:p>
          <a:p>
            <a:pPr lvl="1"/>
            <a:r>
              <a:rPr lang="en-US" sz="3000" dirty="0" smtClean="0"/>
              <a:t>Opportunity: Recruitment</a:t>
            </a:r>
            <a:r>
              <a:rPr lang="en-US" sz="3000" dirty="0"/>
              <a:t> </a:t>
            </a:r>
            <a:r>
              <a:rPr lang="en-US" sz="3000" dirty="0" smtClean="0"/>
              <a:t>and retention</a:t>
            </a:r>
          </a:p>
          <a:p>
            <a:r>
              <a:rPr lang="en-US" sz="3200" dirty="0" smtClean="0"/>
              <a:t>eSports = Path to institutional commitment </a:t>
            </a:r>
          </a:p>
          <a:p>
            <a:pPr lvl="1"/>
            <a:r>
              <a:rPr lang="en-US" sz="3200" dirty="0" smtClean="0"/>
              <a:t>Social integration and connectedness</a:t>
            </a:r>
          </a:p>
          <a:p>
            <a:pPr lvl="1"/>
            <a:r>
              <a:rPr lang="en-US" sz="3200" dirty="0" smtClean="0"/>
              <a:t>Campus involvement</a:t>
            </a:r>
            <a:r>
              <a:rPr lang="en-US" sz="3200" dirty="0"/>
              <a:t> </a:t>
            </a:r>
            <a:r>
              <a:rPr lang="en-US" sz="3200" dirty="0" smtClean="0"/>
              <a:t>and engagement</a:t>
            </a:r>
          </a:p>
          <a:p>
            <a:pPr lvl="1"/>
            <a:r>
              <a:rPr lang="en-US" sz="3200" dirty="0" smtClean="0"/>
              <a:t>Satisfaction, persistence, retention</a:t>
            </a:r>
          </a:p>
        </p:txBody>
      </p:sp>
    </p:spTree>
    <p:extLst>
      <p:ext uri="{BB962C8B-B14F-4D97-AF65-F5344CB8AC3E}">
        <p14:creationId xmlns:p14="http://schemas.microsoft.com/office/powerpoint/2010/main" val="29420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76518"/>
            <a:ext cx="9875520" cy="939664"/>
          </a:xfrm>
        </p:spPr>
        <p:txBody>
          <a:bodyPr/>
          <a:lstStyle/>
          <a:p>
            <a:pPr algn="ctr"/>
            <a:r>
              <a:rPr lang="en-US" b="1" dirty="0" smtClean="0"/>
              <a:t>Known Correlates and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1506071"/>
            <a:ext cx="5586411" cy="499171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Health Compromising</a:t>
            </a:r>
          </a:p>
          <a:p>
            <a:pPr lvl="1"/>
            <a:r>
              <a:rPr lang="en-US" sz="3000" dirty="0" smtClean="0"/>
              <a:t>Exhaustion/burnout</a:t>
            </a:r>
          </a:p>
          <a:p>
            <a:pPr lvl="1"/>
            <a:r>
              <a:rPr lang="en-US" sz="3000" dirty="0" smtClean="0"/>
              <a:t>Stimulant use</a:t>
            </a:r>
          </a:p>
          <a:p>
            <a:pPr lvl="1"/>
            <a:r>
              <a:rPr lang="en-US" sz="3000" dirty="0" smtClean="0"/>
              <a:t>ADHD</a:t>
            </a:r>
          </a:p>
          <a:p>
            <a:pPr lvl="1"/>
            <a:r>
              <a:rPr lang="en-US" sz="3000" dirty="0" smtClean="0"/>
              <a:t>Addiction, dopamine activation</a:t>
            </a:r>
          </a:p>
          <a:p>
            <a:pPr lvl="1"/>
            <a:r>
              <a:rPr lang="en-US" sz="3000" dirty="0" smtClean="0"/>
              <a:t>Anxiety, depression</a:t>
            </a:r>
          </a:p>
          <a:p>
            <a:pPr lvl="1"/>
            <a:r>
              <a:rPr lang="en-US" sz="3000" dirty="0" smtClean="0"/>
              <a:t>Tetris effect</a:t>
            </a:r>
          </a:p>
          <a:p>
            <a:pPr lvl="1"/>
            <a:r>
              <a:rPr lang="en-US" sz="3000" dirty="0" smtClean="0"/>
              <a:t>Eye fatigue, back and neck pain, wrist and hand issues</a:t>
            </a:r>
          </a:p>
          <a:p>
            <a:pPr lvl="1"/>
            <a:r>
              <a:rPr lang="en-US" sz="3000" dirty="0" smtClean="0"/>
              <a:t>Sleep disturbance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57949" y="1506071"/>
            <a:ext cx="5401541" cy="499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A160"/>
                </a:solidFill>
              </a:rPr>
              <a:t>Health Promoting</a:t>
            </a:r>
          </a:p>
          <a:p>
            <a:pPr lvl="1"/>
            <a:r>
              <a:rPr lang="en-US" sz="3000" dirty="0" smtClean="0"/>
              <a:t>Cardiovascular conditions similar to mild/moderate exercise</a:t>
            </a:r>
          </a:p>
          <a:p>
            <a:pPr lvl="1"/>
            <a:r>
              <a:rPr lang="en-US" sz="3000" dirty="0" smtClean="0"/>
              <a:t>Self-esteem</a:t>
            </a:r>
          </a:p>
          <a:p>
            <a:pPr lvl="1"/>
            <a:r>
              <a:rPr lang="en-US" sz="3000" dirty="0" smtClean="0"/>
              <a:t>Conflict resolution</a:t>
            </a:r>
          </a:p>
          <a:p>
            <a:pPr lvl="1"/>
            <a:r>
              <a:rPr lang="en-US" sz="3000" dirty="0" smtClean="0"/>
              <a:t>Cognitive skills</a:t>
            </a:r>
          </a:p>
          <a:p>
            <a:pPr lvl="1"/>
            <a:r>
              <a:rPr lang="en-US" sz="3000" dirty="0" smtClean="0"/>
              <a:t>Information management </a:t>
            </a:r>
          </a:p>
          <a:p>
            <a:pPr lvl="1"/>
            <a:r>
              <a:rPr lang="en-US" sz="3000" dirty="0" smtClean="0"/>
              <a:t>Communication skills</a:t>
            </a:r>
          </a:p>
          <a:p>
            <a:pPr lvl="1"/>
            <a:r>
              <a:rPr lang="en-US" sz="3000" dirty="0" smtClean="0"/>
              <a:t>Spatial 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Custom 5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004B8D"/>
      </a:accent1>
      <a:accent2>
        <a:srgbClr val="DF5327"/>
      </a:accent2>
      <a:accent3>
        <a:srgbClr val="FE9E00"/>
      </a:accent3>
      <a:accent4>
        <a:srgbClr val="418AB3"/>
      </a:accent4>
      <a:accent5>
        <a:srgbClr val="004B8D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4910</TotalTime>
  <Words>1482</Words>
  <Application>Microsoft Office PowerPoint</Application>
  <PresentationFormat>Widescreen</PresentationFormat>
  <Paragraphs>271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Calibri</vt:lpstr>
      <vt:lpstr>Corbel</vt:lpstr>
      <vt:lpstr>Basis</vt:lpstr>
      <vt:lpstr>Understanding Collegiate Varsity eSports:  Team Culture and Biopsychosocial Health</vt:lpstr>
      <vt:lpstr>Acknowledgments </vt:lpstr>
      <vt:lpstr>Three Takeaways</vt:lpstr>
      <vt:lpstr>SUNY Canton Varsity eSports</vt:lpstr>
      <vt:lpstr>Quick Facts 2018-2019</vt:lpstr>
      <vt:lpstr>What are eSports?</vt:lpstr>
      <vt:lpstr>What are Collegiate Varsity eSports?</vt:lpstr>
      <vt:lpstr>WHY eSports?</vt:lpstr>
      <vt:lpstr>Known Correlates and Outcomes</vt:lpstr>
      <vt:lpstr>Known Correlates and Outcomes</vt:lpstr>
      <vt:lpstr>Gaming Disorder</vt:lpstr>
      <vt:lpstr>Our Research Questions</vt:lpstr>
      <vt:lpstr>Full Project Methodology: 3 Parts</vt:lpstr>
      <vt:lpstr>Today’s Presentation</vt:lpstr>
      <vt:lpstr>Method: Participants</vt:lpstr>
      <vt:lpstr>Method: Materials</vt:lpstr>
      <vt:lpstr>Method: Materials</vt:lpstr>
      <vt:lpstr>Method: Procedure</vt:lpstr>
      <vt:lpstr>Results</vt:lpstr>
      <vt:lpstr>Social Connectedness</vt:lpstr>
      <vt:lpstr>State Anxiety </vt:lpstr>
      <vt:lpstr>Stress</vt:lpstr>
      <vt:lpstr>Depression</vt:lpstr>
      <vt:lpstr>Health-Related Quality of Life</vt:lpstr>
      <vt:lpstr>Internet Gaming Disorder</vt:lpstr>
      <vt:lpstr>Sig. Correlations with Disordered Gaming</vt:lpstr>
      <vt:lpstr>Discussion </vt:lpstr>
      <vt:lpstr>Psychosocial Profile: Varsity eSports</vt:lpstr>
      <vt:lpstr>Psychosocial Profile: Varsity eSports</vt:lpstr>
      <vt:lpstr>A Word on the IGD Scale…</vt:lpstr>
      <vt:lpstr>Implications</vt:lpstr>
      <vt:lpstr>Implications</vt:lpstr>
      <vt:lpstr>Implications</vt:lpstr>
      <vt:lpstr>What Did We Learn?</vt:lpstr>
      <vt:lpstr>Three Takeaways</vt:lpstr>
      <vt:lpstr>Comments or Questions?  Barat Wolfe wolfeb@canton.edu</vt:lpstr>
    </vt:vector>
  </TitlesOfParts>
  <Company>SUNY Canton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Wolfe, Barat</dc:creator>
  <cp:lastModifiedBy>Wolfe, Barat</cp:lastModifiedBy>
  <cp:revision>92</cp:revision>
  <dcterms:created xsi:type="dcterms:W3CDTF">2019-05-23T21:36:12Z</dcterms:created>
  <dcterms:modified xsi:type="dcterms:W3CDTF">2019-05-29T02:52:10Z</dcterms:modified>
</cp:coreProperties>
</file>