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Lst>
  <p:notesMasterIdLst>
    <p:notesMasterId r:id="rId16"/>
  </p:notesMasterIdLst>
  <p:handoutMasterIdLst>
    <p:handoutMasterId r:id="rId17"/>
  </p:handoutMasterIdLst>
  <p:sldIdLst>
    <p:sldId id="256" r:id="rId2"/>
    <p:sldId id="267" r:id="rId3"/>
    <p:sldId id="260" r:id="rId4"/>
    <p:sldId id="277" r:id="rId5"/>
    <p:sldId id="276" r:id="rId6"/>
    <p:sldId id="268" r:id="rId7"/>
    <p:sldId id="269" r:id="rId8"/>
    <p:sldId id="270" r:id="rId9"/>
    <p:sldId id="273" r:id="rId10"/>
    <p:sldId id="271" r:id="rId11"/>
    <p:sldId id="274" r:id="rId12"/>
    <p:sldId id="272" r:id="rId13"/>
    <p:sldId id="275" r:id="rId14"/>
    <p:sldId id="264" r:id="rId15"/>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4319">
          <p15:clr>
            <a:srgbClr val="A4A3A4"/>
          </p15:clr>
        </p15:guide>
        <p15:guide id="3">
          <p15:clr>
            <a:srgbClr val="A4A3A4"/>
          </p15:clr>
        </p15:guide>
        <p15:guide id="4" pos="5328">
          <p15:clr>
            <a:srgbClr val="A4A3A4"/>
          </p15:clr>
        </p15:guide>
        <p15:guide id="5"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7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791" autoAdjust="0"/>
  </p:normalViewPr>
  <p:slideViewPr>
    <p:cSldViewPr snapToGrid="0" showGuides="1">
      <p:cViewPr>
        <p:scale>
          <a:sx n="66" d="100"/>
          <a:sy n="66" d="100"/>
        </p:scale>
        <p:origin x="783" y="45"/>
      </p:cViewPr>
      <p:guideLst>
        <p:guide orient="horz"/>
        <p:guide orient="horz" pos="4319"/>
        <p:guide/>
        <p:guide pos="5328"/>
        <p:guide pos="5759"/>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258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ampe1\Desktop\REGISTERED%20STUDENTS%20DETAILED_20191028_101242.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ampe1\Desktop\REGISTERED%20STUDENTS%20DETAILED_20191028_102111.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rampe1\Desktop\REGISTERED%20STUDENTS%20DETAILED_20191028_102111.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rampe1\Desktop\REGISTERED%20STUDENTS%20DETAILED_20191028_101242.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rampe1\Desktop\REGISTERED%20STUDENTS%20DETAILED_20191028_102111.csv"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Students</a:t>
            </a:r>
            <a:r>
              <a:rPr lang="en-US" baseline="0"/>
              <a:t> in Nursing Pathways</a:t>
            </a:r>
          </a:p>
          <a:p>
            <a:pPr>
              <a:defRPr/>
            </a:pPr>
            <a:r>
              <a:rPr lang="en-US" baseline="0"/>
              <a:t>Fall 2017</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Fall 2019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ED-479D-A123-346425972C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ED-479D-A123-346425972CB2}"/>
              </c:ext>
            </c:extLst>
          </c:dPt>
          <c:dLbls>
            <c:spPr>
              <a:noFill/>
              <a:ln>
                <a:noFill/>
              </a:ln>
              <a:effectLst/>
            </c:spPr>
            <c:txPr>
              <a:bodyPr rot="0" spcFirstLastPara="1" vertOverflow="ellipsis" vert="horz" wrap="square" lIns="38100" tIns="19050" rIns="38100" bIns="19050" anchor="ctr" anchorCtr="1">
                <a:spAutoFit/>
              </a:bodyPr>
              <a:lstStyle/>
              <a:p>
                <a:pPr>
                  <a:defRPr sz="156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Sheet1!$C$12:$C$13</c:f>
              <c:strCache>
                <c:ptCount val="2"/>
                <c:pt idx="0">
                  <c:v>Students working toward nursing</c:v>
                </c:pt>
                <c:pt idx="1">
                  <c:v>Students in nursing program</c:v>
                </c:pt>
              </c:strCache>
            </c:strRef>
          </c:cat>
          <c:val>
            <c:numRef>
              <c:f>Sheet1!$D$12:$D$13</c:f>
              <c:numCache>
                <c:formatCode>General</c:formatCode>
                <c:ptCount val="2"/>
                <c:pt idx="0">
                  <c:v>900</c:v>
                </c:pt>
                <c:pt idx="1">
                  <c:v>255</c:v>
                </c:pt>
              </c:numCache>
            </c:numRef>
          </c:val>
          <c:extLst>
            <c:ext xmlns:c16="http://schemas.microsoft.com/office/drawing/2014/chart" uri="{C3380CC4-5D6E-409C-BE32-E72D297353CC}">
              <c16:uniqueId val="{00000004-B0ED-479D-A123-346425972CB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1509842519685039E-2"/>
          <c:y val="0.78761519393409141"/>
          <c:w val="0.88086920384951883"/>
          <c:h val="0.184607028288130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Sheet1!$C$14:$C$15</c:f>
              <c:strCache>
                <c:ptCount val="2"/>
                <c:pt idx="0">
                  <c:v>Health-related professional advisors</c:v>
                </c:pt>
                <c:pt idx="1">
                  <c:v>Full-time nursing faculty</c:v>
                </c:pt>
              </c:strCache>
            </c:strRef>
          </c:cat>
          <c:val>
            <c:numRef>
              <c:f>Sheet1!$D$14:$D$15</c:f>
              <c:numCache>
                <c:formatCode>General</c:formatCode>
                <c:ptCount val="2"/>
                <c:pt idx="0">
                  <c:v>1</c:v>
                </c:pt>
                <c:pt idx="1">
                  <c:v>13</c:v>
                </c:pt>
              </c:numCache>
            </c:numRef>
          </c:val>
          <c:extLst>
            <c:ext xmlns:c16="http://schemas.microsoft.com/office/drawing/2014/chart" uri="{C3380CC4-5D6E-409C-BE32-E72D297353CC}">
              <c16:uniqueId val="{00000000-F695-405D-BB1B-9C27DDF2CC36}"/>
            </c:ext>
          </c:extLst>
        </c:ser>
        <c:dLbls>
          <c:showLegendKey val="0"/>
          <c:showVal val="0"/>
          <c:showCatName val="0"/>
          <c:showSerName val="0"/>
          <c:showPercent val="0"/>
          <c:showBubbleSize val="0"/>
        </c:dLbls>
        <c:gapWidth val="182"/>
        <c:axId val="1515309727"/>
        <c:axId val="1515308479"/>
      </c:barChart>
      <c:catAx>
        <c:axId val="1515309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15308479"/>
        <c:crosses val="autoZero"/>
        <c:auto val="1"/>
        <c:lblAlgn val="ctr"/>
        <c:lblOffset val="100"/>
        <c:noMultiLvlLbl val="0"/>
      </c:catAx>
      <c:valAx>
        <c:axId val="15153084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309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Students</a:t>
            </a:r>
            <a:r>
              <a:rPr lang="en-US" baseline="0"/>
              <a:t> in Nursing Pathways</a:t>
            </a:r>
          </a:p>
          <a:p>
            <a:pPr>
              <a:defRPr/>
            </a:pPr>
            <a:r>
              <a:rPr lang="en-US" baseline="0"/>
              <a:t>Fall 2017</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1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A7-4521-80C2-164EB273BC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A7-4521-80C2-164EB273BCA4}"/>
              </c:ext>
            </c:extLst>
          </c:dPt>
          <c:dLbls>
            <c:dLbl>
              <c:idx val="0"/>
              <c:layout/>
              <c:tx>
                <c:rich>
                  <a:bodyPr/>
                  <a:lstStyle/>
                  <a:p>
                    <a:fld id="{F78C4797-2ACB-4037-911F-A0CD4399A09A}" type="CELLREF">
                      <a:rPr lang="en-US"/>
                      <a:pPr/>
                      <a:t>[CELLREF]</a:t>
                    </a:fld>
                    <a:r>
                      <a:rPr lang="en-US" baseline="0"/>
                      <a:t>
</a:t>
                    </a:r>
                    <a:fld id="{915E76D4-8AE1-4BC4-BA1D-08C4F932394B}"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layout/>
                  <c15:dlblFieldTable>
                    <c15:dlblFTEntry>
                      <c15:txfldGUID>{F78C4797-2ACB-4037-911F-A0CD4399A09A}</c15:txfldGUID>
                      <c15:f>Sheet1!$E$11</c15:f>
                      <c15:dlblFieldTableCache>
                        <c:ptCount val="1"/>
                        <c:pt idx="0">
                          <c:v>With Advisor</c:v>
                        </c:pt>
                      </c15:dlblFieldTableCache>
                    </c15:dlblFTEntry>
                  </c15:dlblFieldTable>
                  <c15:showDataLabelsRange val="0"/>
                </c:ext>
                <c:ext xmlns:c16="http://schemas.microsoft.com/office/drawing/2014/chart" uri="{C3380CC4-5D6E-409C-BE32-E72D297353CC}">
                  <c16:uniqueId val="{00000001-91A7-4521-80C2-164EB273BCA4}"/>
                </c:ext>
              </c:extLst>
            </c:dLbl>
            <c:dLbl>
              <c:idx val="1"/>
              <c:layout/>
              <c:tx>
                <c:rich>
                  <a:bodyPr/>
                  <a:lstStyle/>
                  <a:p>
                    <a:fld id="{3B61CBD4-22A6-4ACF-B819-F295CB98A9BF}" type="CELLREF">
                      <a:rPr lang="en-US"/>
                      <a:pPr/>
                      <a:t>[CELLREF]</a:t>
                    </a:fld>
                    <a:r>
                      <a:rPr lang="en-US" baseline="0"/>
                      <a:t>
</a:t>
                    </a:r>
                    <a:fld id="{89A36819-B19A-4FD9-B1C9-917217697134}"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layout/>
                  <c15:dlblFieldTable>
                    <c15:dlblFTEntry>
                      <c15:txfldGUID>{3B61CBD4-22A6-4ACF-B819-F295CB98A9BF}</c15:txfldGUID>
                      <c15:f>Sheet1!$E$12</c15:f>
                      <c15:dlblFieldTableCache>
                        <c:ptCount val="1"/>
                        <c:pt idx="0">
                          <c:v>No Advisor</c:v>
                        </c:pt>
                      </c15:dlblFieldTableCache>
                    </c15:dlblFTEntry>
                  </c15:dlblFieldTable>
                  <c15:showDataLabelsRange val="0"/>
                </c:ext>
                <c:ext xmlns:c16="http://schemas.microsoft.com/office/drawing/2014/chart" uri="{C3380CC4-5D6E-409C-BE32-E72D297353CC}">
                  <c16:uniqueId val="{00000003-91A7-4521-80C2-164EB273BCA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Sheet1!$F$11:$F$12</c:f>
              <c:numCache>
                <c:formatCode>General</c:formatCode>
                <c:ptCount val="2"/>
                <c:pt idx="0">
                  <c:v>320</c:v>
                </c:pt>
                <c:pt idx="1">
                  <c:v>1020</c:v>
                </c:pt>
              </c:numCache>
            </c:numRef>
          </c:val>
          <c:extLst>
            <c:ext xmlns:c16="http://schemas.microsoft.com/office/drawing/2014/chart" uri="{C3380CC4-5D6E-409C-BE32-E72D297353CC}">
              <c16:uniqueId val="{00000004-91A7-4521-80C2-164EB273BCA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Students in Nursing Pathways</a:t>
            </a:r>
          </a:p>
          <a:p>
            <a:pPr>
              <a:defRPr/>
            </a:pPr>
            <a:r>
              <a:rPr lang="en-US"/>
              <a:t>Fall 2019</a:t>
            </a:r>
          </a:p>
        </c:rich>
      </c:tx>
      <c:layout>
        <c:manualLayout>
          <c:xMode val="edge"/>
          <c:yMode val="edge"/>
          <c:x val="0.309229002624671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22-44D8-8DF3-A1025D0DCDB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22-44D8-8DF3-A1025D0DCDB0}"/>
              </c:ext>
            </c:extLst>
          </c:dPt>
          <c:dLbls>
            <c:dLbl>
              <c:idx val="0"/>
              <c:layout/>
              <c:tx>
                <c:rich>
                  <a:bodyPr/>
                  <a:lstStyle/>
                  <a:p>
                    <a:fld id="{817BFD34-12F9-45D2-A1FA-C496F5CBF5FE}" type="CELLREF">
                      <a:rPr lang="en-US"/>
                      <a:pPr/>
                      <a:t>[CELLREF]</a:t>
                    </a:fld>
                    <a:r>
                      <a:rPr lang="en-US" baseline="0"/>
                      <a:t>
</a:t>
                    </a:r>
                    <a:fld id="{235D097B-3C90-4797-AC8B-CE4B7D8537CB}"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layout/>
                  <c15:dlblFieldTable>
                    <c15:dlblFTEntry>
                      <c15:txfldGUID>{817BFD34-12F9-45D2-A1FA-C496F5CBF5FE}</c15:txfldGUID>
                      <c15:f>Sheet1!$E$19</c15:f>
                      <c15:dlblFieldTableCache>
                        <c:ptCount val="1"/>
                        <c:pt idx="0">
                          <c:v>With Advisor</c:v>
                        </c:pt>
                      </c15:dlblFieldTableCache>
                    </c15:dlblFTEntry>
                  </c15:dlblFieldTable>
                  <c15:showDataLabelsRange val="0"/>
                </c:ext>
                <c:ext xmlns:c16="http://schemas.microsoft.com/office/drawing/2014/chart" uri="{C3380CC4-5D6E-409C-BE32-E72D297353CC}">
                  <c16:uniqueId val="{00000001-F222-44D8-8DF3-A1025D0DCDB0}"/>
                </c:ext>
              </c:extLst>
            </c:dLbl>
            <c:dLbl>
              <c:idx val="1"/>
              <c:layout/>
              <c:tx>
                <c:rich>
                  <a:bodyPr/>
                  <a:lstStyle/>
                  <a:p>
                    <a:fld id="{C54BCE65-AD8D-4E7D-B4FC-B1D394D45ECD}" type="CELLREF">
                      <a:rPr lang="en-US"/>
                      <a:pPr/>
                      <a:t>[CELLREF]</a:t>
                    </a:fld>
                    <a:r>
                      <a:rPr lang="en-US" baseline="0"/>
                      <a:t>
</a:t>
                    </a:r>
                    <a:fld id="{85FF8F01-B82C-4993-8461-A6CEF3F347A3}"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layout/>
                  <c15:dlblFieldTable>
                    <c15:dlblFTEntry>
                      <c15:txfldGUID>{C54BCE65-AD8D-4E7D-B4FC-B1D394D45ECD}</c15:txfldGUID>
                      <c15:f>Sheet1!$E$20</c15:f>
                      <c15:dlblFieldTableCache>
                        <c:ptCount val="1"/>
                        <c:pt idx="0">
                          <c:v>No Advisor</c:v>
                        </c:pt>
                      </c15:dlblFieldTableCache>
                    </c15:dlblFTEntry>
                  </c15:dlblFieldTable>
                  <c15:showDataLabelsRange val="0"/>
                </c:ext>
                <c:ext xmlns:c16="http://schemas.microsoft.com/office/drawing/2014/chart" uri="{C3380CC4-5D6E-409C-BE32-E72D297353CC}">
                  <c16:uniqueId val="{00000003-F222-44D8-8DF3-A1025D0DCDB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Sheet1!$F$19:$F$20</c:f>
              <c:numCache>
                <c:formatCode>General</c:formatCode>
                <c:ptCount val="2"/>
                <c:pt idx="0">
                  <c:v>1089</c:v>
                </c:pt>
                <c:pt idx="1">
                  <c:v>66</c:v>
                </c:pt>
              </c:numCache>
            </c:numRef>
          </c:val>
          <c:extLst>
            <c:ext xmlns:c16="http://schemas.microsoft.com/office/drawing/2014/chart" uri="{C3380CC4-5D6E-409C-BE32-E72D297353CC}">
              <c16:uniqueId val="{00000004-F222-44D8-8DF3-A1025D0DCDB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D5E6E031-5CCD-4591-A5B9-071502FB25E0}" type="datetimeFigureOut">
              <a:rPr lang="en-US" smtClean="0"/>
              <a:t>10/28/2019</a:t>
            </a:fld>
            <a:endParaRPr lang="en-US"/>
          </a:p>
        </p:txBody>
      </p:sp>
      <p:sp>
        <p:nvSpPr>
          <p:cNvPr id="4" name="Footer Placeholder 3"/>
          <p:cNvSpPr>
            <a:spLocks noGrp="1"/>
          </p:cNvSpPr>
          <p:nvPr>
            <p:ph type="ftr" sz="quarter" idx="2"/>
          </p:nvPr>
        </p:nvSpPr>
        <p:spPr>
          <a:xfrm>
            <a:off x="0" y="8251825"/>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1825"/>
            <a:ext cx="2773363" cy="434975"/>
          </a:xfrm>
          <a:prstGeom prst="rect">
            <a:avLst/>
          </a:prstGeom>
        </p:spPr>
        <p:txBody>
          <a:bodyPr vert="horz" lIns="91440" tIns="45720" rIns="91440" bIns="45720" rtlCol="0" anchor="b"/>
          <a:lstStyle>
            <a:lvl1pPr algn="r">
              <a:defRPr sz="1200"/>
            </a:lvl1pPr>
          </a:lstStyle>
          <a:p>
            <a:fld id="{CBCFC536-A2D2-41FF-A114-82995F9F1904}" type="slidenum">
              <a:rPr lang="en-US" smtClean="0"/>
              <a:t>‹#›</a:t>
            </a:fld>
            <a:endParaRPr lang="en-US"/>
          </a:p>
        </p:txBody>
      </p:sp>
    </p:spTree>
    <p:extLst>
      <p:ext uri="{BB962C8B-B14F-4D97-AF65-F5344CB8AC3E}">
        <p14:creationId xmlns:p14="http://schemas.microsoft.com/office/powerpoint/2010/main" val="1419781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197" tIns="43098" rIns="86197" bIns="43098"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197" tIns="43098" rIns="86197" bIns="43098" rtlCol="0"/>
          <a:lstStyle>
            <a:lvl1pPr algn="r">
              <a:defRPr sz="1100"/>
            </a:lvl1pPr>
          </a:lstStyle>
          <a:p>
            <a:fld id="{057D4EB8-0CA8-48A6-97B0-1BBD94A3DB46}" type="datetimeFigureOut">
              <a:rPr lang="en-US" smtClean="0"/>
              <a:t>10/28/2019</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86197" tIns="43098" rIns="86197" bIns="43098"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197" tIns="43098" rIns="86197" bIns="430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3"/>
            <a:ext cx="2773680" cy="434340"/>
          </a:xfrm>
          <a:prstGeom prst="rect">
            <a:avLst/>
          </a:prstGeom>
        </p:spPr>
        <p:txBody>
          <a:bodyPr vert="horz" lIns="86197" tIns="43098" rIns="86197" bIns="43098"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3"/>
            <a:ext cx="2773680" cy="434340"/>
          </a:xfrm>
          <a:prstGeom prst="rect">
            <a:avLst/>
          </a:prstGeom>
        </p:spPr>
        <p:txBody>
          <a:bodyPr vert="horz" lIns="86197" tIns="43098" rIns="86197" bIns="43098" rtlCol="0" anchor="b"/>
          <a:lstStyle>
            <a:lvl1pPr algn="r">
              <a:defRPr sz="1100"/>
            </a:lvl1pPr>
          </a:lstStyle>
          <a:p>
            <a:fld id="{62C44F58-C993-4332-93AB-0A00F0CEC04E}" type="slidenum">
              <a:rPr lang="en-US" smtClean="0"/>
              <a:t>‹#›</a:t>
            </a:fld>
            <a:endParaRPr lang="en-US"/>
          </a:p>
        </p:txBody>
      </p:sp>
    </p:spTree>
    <p:extLst>
      <p:ext uri="{BB962C8B-B14F-4D97-AF65-F5344CB8AC3E}">
        <p14:creationId xmlns:p14="http://schemas.microsoft.com/office/powerpoint/2010/main" val="3942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44F58-C993-4332-93AB-0A00F0CEC04E}" type="slidenum">
              <a:rPr lang="en-US" smtClean="0"/>
              <a:t>1</a:t>
            </a:fld>
            <a:endParaRPr lang="en-US"/>
          </a:p>
        </p:txBody>
      </p:sp>
    </p:spTree>
    <p:extLst>
      <p:ext uri="{BB962C8B-B14F-4D97-AF65-F5344CB8AC3E}">
        <p14:creationId xmlns:p14="http://schemas.microsoft.com/office/powerpoint/2010/main" val="410853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 building</a:t>
            </a:r>
          </a:p>
          <a:p>
            <a:r>
              <a:rPr lang="en-US" dirty="0" smtClean="0"/>
              <a:t>Meeting</a:t>
            </a:r>
            <a:r>
              <a:rPr lang="en-US" baseline="0" dirty="0" smtClean="0"/>
              <a:t> where people are at-address gaps</a:t>
            </a:r>
          </a:p>
          <a:p>
            <a:r>
              <a:rPr lang="en-US" baseline="0" dirty="0" smtClean="0"/>
              <a:t>On-going training and support</a:t>
            </a:r>
          </a:p>
          <a:p>
            <a:r>
              <a:rPr lang="en-US" baseline="0" dirty="0" smtClean="0"/>
              <a:t>Assess individual needs</a:t>
            </a:r>
          </a:p>
          <a:p>
            <a:r>
              <a:rPr lang="en-US" baseline="0" dirty="0" smtClean="0"/>
              <a:t>Building why this is valuable more</a:t>
            </a:r>
            <a:endParaRPr lang="en-US" dirty="0"/>
          </a:p>
        </p:txBody>
      </p:sp>
      <p:sp>
        <p:nvSpPr>
          <p:cNvPr id="4" name="Slide Number Placeholder 3"/>
          <p:cNvSpPr>
            <a:spLocks noGrp="1"/>
          </p:cNvSpPr>
          <p:nvPr>
            <p:ph type="sldNum" sz="quarter" idx="10"/>
          </p:nvPr>
        </p:nvSpPr>
        <p:spPr/>
        <p:txBody>
          <a:bodyPr/>
          <a:lstStyle/>
          <a:p>
            <a:fld id="{62C44F58-C993-4332-93AB-0A00F0CEC04E}" type="slidenum">
              <a:rPr lang="en-US" smtClean="0"/>
              <a:t>12</a:t>
            </a:fld>
            <a:endParaRPr lang="en-US"/>
          </a:p>
        </p:txBody>
      </p:sp>
    </p:spTree>
    <p:extLst>
      <p:ext uri="{BB962C8B-B14F-4D97-AF65-F5344CB8AC3E}">
        <p14:creationId xmlns:p14="http://schemas.microsoft.com/office/powerpoint/2010/main" val="347860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44F58-C993-4332-93AB-0A00F0CEC04E}" type="slidenum">
              <a:rPr lang="en-US" smtClean="0"/>
              <a:t>14</a:t>
            </a:fld>
            <a:endParaRPr lang="en-US"/>
          </a:p>
        </p:txBody>
      </p:sp>
    </p:spTree>
    <p:extLst>
      <p:ext uri="{BB962C8B-B14F-4D97-AF65-F5344CB8AC3E}">
        <p14:creationId xmlns:p14="http://schemas.microsoft.com/office/powerpoint/2010/main" val="120386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a:t>
            </a:r>
            <a:endParaRPr lang="en-US" dirty="0"/>
          </a:p>
        </p:txBody>
      </p:sp>
      <p:sp>
        <p:nvSpPr>
          <p:cNvPr id="4" name="Slide Number Placeholder 3"/>
          <p:cNvSpPr>
            <a:spLocks noGrp="1"/>
          </p:cNvSpPr>
          <p:nvPr>
            <p:ph type="sldNum" sz="quarter" idx="10"/>
          </p:nvPr>
        </p:nvSpPr>
        <p:spPr/>
        <p:txBody>
          <a:bodyPr/>
          <a:lstStyle/>
          <a:p>
            <a:fld id="{62C44F58-C993-4332-93AB-0A00F0CEC04E}" type="slidenum">
              <a:rPr lang="en-US" smtClean="0"/>
              <a:t>2</a:t>
            </a:fld>
            <a:endParaRPr lang="en-US"/>
          </a:p>
        </p:txBody>
      </p:sp>
    </p:spTree>
    <p:extLst>
      <p:ext uri="{BB962C8B-B14F-4D97-AF65-F5344CB8AC3E}">
        <p14:creationId xmlns:p14="http://schemas.microsoft.com/office/powerpoint/2010/main" val="23092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Amanda</a:t>
            </a:r>
          </a:p>
          <a:p>
            <a:pPr lvl="1"/>
            <a:r>
              <a:rPr lang="en-US" sz="1200" kern="1200" dirty="0" smtClean="0">
                <a:solidFill>
                  <a:schemeClr val="tx1"/>
                </a:solidFill>
                <a:effectLst/>
                <a:latin typeface="+mn-lt"/>
                <a:ea typeface="+mn-ea"/>
                <a:cs typeface="+mn-cs"/>
              </a:rPr>
              <a:t>Numbers of nursing students program vs. pathway</a:t>
            </a:r>
          </a:p>
          <a:p>
            <a:pPr lvl="1"/>
            <a:r>
              <a:rPr lang="en-US" sz="1200" kern="1200" dirty="0" smtClean="0">
                <a:solidFill>
                  <a:schemeClr val="tx1"/>
                </a:solidFill>
                <a:effectLst/>
                <a:latin typeface="+mn-lt"/>
                <a:ea typeface="+mn-ea"/>
                <a:cs typeface="+mn-cs"/>
              </a:rPr>
              <a:t>Number of nursing </a:t>
            </a:r>
            <a:r>
              <a:rPr lang="en-US" sz="1200" kern="1200" dirty="0" smtClean="0">
                <a:solidFill>
                  <a:schemeClr val="tx1"/>
                </a:solidFill>
                <a:effectLst/>
                <a:latin typeface="+mn-lt"/>
                <a:ea typeface="+mn-ea"/>
                <a:cs typeface="+mn-cs"/>
              </a:rPr>
              <a:t>faculty (would be 85-90 per advisor, assuming they’re all comfortable</a:t>
            </a:r>
            <a:r>
              <a:rPr lang="en-US" sz="1200" kern="1200" baseline="0" dirty="0" smtClean="0">
                <a:solidFill>
                  <a:schemeClr val="tx1"/>
                </a:solidFill>
                <a:effectLst/>
                <a:latin typeface="+mn-lt"/>
                <a:ea typeface="+mn-ea"/>
                <a:cs typeface="+mn-cs"/>
              </a:rPr>
              <a:t> with </a:t>
            </a:r>
            <a:r>
              <a:rPr lang="en-US" sz="1200" kern="1200" baseline="0" smtClean="0">
                <a:solidFill>
                  <a:schemeClr val="tx1"/>
                </a:solidFill>
                <a:effectLst/>
                <a:latin typeface="+mn-lt"/>
                <a:ea typeface="+mn-ea"/>
                <a:cs typeface="+mn-cs"/>
              </a:rPr>
              <a:t>even advising)</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Graph showing % of students with advisor over the past few years</a:t>
            </a:r>
          </a:p>
          <a:p>
            <a:pPr lvl="1"/>
            <a:r>
              <a:rPr lang="en-US" sz="1200" kern="1200" dirty="0" smtClean="0">
                <a:solidFill>
                  <a:schemeClr val="tx1"/>
                </a:solidFill>
                <a:effectLst/>
                <a:latin typeface="+mn-lt"/>
                <a:ea typeface="+mn-ea"/>
                <a:cs typeface="+mn-cs"/>
              </a:rPr>
              <a:t>Tracking students by pathway lets us know who they are</a:t>
            </a:r>
          </a:p>
          <a:p>
            <a:pPr lvl="1"/>
            <a:r>
              <a:rPr lang="en-US" sz="1200" kern="1200" dirty="0" smtClean="0">
                <a:solidFill>
                  <a:schemeClr val="tx1"/>
                </a:solidFill>
                <a:effectLst/>
                <a:latin typeface="+mn-lt"/>
                <a:ea typeface="+mn-ea"/>
                <a:cs typeface="+mn-cs"/>
              </a:rPr>
              <a:t>Gap highlighted</a:t>
            </a:r>
          </a:p>
          <a:p>
            <a:pPr lvl="1"/>
            <a:r>
              <a:rPr lang="en-US" sz="1200" kern="1200" dirty="0" smtClean="0">
                <a:solidFill>
                  <a:schemeClr val="tx1"/>
                </a:solidFill>
                <a:effectLst/>
                <a:latin typeface="+mn-lt"/>
                <a:ea typeface="+mn-ea"/>
                <a:cs typeface="+mn-cs"/>
              </a:rPr>
              <a:t>Training fragmented</a:t>
            </a:r>
          </a:p>
          <a:p>
            <a:pPr lvl="1"/>
            <a:r>
              <a:rPr lang="en-US" sz="1200" kern="1200" dirty="0" smtClean="0">
                <a:solidFill>
                  <a:schemeClr val="tx1"/>
                </a:solidFill>
                <a:effectLst/>
                <a:latin typeface="+mn-lt"/>
                <a:ea typeface="+mn-ea"/>
                <a:cs typeface="+mn-cs"/>
              </a:rPr>
              <a:t>“the amount of knowledge required seems intimidating”</a:t>
            </a:r>
          </a:p>
          <a:p>
            <a:endParaRPr lang="en-US" dirty="0"/>
          </a:p>
        </p:txBody>
      </p:sp>
      <p:sp>
        <p:nvSpPr>
          <p:cNvPr id="4" name="Slide Number Placeholder 3"/>
          <p:cNvSpPr>
            <a:spLocks noGrp="1"/>
          </p:cNvSpPr>
          <p:nvPr>
            <p:ph type="sldNum" sz="quarter" idx="10"/>
          </p:nvPr>
        </p:nvSpPr>
        <p:spPr/>
        <p:txBody>
          <a:bodyPr/>
          <a:lstStyle/>
          <a:p>
            <a:fld id="{62C44F58-C993-4332-93AB-0A00F0CEC04E}" type="slidenum">
              <a:rPr lang="en-US" smtClean="0"/>
              <a:t>3</a:t>
            </a:fld>
            <a:endParaRPr lang="en-US"/>
          </a:p>
        </p:txBody>
      </p:sp>
    </p:spTree>
    <p:extLst>
      <p:ext uri="{BB962C8B-B14F-4D97-AF65-F5344CB8AC3E}">
        <p14:creationId xmlns:p14="http://schemas.microsoft.com/office/powerpoint/2010/main" val="268764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Amanda</a:t>
            </a:r>
          </a:p>
          <a:p>
            <a:pPr lvl="1"/>
            <a:r>
              <a:rPr lang="en-US" sz="1200" kern="1200" dirty="0" smtClean="0">
                <a:solidFill>
                  <a:schemeClr val="tx1"/>
                </a:solidFill>
                <a:effectLst/>
                <a:latin typeface="+mn-lt"/>
                <a:ea typeface="+mn-ea"/>
                <a:cs typeface="+mn-cs"/>
              </a:rPr>
              <a:t>Numbers of nursing students program vs. pathway</a:t>
            </a:r>
          </a:p>
          <a:p>
            <a:pPr lvl="1"/>
            <a:r>
              <a:rPr lang="en-US" sz="1200" kern="1200" dirty="0" smtClean="0">
                <a:solidFill>
                  <a:schemeClr val="tx1"/>
                </a:solidFill>
                <a:effectLst/>
                <a:latin typeface="+mn-lt"/>
                <a:ea typeface="+mn-ea"/>
                <a:cs typeface="+mn-cs"/>
              </a:rPr>
              <a:t>Number of nursing faculty</a:t>
            </a:r>
          </a:p>
          <a:p>
            <a:pPr lvl="1"/>
            <a:r>
              <a:rPr lang="en-US" sz="1200" kern="1200" dirty="0" smtClean="0">
                <a:solidFill>
                  <a:schemeClr val="tx1"/>
                </a:solidFill>
                <a:effectLst/>
                <a:latin typeface="+mn-lt"/>
                <a:ea typeface="+mn-ea"/>
                <a:cs typeface="+mn-cs"/>
              </a:rPr>
              <a:t>Graph showing % of students with advisor over the past few years</a:t>
            </a:r>
          </a:p>
          <a:p>
            <a:pPr lvl="1"/>
            <a:r>
              <a:rPr lang="en-US" sz="1200" kern="1200" dirty="0" smtClean="0">
                <a:solidFill>
                  <a:schemeClr val="tx1"/>
                </a:solidFill>
                <a:effectLst/>
                <a:latin typeface="+mn-lt"/>
                <a:ea typeface="+mn-ea"/>
                <a:cs typeface="+mn-cs"/>
              </a:rPr>
              <a:t>Tracking students by pathway lets us know who they are</a:t>
            </a:r>
          </a:p>
          <a:p>
            <a:pPr lvl="1"/>
            <a:r>
              <a:rPr lang="en-US" sz="1200" kern="1200" dirty="0" smtClean="0">
                <a:solidFill>
                  <a:schemeClr val="tx1"/>
                </a:solidFill>
                <a:effectLst/>
                <a:latin typeface="+mn-lt"/>
                <a:ea typeface="+mn-ea"/>
                <a:cs typeface="+mn-cs"/>
              </a:rPr>
              <a:t>Gap highlighted</a:t>
            </a:r>
          </a:p>
          <a:p>
            <a:pPr lvl="1"/>
            <a:r>
              <a:rPr lang="en-US" sz="1200" kern="1200" dirty="0" smtClean="0">
                <a:solidFill>
                  <a:schemeClr val="tx1"/>
                </a:solidFill>
                <a:effectLst/>
                <a:latin typeface="+mn-lt"/>
                <a:ea typeface="+mn-ea"/>
                <a:cs typeface="+mn-cs"/>
              </a:rPr>
              <a:t>Training fragmented</a:t>
            </a:r>
          </a:p>
          <a:p>
            <a:pPr lvl="1"/>
            <a:r>
              <a:rPr lang="en-US" sz="1200" kern="1200" dirty="0" smtClean="0">
                <a:solidFill>
                  <a:schemeClr val="tx1"/>
                </a:solidFill>
                <a:effectLst/>
                <a:latin typeface="+mn-lt"/>
                <a:ea typeface="+mn-ea"/>
                <a:cs typeface="+mn-cs"/>
              </a:rPr>
              <a:t>“the amount of knowledge required seems intimidating”</a:t>
            </a:r>
          </a:p>
          <a:p>
            <a:endParaRPr lang="en-US" dirty="0"/>
          </a:p>
        </p:txBody>
      </p:sp>
      <p:sp>
        <p:nvSpPr>
          <p:cNvPr id="4" name="Slide Number Placeholder 3"/>
          <p:cNvSpPr>
            <a:spLocks noGrp="1"/>
          </p:cNvSpPr>
          <p:nvPr>
            <p:ph type="sldNum" sz="quarter" idx="10"/>
          </p:nvPr>
        </p:nvSpPr>
        <p:spPr/>
        <p:txBody>
          <a:bodyPr/>
          <a:lstStyle/>
          <a:p>
            <a:fld id="{62C44F58-C993-4332-93AB-0A00F0CEC04E}" type="slidenum">
              <a:rPr lang="en-US" smtClean="0"/>
              <a:t>5</a:t>
            </a:fld>
            <a:endParaRPr lang="en-US"/>
          </a:p>
        </p:txBody>
      </p:sp>
    </p:spTree>
    <p:extLst>
      <p:ext uri="{BB962C8B-B14F-4D97-AF65-F5344CB8AC3E}">
        <p14:creationId xmlns:p14="http://schemas.microsoft.com/office/powerpoint/2010/main" val="310945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Becky: Applied</a:t>
            </a:r>
            <a:r>
              <a:rPr lang="en-US" baseline="0" dirty="0" smtClean="0"/>
              <a:t> for and received grant funding for training</a:t>
            </a:r>
          </a:p>
          <a:p>
            <a:r>
              <a:rPr lang="en-US" dirty="0" smtClean="0"/>
              <a:t>Volunteers, application, encouraged by deans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 integrated advising model</a:t>
            </a:r>
          </a:p>
          <a:p>
            <a:endParaRPr lang="en-US" dirty="0"/>
          </a:p>
        </p:txBody>
      </p:sp>
      <p:sp>
        <p:nvSpPr>
          <p:cNvPr id="4" name="Slide Number Placeholder 3"/>
          <p:cNvSpPr>
            <a:spLocks noGrp="1"/>
          </p:cNvSpPr>
          <p:nvPr>
            <p:ph type="sldNum" sz="quarter" idx="10"/>
          </p:nvPr>
        </p:nvSpPr>
        <p:spPr/>
        <p:txBody>
          <a:bodyPr/>
          <a:lstStyle/>
          <a:p>
            <a:fld id="{62C44F58-C993-4332-93AB-0A00F0CEC04E}" type="slidenum">
              <a:rPr lang="en-US" smtClean="0"/>
              <a:t>6</a:t>
            </a:fld>
            <a:endParaRPr lang="en-US"/>
          </a:p>
        </p:txBody>
      </p:sp>
    </p:spTree>
    <p:extLst>
      <p:ext uri="{BB962C8B-B14F-4D97-AF65-F5344CB8AC3E}">
        <p14:creationId xmlns:p14="http://schemas.microsoft.com/office/powerpoint/2010/main" val="369610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Becky:</a:t>
            </a:r>
            <a:r>
              <a:rPr lang="en-US" baseline="0" dirty="0" smtClean="0"/>
              <a:t> </a:t>
            </a:r>
            <a:r>
              <a:rPr lang="en-US" dirty="0" smtClean="0"/>
              <a:t>Cohort</a:t>
            </a:r>
          </a:p>
          <a:p>
            <a:r>
              <a:rPr lang="en-US" dirty="0" smtClean="0"/>
              <a:t>Comprehensive training</a:t>
            </a:r>
          </a:p>
          <a:p>
            <a:r>
              <a:rPr lang="en-US" dirty="0" smtClean="0"/>
              <a:t>Hands-on, role-play</a:t>
            </a:r>
            <a:r>
              <a:rPr lang="en-US" baseline="0" dirty="0" smtClean="0"/>
              <a:t> scenarios</a:t>
            </a:r>
          </a:p>
          <a:p>
            <a:r>
              <a:rPr lang="en-US" baseline="0" dirty="0" smtClean="0"/>
              <a:t>Appreciative advising</a:t>
            </a:r>
          </a:p>
          <a:p>
            <a:r>
              <a:rPr lang="en-US" baseline="0" dirty="0" smtClean="0"/>
              <a:t>Met in fall as a group</a:t>
            </a:r>
          </a:p>
          <a:p>
            <a:r>
              <a:rPr lang="en-US" baseline="0" dirty="0" smtClean="0"/>
              <a:t>Prep before training with videos (also review after)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Institute was designed as an innovation and integrated approach to teaching and applying skills used in advising.  Previously available trainings happened in small increments on focused topics.  This full day training allowed for the integration of all the essential and supporting pieces needed to foster a positive and informed advisement session.  Allowing participants to see all of the different areas and how to integrate and implement them left them feeling more confident to advise students.  Much as we want students to experience holistic advising, we wanted the participants to experience holistic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Amanda: small groups, trainings offered multiple times in small window of time to maintain continuity</a:t>
            </a:r>
          </a:p>
          <a:p>
            <a:endParaRPr lang="en-US" dirty="0"/>
          </a:p>
        </p:txBody>
      </p:sp>
      <p:sp>
        <p:nvSpPr>
          <p:cNvPr id="4" name="Slide Number Placeholder 3"/>
          <p:cNvSpPr>
            <a:spLocks noGrp="1"/>
          </p:cNvSpPr>
          <p:nvPr>
            <p:ph type="sldNum" sz="quarter" idx="10"/>
          </p:nvPr>
        </p:nvSpPr>
        <p:spPr/>
        <p:txBody>
          <a:bodyPr/>
          <a:lstStyle/>
          <a:p>
            <a:fld id="{62C44F58-C993-4332-93AB-0A00F0CEC04E}" type="slidenum">
              <a:rPr lang="en-US" smtClean="0"/>
              <a:t>7</a:t>
            </a:fld>
            <a:endParaRPr lang="en-US"/>
          </a:p>
        </p:txBody>
      </p:sp>
    </p:spTree>
    <p:extLst>
      <p:ext uri="{BB962C8B-B14F-4D97-AF65-F5344CB8AC3E}">
        <p14:creationId xmlns:p14="http://schemas.microsoft.com/office/powerpoint/2010/main" val="258743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 Online handbook, Advisor dashboard, DW; </a:t>
            </a:r>
            <a:r>
              <a:rPr lang="en-US" baseline="0" dirty="0" smtClean="0"/>
              <a:t>Advising forums (having difficult conversations, updates to curriculum and admissions)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Becky: Website- points sheets;</a:t>
            </a:r>
            <a:r>
              <a:rPr lang="en-US" baseline="0" dirty="0" smtClean="0"/>
              <a:t> </a:t>
            </a:r>
            <a:r>
              <a:rPr lang="en-US" dirty="0" smtClean="0"/>
              <a:t>Sessions for faculty and students</a:t>
            </a:r>
            <a:r>
              <a:rPr lang="en-US" baseline="0" dirty="0" smtClean="0"/>
              <a:t> – will be recording; </a:t>
            </a:r>
            <a:r>
              <a:rPr lang="en-US" dirty="0" smtClean="0"/>
              <a:t>Health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Like printed resources</a:t>
            </a:r>
            <a:r>
              <a:rPr lang="en-US" baseline="0" dirty="0" smtClean="0"/>
              <a:t> still; Email updates, health points calculator</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2C44F58-C993-4332-93AB-0A00F0CEC04E}" type="slidenum">
              <a:rPr lang="en-US" smtClean="0"/>
              <a:t>8</a:t>
            </a:fld>
            <a:endParaRPr lang="en-US"/>
          </a:p>
        </p:txBody>
      </p:sp>
    </p:spTree>
    <p:extLst>
      <p:ext uri="{BB962C8B-B14F-4D97-AF65-F5344CB8AC3E}">
        <p14:creationId xmlns:p14="http://schemas.microsoft.com/office/powerpoint/2010/main" val="78401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Manual to automated – matching</a:t>
            </a:r>
            <a:r>
              <a:rPr lang="en-US" baseline="0" dirty="0" smtClean="0"/>
              <a:t> to students in classes and locations; </a:t>
            </a:r>
            <a:endParaRPr lang="en-US" dirty="0" smtClean="0"/>
          </a:p>
          <a:p>
            <a:r>
              <a:rPr lang="en-US" dirty="0" smtClean="0"/>
              <a:t>Connect</a:t>
            </a:r>
            <a:r>
              <a:rPr lang="en-US" baseline="0" dirty="0" smtClean="0"/>
              <a:t> students and faculty that are already connected through classes</a:t>
            </a:r>
          </a:p>
          <a:p>
            <a:r>
              <a:rPr lang="en-US" baseline="0" dirty="0" smtClean="0"/>
              <a:t>Need to automate to scale</a:t>
            </a:r>
          </a:p>
          <a:p>
            <a:r>
              <a:rPr lang="en-US" baseline="0" dirty="0" smtClean="0"/>
              <a:t>Manual </a:t>
            </a:r>
            <a:r>
              <a:rPr lang="en-US" baseline="0" dirty="0" smtClean="0">
                <a:sym typeface="Wingdings" panose="05000000000000000000" pitchFamily="2" charset="2"/>
              </a:rPr>
              <a:t> upload excel  automatic</a:t>
            </a:r>
          </a:p>
          <a:p>
            <a:r>
              <a:rPr lang="en-US" baseline="0" dirty="0" smtClean="0">
                <a:sym typeface="Wingdings" panose="05000000000000000000" pitchFamily="2" charset="2"/>
              </a:rPr>
              <a:t>Input and send excel file of advisees to advisors</a:t>
            </a:r>
            <a:endParaRPr lang="en-US" baseline="0" dirty="0" smtClean="0"/>
          </a:p>
        </p:txBody>
      </p:sp>
      <p:sp>
        <p:nvSpPr>
          <p:cNvPr id="4" name="Slide Number Placeholder 3"/>
          <p:cNvSpPr>
            <a:spLocks noGrp="1"/>
          </p:cNvSpPr>
          <p:nvPr>
            <p:ph type="sldNum" sz="quarter" idx="10"/>
          </p:nvPr>
        </p:nvSpPr>
        <p:spPr/>
        <p:txBody>
          <a:bodyPr/>
          <a:lstStyle/>
          <a:p>
            <a:fld id="{62C44F58-C993-4332-93AB-0A00F0CEC04E}" type="slidenum">
              <a:rPr lang="en-US" smtClean="0"/>
              <a:t>10</a:t>
            </a:fld>
            <a:endParaRPr lang="en-US"/>
          </a:p>
        </p:txBody>
      </p:sp>
    </p:spTree>
    <p:extLst>
      <p:ext uri="{BB962C8B-B14F-4D97-AF65-F5344CB8AC3E}">
        <p14:creationId xmlns:p14="http://schemas.microsoft.com/office/powerpoint/2010/main" val="299212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fld id="{62C44F58-C993-4332-93AB-0A00F0CEC04E}" type="slidenum">
              <a:rPr lang="en-US" smtClean="0"/>
              <a:t>11</a:t>
            </a:fld>
            <a:endParaRPr lang="en-US"/>
          </a:p>
        </p:txBody>
      </p:sp>
    </p:spTree>
    <p:extLst>
      <p:ext uri="{BB962C8B-B14F-4D97-AF65-F5344CB8AC3E}">
        <p14:creationId xmlns:p14="http://schemas.microsoft.com/office/powerpoint/2010/main" val="2003202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95301" y="1485900"/>
            <a:ext cx="5563558" cy="826994"/>
          </a:xfrm>
          <a:prstGeom prst="rect">
            <a:avLst/>
          </a:prstGeom>
          <a:effectLst/>
        </p:spPr>
        <p:txBody>
          <a:bodyPr lIns="0" tIns="0" rIns="0" bIns="0" anchor="b" anchorCtr="0">
            <a:normAutofit/>
          </a:bodyPr>
          <a:lstStyle>
            <a:lvl1pPr algn="l">
              <a:defRPr sz="2600" b="1">
                <a:solidFill>
                  <a:srgbClr val="807F83"/>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95301" y="5435814"/>
            <a:ext cx="1909930" cy="436068"/>
          </a:xfrm>
          <a:prstGeom prst="rect">
            <a:avLst/>
          </a:prstGeo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49282184"/>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12" userDrawn="1">
          <p15:clr>
            <a:srgbClr val="FBAE40"/>
          </p15:clr>
        </p15:guide>
        <p15:guide id="2" pos="2880" userDrawn="1">
          <p15:clr>
            <a:srgbClr val="FBAE40"/>
          </p15:clr>
        </p15:guide>
        <p15:guide id="3" pos="5376" userDrawn="1">
          <p15:clr>
            <a:srgbClr val="FBAE40"/>
          </p15:clr>
        </p15:guide>
        <p15:guide id="5" orient="horz" pos="41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
        <p:nvSpPr>
          <p:cNvPr id="12" name="Title 11"/>
          <p:cNvSpPr>
            <a:spLocks noGrp="1"/>
          </p:cNvSpPr>
          <p:nvPr>
            <p:ph type="title"/>
          </p:nvPr>
        </p:nvSpPr>
        <p:spPr>
          <a:xfrm>
            <a:off x="495300" y="2756050"/>
            <a:ext cx="7924800" cy="1869738"/>
          </a:xfrm>
        </p:spPr>
        <p:txBody>
          <a:bodyPr anchor="t" anchorCtr="0"/>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34622374"/>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77053" y="6056070"/>
            <a:ext cx="1219200" cy="364902"/>
          </a:xfrm>
        </p:spPr>
        <p:txBody>
          <a:bodyPr/>
          <a:lstStyle>
            <a:lvl1pPr>
              <a:defRPr lang="en-US" smtClean="0"/>
            </a:lvl1pPr>
          </a:lstStyle>
          <a:p>
            <a:fld id="{3C478439-0D3E-495A-9299-ADFCC1D0BB8C}" type="datetime3">
              <a:rPr lang="en-US" smtClean="0"/>
              <a:pPr/>
              <a:t>28 October 2019</a:t>
            </a:fld>
            <a:endParaRPr lang="en-US" dirty="0"/>
          </a:p>
        </p:txBody>
      </p:sp>
      <p:sp>
        <p:nvSpPr>
          <p:cNvPr id="6" name="Slide Number Placeholder 5"/>
          <p:cNvSpPr>
            <a:spLocks noGrp="1"/>
          </p:cNvSpPr>
          <p:nvPr>
            <p:ph type="sldNum" sz="quarter" idx="12"/>
          </p:nvPr>
        </p:nvSpPr>
        <p:spPr>
          <a:xfrm>
            <a:off x="8262913" y="6056070"/>
            <a:ext cx="304800" cy="364902"/>
          </a:xfrm>
        </p:spPr>
        <p:txBody>
          <a:bodyPr/>
          <a:lstStyle>
            <a:lvl1pPr>
              <a:defRPr lang="en-US" smtClean="0"/>
            </a:lvl1pPr>
          </a:lstStyle>
          <a:p>
            <a:fld id="{79E549D8-D911-4CD4-B9CF-A1084A041599}" type="slidenum">
              <a:rPr lang="en-US" smtClean="0"/>
              <a:pPr/>
              <a:t>‹#›</a:t>
            </a:fld>
            <a:endParaRPr lang="en-US" dirty="0"/>
          </a:p>
        </p:txBody>
      </p:sp>
      <p:sp>
        <p:nvSpPr>
          <p:cNvPr id="8" name="Title Placeholder 13"/>
          <p:cNvSpPr>
            <a:spLocks noGrp="1"/>
          </p:cNvSpPr>
          <p:nvPr>
            <p:ph type="title"/>
          </p:nvPr>
        </p:nvSpPr>
        <p:spPr>
          <a:xfrm>
            <a:off x="495300" y="342901"/>
            <a:ext cx="8039100" cy="800099"/>
          </a:xfrm>
          <a:prstGeom prst="rect">
            <a:avLst/>
          </a:prstGeom>
          <a:effectLst/>
        </p:spPr>
        <p:txBody>
          <a:bodyPr vert="horz" lIns="0" tIns="0" rIns="0" bIns="0" rtlCol="0" anchor="b" anchorCtr="0">
            <a:noAutofit/>
          </a:bodyPr>
          <a:lstStyle/>
          <a:p>
            <a:r>
              <a:rPr lang="en-US" smtClean="0"/>
              <a:t>Click to edit Master title style</a:t>
            </a:r>
            <a:endParaRPr lang="en-US" dirty="0"/>
          </a:p>
        </p:txBody>
      </p:sp>
      <p:sp>
        <p:nvSpPr>
          <p:cNvPr id="10" name="Text Placeholder 14"/>
          <p:cNvSpPr>
            <a:spLocks noGrp="1"/>
          </p:cNvSpPr>
          <p:nvPr>
            <p:ph idx="1"/>
          </p:nvPr>
        </p:nvSpPr>
        <p:spPr>
          <a:xfrm>
            <a:off x="495300" y="1485900"/>
            <a:ext cx="8039100" cy="4267201"/>
          </a:xfrm>
          <a:prstGeom prst="rect">
            <a:avLst/>
          </a:prstGeom>
          <a:effectLst/>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687040"/>
      </p:ext>
    </p:extLst>
  </p:cSld>
  <p:clrMapOvr>
    <a:masterClrMapping/>
  </p:clrMapOvr>
  <p:transition spd="slow">
    <p:wipe dir="r"/>
  </p:transition>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42900"/>
            <a:ext cx="8039100" cy="800100"/>
          </a:xfrm>
          <a:prstGeom prst="rect">
            <a:avLst/>
          </a:prstGeom>
        </p:spPr>
        <p:txBody>
          <a:bodyPr vert="horz" lIns="0" tIns="0" rIns="0" bIns="0" rtlCol="0" anchor="b" anchorCtr="0">
            <a:normAutofit/>
          </a:bodyPr>
          <a:lstStyle>
            <a:lvl1pPr algn="l">
              <a:defRPr lang="en-US" sz="2600" b="1" dirty="0">
                <a:solidFill>
                  <a:schemeClr val="bg2"/>
                </a:solidFill>
                <a:latin typeface="Arial" pitchFamily="34" charset="0"/>
                <a:cs typeface="Arial" pitchFamily="34" charset="0"/>
              </a:defRPr>
            </a:lvl1pPr>
          </a:lstStyle>
          <a:p>
            <a:pPr lvl="0" algn="l"/>
            <a:r>
              <a:rPr lang="en-US" smtClean="0"/>
              <a:t>Click to edit Master title style</a:t>
            </a:r>
            <a:endParaRPr lang="en-US" dirty="0"/>
          </a:p>
        </p:txBody>
      </p:sp>
      <p:sp>
        <p:nvSpPr>
          <p:cNvPr id="4" name="Date Placeholder 3"/>
          <p:cNvSpPr>
            <a:spLocks noGrp="1"/>
          </p:cNvSpPr>
          <p:nvPr>
            <p:ph type="dt" sz="half" idx="10"/>
          </p:nvPr>
        </p:nvSpPr>
        <p:spPr/>
        <p:txBody>
          <a:bodyPr/>
          <a:lstStyle/>
          <a:p>
            <a:fld id="{CD51A40F-8DD9-420C-B5A1-2CBEC390F737}" type="datetime3">
              <a:rPr lang="en-US" smtClean="0"/>
              <a:t>28 October 2019</a:t>
            </a:fld>
            <a:endParaRPr lang="en-US"/>
          </a:p>
        </p:txBody>
      </p:sp>
      <p:sp>
        <p:nvSpPr>
          <p:cNvPr id="6" name="Slide Number Placeholder 5"/>
          <p:cNvSpPr>
            <a:spLocks noGrp="1"/>
          </p:cNvSpPr>
          <p:nvPr>
            <p:ph type="sldNum" sz="quarter" idx="12"/>
          </p:nvPr>
        </p:nvSpPr>
        <p:spPr/>
        <p:txBody>
          <a:bodyPr/>
          <a:lstStyle/>
          <a:p>
            <a:fld id="{79E549D8-D911-4CD4-B9CF-A1084A041599}" type="slidenum">
              <a:rPr lang="en-US" smtClean="0"/>
              <a:t>‹#›</a:t>
            </a:fld>
            <a:endParaRPr lang="en-US"/>
          </a:p>
        </p:txBody>
      </p:sp>
    </p:spTree>
    <p:extLst>
      <p:ext uri="{BB962C8B-B14F-4D97-AF65-F5344CB8AC3E}">
        <p14:creationId xmlns:p14="http://schemas.microsoft.com/office/powerpoint/2010/main" val="2977275109"/>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a:xfrm>
            <a:off x="495300" y="342900"/>
            <a:ext cx="8039100" cy="800100"/>
          </a:xfrm>
          <a:prstGeom prst="rect">
            <a:avLst/>
          </a:prstGeom>
        </p:spPr>
        <p:txBody>
          <a:bodyPr vert="horz" lIns="0" tIns="0" rIns="0" bIns="0" rtlCol="0" anchor="b" anchorCtr="0">
            <a:normAutofit/>
          </a:bodyPr>
          <a:lstStyle>
            <a:lvl1pPr algn="l">
              <a:defRPr lang="en-US" sz="2600" b="1" dirty="0">
                <a:solidFill>
                  <a:schemeClr val="bg2"/>
                </a:solidFill>
                <a:latin typeface="Arial" pitchFamily="34" charset="0"/>
                <a:cs typeface="Arial" pitchFamily="34" charset="0"/>
              </a:defRPr>
            </a:lvl1pPr>
          </a:lstStyle>
          <a:p>
            <a:pPr lvl="0" algn="l"/>
            <a:r>
              <a:rPr lang="en-US" smtClean="0"/>
              <a:t>Click to edit Master title style</a:t>
            </a:r>
            <a:endParaRPr lang="en-US" dirty="0"/>
          </a:p>
        </p:txBody>
      </p:sp>
      <p:sp>
        <p:nvSpPr>
          <p:cNvPr id="3" name="Content Placeholder 2"/>
          <p:cNvSpPr>
            <a:spLocks noGrp="1"/>
          </p:cNvSpPr>
          <p:nvPr>
            <p:ph idx="1"/>
          </p:nvPr>
        </p:nvSpPr>
        <p:spPr>
          <a:xfrm>
            <a:off x="4572000" y="1485900"/>
            <a:ext cx="3962400" cy="4267200"/>
          </a:xfrm>
          <a:prstGeom prst="rect">
            <a:avLst/>
          </a:prstGeom>
        </p:spPr>
        <p:txBody>
          <a:bodyPr lIns="0" tIns="0" rIns="0" bIns="0">
            <a:normAutofit/>
          </a:bodyPr>
          <a:lstStyle>
            <a:lvl1pPr marL="0" indent="0">
              <a:lnSpc>
                <a:spcPts val="2800"/>
              </a:lnSpc>
              <a:spcBef>
                <a:spcPts val="0"/>
              </a:spcBef>
              <a:buFontTx/>
              <a:buNone/>
              <a:defRPr lang="en-US" sz="2000" b="0" kern="1200" dirty="0" smtClean="0">
                <a:solidFill>
                  <a:schemeClr val="tx1"/>
                </a:solidFill>
                <a:latin typeface="Times New Roman" panose="02020603050405020304" pitchFamily="18" charset="0"/>
                <a:ea typeface="+mn-ea"/>
                <a:cs typeface="Times New Roman" pitchFamily="18" charset="0"/>
              </a:defRPr>
            </a:lvl1pPr>
            <a:lvl2pPr marL="403225" indent="-171450">
              <a:buClr>
                <a:schemeClr val="bg2"/>
              </a:buClr>
              <a:buFont typeface="Arial" pitchFamily="34" charset="0"/>
              <a:buChar char="•"/>
              <a:defRPr sz="2000" b="1">
                <a:latin typeface="Times New Roman" pitchFamily="18" charset="0"/>
                <a:cs typeface="Times New Roman" pitchFamily="18" charset="0"/>
              </a:defRPr>
            </a:lvl2pPr>
            <a:lvl3pPr marL="796925" indent="-219075">
              <a:buClr>
                <a:schemeClr val="bg2"/>
              </a:buClr>
              <a:buFont typeface="Arial" pitchFamily="34" charset="0"/>
              <a:buChar char="–"/>
              <a:defRPr sz="2000" b="1">
                <a:latin typeface="Times New Roman" pitchFamily="18" charset="0"/>
                <a:cs typeface="Times New Roman" pitchFamily="18" charset="0"/>
              </a:defRPr>
            </a:lvl3pPr>
            <a:lvl4pPr marL="1371600" indent="0">
              <a:buFontTx/>
              <a:buNone/>
              <a:defRPr sz="2000" b="1">
                <a:latin typeface="Times New Roman" pitchFamily="18" charset="0"/>
                <a:cs typeface="Times New Roman" pitchFamily="18" charset="0"/>
              </a:defRPr>
            </a:lvl4pPr>
            <a:lvl5pPr marL="1828800" indent="0">
              <a:buFontTx/>
              <a:buNone/>
              <a:defRPr sz="2000" b="1">
                <a:latin typeface="Times New Roman" pitchFamily="18" charset="0"/>
                <a:cs typeface="Times New Roman" pitchFamily="18" charset="0"/>
              </a:defRPr>
            </a:lvl5pPr>
          </a:lstStyle>
          <a:p>
            <a:pPr lvl="0"/>
            <a:r>
              <a:rPr lang="en-US" smtClean="0"/>
              <a:t>Edit Master text styles</a:t>
            </a:r>
          </a:p>
        </p:txBody>
      </p:sp>
      <p:sp>
        <p:nvSpPr>
          <p:cNvPr id="4" name="Date Placeholder 3"/>
          <p:cNvSpPr>
            <a:spLocks noGrp="1"/>
          </p:cNvSpPr>
          <p:nvPr>
            <p:ph type="dt" sz="half" idx="10"/>
          </p:nvPr>
        </p:nvSpPr>
        <p:spPr/>
        <p:txBody>
          <a:bodyPr/>
          <a:lstStyle/>
          <a:p>
            <a:fld id="{01B7610C-2843-44E0-9D10-265079C680E4}" type="datetime3">
              <a:rPr lang="en-US" smtClean="0"/>
              <a:t>28 October 2019</a:t>
            </a:fld>
            <a:endParaRPr lang="en-US"/>
          </a:p>
        </p:txBody>
      </p:sp>
      <p:sp>
        <p:nvSpPr>
          <p:cNvPr id="6" name="Slide Number Placeholder 5"/>
          <p:cNvSpPr>
            <a:spLocks noGrp="1"/>
          </p:cNvSpPr>
          <p:nvPr>
            <p:ph type="sldNum" sz="quarter" idx="12"/>
          </p:nvPr>
        </p:nvSpPr>
        <p:spPr/>
        <p:txBody>
          <a:bodyPr/>
          <a:lstStyle/>
          <a:p>
            <a:fld id="{79E549D8-D911-4CD4-B9CF-A1084A041599}" type="slidenum">
              <a:rPr lang="en-US" smtClean="0"/>
              <a:t>‹#›</a:t>
            </a:fld>
            <a:endParaRPr lang="en-US"/>
          </a:p>
        </p:txBody>
      </p:sp>
    </p:spTree>
    <p:extLst>
      <p:ext uri="{BB962C8B-B14F-4D97-AF65-F5344CB8AC3E}">
        <p14:creationId xmlns:p14="http://schemas.microsoft.com/office/powerpoint/2010/main" val="3726676607"/>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8984" y="3718556"/>
            <a:ext cx="3692433" cy="2283875"/>
          </a:xfrm>
          <a:prstGeom prst="rect">
            <a:avLst/>
          </a:prstGeom>
        </p:spPr>
      </p:pic>
      <p:sp>
        <p:nvSpPr>
          <p:cNvPr id="4" name="Title 3"/>
          <p:cNvSpPr>
            <a:spLocks noGrp="1"/>
          </p:cNvSpPr>
          <p:nvPr>
            <p:ph type="title" hasCustomPrompt="1"/>
          </p:nvPr>
        </p:nvSpPr>
        <p:spPr>
          <a:xfrm>
            <a:off x="5939245" y="3853543"/>
            <a:ext cx="3004457" cy="1955073"/>
          </a:xfrm>
        </p:spPr>
        <p:txBody>
          <a:bodyPr anchor="ctr" anchorCtr="0">
            <a:normAutofit/>
          </a:bodyPr>
          <a:lstStyle>
            <a:lvl1pPr>
              <a:defRPr sz="2000">
                <a:solidFill>
                  <a:schemeClr val="bg1"/>
                </a:solidFill>
              </a:defRPr>
            </a:lvl1pPr>
          </a:lstStyle>
          <a:p>
            <a:r>
              <a:rPr lang="en-US" dirty="0" smtClean="0"/>
              <a:t>Caption goes here</a:t>
            </a:r>
            <a:endParaRPr lang="en-US" dirty="0"/>
          </a:p>
        </p:txBody>
      </p:sp>
    </p:spTree>
    <p:extLst>
      <p:ext uri="{BB962C8B-B14F-4D97-AF65-F5344CB8AC3E}">
        <p14:creationId xmlns:p14="http://schemas.microsoft.com/office/powerpoint/2010/main" val="260031426"/>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hoto al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8984" y="3718556"/>
            <a:ext cx="3692433" cy="2283875"/>
          </a:xfrm>
          <a:prstGeom prst="rect">
            <a:avLst/>
          </a:prstGeom>
        </p:spPr>
      </p:pic>
      <p:sp>
        <p:nvSpPr>
          <p:cNvPr id="4" name="Title 3"/>
          <p:cNvSpPr>
            <a:spLocks noGrp="1"/>
          </p:cNvSpPr>
          <p:nvPr>
            <p:ph type="title" hasCustomPrompt="1"/>
          </p:nvPr>
        </p:nvSpPr>
        <p:spPr>
          <a:xfrm>
            <a:off x="5939245" y="3853543"/>
            <a:ext cx="3004457" cy="1955073"/>
          </a:xfrm>
        </p:spPr>
        <p:txBody>
          <a:bodyPr anchor="ctr" anchorCtr="0">
            <a:normAutofit/>
          </a:bodyPr>
          <a:lstStyle>
            <a:lvl1pPr>
              <a:defRPr sz="2000">
                <a:solidFill>
                  <a:schemeClr val="bg1"/>
                </a:solidFill>
              </a:defRPr>
            </a:lvl1pPr>
          </a:lstStyle>
          <a:p>
            <a:r>
              <a:rPr lang="en-US" dirty="0" smtClean="0"/>
              <a:t>Caption goes here</a:t>
            </a:r>
            <a:endParaRPr lang="en-US" dirty="0"/>
          </a:p>
        </p:txBody>
      </p:sp>
    </p:spTree>
    <p:extLst>
      <p:ext uri="{BB962C8B-B14F-4D97-AF65-F5344CB8AC3E}">
        <p14:creationId xmlns:p14="http://schemas.microsoft.com/office/powerpoint/2010/main" val="3887252332"/>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a:xfrm>
            <a:off x="495300" y="1142999"/>
            <a:ext cx="6559924" cy="919189"/>
          </a:xfrm>
        </p:spPr>
        <p:txBody>
          <a:bodyPr anchor="b" anchorCtr="0"/>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4"/>
          </p:nvPr>
        </p:nvSpPr>
        <p:spPr>
          <a:xfrm>
            <a:off x="495300" y="2582143"/>
            <a:ext cx="3054724" cy="846858"/>
          </a:xfrm>
        </p:spPr>
        <p:txBody>
          <a:bodyPr>
            <a:normAutofit/>
          </a:bodyPr>
          <a:lstStyle>
            <a:lvl1pPr marL="0" indent="0">
              <a:buFontTx/>
              <a:buNone/>
              <a:defRPr sz="1600"/>
            </a:lvl1pPr>
          </a:lstStyle>
          <a:p>
            <a:pPr lvl="0"/>
            <a:r>
              <a:rPr lang="en-US" smtClean="0"/>
              <a:t>Edit Master text styles</a:t>
            </a:r>
          </a:p>
        </p:txBody>
      </p:sp>
      <p:sp>
        <p:nvSpPr>
          <p:cNvPr id="3" name="TextBox 2"/>
          <p:cNvSpPr txBox="1"/>
          <p:nvPr userDrawn="1"/>
        </p:nvSpPr>
        <p:spPr>
          <a:xfrm>
            <a:off x="500498" y="6473636"/>
            <a:ext cx="3049526" cy="138499"/>
          </a:xfrm>
          <a:prstGeom prst="rect">
            <a:avLst/>
          </a:prstGeom>
          <a:noFill/>
        </p:spPr>
        <p:txBody>
          <a:bodyPr wrap="square" lIns="0" tIns="0" rIns="0" bIns="0" rtlCol="0" anchor="ctr" anchorCtr="0">
            <a:spAutoFit/>
          </a:bodyPr>
          <a:lstStyle/>
          <a:p>
            <a:r>
              <a:rPr lang="en-US" sz="900" dirty="0" smtClean="0">
                <a:latin typeface="+mj-lt"/>
              </a:rPr>
              <a:t>© 2017, Monroe Community College</a:t>
            </a:r>
            <a:endParaRPr lang="en-US" sz="900" dirty="0">
              <a:latin typeface="+mj-lt"/>
            </a:endParaRPr>
          </a:p>
        </p:txBody>
      </p:sp>
    </p:spTree>
    <p:extLst>
      <p:ext uri="{BB962C8B-B14F-4D97-AF65-F5344CB8AC3E}">
        <p14:creationId xmlns:p14="http://schemas.microsoft.com/office/powerpoint/2010/main" val="1594164842"/>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36376"/>
            <a:ext cx="9144000" cy="919883"/>
          </a:xfrm>
          <a:prstGeom prst="rect">
            <a:avLst/>
          </a:prstGeom>
        </p:spPr>
      </p:pic>
      <p:sp>
        <p:nvSpPr>
          <p:cNvPr id="4" name="Date Placeholder 3"/>
          <p:cNvSpPr>
            <a:spLocks noGrp="1"/>
          </p:cNvSpPr>
          <p:nvPr>
            <p:ph type="dt" sz="half" idx="2"/>
          </p:nvPr>
        </p:nvSpPr>
        <p:spPr>
          <a:xfrm>
            <a:off x="6977071" y="6069228"/>
            <a:ext cx="1219200" cy="364902"/>
          </a:xfrm>
          <a:prstGeom prst="rect">
            <a:avLst/>
          </a:prstGeom>
        </p:spPr>
        <p:txBody>
          <a:bodyPr vert="horz" lIns="0" tIns="0" rIns="0" bIns="0" rtlCol="0" anchor="b" anchorCtr="0"/>
          <a:lstStyle>
            <a:lvl1pPr algn="l">
              <a:defRPr sz="900" cap="all" baseline="0">
                <a:solidFill>
                  <a:schemeClr val="tx2"/>
                </a:solidFill>
                <a:latin typeface="Arial" panose="020B0604020202020204" pitchFamily="34" charset="0"/>
                <a:cs typeface="Arial" panose="020B0604020202020204" pitchFamily="34" charset="0"/>
              </a:defRPr>
            </a:lvl1pPr>
          </a:lstStyle>
          <a:p>
            <a:fld id="{B22808A2-FAD5-4C9A-AEFF-0E0F3DCCA4B4}" type="datetime3">
              <a:rPr lang="en-US" smtClean="0"/>
              <a:pPr/>
              <a:t>28 October 2019</a:t>
            </a:fld>
            <a:endParaRPr lang="en-US" dirty="0"/>
          </a:p>
        </p:txBody>
      </p:sp>
      <p:sp>
        <p:nvSpPr>
          <p:cNvPr id="6" name="Slide Number Placeholder 5"/>
          <p:cNvSpPr>
            <a:spLocks noGrp="1"/>
          </p:cNvSpPr>
          <p:nvPr>
            <p:ph type="sldNum" sz="quarter" idx="4"/>
          </p:nvPr>
        </p:nvSpPr>
        <p:spPr>
          <a:xfrm>
            <a:off x="8265306" y="6069228"/>
            <a:ext cx="304800" cy="364902"/>
          </a:xfrm>
          <a:prstGeom prst="rect">
            <a:avLst/>
          </a:prstGeom>
        </p:spPr>
        <p:txBody>
          <a:bodyPr vert="horz" lIns="0" tIns="0" rIns="0" bIns="0" rtlCol="0" anchor="b" anchorCtr="0"/>
          <a:lstStyle>
            <a:lvl1pPr algn="ctr">
              <a:defRPr sz="900" cap="all" baseline="0">
                <a:solidFill>
                  <a:schemeClr val="tx2"/>
                </a:solidFill>
                <a:latin typeface="Arial" panose="020B0604020202020204" pitchFamily="34" charset="0"/>
                <a:cs typeface="Arial" panose="020B0604020202020204" pitchFamily="34" charset="0"/>
              </a:defRPr>
            </a:lvl1pPr>
          </a:lstStyle>
          <a:p>
            <a:pPr algn="r"/>
            <a:fld id="{79E549D8-D911-4CD4-B9CF-A1084A041599}" type="slidenum">
              <a:rPr lang="en-US" smtClean="0"/>
              <a:pPr algn="r"/>
              <a:t>‹#›</a:t>
            </a:fld>
            <a:endParaRPr lang="en-US" dirty="0"/>
          </a:p>
        </p:txBody>
      </p:sp>
      <p:sp>
        <p:nvSpPr>
          <p:cNvPr id="14" name="Title Placeholder 13"/>
          <p:cNvSpPr>
            <a:spLocks noGrp="1"/>
          </p:cNvSpPr>
          <p:nvPr>
            <p:ph type="title"/>
          </p:nvPr>
        </p:nvSpPr>
        <p:spPr>
          <a:xfrm>
            <a:off x="510988" y="342900"/>
            <a:ext cx="8023412" cy="812797"/>
          </a:xfrm>
          <a:prstGeom prst="rect">
            <a:avLst/>
          </a:prstGeom>
          <a:effectLst/>
        </p:spPr>
        <p:txBody>
          <a:bodyPr vert="horz" lIns="0" tIns="0" rIns="0" bIns="0" rtlCol="0" anchor="b" anchorCtr="0">
            <a:noAutofit/>
          </a:bodyPr>
          <a:lstStyle/>
          <a:p>
            <a:endParaRPr lang="en-US" dirty="0"/>
          </a:p>
        </p:txBody>
      </p:sp>
      <p:sp>
        <p:nvSpPr>
          <p:cNvPr id="15" name="Text Placeholder 14"/>
          <p:cNvSpPr>
            <a:spLocks noGrp="1"/>
          </p:cNvSpPr>
          <p:nvPr>
            <p:ph type="body" idx="1"/>
          </p:nvPr>
        </p:nvSpPr>
        <p:spPr>
          <a:xfrm>
            <a:off x="510988" y="1487667"/>
            <a:ext cx="8023412" cy="4262186"/>
          </a:xfrm>
          <a:prstGeom prst="rect">
            <a:avLst/>
          </a:prstGeom>
          <a:effectLst/>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0" y="1342220"/>
            <a:ext cx="9144000" cy="0"/>
          </a:xfrm>
          <a:prstGeom prst="line">
            <a:avLst/>
          </a:prstGeom>
          <a:ln w="6350">
            <a:solidFill>
              <a:srgbClr val="807F8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227202" y="6268346"/>
            <a:ext cx="0" cy="1824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7837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1" r:id="rId3"/>
    <p:sldLayoutId id="2147483672" r:id="rId4"/>
    <p:sldLayoutId id="2147483673" r:id="rId5"/>
    <p:sldLayoutId id="2147483674" r:id="rId6"/>
    <p:sldLayoutId id="2147483678" r:id="rId7"/>
    <p:sldLayoutId id="2147483675" r:id="rId8"/>
  </p:sldLayoutIdLst>
  <p:transition spd="slow">
    <p:wipe dir="r"/>
  </p:transition>
  <p:timing>
    <p:tnLst>
      <p:par>
        <p:cTn id="1" dur="indefinite" restart="never" nodeType="tmRoot"/>
      </p:par>
    </p:tnLst>
  </p:timing>
  <p:hf hdr="0"/>
  <p:txStyles>
    <p:titleStyle>
      <a:lvl1pPr algn="l" defTabSz="914400" rtl="0" eaLnBrk="1" latinLnBrk="0" hangingPunct="1">
        <a:spcBef>
          <a:spcPct val="0"/>
        </a:spcBef>
        <a:buNone/>
        <a:defRPr lang="en-US" sz="2600" b="1" kern="1200" baseline="0" dirty="0">
          <a:solidFill>
            <a:schemeClr val="bg2"/>
          </a:solidFill>
          <a:effectLst/>
          <a:latin typeface="Arial" panose="020B0604020202020204" pitchFamily="34" charset="0"/>
          <a:ea typeface="+mj-ea"/>
          <a:cs typeface="Arial" panose="020B0604020202020204" pitchFamily="34" charset="0"/>
        </a:defRPr>
      </a:lvl1pPr>
    </p:titleStyle>
    <p:bodyStyle>
      <a:lvl1pPr marL="168275" indent="-168275" algn="l" defTabSz="914400" rtl="0" eaLnBrk="1" latinLnBrk="0" hangingPunct="1">
        <a:spcBef>
          <a:spcPts val="800"/>
        </a:spcBef>
        <a:buClr>
          <a:schemeClr val="bg2"/>
        </a:buClr>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74675" indent="-228600" algn="l" defTabSz="914400" rtl="0" eaLnBrk="1" latinLnBrk="0" hangingPunct="1">
        <a:spcBef>
          <a:spcPts val="800"/>
        </a:spcBef>
        <a:buClr>
          <a:schemeClr val="bg2"/>
        </a:buClr>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974725" indent="-168275" algn="l" defTabSz="914400" rtl="0" eaLnBrk="1" latinLnBrk="0" hangingPunct="1">
        <a:spcBef>
          <a:spcPts val="800"/>
        </a:spcBef>
        <a:buClr>
          <a:schemeClr val="bg2"/>
        </a:buClr>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376363" indent="-228600" algn="l" defTabSz="914400" rtl="0" eaLnBrk="1" latinLnBrk="0" hangingPunct="1">
        <a:spcBef>
          <a:spcPts val="800"/>
        </a:spcBef>
        <a:buClr>
          <a:schemeClr val="bg2"/>
        </a:buClr>
        <a:buFont typeface="Arial"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654175" indent="-165100" algn="l" defTabSz="914400" rtl="0" eaLnBrk="1" latinLnBrk="0" hangingPunct="1">
        <a:spcBef>
          <a:spcPts val="800"/>
        </a:spcBef>
        <a:buClr>
          <a:schemeClr val="bg2"/>
        </a:buClr>
        <a:buSzPct val="75000"/>
        <a:buFont typeface="Wingdings" panose="05000000000000000000" pitchFamily="2" charset="2"/>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3" pos="312" userDrawn="1">
          <p15:clr>
            <a:srgbClr val="F26B43"/>
          </p15:clr>
        </p15:guide>
        <p15:guide id="4" pos="5376" userDrawn="1">
          <p15:clr>
            <a:srgbClr val="F26B43"/>
          </p15:clr>
        </p15:guide>
        <p15:guide id="5" orient="horz" pos="216" userDrawn="1">
          <p15:clr>
            <a:srgbClr val="F26B43"/>
          </p15:clr>
        </p15:guide>
        <p15:guide id="6" orient="horz" pos="3624" userDrawn="1">
          <p15:clr>
            <a:srgbClr val="F26B43"/>
          </p15:clr>
        </p15:guide>
        <p15:guide id="7" orient="horz" pos="840" userDrawn="1">
          <p15:clr>
            <a:srgbClr val="F26B43"/>
          </p15:clr>
        </p15:guide>
        <p15:guide id="8" orient="horz" pos="936" userDrawn="1">
          <p15:clr>
            <a:srgbClr val="F26B43"/>
          </p15:clr>
        </p15:guide>
        <p15:guide id="9"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rbabcock@monroecc.edu"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mailto:arampe1@monroec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Inspiring the Tentative:</a:t>
            </a:r>
            <a:br>
              <a:rPr lang="en-US" dirty="0" smtClean="0"/>
            </a:br>
            <a:r>
              <a:rPr lang="en-US" dirty="0" smtClean="0"/>
              <a:t>Recruiting and Supporting Faculty to Advise Health Pathways Students</a:t>
            </a:r>
            <a:endParaRPr lang="en-US" dirty="0"/>
          </a:p>
        </p:txBody>
      </p:sp>
      <p:sp>
        <p:nvSpPr>
          <p:cNvPr id="7" name="Subtitle 6"/>
          <p:cNvSpPr>
            <a:spLocks noGrp="1"/>
          </p:cNvSpPr>
          <p:nvPr>
            <p:ph type="subTitle" idx="1"/>
          </p:nvPr>
        </p:nvSpPr>
        <p:spPr>
          <a:xfrm>
            <a:off x="495301" y="4949371"/>
            <a:ext cx="1909930" cy="1074058"/>
          </a:xfrm>
        </p:spPr>
        <p:txBody>
          <a:bodyPr>
            <a:normAutofit/>
          </a:bodyPr>
          <a:lstStyle/>
          <a:p>
            <a:r>
              <a:rPr lang="en-US" dirty="0" smtClean="0"/>
              <a:t>Becky Babcock</a:t>
            </a:r>
          </a:p>
          <a:p>
            <a:r>
              <a:rPr lang="en-US" dirty="0" smtClean="0"/>
              <a:t>Amanda Rampe</a:t>
            </a:r>
          </a:p>
          <a:p>
            <a:r>
              <a:rPr lang="en-US" dirty="0" smtClean="0"/>
              <a:t>October 29, 2019</a:t>
            </a:r>
          </a:p>
          <a:p>
            <a:endParaRPr lang="en-US" dirty="0"/>
          </a:p>
        </p:txBody>
      </p:sp>
    </p:spTree>
    <p:extLst>
      <p:ext uri="{BB962C8B-B14F-4D97-AF65-F5344CB8AC3E}">
        <p14:creationId xmlns:p14="http://schemas.microsoft.com/office/powerpoint/2010/main" val="107432820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C6245-FC1E-4165-8627-F77ABFF37496}" type="datetime3">
              <a:rPr lang="en-US" smtClean="0"/>
              <a:pPr/>
              <a:t>28 October 2019</a:t>
            </a:fld>
            <a:endParaRPr lang="en-US" dirty="0"/>
          </a:p>
        </p:txBody>
      </p:sp>
      <p:sp>
        <p:nvSpPr>
          <p:cNvPr id="3" name="Slide Number Placeholder 2"/>
          <p:cNvSpPr>
            <a:spLocks noGrp="1"/>
          </p:cNvSpPr>
          <p:nvPr>
            <p:ph type="sldNum" sz="quarter" idx="12"/>
          </p:nvPr>
        </p:nvSpPr>
        <p:spPr/>
        <p:txBody>
          <a:bodyPr/>
          <a:lstStyle/>
          <a:p>
            <a:fld id="{79E549D8-D911-4CD4-B9CF-A1084A041599}" type="slidenum">
              <a:rPr lang="en-US" smtClean="0"/>
              <a:pPr/>
              <a:t>10</a:t>
            </a:fld>
            <a:endParaRPr lang="en-US"/>
          </a:p>
        </p:txBody>
      </p:sp>
      <p:sp>
        <p:nvSpPr>
          <p:cNvPr id="5" name="Title 4"/>
          <p:cNvSpPr>
            <a:spLocks noGrp="1"/>
          </p:cNvSpPr>
          <p:nvPr>
            <p:ph type="title"/>
          </p:nvPr>
        </p:nvSpPr>
        <p:spPr/>
        <p:txBody>
          <a:bodyPr/>
          <a:lstStyle/>
          <a:p>
            <a:r>
              <a:rPr lang="en-US" dirty="0" smtClean="0"/>
              <a:t>Advisor Assignments</a:t>
            </a:r>
            <a:endParaRPr lang="en-US" dirty="0"/>
          </a:p>
        </p:txBody>
      </p:sp>
      <p:sp>
        <p:nvSpPr>
          <p:cNvPr id="25" name="Content Placeholder 24"/>
          <p:cNvSpPr>
            <a:spLocks noGrp="1"/>
          </p:cNvSpPr>
          <p:nvPr>
            <p:ph idx="1"/>
          </p:nvPr>
        </p:nvSpPr>
        <p:spPr>
          <a:xfrm>
            <a:off x="376213" y="1345283"/>
            <a:ext cx="8039100" cy="4267201"/>
          </a:xfrm>
        </p:spPr>
        <p:txBody>
          <a:bodyPr/>
          <a:lstStyle/>
          <a:p>
            <a:r>
              <a:rPr lang="en-US" dirty="0" smtClean="0"/>
              <a:t>Manual input and tracking</a:t>
            </a:r>
          </a:p>
          <a:p>
            <a:r>
              <a:rPr lang="en-US" dirty="0" smtClean="0"/>
              <a:t>College-wide automatic advisor assignments</a:t>
            </a:r>
          </a:p>
          <a:p>
            <a:pPr lvl="1"/>
            <a:r>
              <a:rPr lang="en-US" dirty="0" smtClean="0"/>
              <a:t>Automatic clean-up and assignment</a:t>
            </a:r>
          </a:p>
          <a:p>
            <a:pPr lvl="1"/>
            <a:endParaRPr lang="en-US" dirty="0" smtClean="0"/>
          </a:p>
          <a:p>
            <a:endParaRPr lang="en-US" dirty="0"/>
          </a:p>
        </p:txBody>
      </p:sp>
      <p:pic>
        <p:nvPicPr>
          <p:cNvPr id="4" name="Picture 3"/>
          <p:cNvPicPr>
            <a:picLocks noChangeAspect="1"/>
          </p:cNvPicPr>
          <p:nvPr/>
        </p:nvPicPr>
        <p:blipFill>
          <a:blip r:embed="rId3"/>
          <a:stretch>
            <a:fillRect/>
          </a:stretch>
        </p:blipFill>
        <p:spPr>
          <a:xfrm>
            <a:off x="0" y="2716206"/>
            <a:ext cx="8962961" cy="3188380"/>
          </a:xfrm>
          <a:prstGeom prst="rect">
            <a:avLst/>
          </a:prstGeom>
        </p:spPr>
      </p:pic>
    </p:spTree>
    <p:extLst>
      <p:ext uri="{BB962C8B-B14F-4D97-AF65-F5344CB8AC3E}">
        <p14:creationId xmlns:p14="http://schemas.microsoft.com/office/powerpoint/2010/main" val="34877827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78439-0D3E-495A-9299-ADFCC1D0BB8C}" type="datetime3">
              <a:rPr lang="en-US" smtClean="0"/>
              <a:pPr/>
              <a:t>28 October 2019</a:t>
            </a:fld>
            <a:endParaRPr lang="en-US" dirty="0"/>
          </a:p>
        </p:txBody>
      </p:sp>
      <p:sp>
        <p:nvSpPr>
          <p:cNvPr id="3" name="Slide Number Placeholder 2"/>
          <p:cNvSpPr>
            <a:spLocks noGrp="1"/>
          </p:cNvSpPr>
          <p:nvPr>
            <p:ph type="sldNum" sz="quarter" idx="12"/>
          </p:nvPr>
        </p:nvSpPr>
        <p:spPr/>
        <p:txBody>
          <a:bodyPr/>
          <a:lstStyle/>
          <a:p>
            <a:fld id="{79E549D8-D911-4CD4-B9CF-A1084A041599}" type="slidenum">
              <a:rPr lang="en-US" smtClean="0"/>
              <a:pPr/>
              <a:t>11</a:t>
            </a:fld>
            <a:endParaRPr lang="en-US" dirty="0"/>
          </a:p>
        </p:txBody>
      </p:sp>
      <p:pic>
        <p:nvPicPr>
          <p:cNvPr id="6" name="Content Placeholder 5"/>
          <p:cNvPicPr>
            <a:picLocks noGrp="1" noChangeAspect="1"/>
          </p:cNvPicPr>
          <p:nvPr>
            <p:ph idx="1"/>
          </p:nvPr>
        </p:nvPicPr>
        <p:blipFill>
          <a:blip r:embed="rId3"/>
          <a:stretch>
            <a:fillRect/>
          </a:stretch>
        </p:blipFill>
        <p:spPr>
          <a:xfrm>
            <a:off x="1198558" y="493487"/>
            <a:ext cx="7216755" cy="5216071"/>
          </a:xfrm>
          <a:prstGeom prst="rect">
            <a:avLst/>
          </a:prstGeom>
        </p:spPr>
      </p:pic>
    </p:spTree>
    <p:extLst>
      <p:ext uri="{BB962C8B-B14F-4D97-AF65-F5344CB8AC3E}">
        <p14:creationId xmlns:p14="http://schemas.microsoft.com/office/powerpoint/2010/main" val="355900555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C6245-FC1E-4165-8627-F77ABFF37496}" type="datetime3">
              <a:rPr lang="en-US" smtClean="0"/>
              <a:pPr/>
              <a:t>28 October 2019</a:t>
            </a:fld>
            <a:endParaRPr lang="en-US" dirty="0"/>
          </a:p>
        </p:txBody>
      </p:sp>
      <p:sp>
        <p:nvSpPr>
          <p:cNvPr id="3" name="Slide Number Placeholder 2"/>
          <p:cNvSpPr>
            <a:spLocks noGrp="1"/>
          </p:cNvSpPr>
          <p:nvPr>
            <p:ph type="sldNum" sz="quarter" idx="12"/>
          </p:nvPr>
        </p:nvSpPr>
        <p:spPr/>
        <p:txBody>
          <a:bodyPr/>
          <a:lstStyle/>
          <a:p>
            <a:fld id="{79E549D8-D911-4CD4-B9CF-A1084A041599}" type="slidenum">
              <a:rPr lang="en-US" smtClean="0"/>
              <a:pPr/>
              <a:t>12</a:t>
            </a:fld>
            <a:endParaRPr lang="en-US"/>
          </a:p>
        </p:txBody>
      </p:sp>
      <p:sp>
        <p:nvSpPr>
          <p:cNvPr id="5" name="Title 4"/>
          <p:cNvSpPr>
            <a:spLocks noGrp="1"/>
          </p:cNvSpPr>
          <p:nvPr>
            <p:ph type="title"/>
          </p:nvPr>
        </p:nvSpPr>
        <p:spPr/>
        <p:txBody>
          <a:bodyPr/>
          <a:lstStyle/>
          <a:p>
            <a:r>
              <a:rPr lang="en-US" dirty="0" smtClean="0"/>
              <a:t>Lessons Learned</a:t>
            </a:r>
            <a:endParaRPr lang="en-US" dirty="0"/>
          </a:p>
        </p:txBody>
      </p:sp>
      <p:sp>
        <p:nvSpPr>
          <p:cNvPr id="25" name="Content Placeholder 24"/>
          <p:cNvSpPr>
            <a:spLocks noGrp="1"/>
          </p:cNvSpPr>
          <p:nvPr>
            <p:ph idx="1"/>
          </p:nvPr>
        </p:nvSpPr>
        <p:spPr>
          <a:xfrm>
            <a:off x="495300" y="1485900"/>
            <a:ext cx="3409043" cy="4267201"/>
          </a:xfrm>
        </p:spPr>
        <p:txBody>
          <a:bodyPr/>
          <a:lstStyle/>
          <a:p>
            <a:r>
              <a:rPr lang="en-US" dirty="0" smtClean="0"/>
              <a:t>Assess faculty advisor needs and scaffold training appropriately</a:t>
            </a:r>
          </a:p>
          <a:p>
            <a:r>
              <a:rPr lang="en-US" dirty="0" smtClean="0"/>
              <a:t>Build and maintain relationships</a:t>
            </a:r>
          </a:p>
          <a:p>
            <a:r>
              <a:rPr lang="en-US" dirty="0" smtClean="0"/>
              <a:t>Everything is knowable!</a:t>
            </a:r>
          </a:p>
          <a:p>
            <a:r>
              <a:rPr lang="en-US" dirty="0" smtClean="0"/>
              <a:t>Resources and support are essential</a:t>
            </a:r>
            <a:endParaRPr lang="en-US" dirty="0"/>
          </a:p>
        </p:txBody>
      </p:sp>
      <p:pic>
        <p:nvPicPr>
          <p:cNvPr id="4" name="Picture 3"/>
          <p:cNvPicPr>
            <a:picLocks noChangeAspect="1"/>
          </p:cNvPicPr>
          <p:nvPr/>
        </p:nvPicPr>
        <p:blipFill>
          <a:blip r:embed="rId3"/>
          <a:stretch>
            <a:fillRect/>
          </a:stretch>
        </p:blipFill>
        <p:spPr>
          <a:xfrm>
            <a:off x="4129770" y="1716088"/>
            <a:ext cx="4594676" cy="3523570"/>
          </a:xfrm>
          <a:prstGeom prst="rect">
            <a:avLst/>
          </a:prstGeom>
        </p:spPr>
      </p:pic>
    </p:spTree>
    <p:extLst>
      <p:ext uri="{BB962C8B-B14F-4D97-AF65-F5344CB8AC3E}">
        <p14:creationId xmlns:p14="http://schemas.microsoft.com/office/powerpoint/2010/main" val="1307412070"/>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78439-0D3E-495A-9299-ADFCC1D0BB8C}" type="datetime3">
              <a:rPr lang="en-US" smtClean="0"/>
              <a:pPr/>
              <a:t>28 October 2019</a:t>
            </a:fld>
            <a:endParaRPr lang="en-US" dirty="0"/>
          </a:p>
        </p:txBody>
      </p:sp>
      <p:sp>
        <p:nvSpPr>
          <p:cNvPr id="3" name="Slide Number Placeholder 2"/>
          <p:cNvSpPr>
            <a:spLocks noGrp="1"/>
          </p:cNvSpPr>
          <p:nvPr>
            <p:ph type="sldNum" sz="quarter" idx="12"/>
          </p:nvPr>
        </p:nvSpPr>
        <p:spPr/>
        <p:txBody>
          <a:bodyPr/>
          <a:lstStyle/>
          <a:p>
            <a:fld id="{79E549D8-D911-4CD4-B9CF-A1084A041599}" type="slidenum">
              <a:rPr lang="en-US" smtClean="0"/>
              <a:pPr/>
              <a:t>13</a:t>
            </a:fld>
            <a:endParaRPr lang="en-US" dirty="0"/>
          </a:p>
        </p:txBody>
      </p:sp>
      <p:sp>
        <p:nvSpPr>
          <p:cNvPr id="4" name="Title 3"/>
          <p:cNvSpPr>
            <a:spLocks noGrp="1"/>
          </p:cNvSpPr>
          <p:nvPr>
            <p:ph type="title"/>
          </p:nvPr>
        </p:nvSpPr>
        <p:spPr/>
        <p:txBody>
          <a:bodyPr/>
          <a:lstStyle/>
          <a:p>
            <a:r>
              <a:rPr lang="en-US" dirty="0" smtClean="0"/>
              <a:t>Questions?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050" y="1485900"/>
            <a:ext cx="5689600" cy="4267200"/>
          </a:xfrm>
        </p:spPr>
      </p:pic>
    </p:spTree>
    <p:extLst>
      <p:ext uri="{BB962C8B-B14F-4D97-AF65-F5344CB8AC3E}">
        <p14:creationId xmlns:p14="http://schemas.microsoft.com/office/powerpoint/2010/main" val="419366941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95300" y="2062188"/>
            <a:ext cx="3054724" cy="1366813"/>
          </a:xfrm>
        </p:spPr>
        <p:txBody>
          <a:bodyPr>
            <a:normAutofit/>
          </a:bodyPr>
          <a:lstStyle/>
          <a:p>
            <a:r>
              <a:rPr lang="en-US" dirty="0" smtClean="0"/>
              <a:t>Becky Babcock</a:t>
            </a:r>
          </a:p>
          <a:p>
            <a:r>
              <a:rPr lang="en-US" dirty="0" smtClean="0"/>
              <a:t> </a:t>
            </a:r>
            <a:r>
              <a:rPr lang="en-US" dirty="0" smtClean="0">
                <a:hlinkClick r:id="rId3"/>
              </a:rPr>
              <a:t>rbabcock@monroecc.edu</a:t>
            </a:r>
            <a:endParaRPr lang="en-US" dirty="0" smtClean="0"/>
          </a:p>
          <a:p>
            <a:r>
              <a:rPr lang="en-US" dirty="0" smtClean="0"/>
              <a:t>Amanda Rampe</a:t>
            </a:r>
          </a:p>
          <a:p>
            <a:r>
              <a:rPr lang="en-US" dirty="0" smtClean="0">
                <a:hlinkClick r:id="rId4"/>
              </a:rPr>
              <a:t>arampe1@monroecc.edu</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63572987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C6245-FC1E-4165-8627-F77ABFF37496}" type="datetime3">
              <a:rPr lang="en-US" smtClean="0"/>
              <a:pPr/>
              <a:t>28 October 2019</a:t>
            </a:fld>
            <a:endParaRPr lang="en-US" dirty="0"/>
          </a:p>
        </p:txBody>
      </p:sp>
      <p:sp>
        <p:nvSpPr>
          <p:cNvPr id="3" name="Slide Number Placeholder 2"/>
          <p:cNvSpPr>
            <a:spLocks noGrp="1"/>
          </p:cNvSpPr>
          <p:nvPr>
            <p:ph type="sldNum" sz="quarter" idx="12"/>
          </p:nvPr>
        </p:nvSpPr>
        <p:spPr/>
        <p:txBody>
          <a:bodyPr/>
          <a:lstStyle/>
          <a:p>
            <a:fld id="{79E549D8-D911-4CD4-B9CF-A1084A041599}" type="slidenum">
              <a:rPr lang="en-US" smtClean="0"/>
              <a:pPr/>
              <a:t>2</a:t>
            </a:fld>
            <a:endParaRPr lang="en-US"/>
          </a:p>
        </p:txBody>
      </p:sp>
      <p:sp>
        <p:nvSpPr>
          <p:cNvPr id="5" name="Title 4"/>
          <p:cNvSpPr>
            <a:spLocks noGrp="1"/>
          </p:cNvSpPr>
          <p:nvPr>
            <p:ph type="title"/>
          </p:nvPr>
        </p:nvSpPr>
        <p:spPr/>
        <p:txBody>
          <a:bodyPr/>
          <a:lstStyle/>
          <a:p>
            <a:r>
              <a:rPr lang="en-US" dirty="0"/>
              <a:t>Session Agenda</a:t>
            </a:r>
            <a:r>
              <a:rPr lang="en-US" dirty="0" smtClean="0"/>
              <a:t>:</a:t>
            </a:r>
            <a:br>
              <a:rPr lang="en-US" dirty="0" smtClean="0"/>
            </a:br>
            <a:r>
              <a:rPr lang="en-US" dirty="0" smtClean="0"/>
              <a:t>How </a:t>
            </a:r>
            <a:r>
              <a:rPr lang="en-US" dirty="0"/>
              <a:t>to start a successful health advising </a:t>
            </a:r>
            <a:r>
              <a:rPr lang="en-US" dirty="0" smtClean="0"/>
              <a:t>program</a:t>
            </a:r>
            <a:endParaRPr lang="en-US" dirty="0"/>
          </a:p>
        </p:txBody>
      </p:sp>
      <p:sp>
        <p:nvSpPr>
          <p:cNvPr id="25" name="Content Placeholder 24"/>
          <p:cNvSpPr>
            <a:spLocks noGrp="1"/>
          </p:cNvSpPr>
          <p:nvPr>
            <p:ph idx="1"/>
          </p:nvPr>
        </p:nvSpPr>
        <p:spPr>
          <a:xfrm>
            <a:off x="495300" y="2093678"/>
            <a:ext cx="8039100" cy="2926443"/>
          </a:xfrm>
        </p:spPr>
        <p:txBody>
          <a:bodyPr/>
          <a:lstStyle/>
          <a:p>
            <a:r>
              <a:rPr lang="en-US" dirty="0" smtClean="0"/>
              <a:t>Assessing the need</a:t>
            </a:r>
          </a:p>
          <a:p>
            <a:r>
              <a:rPr lang="en-US" dirty="0" smtClean="0"/>
              <a:t>Recruiting</a:t>
            </a:r>
          </a:p>
          <a:p>
            <a:r>
              <a:rPr lang="en-US" dirty="0" smtClean="0"/>
              <a:t>Training</a:t>
            </a:r>
          </a:p>
          <a:p>
            <a:r>
              <a:rPr lang="en-US" dirty="0" smtClean="0"/>
              <a:t>Supporting faculty advisors</a:t>
            </a:r>
          </a:p>
          <a:p>
            <a:r>
              <a:rPr lang="en-US" dirty="0" smtClean="0"/>
              <a:t>Advisor assignments</a:t>
            </a:r>
          </a:p>
          <a:p>
            <a:r>
              <a:rPr lang="en-US" dirty="0" smtClean="0"/>
              <a:t>Lessons Learned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578" y="2459795"/>
            <a:ext cx="1729075" cy="2194208"/>
          </a:xfrm>
          <a:prstGeom prst="rect">
            <a:avLst/>
          </a:prstGeom>
        </p:spPr>
      </p:pic>
    </p:spTree>
    <p:extLst>
      <p:ext uri="{BB962C8B-B14F-4D97-AF65-F5344CB8AC3E}">
        <p14:creationId xmlns:p14="http://schemas.microsoft.com/office/powerpoint/2010/main" val="3195601078"/>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Assessing the Need </a:t>
            </a:r>
            <a:endParaRPr lang="en-US" dirty="0"/>
          </a:p>
        </p:txBody>
      </p:sp>
      <p:sp>
        <p:nvSpPr>
          <p:cNvPr id="2" name="Date Placeholder 1"/>
          <p:cNvSpPr>
            <a:spLocks noGrp="1"/>
          </p:cNvSpPr>
          <p:nvPr>
            <p:ph type="dt" sz="half" idx="10"/>
          </p:nvPr>
        </p:nvSpPr>
        <p:spPr/>
        <p:txBody>
          <a:bodyPr/>
          <a:lstStyle/>
          <a:p>
            <a:fld id="{18F255A3-0D79-4880-B33F-170AA5325F05}" type="datetime3">
              <a:rPr lang="en-US" smtClean="0"/>
              <a:pPr/>
              <a:t>28 October 2019</a:t>
            </a:fld>
            <a:endParaRPr lang="en-US"/>
          </a:p>
        </p:txBody>
      </p:sp>
      <p:sp>
        <p:nvSpPr>
          <p:cNvPr id="4" name="Slide Number Placeholder 3"/>
          <p:cNvSpPr>
            <a:spLocks noGrp="1"/>
          </p:cNvSpPr>
          <p:nvPr>
            <p:ph type="sldNum" sz="quarter" idx="12"/>
          </p:nvPr>
        </p:nvSpPr>
        <p:spPr/>
        <p:txBody>
          <a:bodyPr/>
          <a:lstStyle/>
          <a:p>
            <a:fld id="{79E549D8-D911-4CD4-B9CF-A1084A041599}" type="slidenum">
              <a:rPr lang="en-US" smtClean="0"/>
              <a:pPr/>
              <a:t>3</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575623003"/>
              </p:ext>
            </p:extLst>
          </p:nvPr>
        </p:nvGraphicFramePr>
        <p:xfrm>
          <a:off x="1197826" y="2114502"/>
          <a:ext cx="306466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138514885"/>
              </p:ext>
            </p:extLst>
          </p:nvPr>
        </p:nvGraphicFramePr>
        <p:xfrm>
          <a:off x="110331" y="1992736"/>
          <a:ext cx="4352811" cy="32267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52968661"/>
              </p:ext>
            </p:extLst>
          </p:nvPr>
        </p:nvGraphicFramePr>
        <p:xfrm>
          <a:off x="4187372" y="243932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1023580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64457" y="-126739"/>
            <a:ext cx="10078424" cy="7115368"/>
          </a:xfrm>
          <a:prstGeom prst="rect">
            <a:avLst/>
          </a:prstGeom>
        </p:spPr>
      </p:pic>
    </p:spTree>
    <p:extLst>
      <p:ext uri="{BB962C8B-B14F-4D97-AF65-F5344CB8AC3E}">
        <p14:creationId xmlns:p14="http://schemas.microsoft.com/office/powerpoint/2010/main" val="347993297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Assessing the Need</a:t>
            </a:r>
            <a:endParaRPr lang="en-US" dirty="0"/>
          </a:p>
        </p:txBody>
      </p:sp>
      <p:sp>
        <p:nvSpPr>
          <p:cNvPr id="2" name="Date Placeholder 1"/>
          <p:cNvSpPr>
            <a:spLocks noGrp="1"/>
          </p:cNvSpPr>
          <p:nvPr>
            <p:ph type="dt" sz="half" idx="10"/>
          </p:nvPr>
        </p:nvSpPr>
        <p:spPr/>
        <p:txBody>
          <a:bodyPr/>
          <a:lstStyle/>
          <a:p>
            <a:fld id="{18F255A3-0D79-4880-B33F-170AA5325F05}" type="datetime3">
              <a:rPr lang="en-US" smtClean="0"/>
              <a:pPr/>
              <a:t>28 October 2019</a:t>
            </a:fld>
            <a:endParaRPr lang="en-US"/>
          </a:p>
        </p:txBody>
      </p:sp>
      <p:sp>
        <p:nvSpPr>
          <p:cNvPr id="4" name="Slide Number Placeholder 3"/>
          <p:cNvSpPr>
            <a:spLocks noGrp="1"/>
          </p:cNvSpPr>
          <p:nvPr>
            <p:ph type="sldNum" sz="quarter" idx="12"/>
          </p:nvPr>
        </p:nvSpPr>
        <p:spPr/>
        <p:txBody>
          <a:bodyPr/>
          <a:lstStyle/>
          <a:p>
            <a:fld id="{79E549D8-D911-4CD4-B9CF-A1084A041599}" type="slidenum">
              <a:rPr lang="en-US" smtClean="0"/>
              <a:pPr/>
              <a:t>5</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575623003"/>
              </p:ext>
            </p:extLst>
          </p:nvPr>
        </p:nvGraphicFramePr>
        <p:xfrm>
          <a:off x="1197826" y="2114502"/>
          <a:ext cx="306466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837651798"/>
              </p:ext>
            </p:extLst>
          </p:nvPr>
        </p:nvGraphicFramePr>
        <p:xfrm>
          <a:off x="4485238" y="2114502"/>
          <a:ext cx="330993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323765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C6245-FC1E-4165-8627-F77ABFF37496}" type="datetime3">
              <a:rPr lang="en-US" smtClean="0"/>
              <a:pPr/>
              <a:t>28 October 2019</a:t>
            </a:fld>
            <a:endParaRPr lang="en-US" dirty="0"/>
          </a:p>
        </p:txBody>
      </p:sp>
      <p:sp>
        <p:nvSpPr>
          <p:cNvPr id="3" name="Slide Number Placeholder 2"/>
          <p:cNvSpPr>
            <a:spLocks noGrp="1"/>
          </p:cNvSpPr>
          <p:nvPr>
            <p:ph type="sldNum" sz="quarter" idx="12"/>
          </p:nvPr>
        </p:nvSpPr>
        <p:spPr/>
        <p:txBody>
          <a:bodyPr/>
          <a:lstStyle/>
          <a:p>
            <a:fld id="{79E549D8-D911-4CD4-B9CF-A1084A041599}" type="slidenum">
              <a:rPr lang="en-US" smtClean="0"/>
              <a:pPr/>
              <a:t>6</a:t>
            </a:fld>
            <a:endParaRPr lang="en-US"/>
          </a:p>
        </p:txBody>
      </p:sp>
      <p:sp>
        <p:nvSpPr>
          <p:cNvPr id="5" name="Title 4"/>
          <p:cNvSpPr>
            <a:spLocks noGrp="1"/>
          </p:cNvSpPr>
          <p:nvPr>
            <p:ph type="title"/>
          </p:nvPr>
        </p:nvSpPr>
        <p:spPr/>
        <p:txBody>
          <a:bodyPr/>
          <a:lstStyle/>
          <a:p>
            <a:r>
              <a:rPr lang="en-US" dirty="0" smtClean="0"/>
              <a:t>Recruiting Faculty</a:t>
            </a:r>
            <a:endParaRPr lang="en-US" dirty="0"/>
          </a:p>
        </p:txBody>
      </p:sp>
      <p:sp>
        <p:nvSpPr>
          <p:cNvPr id="25" name="Content Placeholder 24"/>
          <p:cNvSpPr>
            <a:spLocks noGrp="1"/>
          </p:cNvSpPr>
          <p:nvPr>
            <p:ph idx="1"/>
          </p:nvPr>
        </p:nvSpPr>
        <p:spPr>
          <a:xfrm>
            <a:off x="364672" y="1674584"/>
            <a:ext cx="4047671" cy="4267201"/>
          </a:xfrm>
        </p:spPr>
        <p:txBody>
          <a:bodyPr/>
          <a:lstStyle/>
          <a:p>
            <a:r>
              <a:rPr lang="en-US" dirty="0" smtClean="0"/>
              <a:t>Application to participate in training</a:t>
            </a:r>
          </a:p>
          <a:p>
            <a:pPr lvl="1"/>
            <a:r>
              <a:rPr lang="en-US" dirty="0" smtClean="0"/>
              <a:t>Volunteers</a:t>
            </a:r>
          </a:p>
          <a:p>
            <a:pPr lvl="1"/>
            <a:r>
              <a:rPr lang="en-US" dirty="0" smtClean="0"/>
              <a:t>Encouraged by deans</a:t>
            </a:r>
          </a:p>
          <a:p>
            <a:r>
              <a:rPr lang="en-US" dirty="0" smtClean="0"/>
              <a:t>Integrated advising model </a:t>
            </a:r>
          </a:p>
          <a:p>
            <a:pPr lvl="1"/>
            <a:r>
              <a:rPr lang="en-US" dirty="0" smtClean="0"/>
              <a:t>Faculty in low population programs given selection of areas to advise in</a:t>
            </a:r>
          </a:p>
          <a:p>
            <a:pPr lvl="1"/>
            <a:r>
              <a:rPr lang="en-US" dirty="0" smtClean="0"/>
              <a:t>Not quite enough advisors yet for student numbers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888" y="1451427"/>
            <a:ext cx="4013775" cy="4366987"/>
          </a:xfrm>
          <a:prstGeom prst="rect">
            <a:avLst/>
          </a:prstGeom>
        </p:spPr>
      </p:pic>
    </p:spTree>
    <p:extLst>
      <p:ext uri="{BB962C8B-B14F-4D97-AF65-F5344CB8AC3E}">
        <p14:creationId xmlns:p14="http://schemas.microsoft.com/office/powerpoint/2010/main" val="109146954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C6245-FC1E-4165-8627-F77ABFF37496}" type="datetime3">
              <a:rPr lang="en-US" smtClean="0"/>
              <a:pPr/>
              <a:t>28 October 2019</a:t>
            </a:fld>
            <a:endParaRPr lang="en-US" dirty="0"/>
          </a:p>
        </p:txBody>
      </p:sp>
      <p:sp>
        <p:nvSpPr>
          <p:cNvPr id="3" name="Slide Number Placeholder 2"/>
          <p:cNvSpPr>
            <a:spLocks noGrp="1"/>
          </p:cNvSpPr>
          <p:nvPr>
            <p:ph type="sldNum" sz="quarter" idx="12"/>
          </p:nvPr>
        </p:nvSpPr>
        <p:spPr/>
        <p:txBody>
          <a:bodyPr/>
          <a:lstStyle/>
          <a:p>
            <a:fld id="{79E549D8-D911-4CD4-B9CF-A1084A041599}" type="slidenum">
              <a:rPr lang="en-US" smtClean="0"/>
              <a:pPr/>
              <a:t>7</a:t>
            </a:fld>
            <a:endParaRPr lang="en-US"/>
          </a:p>
        </p:txBody>
      </p:sp>
      <p:sp>
        <p:nvSpPr>
          <p:cNvPr id="5" name="Title 4"/>
          <p:cNvSpPr>
            <a:spLocks noGrp="1"/>
          </p:cNvSpPr>
          <p:nvPr>
            <p:ph type="title"/>
          </p:nvPr>
        </p:nvSpPr>
        <p:spPr/>
        <p:txBody>
          <a:bodyPr/>
          <a:lstStyle/>
          <a:p>
            <a:r>
              <a:rPr lang="en-US" dirty="0" smtClean="0"/>
              <a:t>Training Faculty to Advise</a:t>
            </a:r>
            <a:endParaRPr lang="en-US" dirty="0"/>
          </a:p>
        </p:txBody>
      </p:sp>
      <p:sp>
        <p:nvSpPr>
          <p:cNvPr id="25" name="Content Placeholder 24"/>
          <p:cNvSpPr>
            <a:spLocks noGrp="1"/>
          </p:cNvSpPr>
          <p:nvPr>
            <p:ph idx="1"/>
          </p:nvPr>
        </p:nvSpPr>
        <p:spPr>
          <a:xfrm>
            <a:off x="5652156" y="1980285"/>
            <a:ext cx="2915557" cy="3238500"/>
          </a:xfrm>
        </p:spPr>
        <p:txBody>
          <a:bodyPr/>
          <a:lstStyle/>
          <a:p>
            <a:r>
              <a:rPr lang="en-US" dirty="0" smtClean="0"/>
              <a:t>Cohort-based</a:t>
            </a:r>
          </a:p>
          <a:p>
            <a:r>
              <a:rPr lang="en-US" dirty="0" smtClean="0"/>
              <a:t>Comprehensive</a:t>
            </a:r>
          </a:p>
          <a:p>
            <a:r>
              <a:rPr lang="en-US" dirty="0" smtClean="0"/>
              <a:t>Holistic advising</a:t>
            </a:r>
          </a:p>
          <a:p>
            <a:r>
              <a:rPr lang="en-US" dirty="0" smtClean="0"/>
              <a:t>Videos</a:t>
            </a:r>
          </a:p>
          <a:p>
            <a:r>
              <a:rPr lang="en-US" dirty="0" smtClean="0"/>
              <a:t>Variety of topics and people</a:t>
            </a:r>
          </a:p>
          <a:p>
            <a:r>
              <a:rPr lang="en-US" dirty="0" smtClean="0"/>
              <a:t>Role-play scenarios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500298"/>
            <a:ext cx="4198474" cy="4198474"/>
          </a:xfrm>
          <a:prstGeom prst="rect">
            <a:avLst/>
          </a:prstGeom>
        </p:spPr>
      </p:pic>
    </p:spTree>
    <p:extLst>
      <p:ext uri="{BB962C8B-B14F-4D97-AF65-F5344CB8AC3E}">
        <p14:creationId xmlns:p14="http://schemas.microsoft.com/office/powerpoint/2010/main" val="249189952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C6245-FC1E-4165-8627-F77ABFF37496}" type="datetime3">
              <a:rPr lang="en-US" smtClean="0"/>
              <a:pPr/>
              <a:t>28 October 2019</a:t>
            </a:fld>
            <a:endParaRPr lang="en-US" dirty="0"/>
          </a:p>
        </p:txBody>
      </p:sp>
      <p:sp>
        <p:nvSpPr>
          <p:cNvPr id="3" name="Slide Number Placeholder 2"/>
          <p:cNvSpPr>
            <a:spLocks noGrp="1"/>
          </p:cNvSpPr>
          <p:nvPr>
            <p:ph type="sldNum" sz="quarter" idx="12"/>
          </p:nvPr>
        </p:nvSpPr>
        <p:spPr/>
        <p:txBody>
          <a:bodyPr/>
          <a:lstStyle/>
          <a:p>
            <a:fld id="{79E549D8-D911-4CD4-B9CF-A1084A041599}" type="slidenum">
              <a:rPr lang="en-US" smtClean="0"/>
              <a:pPr/>
              <a:t>8</a:t>
            </a:fld>
            <a:endParaRPr lang="en-US"/>
          </a:p>
        </p:txBody>
      </p:sp>
      <p:sp>
        <p:nvSpPr>
          <p:cNvPr id="5" name="Title 4"/>
          <p:cNvSpPr>
            <a:spLocks noGrp="1"/>
          </p:cNvSpPr>
          <p:nvPr>
            <p:ph type="title"/>
          </p:nvPr>
        </p:nvSpPr>
        <p:spPr/>
        <p:txBody>
          <a:bodyPr/>
          <a:lstStyle/>
          <a:p>
            <a:r>
              <a:rPr lang="en-US" dirty="0" smtClean="0"/>
              <a:t>Supporting Faculty Advisors:</a:t>
            </a:r>
            <a:br>
              <a:rPr lang="en-US" dirty="0" smtClean="0"/>
            </a:br>
            <a:r>
              <a:rPr lang="en-US" dirty="0" smtClean="0"/>
              <a:t>Resources</a:t>
            </a:r>
            <a:endParaRPr lang="en-US" dirty="0"/>
          </a:p>
        </p:txBody>
      </p:sp>
      <p:pic>
        <p:nvPicPr>
          <p:cNvPr id="6" name="Picture 5"/>
          <p:cNvPicPr>
            <a:picLocks noChangeAspect="1"/>
          </p:cNvPicPr>
          <p:nvPr/>
        </p:nvPicPr>
        <p:blipFill>
          <a:blip r:embed="rId3"/>
          <a:stretch>
            <a:fillRect/>
          </a:stretch>
        </p:blipFill>
        <p:spPr>
          <a:xfrm>
            <a:off x="1612032" y="1510264"/>
            <a:ext cx="5778119" cy="4358385"/>
          </a:xfrm>
          <a:prstGeom prst="rect">
            <a:avLst/>
          </a:prstGeom>
        </p:spPr>
      </p:pic>
    </p:spTree>
    <p:extLst>
      <p:ext uri="{BB962C8B-B14F-4D97-AF65-F5344CB8AC3E}">
        <p14:creationId xmlns:p14="http://schemas.microsoft.com/office/powerpoint/2010/main" val="167962368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78439-0D3E-495A-9299-ADFCC1D0BB8C}" type="datetime3">
              <a:rPr lang="en-US" smtClean="0"/>
              <a:pPr/>
              <a:t>28 October 2019</a:t>
            </a:fld>
            <a:endParaRPr lang="en-US" dirty="0"/>
          </a:p>
        </p:txBody>
      </p:sp>
      <p:sp>
        <p:nvSpPr>
          <p:cNvPr id="3" name="Slide Number Placeholder 2"/>
          <p:cNvSpPr>
            <a:spLocks noGrp="1"/>
          </p:cNvSpPr>
          <p:nvPr>
            <p:ph type="sldNum" sz="quarter" idx="12"/>
          </p:nvPr>
        </p:nvSpPr>
        <p:spPr/>
        <p:txBody>
          <a:bodyPr/>
          <a:lstStyle/>
          <a:p>
            <a:fld id="{79E549D8-D911-4CD4-B9CF-A1084A041599}" type="slidenum">
              <a:rPr lang="en-US" smtClean="0"/>
              <a:pPr/>
              <a:t>9</a:t>
            </a:fld>
            <a:endParaRPr lang="en-US" dirty="0"/>
          </a:p>
        </p:txBody>
      </p:sp>
      <p:sp>
        <p:nvSpPr>
          <p:cNvPr id="4" name="Title 3"/>
          <p:cNvSpPr>
            <a:spLocks noGrp="1"/>
          </p:cNvSpPr>
          <p:nvPr>
            <p:ph type="title"/>
          </p:nvPr>
        </p:nvSpPr>
        <p:spPr/>
        <p:txBody>
          <a:bodyPr/>
          <a:lstStyle/>
          <a:p>
            <a:r>
              <a:rPr lang="en-US" dirty="0" smtClean="0"/>
              <a:t>Quote from a faculty advisor</a:t>
            </a:r>
            <a:endParaRPr lang="en-US" dirty="0"/>
          </a:p>
        </p:txBody>
      </p:sp>
      <p:sp>
        <p:nvSpPr>
          <p:cNvPr id="5" name="Content Placeholder 4"/>
          <p:cNvSpPr>
            <a:spLocks noGrp="1"/>
          </p:cNvSpPr>
          <p:nvPr>
            <p:ph idx="1"/>
          </p:nvPr>
        </p:nvSpPr>
        <p:spPr>
          <a:xfrm>
            <a:off x="495300" y="1485900"/>
            <a:ext cx="8039100" cy="1431471"/>
          </a:xfrm>
        </p:spPr>
        <p:txBody>
          <a:bodyPr/>
          <a:lstStyle/>
          <a:p>
            <a:r>
              <a:rPr lang="en-US" dirty="0"/>
              <a:t>“I try to help the student fully understand that my role for them goes beyond helping them register for courses.  I seek to be the first go-to person during their journey here at MCC.”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883" y="2982520"/>
            <a:ext cx="3861934" cy="2741777"/>
          </a:xfrm>
          <a:prstGeom prst="rect">
            <a:avLst/>
          </a:prstGeom>
        </p:spPr>
      </p:pic>
    </p:spTree>
    <p:extLst>
      <p:ext uri="{BB962C8B-B14F-4D97-AF65-F5344CB8AC3E}">
        <p14:creationId xmlns:p14="http://schemas.microsoft.com/office/powerpoint/2010/main" val="463124392"/>
      </p:ext>
    </p:extLst>
  </p:cSld>
  <p:clrMapOvr>
    <a:masterClrMapping/>
  </p:clrMapOvr>
  <p:transition spd="slow">
    <p:wipe dir="r"/>
  </p:transition>
</p:sld>
</file>

<file path=ppt/theme/theme1.xml><?xml version="1.0" encoding="utf-8"?>
<a:theme xmlns:a="http://schemas.openxmlformats.org/drawingml/2006/main" name="mcctheme_2017">
  <a:themeElements>
    <a:clrScheme name="MCC Palette">
      <a:dk1>
        <a:srgbClr val="000000"/>
      </a:dk1>
      <a:lt1>
        <a:srgbClr val="FFFFFF"/>
      </a:lt1>
      <a:dk2>
        <a:srgbClr val="888B8D"/>
      </a:dk2>
      <a:lt2>
        <a:srgbClr val="C99700"/>
      </a:lt2>
      <a:accent1>
        <a:srgbClr val="CB333B"/>
      </a:accent1>
      <a:accent2>
        <a:srgbClr val="7BAFD4"/>
      </a:accent2>
      <a:accent3>
        <a:srgbClr val="658D1B"/>
      </a:accent3>
      <a:accent4>
        <a:srgbClr val="004C97"/>
      </a:accent4>
      <a:accent5>
        <a:srgbClr val="DE7C00"/>
      </a:accent5>
      <a:accent6>
        <a:srgbClr val="F3D03E"/>
      </a:accent6>
      <a:hlink>
        <a:srgbClr val="0000FF"/>
      </a:hlink>
      <a:folHlink>
        <a:srgbClr val="800080"/>
      </a:folHlink>
    </a:clrScheme>
    <a:fontScheme name="MCCfont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c_powerpoint_alt_01.pptx" id="{6D262835-F342-4056-A075-04C1CE1073DE}" vid="{D2F0DC72-44D9-44A9-978E-FD84AE716F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mcc_powerpoint_2017</Template>
  <TotalTime>0</TotalTime>
  <Words>629</Words>
  <Application>Microsoft Office PowerPoint</Application>
  <PresentationFormat>On-screen Show (4:3)</PresentationFormat>
  <Paragraphs>132</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mcctheme_2017</vt:lpstr>
      <vt:lpstr>Inspiring the Tentative: Recruiting and Supporting Faculty to Advise Health Pathways Students</vt:lpstr>
      <vt:lpstr>Session Agenda: How to start a successful health advising program</vt:lpstr>
      <vt:lpstr>Assessing the Need </vt:lpstr>
      <vt:lpstr>PowerPoint Presentation</vt:lpstr>
      <vt:lpstr>Assessing the Need</vt:lpstr>
      <vt:lpstr>Recruiting Faculty</vt:lpstr>
      <vt:lpstr>Training Faculty to Advise</vt:lpstr>
      <vt:lpstr>Supporting Faculty Advisors: Resources</vt:lpstr>
      <vt:lpstr>Quote from a faculty advisor</vt:lpstr>
      <vt:lpstr>Advisor Assignments</vt:lpstr>
      <vt:lpstr>PowerPoint Presentation</vt:lpstr>
      <vt:lpstr>Lessons Learned</vt:lpstr>
      <vt:lpstr>Questions?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2019-10-22T15:17:07Z</dcterms:created>
  <dcterms:modified xsi:type="dcterms:W3CDTF">2019-10-28T22:03:17Z</dcterms:modified>
</cp:coreProperties>
</file>