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68" r:id="rId5"/>
    <p:sldId id="270" r:id="rId6"/>
    <p:sldId id="257" r:id="rId7"/>
    <p:sldId id="263" r:id="rId8"/>
    <p:sldId id="264" r:id="rId9"/>
    <p:sldId id="265" r:id="rId10"/>
    <p:sldId id="266" r:id="rId11"/>
    <p:sldId id="267" r:id="rId12"/>
    <p:sldId id="269" r:id="rId13"/>
    <p:sldId id="262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0" r:id="rId23"/>
    <p:sldId id="278" r:id="rId24"/>
    <p:sldId id="279" r:id="rId25"/>
    <p:sldId id="261" r:id="rId26"/>
    <p:sldId id="280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6" autoAdjust="0"/>
    <p:restoredTop sz="94692" autoAdjust="0"/>
  </p:normalViewPr>
  <p:slideViewPr>
    <p:cSldViewPr snapToGrid="0">
      <p:cViewPr varScale="1">
        <p:scale>
          <a:sx n="91" d="100"/>
          <a:sy n="91" d="100"/>
        </p:scale>
        <p:origin x="114" y="20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A-4FC6-B1A0-C62AEADC4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A-4FC6-B1A0-C62AEADC4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Boats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A-4FC6-B1A0-C62AEADC41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72568976"/>
        <c:axId val="1472566480"/>
      </c:barChart>
      <c:catAx>
        <c:axId val="14725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66480"/>
        <c:crosses val="autoZero"/>
        <c:auto val="1"/>
        <c:lblAlgn val="ctr"/>
        <c:lblOffset val="100"/>
        <c:noMultiLvlLbl val="0"/>
      </c:catAx>
      <c:valAx>
        <c:axId val="14725664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256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A-4FC6-B1A0-C62AEADC4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A-4FC6-B1A0-C62AEADC4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Boats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Exports 2021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A-4FC6-B1A0-C62AEADC41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72568976"/>
        <c:axId val="1472566480"/>
      </c:barChart>
      <c:catAx>
        <c:axId val="14725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66480"/>
        <c:crosses val="autoZero"/>
        <c:auto val="1"/>
        <c:lblAlgn val="ctr"/>
        <c:lblOffset val="100"/>
        <c:noMultiLvlLbl val="0"/>
      </c:catAx>
      <c:valAx>
        <c:axId val="14725664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256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A15E-7B09-4D72-BF51-781BDBF074C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D852-C54C-40A3-9199-27D249796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405" y="6356350"/>
            <a:ext cx="49083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SUNY CPD Online Teaching: Technology &amp; Educational Resources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68" y="212952"/>
            <a:ext cx="1726748" cy="1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448925" y="268288"/>
            <a:ext cx="1571625" cy="2084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7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40DC-E9E9-4E26-A5AD-01C9FD8AC14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F044-97A2-48DD-AC9F-A9701BB76C2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086C-1C94-4D20-9FEF-506AB74A99D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Title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66008"/>
            <a:ext cx="5204178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Choosing Content for 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640616"/>
            <a:ext cx="4346222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Kate Bohan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SUNY New Paltz</a:t>
            </a:r>
          </a:p>
        </p:txBody>
      </p:sp>
    </p:spTree>
    <p:extLst>
      <p:ext uri="{BB962C8B-B14F-4D97-AF65-F5344CB8AC3E}">
        <p14:creationId xmlns:p14="http://schemas.microsoft.com/office/powerpoint/2010/main" val="26154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Content: Alternative Document, 2</a:t>
            </a:r>
          </a:p>
        </p:txBody>
      </p:sp>
      <p:graphicFrame>
        <p:nvGraphicFramePr>
          <p:cNvPr id="5" name="Content Placeholder 4" descr="Sample bar chart showing exports of cars, planes, and boats in 2021.">
            <a:extLst>
              <a:ext uri="{FF2B5EF4-FFF2-40B4-BE49-F238E27FC236}">
                <a16:creationId xmlns:a16="http://schemas.microsoft.com/office/drawing/2014/main" id="{160AA8A7-8ACB-4DEC-9F8B-56D713D2FF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1200703"/>
              </p:ext>
            </p:extLst>
          </p:nvPr>
        </p:nvGraphicFramePr>
        <p:xfrm>
          <a:off x="6211112" y="17312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DDCD1-4442-45A8-9B59-A8FA597E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747535"/>
            <a:ext cx="5181600" cy="4351338"/>
          </a:xfrm>
        </p:spPr>
        <p:txBody>
          <a:bodyPr/>
          <a:lstStyle/>
          <a:p>
            <a:r>
              <a:rPr lang="en-US" dirty="0"/>
              <a:t>Content is too complex to summarize</a:t>
            </a:r>
          </a:p>
          <a:p>
            <a:r>
              <a:rPr lang="en-US" dirty="0"/>
              <a:t>You want the learner to have exact information</a:t>
            </a:r>
          </a:p>
          <a:p>
            <a:r>
              <a:rPr lang="en-US" dirty="0"/>
              <a:t>Provide an alternative document in an accessible format.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9192" cy="1325563"/>
          </a:xfrm>
        </p:spPr>
        <p:txBody>
          <a:bodyPr/>
          <a:lstStyle/>
          <a:p>
            <a:r>
              <a:rPr lang="en-US" dirty="0"/>
              <a:t>Audio / Video Content: Challenges and Benefits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9874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challenge when using media:</a:t>
            </a:r>
          </a:p>
          <a:p>
            <a:pPr lvl="1"/>
            <a:r>
              <a:rPr lang="en-US" dirty="0"/>
              <a:t>The value of media depends on perceiving auditory and/or visual content</a:t>
            </a:r>
          </a:p>
          <a:p>
            <a:pPr lvl="2"/>
            <a:r>
              <a:rPr lang="en-US" sz="2400" dirty="0"/>
              <a:t>If there is sound, can the learner hear it?</a:t>
            </a:r>
          </a:p>
          <a:p>
            <a:pPr lvl="2"/>
            <a:r>
              <a:rPr lang="en-US" sz="2400" dirty="0"/>
              <a:t>If there is a visual, can the learner see it?</a:t>
            </a:r>
          </a:p>
          <a:p>
            <a:pPr marL="0" indent="0">
              <a:buNone/>
            </a:pPr>
            <a:r>
              <a:rPr lang="en-US" dirty="0"/>
              <a:t>Media can benefit learners:</a:t>
            </a:r>
          </a:p>
          <a:p>
            <a:pPr lvl="1"/>
            <a:r>
              <a:rPr lang="en-US" dirty="0"/>
              <a:t>Can provide a sense of presence (seeing a person, place or thing; hearing a voice)</a:t>
            </a:r>
          </a:p>
          <a:p>
            <a:pPr lvl="1"/>
            <a:r>
              <a:rPr lang="en-US" dirty="0"/>
              <a:t>Offers a different way to perceive content (hearing it spoken aloud)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816" cy="1325563"/>
          </a:xfrm>
        </p:spPr>
        <p:txBody>
          <a:bodyPr/>
          <a:lstStyle/>
          <a:p>
            <a:r>
              <a:rPr lang="en-US" dirty="0"/>
              <a:t>Audio / Video Content: Types of 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only (podcasts, radio broadcasts, or music)</a:t>
            </a:r>
          </a:p>
          <a:p>
            <a:r>
              <a:rPr lang="en-US" dirty="0"/>
              <a:t>Multimedia (films, videos, narrated lectures, narrated screencasts)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816" cy="1325563"/>
          </a:xfrm>
        </p:spPr>
        <p:txBody>
          <a:bodyPr/>
          <a:lstStyle/>
          <a:p>
            <a:r>
              <a:rPr lang="en-US" dirty="0"/>
              <a:t>Audio / Video Content: Audio-only Accessibility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Audio-only content must be accompanied by a transcript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7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0955" cy="1325563"/>
          </a:xfrm>
        </p:spPr>
        <p:txBody>
          <a:bodyPr/>
          <a:lstStyle/>
          <a:p>
            <a:r>
              <a:rPr lang="en-US" dirty="0"/>
              <a:t>Audio / Video Content: Curated Audio 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77367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Look for transcribed resources</a:t>
            </a:r>
          </a:p>
          <a:p>
            <a:r>
              <a:rPr lang="en-US" dirty="0"/>
              <a:t>Start your search by looking for academic or public resources</a:t>
            </a:r>
          </a:p>
          <a:p>
            <a:pPr lvl="1"/>
            <a:r>
              <a:rPr lang="en-US" sz="2800" dirty="0"/>
              <a:t>Ex. many NPR supported podcasts and reports are fully transcribed</a:t>
            </a:r>
          </a:p>
          <a:p>
            <a:r>
              <a:rPr lang="en-US" dirty="0"/>
              <a:t>For un-transcribed content, try sending a request to the creator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12" name="Content Placeholder 11" descr="Screenshot of an NPR podcast with an arrow showing where the transcription button is located.">
            <a:extLst>
              <a:ext uri="{FF2B5EF4-FFF2-40B4-BE49-F238E27FC236}">
                <a16:creationId xmlns:a16="http://schemas.microsoft.com/office/drawing/2014/main" id="{72FE14AB-D731-4CC2-ADC7-4906BC6254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1626"/>
            <a:ext cx="5971505" cy="2681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A740D6-21D5-42AC-A187-0EBEA0E05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255375">
            <a:off x="9760050" y="4435018"/>
            <a:ext cx="658095" cy="627702"/>
          </a:xfrm>
          <a:prstGeom prst="rightArrow">
            <a:avLst/>
          </a:prstGeom>
          <a:effectLst>
            <a:outerShdw blurRad="1016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89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754" cy="1325563"/>
          </a:xfrm>
        </p:spPr>
        <p:txBody>
          <a:bodyPr/>
          <a:lstStyle/>
          <a:p>
            <a:r>
              <a:rPr lang="en-US" dirty="0"/>
              <a:t>Audio / Video Content: Original Audio 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script for any audio-only content you create; this can be adapted into a transcript.</a:t>
            </a:r>
          </a:p>
          <a:p>
            <a:r>
              <a:rPr lang="en-US" dirty="0"/>
              <a:t>Use a third-party voice-to-text program</a:t>
            </a:r>
          </a:p>
          <a:p>
            <a:pPr lvl="1"/>
            <a:r>
              <a:rPr lang="en-US" sz="2800" dirty="0"/>
              <a:t>Media platforms (ex. Panopto, Ensemble)</a:t>
            </a:r>
          </a:p>
          <a:p>
            <a:r>
              <a:rPr lang="en-US" dirty="0"/>
              <a:t>Third-party professional captioning</a:t>
            </a:r>
          </a:p>
          <a:p>
            <a:r>
              <a:rPr lang="en-US" dirty="0"/>
              <a:t>Self-transcribe</a:t>
            </a:r>
          </a:p>
          <a:p>
            <a:pPr lvl="1"/>
            <a:r>
              <a:rPr lang="en-US" sz="2800" dirty="0"/>
              <a:t>Otter.ai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454" cy="1325563"/>
          </a:xfrm>
        </p:spPr>
        <p:txBody>
          <a:bodyPr/>
          <a:lstStyle/>
          <a:p>
            <a:r>
              <a:rPr lang="en-US" dirty="0"/>
              <a:t>Audio / Video Content: Multimedia Accessibility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Multimedia content must include:</a:t>
            </a:r>
          </a:p>
          <a:p>
            <a:pPr lvl="1"/>
            <a:r>
              <a:rPr lang="en-US" sz="2800" dirty="0"/>
              <a:t>Closed captions for the auditory content </a:t>
            </a:r>
          </a:p>
          <a:p>
            <a:pPr lvl="1"/>
            <a:r>
              <a:rPr lang="en-US" sz="2800" dirty="0"/>
              <a:t>Visual descriptions, as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9306" cy="1325563"/>
          </a:xfrm>
        </p:spPr>
        <p:txBody>
          <a:bodyPr/>
          <a:lstStyle/>
          <a:p>
            <a:r>
              <a:rPr lang="en-US" dirty="0"/>
              <a:t>Audio / Video Content: Curated Media 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77367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Look for captioned resources</a:t>
            </a:r>
          </a:p>
          <a:p>
            <a:r>
              <a:rPr lang="en-US" dirty="0"/>
              <a:t>Jump start your search:</a:t>
            </a:r>
          </a:p>
          <a:p>
            <a:pPr lvl="1"/>
            <a:r>
              <a:rPr lang="en-US" sz="2800" dirty="0"/>
              <a:t>Library databases</a:t>
            </a:r>
          </a:p>
          <a:p>
            <a:pPr lvl="1"/>
            <a:r>
              <a:rPr lang="en-US" sz="2800" dirty="0"/>
              <a:t>Contact your library liaison</a:t>
            </a:r>
          </a:p>
          <a:p>
            <a:pPr lvl="1"/>
            <a:r>
              <a:rPr lang="en-US" sz="2800" dirty="0"/>
              <a:t>TED Talks</a:t>
            </a:r>
          </a:p>
          <a:p>
            <a:r>
              <a:rPr lang="en-US" dirty="0"/>
              <a:t>For un-transcribed content, try sending a request to the creator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Content Placeholder 6" descr="Screenshot of a TED Talk video with an arrow showing where the subtitle button is located.">
            <a:extLst>
              <a:ext uri="{FF2B5EF4-FFF2-40B4-BE49-F238E27FC236}">
                <a16:creationId xmlns:a16="http://schemas.microsoft.com/office/drawing/2014/main" id="{9263D362-91C1-40E7-B9E9-64F7655B3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968773"/>
            <a:ext cx="5181600" cy="292045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A740D6-21D5-42AC-A187-0EBEA0E05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255375">
            <a:off x="10736794" y="4739159"/>
            <a:ext cx="658095" cy="627702"/>
          </a:xfrm>
          <a:prstGeom prst="rightArrow">
            <a:avLst/>
          </a:prstGeom>
          <a:effectLst>
            <a:outerShdw blurRad="1016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58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</p:spPr>
        <p:txBody>
          <a:bodyPr/>
          <a:lstStyle/>
          <a:p>
            <a:r>
              <a:rPr lang="en-US" dirty="0"/>
              <a:t>Audio / Video Content: Original Media 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third-party voice-to-text program to create captions</a:t>
            </a:r>
          </a:p>
          <a:p>
            <a:pPr lvl="1"/>
            <a:r>
              <a:rPr lang="en-US" sz="2800" dirty="0"/>
              <a:t>Media platforms (ex. Panopto, Ensemble)</a:t>
            </a:r>
          </a:p>
          <a:p>
            <a:r>
              <a:rPr lang="en-US" dirty="0"/>
              <a:t>Third-party professional captioning</a:t>
            </a:r>
          </a:p>
          <a:p>
            <a:r>
              <a:rPr lang="en-US" dirty="0"/>
              <a:t>Self-caption</a:t>
            </a:r>
          </a:p>
          <a:p>
            <a:pPr lvl="1"/>
            <a:r>
              <a:rPr lang="en-US" sz="2800" dirty="0"/>
              <a:t>YouTube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1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Audio / Video Content: Visual Descriptions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D9C358-49DF-4EB0-9AE0-4BA8CCFF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96D1-2420-4435-92DD-FD74B03BD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Describe visuals as they appear</a:t>
            </a:r>
          </a:p>
          <a:p>
            <a:r>
              <a:rPr lang="en-US" dirty="0"/>
              <a:t>Read or closely paraphrase text</a:t>
            </a:r>
          </a:p>
          <a:p>
            <a:r>
              <a:rPr lang="en-US" dirty="0"/>
              <a:t>For </a:t>
            </a:r>
            <a:r>
              <a:rPr lang="en-US" dirty="0" err="1"/>
              <a:t>screencapture</a:t>
            </a:r>
            <a:r>
              <a:rPr lang="en-US" dirty="0"/>
              <a:t>, avoid visual cues and use proper names and locations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C78-0BC0-4578-A631-AB6930F27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Curated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E35A3-D321-4268-8F9C-735F24AB2C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Third-party professional visual description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content is not just black and white text!</a:t>
            </a:r>
          </a:p>
          <a:p>
            <a:r>
              <a:rPr lang="en-US" dirty="0"/>
              <a:t>Choosing content for course relevance and usability for all learners</a:t>
            </a:r>
          </a:p>
          <a:p>
            <a:r>
              <a:rPr lang="en-US" dirty="0"/>
              <a:t>We will discuss four categories of content: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Audio/Video Content</a:t>
            </a:r>
          </a:p>
          <a:p>
            <a:pPr lvl="1"/>
            <a:r>
              <a:rPr lang="en-US" dirty="0"/>
              <a:t>Library Resources</a:t>
            </a:r>
          </a:p>
          <a:p>
            <a:pPr lvl="1"/>
            <a:r>
              <a:rPr lang="en-US" dirty="0"/>
              <a:t>Third-Party Content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445" cy="1325563"/>
          </a:xfrm>
        </p:spPr>
        <p:txBody>
          <a:bodyPr/>
          <a:lstStyle/>
          <a:p>
            <a:r>
              <a:rPr lang="en-US" dirty="0"/>
              <a:t>Library Resources: Overcoming PDF Challenges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768444" cy="4351338"/>
          </a:xfrm>
        </p:spPr>
        <p:txBody>
          <a:bodyPr/>
          <a:lstStyle/>
          <a:p>
            <a:r>
              <a:rPr lang="en-US" dirty="0"/>
              <a:t>Creating accessible PDFs is one of the biggest challenges</a:t>
            </a:r>
          </a:p>
          <a:p>
            <a:r>
              <a:rPr lang="en-US" dirty="0"/>
              <a:t>Accessible PDFs are needed for learners who depend on screen readers</a:t>
            </a:r>
          </a:p>
          <a:p>
            <a:pPr lvl="1"/>
            <a:r>
              <a:rPr lang="en-US" sz="2800" dirty="0"/>
              <a:t>Learners with visual impairments</a:t>
            </a:r>
          </a:p>
          <a:p>
            <a:pPr lvl="1"/>
            <a:r>
              <a:rPr lang="en-US" sz="2800" dirty="0"/>
              <a:t>Learners with cognitive disorders, like dyslexia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445" cy="1325563"/>
          </a:xfrm>
        </p:spPr>
        <p:txBody>
          <a:bodyPr/>
          <a:lstStyle/>
          <a:p>
            <a:r>
              <a:rPr lang="en-US" dirty="0"/>
              <a:t>Library Resources: Why Are Scans Challenging?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768444" cy="4351338"/>
          </a:xfrm>
        </p:spPr>
        <p:txBody>
          <a:bodyPr/>
          <a:lstStyle/>
          <a:p>
            <a:r>
              <a:rPr lang="en-US" sz="2800" dirty="0"/>
              <a:t>Scans are images, which can’t be read by </a:t>
            </a:r>
            <a:r>
              <a:rPr lang="en-US" sz="2800" dirty="0" err="1"/>
              <a:t>screenreaders</a:t>
            </a:r>
            <a:endParaRPr lang="en-US" sz="2800" dirty="0"/>
          </a:p>
          <a:p>
            <a:r>
              <a:rPr lang="en-US" dirty="0"/>
              <a:t>The process to make a scan accessible can be lengthy</a:t>
            </a:r>
          </a:p>
          <a:p>
            <a:pPr lvl="1"/>
            <a:r>
              <a:rPr lang="en-US" sz="2800" dirty="0"/>
              <a:t>Recreate readable text using Optical Character Recognition (OCR) </a:t>
            </a:r>
          </a:p>
          <a:p>
            <a:pPr lvl="1"/>
            <a:r>
              <a:rPr lang="en-US" sz="2800" dirty="0"/>
              <a:t>Tag sections of the document to allow for navigation</a:t>
            </a:r>
          </a:p>
          <a:p>
            <a:r>
              <a:rPr lang="en-US" dirty="0"/>
              <a:t>If the scan is unclear it can be more difficult to correct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445" cy="1325563"/>
          </a:xfrm>
        </p:spPr>
        <p:txBody>
          <a:bodyPr/>
          <a:lstStyle/>
          <a:p>
            <a:r>
              <a:rPr lang="en-US" dirty="0"/>
              <a:t>Library Resources: Strategies for PDFs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768444" cy="4351338"/>
          </a:xfrm>
        </p:spPr>
        <p:txBody>
          <a:bodyPr/>
          <a:lstStyle/>
          <a:p>
            <a:r>
              <a:rPr lang="en-US" dirty="0"/>
              <a:t>Use permalinks to connect students directly to library resources</a:t>
            </a:r>
          </a:p>
          <a:p>
            <a:pPr lvl="1"/>
            <a:r>
              <a:rPr lang="en-US" sz="2800" dirty="0"/>
              <a:t>Your campus librarians can help you correctly use permalinks</a:t>
            </a:r>
          </a:p>
          <a:p>
            <a:r>
              <a:rPr lang="en-US" dirty="0"/>
              <a:t>Permalinks provide three key benefits</a:t>
            </a:r>
          </a:p>
          <a:p>
            <a:pPr lvl="1"/>
            <a:r>
              <a:rPr lang="en-US" sz="2800" dirty="0"/>
              <a:t>They bring students to HTML content</a:t>
            </a:r>
          </a:p>
          <a:p>
            <a:pPr lvl="1"/>
            <a:r>
              <a:rPr lang="en-US" sz="2800" dirty="0"/>
              <a:t>They can usually offer additional downloadable formats</a:t>
            </a:r>
          </a:p>
          <a:p>
            <a:pPr lvl="1"/>
            <a:r>
              <a:rPr lang="en-US" sz="2800" dirty="0"/>
              <a:t>They accurately show how library resources are being used </a:t>
            </a:r>
          </a:p>
          <a:p>
            <a:r>
              <a:rPr lang="en-US" dirty="0"/>
              <a:t>Utilize </a:t>
            </a:r>
            <a:r>
              <a:rPr lang="en-US" dirty="0" err="1"/>
              <a:t>ebooks</a:t>
            </a:r>
            <a:r>
              <a:rPr lang="en-US" dirty="0"/>
              <a:t> when possible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Content: Brief 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accessible tools, even if they are outside the LMS</a:t>
            </a:r>
          </a:p>
          <a:p>
            <a:r>
              <a:rPr lang="en-US" dirty="0"/>
              <a:t>Evaluate third-party content using strategies learned today:</a:t>
            </a:r>
          </a:p>
          <a:p>
            <a:pPr lvl="1"/>
            <a:r>
              <a:rPr lang="en-US" sz="2800" dirty="0"/>
              <a:t>Do graphics have alt text or contextual information?</a:t>
            </a:r>
          </a:p>
          <a:p>
            <a:pPr lvl="1"/>
            <a:r>
              <a:rPr lang="en-US" sz="2800" dirty="0"/>
              <a:t>Does audio/video content have transcripts or closed captioning?</a:t>
            </a:r>
          </a:p>
          <a:p>
            <a:pPr lvl="1"/>
            <a:r>
              <a:rPr lang="en-US" sz="2800" dirty="0"/>
              <a:t>Does downloadable content offer accessible formats?</a:t>
            </a:r>
          </a:p>
          <a:p>
            <a:r>
              <a:rPr lang="en-US" dirty="0"/>
              <a:t>Your campus EIT Accessibility Officer can assist you with evaluating products</a:t>
            </a:r>
          </a:p>
          <a:p>
            <a:r>
              <a:rPr lang="en-US" dirty="0"/>
              <a:t>When evaluating products or services, ask for a VPAT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0338" y="640080"/>
            <a:ext cx="421506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questions can I answer?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9D4203-FDDD-4540-A76D-FB5E7A3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Kate Bohan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bohank@newpaltz.edu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SUNY CPD Online Teaching: Technology &amp; Educational Resources  Institute 2021</a:t>
            </a:r>
          </a:p>
        </p:txBody>
      </p:sp>
    </p:spTree>
    <p:extLst>
      <p:ext uri="{BB962C8B-B14F-4D97-AF65-F5344CB8AC3E}">
        <p14:creationId xmlns:p14="http://schemas.microsoft.com/office/powerpoint/2010/main" val="394218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Closing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465741"/>
            <a:ext cx="6344357" cy="15643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 recordings and other resources, please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189061"/>
            <a:ext cx="5757334" cy="10941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www.suny.edu/OTTER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Content: Challenges and Benefits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6535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challenge when using visuals: </a:t>
            </a:r>
          </a:p>
          <a:p>
            <a:pPr lvl="1"/>
            <a:r>
              <a:rPr lang="en-US" dirty="0"/>
              <a:t>Their value depends on the learner visually seeing the image</a:t>
            </a:r>
          </a:p>
          <a:p>
            <a:pPr lvl="1"/>
            <a:r>
              <a:rPr lang="en-US" dirty="0"/>
              <a:t>Must be used in conjunction with alt text or alternative methods of expression</a:t>
            </a:r>
          </a:p>
          <a:p>
            <a:pPr marL="0" indent="0">
              <a:buNone/>
            </a:pPr>
            <a:r>
              <a:rPr lang="en-US" dirty="0"/>
              <a:t>Visuals can benefit learners:</a:t>
            </a:r>
          </a:p>
          <a:p>
            <a:pPr lvl="1"/>
            <a:r>
              <a:rPr lang="en-US" dirty="0"/>
              <a:t>May be the most effective way to convey information</a:t>
            </a:r>
          </a:p>
          <a:p>
            <a:pPr lvl="1"/>
            <a:r>
              <a:rPr lang="en-US" dirty="0"/>
              <a:t>Learners with some types of cognitive disorders find visuals easier to access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75516"/>
            <a:ext cx="10515600" cy="1325563"/>
          </a:xfrm>
        </p:spPr>
        <p:txBody>
          <a:bodyPr/>
          <a:lstStyle/>
          <a:p>
            <a:r>
              <a:rPr lang="en-US" dirty="0"/>
              <a:t>Graphical Content: Types of Graphics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Diagrams</a:t>
            </a:r>
          </a:p>
          <a:p>
            <a:r>
              <a:rPr lang="en-US" dirty="0"/>
              <a:t>Charts</a:t>
            </a:r>
          </a:p>
          <a:p>
            <a:r>
              <a:rPr lang="en-US" dirty="0"/>
              <a:t>Graphs</a:t>
            </a:r>
          </a:p>
          <a:p>
            <a:r>
              <a:rPr lang="en-US" dirty="0"/>
              <a:t>Maps</a:t>
            </a:r>
          </a:p>
          <a:p>
            <a:r>
              <a:rPr lang="en-US" dirty="0"/>
              <a:t>Graphic Organizers   </a:t>
            </a:r>
          </a:p>
        </p:txBody>
      </p:sp>
      <p:sp>
        <p:nvSpPr>
          <p:cNvPr id="5" name="Right Brace 4" descr="Right brace connecting the terms pictures and images to the category Simple Graphics">
            <a:extLst>
              <a:ext uri="{FF2B5EF4-FFF2-40B4-BE49-F238E27FC236}">
                <a16:creationId xmlns:a16="http://schemas.microsoft.com/office/drawing/2014/main" id="{2B4CA4D4-3634-4DB7-A1CF-9A7C9B6E51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54759" y="1825625"/>
            <a:ext cx="839799" cy="904786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80E30-C226-4CB4-84CA-461EAF429F6A}"/>
              </a:ext>
            </a:extLst>
          </p:cNvPr>
          <p:cNvSpPr txBox="1"/>
          <p:nvPr/>
        </p:nvSpPr>
        <p:spPr>
          <a:xfrm>
            <a:off x="5312685" y="1899414"/>
            <a:ext cx="156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Graphics</a:t>
            </a:r>
          </a:p>
        </p:txBody>
      </p:sp>
      <p:sp>
        <p:nvSpPr>
          <p:cNvPr id="12" name="Right Brace 11" descr="Right brace connecting the terms diagrams, charts, graphs, maps, and graphic organizers to the category complex graphics.">
            <a:extLst>
              <a:ext uri="{FF2B5EF4-FFF2-40B4-BE49-F238E27FC236}">
                <a16:creationId xmlns:a16="http://schemas.microsoft.com/office/drawing/2014/main" id="{3B3F1968-62CE-4DA8-842B-B4B2DD1877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54760" y="3039495"/>
            <a:ext cx="839799" cy="2331805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D50F8-BD77-4168-89C4-DB36CF2981FB}"/>
              </a:ext>
            </a:extLst>
          </p:cNvPr>
          <p:cNvSpPr txBox="1"/>
          <p:nvPr/>
        </p:nvSpPr>
        <p:spPr>
          <a:xfrm>
            <a:off x="5312684" y="3821326"/>
            <a:ext cx="174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Complex Graphics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Graphical Content: Simple vs Complex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557F5-919F-40BE-8060-5129F2C48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“Simple” Graphic		</a:t>
            </a:r>
          </a:p>
        </p:txBody>
      </p:sp>
      <p:pic>
        <p:nvPicPr>
          <p:cNvPr id="15" name="Content Placeholder 14" descr="Portrait of the Mona Lisa">
            <a:extLst>
              <a:ext uri="{FF2B5EF4-FFF2-40B4-BE49-F238E27FC236}">
                <a16:creationId xmlns:a16="http://schemas.microsoft.com/office/drawing/2014/main" id="{18C7E8AE-D064-400E-8703-0CC138F6E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97" y="2657223"/>
            <a:ext cx="1935200" cy="28847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38AC0-8C29-4DB5-A00D-50E9E0FD9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Complex Graphic</a:t>
            </a:r>
          </a:p>
        </p:txBody>
      </p:sp>
      <p:pic>
        <p:nvPicPr>
          <p:cNvPr id="17" name="Content Placeholder 16" descr="Diagram of the human heart">
            <a:extLst>
              <a:ext uri="{FF2B5EF4-FFF2-40B4-BE49-F238E27FC236}">
                <a16:creationId xmlns:a16="http://schemas.microsoft.com/office/drawing/2014/main" id="{C0ACCDE0-B22E-4908-8403-07C0230DFC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6710" y="2596799"/>
            <a:ext cx="4044059" cy="31836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7715" cy="1325563"/>
          </a:xfrm>
        </p:spPr>
        <p:txBody>
          <a:bodyPr/>
          <a:lstStyle/>
          <a:p>
            <a:r>
              <a:rPr lang="en-US" dirty="0"/>
              <a:t>Graphical Content: Handling Complex Graphics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one of the options based on the purpose of the graphic: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an alt text description that summarizes the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a detailed description in the contextual 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alternative, but equivalent document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Content: Alt Text Summary</a:t>
            </a:r>
          </a:p>
        </p:txBody>
      </p:sp>
      <p:graphicFrame>
        <p:nvGraphicFramePr>
          <p:cNvPr id="5" name="Content Placeholder 4" descr="Sample bar chart showing exports of cars, planes, and boats in 2021.">
            <a:extLst>
              <a:ext uri="{FF2B5EF4-FFF2-40B4-BE49-F238E27FC236}">
                <a16:creationId xmlns:a16="http://schemas.microsoft.com/office/drawing/2014/main" id="{160AA8A7-8ACB-4DEC-9F8B-56D713D2FF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8201050"/>
              </p:ext>
            </p:extLst>
          </p:nvPr>
        </p:nvGraphicFramePr>
        <p:xfrm>
          <a:off x="6211112" y="17312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DDCD1-4442-45A8-9B59-A8FA597E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747535"/>
            <a:ext cx="5181600" cy="4351338"/>
          </a:xfrm>
        </p:spPr>
        <p:txBody>
          <a:bodyPr/>
          <a:lstStyle/>
          <a:p>
            <a:r>
              <a:rPr lang="en-US" dirty="0"/>
              <a:t>The learner needs the overall information, not the details</a:t>
            </a:r>
          </a:p>
          <a:p>
            <a:r>
              <a:rPr lang="en-US" dirty="0"/>
              <a:t>Summarize the significance of the content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Content: Details in Contextual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7B5B8D-B428-45EF-B83D-7A20D7C9D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Describe the significance of the image</a:t>
            </a:r>
          </a:p>
          <a:p>
            <a:r>
              <a:rPr lang="en-US" dirty="0"/>
              <a:t>Provide details that would help learners not seeing the graphic mentally visualize it</a:t>
            </a:r>
          </a:p>
          <a:p>
            <a:endParaRPr lang="en-US" dirty="0"/>
          </a:p>
        </p:txBody>
      </p:sp>
      <p:pic>
        <p:nvPicPr>
          <p:cNvPr id="11" name="Content Placeholder 10" descr="Diagram of the human heart.">
            <a:extLst>
              <a:ext uri="{FF2B5EF4-FFF2-40B4-BE49-F238E27FC236}">
                <a16:creationId xmlns:a16="http://schemas.microsoft.com/office/drawing/2014/main" id="{8CFDB905-B55E-4E02-A170-CD235255D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1654" y="1893677"/>
            <a:ext cx="5181600" cy="40791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65EA80-B127-42DE-9DB1-546A33756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825625"/>
            <a:ext cx="5372911" cy="421523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3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Content: Alternative Document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7B5B8D-B428-45EF-B83D-7A20D7C9D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is too complex to summarize</a:t>
            </a:r>
          </a:p>
          <a:p>
            <a:r>
              <a:rPr lang="en-US" dirty="0"/>
              <a:t>You want the learner to have exact information</a:t>
            </a:r>
          </a:p>
          <a:p>
            <a:r>
              <a:rPr lang="en-US" dirty="0"/>
              <a:t>Provide an alternative document in an accessible format.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6" name="Content Placeholder 5" descr="A complex graphic organizer; the content on this graphic is not relevant for this presentation.">
            <a:extLst>
              <a:ext uri="{FF2B5EF4-FFF2-40B4-BE49-F238E27FC236}">
                <a16:creationId xmlns:a16="http://schemas.microsoft.com/office/drawing/2014/main" id="{8E5FD247-DBB1-497A-839A-60213B3D15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63" y="1825625"/>
            <a:ext cx="4037074" cy="4351338"/>
          </a:xfrm>
        </p:spPr>
      </p:pic>
    </p:spTree>
    <p:extLst>
      <p:ext uri="{BB962C8B-B14F-4D97-AF65-F5344CB8AC3E}">
        <p14:creationId xmlns:p14="http://schemas.microsoft.com/office/powerpoint/2010/main" val="146196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8793</TotalTime>
  <Words>1149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Custom Design</vt:lpstr>
      <vt:lpstr>1_Custom Design</vt:lpstr>
      <vt:lpstr>Choosing Content for All</vt:lpstr>
      <vt:lpstr>Presentation Overview</vt:lpstr>
      <vt:lpstr>Graphical Content: Challenges and Benefits</vt:lpstr>
      <vt:lpstr>Graphical Content: Types of Graphics</vt:lpstr>
      <vt:lpstr>Graphical Content: Simple vs Complex</vt:lpstr>
      <vt:lpstr>Graphical Content: Handling Complex Graphics</vt:lpstr>
      <vt:lpstr>Graphical Content: Alt Text Summary</vt:lpstr>
      <vt:lpstr>Graphical Content: Details in Contextual Text</vt:lpstr>
      <vt:lpstr>Graphical Content: Alternative Document</vt:lpstr>
      <vt:lpstr>Graphical Content: Alternative Document, 2</vt:lpstr>
      <vt:lpstr>Audio / Video Content: Challenges and Benefits</vt:lpstr>
      <vt:lpstr>Audio / Video Content: Types of Content</vt:lpstr>
      <vt:lpstr>Audio / Video Content: Audio-only Accessibility</vt:lpstr>
      <vt:lpstr>Audio / Video Content: Curated Audio Resources</vt:lpstr>
      <vt:lpstr>Audio / Video Content: Original Audio Resources</vt:lpstr>
      <vt:lpstr>Audio / Video Content: Multimedia Accessibility</vt:lpstr>
      <vt:lpstr>Audio / Video Content: Curated Media Resources</vt:lpstr>
      <vt:lpstr>Audio / Video Content: Original Media Resources</vt:lpstr>
      <vt:lpstr>Audio / Video Content: Visual Descriptions</vt:lpstr>
      <vt:lpstr>Library Resources: Overcoming PDF Challenges</vt:lpstr>
      <vt:lpstr>Library Resources: Why Are Scans Challenging?</vt:lpstr>
      <vt:lpstr>Library Resources: Strategies for PDFs</vt:lpstr>
      <vt:lpstr>Third-Party Content: Brief Overview</vt:lpstr>
      <vt:lpstr>What questions can I answer?</vt:lpstr>
      <vt:lpstr>For recordings and other resources, please visit: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Heron, Jamie</dc:creator>
  <cp:lastModifiedBy>Kathryn Bohan</cp:lastModifiedBy>
  <cp:revision>37</cp:revision>
  <dcterms:created xsi:type="dcterms:W3CDTF">2021-05-18T20:02:57Z</dcterms:created>
  <dcterms:modified xsi:type="dcterms:W3CDTF">2021-06-09T15:38:29Z</dcterms:modified>
</cp:coreProperties>
</file>