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4"/>
  </p:notesMasterIdLst>
  <p:sldIdLst>
    <p:sldId id="284" r:id="rId2"/>
    <p:sldId id="256" r:id="rId3"/>
    <p:sldId id="272" r:id="rId4"/>
    <p:sldId id="271" r:id="rId5"/>
    <p:sldId id="258" r:id="rId6"/>
    <p:sldId id="259" r:id="rId7"/>
    <p:sldId id="264" r:id="rId8"/>
    <p:sldId id="260" r:id="rId9"/>
    <p:sldId id="261" r:id="rId10"/>
    <p:sldId id="262" r:id="rId11"/>
    <p:sldId id="265" r:id="rId12"/>
    <p:sldId id="269" r:id="rId13"/>
    <p:sldId id="268" r:id="rId14"/>
    <p:sldId id="286" r:id="rId15"/>
    <p:sldId id="266" r:id="rId16"/>
    <p:sldId id="283" r:id="rId17"/>
    <p:sldId id="270" r:id="rId18"/>
    <p:sldId id="285" r:id="rId19"/>
    <p:sldId id="273" r:id="rId20"/>
    <p:sldId id="276" r:id="rId21"/>
    <p:sldId id="275" r:id="rId22"/>
    <p:sldId id="277" r:id="rId23"/>
    <p:sldId id="278" r:id="rId24"/>
    <p:sldId id="279" r:id="rId25"/>
    <p:sldId id="280" r:id="rId26"/>
    <p:sldId id="281" r:id="rId27"/>
    <p:sldId id="287" r:id="rId28"/>
    <p:sldId id="288" r:id="rId29"/>
    <p:sldId id="289" r:id="rId30"/>
    <p:sldId id="290" r:id="rId31"/>
    <p:sldId id="29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DE5EC-342D-8E30-3F04-A4184F2B7C45}" v="220" dt="2020-06-26T12:42:06.848"/>
    <p1510:client id="{32614262-5CD1-D7B7-953E-A84F23CD4B33}" v="1204" dt="2020-06-25T19:52:46.661"/>
    <p1510:client id="{3DE81B2D-EFFF-3EB2-8FB6-3AAEB3437CE2}" v="21" dt="2020-06-26T13:03:42.501"/>
    <p1510:client id="{41DD5B70-5274-7F59-0B16-9F1AA7FEF961}" v="12" dt="2020-06-25T19:47:28.631"/>
    <p1510:client id="{9576B85D-A1C4-BD51-CF18-66E1EBEF8789}" v="155" dt="2020-06-26T18:30:11.695"/>
    <p1510:client id="{A4A08BDE-FEF1-C9AF-FE0F-9139279BC471}" v="130" dt="2020-06-26T13:37:37.605"/>
    <p1510:client id="{EFC25F4B-A7B8-4D63-8C1A-57AEF0916BF1}" v="2" dt="2020-06-25T19:53:25.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8CCA6-AFA1-410B-8131-FAAE8624C10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20FF49C-EE68-4FA2-8A8D-74600151A411}">
      <dgm:prSet/>
      <dgm:spPr/>
      <dgm:t>
        <a:bodyPr/>
        <a:lstStyle/>
        <a:p>
          <a:pPr>
            <a:defRPr b="1"/>
          </a:pPr>
          <a:r>
            <a:rPr lang="en-US"/>
            <a:t>Accessibility</a:t>
          </a:r>
        </a:p>
      </dgm:t>
    </dgm:pt>
    <dgm:pt modelId="{BA141618-97F5-4554-AD3F-FEC873888159}" type="parTrans" cxnId="{417CFE00-FD72-4713-8BDF-C1ABC8A623EA}">
      <dgm:prSet/>
      <dgm:spPr/>
      <dgm:t>
        <a:bodyPr/>
        <a:lstStyle/>
        <a:p>
          <a:endParaRPr lang="en-US"/>
        </a:p>
      </dgm:t>
    </dgm:pt>
    <dgm:pt modelId="{5741A624-D9C9-46A2-8F20-F31A2E8038E1}" type="sibTrans" cxnId="{417CFE00-FD72-4713-8BDF-C1ABC8A623EA}">
      <dgm:prSet/>
      <dgm:spPr/>
      <dgm:t>
        <a:bodyPr/>
        <a:lstStyle/>
        <a:p>
          <a:endParaRPr lang="en-US"/>
        </a:p>
      </dgm:t>
    </dgm:pt>
    <dgm:pt modelId="{6CF5B4C1-44AD-486B-A3DD-B1CF5C2528C6}">
      <dgm:prSet/>
      <dgm:spPr/>
      <dgm:t>
        <a:bodyPr/>
        <a:lstStyle/>
        <a:p>
          <a:r>
            <a:rPr lang="en-US"/>
            <a:t>addresses discriminatory aspects related to equivalent user experience for people with disabilities. </a:t>
          </a:r>
        </a:p>
      </dgm:t>
    </dgm:pt>
    <dgm:pt modelId="{4DC55D6D-A089-49B6-AB9E-50EEB5AACB79}" type="parTrans" cxnId="{A45B8001-014F-4647-9CF7-220E49BE9467}">
      <dgm:prSet/>
      <dgm:spPr/>
      <dgm:t>
        <a:bodyPr/>
        <a:lstStyle/>
        <a:p>
          <a:endParaRPr lang="en-US"/>
        </a:p>
      </dgm:t>
    </dgm:pt>
    <dgm:pt modelId="{A68546D7-0053-4920-9402-030BD6A1B9F8}" type="sibTrans" cxnId="{A45B8001-014F-4647-9CF7-220E49BE9467}">
      <dgm:prSet/>
      <dgm:spPr/>
      <dgm:t>
        <a:bodyPr/>
        <a:lstStyle/>
        <a:p>
          <a:endParaRPr lang="en-US"/>
        </a:p>
      </dgm:t>
    </dgm:pt>
    <dgm:pt modelId="{C199EC58-1B0B-477C-B51D-76BE53EA054D}">
      <dgm:prSet/>
      <dgm:spPr/>
      <dgm:t>
        <a:bodyPr/>
        <a:lstStyle/>
        <a:p>
          <a:pPr>
            <a:defRPr b="1"/>
          </a:pPr>
          <a:r>
            <a:rPr lang="en-US"/>
            <a:t>Usability</a:t>
          </a:r>
        </a:p>
      </dgm:t>
    </dgm:pt>
    <dgm:pt modelId="{8303B2F4-4E9E-4A8F-9EC8-5041D0C4B43B}" type="parTrans" cxnId="{6178DCEE-E3AC-4969-B0AE-CEA4EF0A88FE}">
      <dgm:prSet/>
      <dgm:spPr/>
      <dgm:t>
        <a:bodyPr/>
        <a:lstStyle/>
        <a:p>
          <a:endParaRPr lang="en-US"/>
        </a:p>
      </dgm:t>
    </dgm:pt>
    <dgm:pt modelId="{D5266622-5E3E-4822-8C23-CAE48184D9A4}" type="sibTrans" cxnId="{6178DCEE-E3AC-4969-B0AE-CEA4EF0A88FE}">
      <dgm:prSet/>
      <dgm:spPr/>
      <dgm:t>
        <a:bodyPr/>
        <a:lstStyle/>
        <a:p>
          <a:endParaRPr lang="en-US"/>
        </a:p>
      </dgm:t>
    </dgm:pt>
    <dgm:pt modelId="{583A15E9-35DF-4D7D-A2BA-5A4CAD0A5784}">
      <dgm:prSet/>
      <dgm:spPr/>
      <dgm:t>
        <a:bodyPr/>
        <a:lstStyle/>
        <a:p>
          <a:r>
            <a:rPr lang="en-US"/>
            <a:t>is about designing products to be effective, efficient, and satisfying. Usability includes </a:t>
          </a:r>
          <a:r>
            <a:rPr lang="en-US" i="1"/>
            <a:t>user experience design</a:t>
          </a:r>
          <a:r>
            <a:rPr lang="en-US"/>
            <a:t>.</a:t>
          </a:r>
        </a:p>
      </dgm:t>
    </dgm:pt>
    <dgm:pt modelId="{02718D5C-50AE-4ED9-BA55-DAF8D2725F38}" type="parTrans" cxnId="{F9941C3A-6AFE-48D7-A068-FB171E6B95BA}">
      <dgm:prSet/>
      <dgm:spPr/>
      <dgm:t>
        <a:bodyPr/>
        <a:lstStyle/>
        <a:p>
          <a:endParaRPr lang="en-US"/>
        </a:p>
      </dgm:t>
    </dgm:pt>
    <dgm:pt modelId="{90E77CC6-A442-42B4-9B0C-56BD8D3DA6B7}" type="sibTrans" cxnId="{F9941C3A-6AFE-48D7-A068-FB171E6B95BA}">
      <dgm:prSet/>
      <dgm:spPr/>
      <dgm:t>
        <a:bodyPr/>
        <a:lstStyle/>
        <a:p>
          <a:endParaRPr lang="en-US"/>
        </a:p>
      </dgm:t>
    </dgm:pt>
    <dgm:pt modelId="{F7472FCD-736C-403E-A9C0-BC3487143443}" type="pres">
      <dgm:prSet presAssocID="{8AD8CCA6-AFA1-410B-8131-FAAE8624C102}" presName="linear" presStyleCnt="0">
        <dgm:presLayoutVars>
          <dgm:dir/>
          <dgm:animLvl val="lvl"/>
          <dgm:resizeHandles val="exact"/>
        </dgm:presLayoutVars>
      </dgm:prSet>
      <dgm:spPr/>
    </dgm:pt>
    <dgm:pt modelId="{D6B4F1B4-4B3D-4C0C-AD0B-96A4DCD67745}" type="pres">
      <dgm:prSet presAssocID="{220FF49C-EE68-4FA2-8A8D-74600151A411}" presName="parentLin" presStyleCnt="0"/>
      <dgm:spPr/>
    </dgm:pt>
    <dgm:pt modelId="{EA2BDAD5-BA4A-43AF-B530-46C9E943A251}" type="pres">
      <dgm:prSet presAssocID="{220FF49C-EE68-4FA2-8A8D-74600151A411}" presName="parentLeftMargin" presStyleLbl="node1" presStyleIdx="0" presStyleCnt="2"/>
      <dgm:spPr/>
    </dgm:pt>
    <dgm:pt modelId="{5301E064-7CE1-4686-B15D-A438E81EC179}" type="pres">
      <dgm:prSet presAssocID="{220FF49C-EE68-4FA2-8A8D-74600151A411}" presName="parentText" presStyleLbl="node1" presStyleIdx="0" presStyleCnt="2">
        <dgm:presLayoutVars>
          <dgm:chMax val="0"/>
          <dgm:bulletEnabled val="1"/>
        </dgm:presLayoutVars>
      </dgm:prSet>
      <dgm:spPr/>
    </dgm:pt>
    <dgm:pt modelId="{DDAFE6A8-B9F8-40C1-89F1-7ADF660FD87D}" type="pres">
      <dgm:prSet presAssocID="{220FF49C-EE68-4FA2-8A8D-74600151A411}" presName="negativeSpace" presStyleCnt="0"/>
      <dgm:spPr/>
    </dgm:pt>
    <dgm:pt modelId="{A8E91EDB-B778-49EC-92BE-6AED2D773690}" type="pres">
      <dgm:prSet presAssocID="{220FF49C-EE68-4FA2-8A8D-74600151A411}" presName="childText" presStyleLbl="conFgAcc1" presStyleIdx="0" presStyleCnt="2">
        <dgm:presLayoutVars>
          <dgm:bulletEnabled val="1"/>
        </dgm:presLayoutVars>
      </dgm:prSet>
      <dgm:spPr/>
    </dgm:pt>
    <dgm:pt modelId="{70FF9E52-F374-4523-820C-F55040EC0807}" type="pres">
      <dgm:prSet presAssocID="{5741A624-D9C9-46A2-8F20-F31A2E8038E1}" presName="spaceBetweenRectangles" presStyleCnt="0"/>
      <dgm:spPr/>
    </dgm:pt>
    <dgm:pt modelId="{EB7E56EB-E5F2-4CB6-99C6-FECC265DC1D3}" type="pres">
      <dgm:prSet presAssocID="{C199EC58-1B0B-477C-B51D-76BE53EA054D}" presName="parentLin" presStyleCnt="0"/>
      <dgm:spPr/>
    </dgm:pt>
    <dgm:pt modelId="{35FBCE79-5956-4F57-B5D4-D17ABA7BC6E4}" type="pres">
      <dgm:prSet presAssocID="{C199EC58-1B0B-477C-B51D-76BE53EA054D}" presName="parentLeftMargin" presStyleLbl="node1" presStyleIdx="0" presStyleCnt="2"/>
      <dgm:spPr/>
    </dgm:pt>
    <dgm:pt modelId="{D5E0FBE0-3123-45A5-8B16-23F7BC77F751}" type="pres">
      <dgm:prSet presAssocID="{C199EC58-1B0B-477C-B51D-76BE53EA054D}" presName="parentText" presStyleLbl="node1" presStyleIdx="1" presStyleCnt="2">
        <dgm:presLayoutVars>
          <dgm:chMax val="0"/>
          <dgm:bulletEnabled val="1"/>
        </dgm:presLayoutVars>
      </dgm:prSet>
      <dgm:spPr/>
    </dgm:pt>
    <dgm:pt modelId="{7C06ADD8-0318-4F9B-860D-C264C4D25FF2}" type="pres">
      <dgm:prSet presAssocID="{C199EC58-1B0B-477C-B51D-76BE53EA054D}" presName="negativeSpace" presStyleCnt="0"/>
      <dgm:spPr/>
    </dgm:pt>
    <dgm:pt modelId="{5EE9A3E0-28F1-468C-9720-AEFC554A3C17}" type="pres">
      <dgm:prSet presAssocID="{C199EC58-1B0B-477C-B51D-76BE53EA054D}" presName="childText" presStyleLbl="conFgAcc1" presStyleIdx="1" presStyleCnt="2">
        <dgm:presLayoutVars>
          <dgm:bulletEnabled val="1"/>
        </dgm:presLayoutVars>
      </dgm:prSet>
      <dgm:spPr/>
    </dgm:pt>
  </dgm:ptLst>
  <dgm:cxnLst>
    <dgm:cxn modelId="{417CFE00-FD72-4713-8BDF-C1ABC8A623EA}" srcId="{8AD8CCA6-AFA1-410B-8131-FAAE8624C102}" destId="{220FF49C-EE68-4FA2-8A8D-74600151A411}" srcOrd="0" destOrd="0" parTransId="{BA141618-97F5-4554-AD3F-FEC873888159}" sibTransId="{5741A624-D9C9-46A2-8F20-F31A2E8038E1}"/>
    <dgm:cxn modelId="{A45B8001-014F-4647-9CF7-220E49BE9467}" srcId="{220FF49C-EE68-4FA2-8A8D-74600151A411}" destId="{6CF5B4C1-44AD-486B-A3DD-B1CF5C2528C6}" srcOrd="0" destOrd="0" parTransId="{4DC55D6D-A089-49B6-AB9E-50EEB5AACB79}" sibTransId="{A68546D7-0053-4920-9402-030BD6A1B9F8}"/>
    <dgm:cxn modelId="{330FB11A-2117-4A9B-82D7-03672419C4A5}" type="presOf" srcId="{220FF49C-EE68-4FA2-8A8D-74600151A411}" destId="{EA2BDAD5-BA4A-43AF-B530-46C9E943A251}" srcOrd="0" destOrd="0" presId="urn:microsoft.com/office/officeart/2005/8/layout/list1"/>
    <dgm:cxn modelId="{F3AA7E39-F9BA-4CFF-9BED-4F8C5A59F1CF}" type="presOf" srcId="{C199EC58-1B0B-477C-B51D-76BE53EA054D}" destId="{35FBCE79-5956-4F57-B5D4-D17ABA7BC6E4}" srcOrd="0" destOrd="0" presId="urn:microsoft.com/office/officeart/2005/8/layout/list1"/>
    <dgm:cxn modelId="{F9941C3A-6AFE-48D7-A068-FB171E6B95BA}" srcId="{C199EC58-1B0B-477C-B51D-76BE53EA054D}" destId="{583A15E9-35DF-4D7D-A2BA-5A4CAD0A5784}" srcOrd="0" destOrd="0" parTransId="{02718D5C-50AE-4ED9-BA55-DAF8D2725F38}" sibTransId="{90E77CC6-A442-42B4-9B0C-56BD8D3DA6B7}"/>
    <dgm:cxn modelId="{36B5E453-23EC-498F-830C-903B292B9A94}" type="presOf" srcId="{C199EC58-1B0B-477C-B51D-76BE53EA054D}" destId="{D5E0FBE0-3123-45A5-8B16-23F7BC77F751}" srcOrd="1" destOrd="0" presId="urn:microsoft.com/office/officeart/2005/8/layout/list1"/>
    <dgm:cxn modelId="{F04BB687-9E83-4664-837C-95A84D40B788}" type="presOf" srcId="{220FF49C-EE68-4FA2-8A8D-74600151A411}" destId="{5301E064-7CE1-4686-B15D-A438E81EC179}" srcOrd="1" destOrd="0" presId="urn:microsoft.com/office/officeart/2005/8/layout/list1"/>
    <dgm:cxn modelId="{0AB15389-1BD2-43AC-8389-F508A4D103AA}" type="presOf" srcId="{8AD8CCA6-AFA1-410B-8131-FAAE8624C102}" destId="{F7472FCD-736C-403E-A9C0-BC3487143443}" srcOrd="0" destOrd="0" presId="urn:microsoft.com/office/officeart/2005/8/layout/list1"/>
    <dgm:cxn modelId="{68D255B1-6DD8-4CAC-96F5-5173FD322021}" type="presOf" srcId="{583A15E9-35DF-4D7D-A2BA-5A4CAD0A5784}" destId="{5EE9A3E0-28F1-468C-9720-AEFC554A3C17}" srcOrd="0" destOrd="0" presId="urn:microsoft.com/office/officeart/2005/8/layout/list1"/>
    <dgm:cxn modelId="{DFEE6AC1-E89C-4088-ABFB-28B5466DA29B}" type="presOf" srcId="{6CF5B4C1-44AD-486B-A3DD-B1CF5C2528C6}" destId="{A8E91EDB-B778-49EC-92BE-6AED2D773690}" srcOrd="0" destOrd="0" presId="urn:microsoft.com/office/officeart/2005/8/layout/list1"/>
    <dgm:cxn modelId="{6178DCEE-E3AC-4969-B0AE-CEA4EF0A88FE}" srcId="{8AD8CCA6-AFA1-410B-8131-FAAE8624C102}" destId="{C199EC58-1B0B-477C-B51D-76BE53EA054D}" srcOrd="1" destOrd="0" parTransId="{8303B2F4-4E9E-4A8F-9EC8-5041D0C4B43B}" sibTransId="{D5266622-5E3E-4822-8C23-CAE48184D9A4}"/>
    <dgm:cxn modelId="{E34C4B8E-A8C9-4A18-9E94-785E326F25D6}" type="presParOf" srcId="{F7472FCD-736C-403E-A9C0-BC3487143443}" destId="{D6B4F1B4-4B3D-4C0C-AD0B-96A4DCD67745}" srcOrd="0" destOrd="0" presId="urn:microsoft.com/office/officeart/2005/8/layout/list1"/>
    <dgm:cxn modelId="{D1A2B056-69B9-481A-8A72-B24BBB47ACF7}" type="presParOf" srcId="{D6B4F1B4-4B3D-4C0C-AD0B-96A4DCD67745}" destId="{EA2BDAD5-BA4A-43AF-B530-46C9E943A251}" srcOrd="0" destOrd="0" presId="urn:microsoft.com/office/officeart/2005/8/layout/list1"/>
    <dgm:cxn modelId="{FC5CD498-6072-4F2F-8F37-CF148874CA82}" type="presParOf" srcId="{D6B4F1B4-4B3D-4C0C-AD0B-96A4DCD67745}" destId="{5301E064-7CE1-4686-B15D-A438E81EC179}" srcOrd="1" destOrd="0" presId="urn:microsoft.com/office/officeart/2005/8/layout/list1"/>
    <dgm:cxn modelId="{5E86D8C0-96F3-423B-98C9-181083977AAA}" type="presParOf" srcId="{F7472FCD-736C-403E-A9C0-BC3487143443}" destId="{DDAFE6A8-B9F8-40C1-89F1-7ADF660FD87D}" srcOrd="1" destOrd="0" presId="urn:microsoft.com/office/officeart/2005/8/layout/list1"/>
    <dgm:cxn modelId="{51DED6BC-FC31-4E4C-8E7E-481583D4019C}" type="presParOf" srcId="{F7472FCD-736C-403E-A9C0-BC3487143443}" destId="{A8E91EDB-B778-49EC-92BE-6AED2D773690}" srcOrd="2" destOrd="0" presId="urn:microsoft.com/office/officeart/2005/8/layout/list1"/>
    <dgm:cxn modelId="{7E34D3BC-F4BB-4343-9459-CD7B9F99A4A5}" type="presParOf" srcId="{F7472FCD-736C-403E-A9C0-BC3487143443}" destId="{70FF9E52-F374-4523-820C-F55040EC0807}" srcOrd="3" destOrd="0" presId="urn:microsoft.com/office/officeart/2005/8/layout/list1"/>
    <dgm:cxn modelId="{3211D50E-7BB3-403A-A724-D6DE7BB4D886}" type="presParOf" srcId="{F7472FCD-736C-403E-A9C0-BC3487143443}" destId="{EB7E56EB-E5F2-4CB6-99C6-FECC265DC1D3}" srcOrd="4" destOrd="0" presId="urn:microsoft.com/office/officeart/2005/8/layout/list1"/>
    <dgm:cxn modelId="{3ACD5694-3FD4-419E-B011-4D1F5FF97D63}" type="presParOf" srcId="{EB7E56EB-E5F2-4CB6-99C6-FECC265DC1D3}" destId="{35FBCE79-5956-4F57-B5D4-D17ABA7BC6E4}" srcOrd="0" destOrd="0" presId="urn:microsoft.com/office/officeart/2005/8/layout/list1"/>
    <dgm:cxn modelId="{ABEB73E4-1832-434B-BC46-127C68C4BF19}" type="presParOf" srcId="{EB7E56EB-E5F2-4CB6-99C6-FECC265DC1D3}" destId="{D5E0FBE0-3123-45A5-8B16-23F7BC77F751}" srcOrd="1" destOrd="0" presId="urn:microsoft.com/office/officeart/2005/8/layout/list1"/>
    <dgm:cxn modelId="{AD31C79A-306C-4D7C-8E10-022EDEC79385}" type="presParOf" srcId="{F7472FCD-736C-403E-A9C0-BC3487143443}" destId="{7C06ADD8-0318-4F9B-860D-C264C4D25FF2}" srcOrd="5" destOrd="0" presId="urn:microsoft.com/office/officeart/2005/8/layout/list1"/>
    <dgm:cxn modelId="{4706771F-D75A-4CFB-97BA-6AEBF556A152}" type="presParOf" srcId="{F7472FCD-736C-403E-A9C0-BC3487143443}" destId="{5EE9A3E0-28F1-468C-9720-AEFC554A3C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06723-A80C-492D-A72E-594A685FF1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26DFE4-6AE8-48FE-9CF5-625DBF717D21}">
      <dgm:prSet/>
      <dgm:spPr/>
      <dgm:t>
        <a:bodyPr/>
        <a:lstStyle/>
        <a:p>
          <a:pPr>
            <a:lnSpc>
              <a:spcPct val="100000"/>
            </a:lnSpc>
          </a:pPr>
          <a:r>
            <a:rPr lang="en-US" b="1"/>
            <a:t>Exam accommodations </a:t>
          </a:r>
          <a:r>
            <a:rPr lang="en-US"/>
            <a:t>(quiet spaces, extended time)</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2AAFE387-EDA2-49EF-B889-E9A95924D30C}" type="parTrans" cxnId="{6D0116A3-F774-4E40-BC3B-FE76204627F4}">
      <dgm:prSet/>
      <dgm:spPr/>
      <dgm:t>
        <a:bodyPr/>
        <a:lstStyle/>
        <a:p>
          <a:endParaRPr lang="en-US"/>
        </a:p>
      </dgm:t>
    </dgm:pt>
    <dgm:pt modelId="{6A6B368B-0178-4E70-A941-A1A904182841}" type="sibTrans" cxnId="{6D0116A3-F774-4E40-BC3B-FE76204627F4}">
      <dgm:prSet/>
      <dgm:spPr/>
      <dgm:t>
        <a:bodyPr/>
        <a:lstStyle/>
        <a:p>
          <a:endParaRPr lang="en-US"/>
        </a:p>
      </dgm:t>
    </dgm:pt>
    <dgm:pt modelId="{12476C9C-F5F4-4C1E-9D63-D17766E98404}">
      <dgm:prSet/>
      <dgm:spPr/>
      <dgm:t>
        <a:bodyPr/>
        <a:lstStyle/>
        <a:p>
          <a:pPr>
            <a:lnSpc>
              <a:spcPct val="100000"/>
            </a:lnSpc>
          </a:pPr>
          <a:r>
            <a:rPr lang="en-US" b="1"/>
            <a:t>Notetaking </a:t>
          </a:r>
          <a:r>
            <a:rPr lang="en-US"/>
            <a:t>accommodations or technology (</a:t>
          </a:r>
          <a:r>
            <a:rPr lang="en-US" err="1"/>
            <a:t>Sonocent</a:t>
          </a:r>
          <a:r>
            <a:rPr lang="en-US"/>
            <a:t> Audio Notetaker/ </a:t>
          </a:r>
          <a:r>
            <a:rPr lang="en-US" err="1"/>
            <a:t>smartpen</a:t>
          </a:r>
          <a:r>
            <a:rPr lang="en-US"/>
            <a:t>, peer note taker)</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CF27851F-13DF-40E6-A06B-6A90B4452765}" type="parTrans" cxnId="{DDA1E964-0E04-4B05-BB51-A83845890A54}">
      <dgm:prSet/>
      <dgm:spPr/>
      <dgm:t>
        <a:bodyPr/>
        <a:lstStyle/>
        <a:p>
          <a:endParaRPr lang="en-US"/>
        </a:p>
      </dgm:t>
    </dgm:pt>
    <dgm:pt modelId="{319D88C2-0A51-45FD-A415-68AF76BA3319}" type="sibTrans" cxnId="{DDA1E964-0E04-4B05-BB51-A83845890A54}">
      <dgm:prSet/>
      <dgm:spPr/>
      <dgm:t>
        <a:bodyPr/>
        <a:lstStyle/>
        <a:p>
          <a:endParaRPr lang="en-US"/>
        </a:p>
      </dgm:t>
    </dgm:pt>
    <dgm:pt modelId="{801DA99F-1F7B-4DCD-B9AF-48D7E35B6D82}">
      <dgm:prSet/>
      <dgm:spPr/>
      <dgm:t>
        <a:bodyPr/>
        <a:lstStyle/>
        <a:p>
          <a:pPr>
            <a:lnSpc>
              <a:spcPct val="100000"/>
            </a:lnSpc>
          </a:pPr>
          <a:r>
            <a:rPr lang="en-US" b="1"/>
            <a:t>Exam accommodations</a:t>
          </a:r>
          <a:r>
            <a:rPr lang="en-US"/>
            <a:t> (exam reader – all questions read aloud to student)</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F9F7302B-3841-411C-92E6-698EAD5B411E}" type="parTrans" cxnId="{1F81BCCB-B751-40BC-8D57-BF1252876947}">
      <dgm:prSet/>
      <dgm:spPr/>
      <dgm:t>
        <a:bodyPr/>
        <a:lstStyle/>
        <a:p>
          <a:endParaRPr lang="en-US"/>
        </a:p>
      </dgm:t>
    </dgm:pt>
    <dgm:pt modelId="{C321CC85-B322-4736-A2D4-2A94CD4ED4BD}" type="sibTrans" cxnId="{1F81BCCB-B751-40BC-8D57-BF1252876947}">
      <dgm:prSet/>
      <dgm:spPr/>
      <dgm:t>
        <a:bodyPr/>
        <a:lstStyle/>
        <a:p>
          <a:endParaRPr lang="en-US"/>
        </a:p>
      </dgm:t>
    </dgm:pt>
    <dgm:pt modelId="{D884DF1B-30E6-4817-950D-D40153F2B11A}">
      <dgm:prSet/>
      <dgm:spPr/>
      <dgm:t>
        <a:bodyPr/>
        <a:lstStyle/>
        <a:p>
          <a:pPr>
            <a:lnSpc>
              <a:spcPct val="100000"/>
            </a:lnSpc>
          </a:pPr>
          <a:r>
            <a:rPr lang="en-US" b="1"/>
            <a:t>Alternate Format Textbooks</a:t>
          </a:r>
          <a:r>
            <a:rPr lang="en-US"/>
            <a:t> (Accessible PDF, DAISY, Braille, </a:t>
          </a:r>
          <a:r>
            <a:rPr lang="en-US" err="1"/>
            <a:t>etc</a:t>
          </a:r>
          <a:r>
            <a:rPr lang="en-US"/>
            <a:t>)</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6968E13A-7B2C-45E2-8DC1-383197EE681C}" type="parTrans" cxnId="{1B873973-14AB-4587-BFCC-F18E8CE1710A}">
      <dgm:prSet/>
      <dgm:spPr/>
      <dgm:t>
        <a:bodyPr/>
        <a:lstStyle/>
        <a:p>
          <a:endParaRPr lang="en-US"/>
        </a:p>
      </dgm:t>
    </dgm:pt>
    <dgm:pt modelId="{C128AE8D-8E5F-4B00-9F0E-B83B6873C443}" type="sibTrans" cxnId="{1B873973-14AB-4587-BFCC-F18E8CE1710A}">
      <dgm:prSet/>
      <dgm:spPr/>
      <dgm:t>
        <a:bodyPr/>
        <a:lstStyle/>
        <a:p>
          <a:endParaRPr lang="en-US"/>
        </a:p>
      </dgm:t>
    </dgm:pt>
    <dgm:pt modelId="{E7C4FFCF-40EE-4E07-978E-94C29249578F}">
      <dgm:prSet/>
      <dgm:spPr/>
      <dgm:t>
        <a:bodyPr/>
        <a:lstStyle/>
        <a:p>
          <a:pPr>
            <a:lnSpc>
              <a:spcPct val="100000"/>
            </a:lnSpc>
          </a:pPr>
          <a:r>
            <a:rPr lang="en-US" b="1"/>
            <a:t>Classroom </a:t>
          </a:r>
          <a:r>
            <a:rPr lang="en-US" b="1" err="1"/>
            <a:t>accomodations</a:t>
          </a:r>
          <a:r>
            <a:rPr lang="en-US"/>
            <a:t> (preferential seating, in-class FM system, laptop use, </a:t>
          </a:r>
          <a:r>
            <a:rPr lang="en-US" err="1"/>
            <a:t>etc</a:t>
          </a:r>
          <a:r>
            <a:rPr lang="en-US"/>
            <a:t>)</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978D35B3-88D6-477D-BCE0-694AD10CAE89}" type="parTrans" cxnId="{98C15AB5-1091-4B93-AA48-8F199821F1F2}">
      <dgm:prSet/>
      <dgm:spPr/>
      <dgm:t>
        <a:bodyPr/>
        <a:lstStyle/>
        <a:p>
          <a:endParaRPr lang="en-US"/>
        </a:p>
      </dgm:t>
    </dgm:pt>
    <dgm:pt modelId="{CF12EC1D-784A-4F69-B64C-821208FFD282}" type="sibTrans" cxnId="{98C15AB5-1091-4B93-AA48-8F199821F1F2}">
      <dgm:prSet/>
      <dgm:spPr/>
      <dgm:t>
        <a:bodyPr/>
        <a:lstStyle/>
        <a:p>
          <a:endParaRPr lang="en-US"/>
        </a:p>
      </dgm:t>
    </dgm:pt>
    <dgm:pt modelId="{32220E9D-D781-4AB6-A7F7-3E58718E9C14}" type="pres">
      <dgm:prSet presAssocID="{65006723-A80C-492D-A72E-594A685FF134}" presName="root" presStyleCnt="0">
        <dgm:presLayoutVars>
          <dgm:dir/>
          <dgm:resizeHandles val="exact"/>
        </dgm:presLayoutVars>
      </dgm:prSet>
      <dgm:spPr/>
    </dgm:pt>
    <dgm:pt modelId="{8D21CCAC-1FA1-469A-A9F6-04D696C83F9F}" type="pres">
      <dgm:prSet presAssocID="{6026DFE4-6AE8-48FE-9CF5-625DBF717D21}" presName="compNode" presStyleCnt="0"/>
      <dgm:spPr/>
    </dgm:pt>
    <dgm:pt modelId="{F03F90A0-5B2E-4C36-A693-AC9621F87FC0}" type="pres">
      <dgm:prSet presAssocID="{6026DFE4-6AE8-48FE-9CF5-625DBF717D21}" presName="bgRect" presStyleLbl="bgShp" presStyleIdx="0" presStyleCnt="5"/>
      <dgm:spPr/>
    </dgm:pt>
    <dgm:pt modelId="{17D1A579-3A04-46E3-A2C1-A91425BC534D}" type="pres">
      <dgm:prSet presAssocID="{6026DFE4-6AE8-48FE-9CF5-625DBF717D2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5EECD88A-C02F-4F23-9272-E9A5999596F5}" type="pres">
      <dgm:prSet presAssocID="{6026DFE4-6AE8-48FE-9CF5-625DBF717D21}" presName="spaceRect" presStyleCnt="0"/>
      <dgm:spPr/>
    </dgm:pt>
    <dgm:pt modelId="{A68B5CF4-E757-4991-BA41-9235AA985714}" type="pres">
      <dgm:prSet presAssocID="{6026DFE4-6AE8-48FE-9CF5-625DBF717D21}" presName="parTx" presStyleLbl="revTx" presStyleIdx="0" presStyleCnt="5">
        <dgm:presLayoutVars>
          <dgm:chMax val="0"/>
          <dgm:chPref val="0"/>
        </dgm:presLayoutVars>
      </dgm:prSet>
      <dgm:spPr/>
    </dgm:pt>
    <dgm:pt modelId="{82F98290-BF52-4C3E-9757-A3DA675FEFDD}" type="pres">
      <dgm:prSet presAssocID="{6A6B368B-0178-4E70-A941-A1A904182841}" presName="sibTrans" presStyleCnt="0"/>
      <dgm:spPr/>
    </dgm:pt>
    <dgm:pt modelId="{021E4686-A5D5-448C-8EDC-37BF8331BA2A}" type="pres">
      <dgm:prSet presAssocID="{12476C9C-F5F4-4C1E-9D63-D17766E98404}" presName="compNode" presStyleCnt="0"/>
      <dgm:spPr/>
    </dgm:pt>
    <dgm:pt modelId="{C875A4BC-62FF-4397-8400-A4671E075A87}" type="pres">
      <dgm:prSet presAssocID="{12476C9C-F5F4-4C1E-9D63-D17766E98404}" presName="bgRect" presStyleLbl="bgShp" presStyleIdx="1" presStyleCnt="5"/>
      <dgm:spPr/>
    </dgm:pt>
    <dgm:pt modelId="{358CBD0B-9473-4E26-A0A2-6A444B115A17}" type="pres">
      <dgm:prSet presAssocID="{12476C9C-F5F4-4C1E-9D63-D17766E984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VD player"/>
        </a:ext>
      </dgm:extLst>
    </dgm:pt>
    <dgm:pt modelId="{E3311C10-F3D6-49AF-85A3-A46718545EF2}" type="pres">
      <dgm:prSet presAssocID="{12476C9C-F5F4-4C1E-9D63-D17766E98404}" presName="spaceRect" presStyleCnt="0"/>
      <dgm:spPr/>
    </dgm:pt>
    <dgm:pt modelId="{9CD97789-DE0C-4567-B2DE-56E1E93975C2}" type="pres">
      <dgm:prSet presAssocID="{12476C9C-F5F4-4C1E-9D63-D17766E98404}" presName="parTx" presStyleLbl="revTx" presStyleIdx="1" presStyleCnt="5">
        <dgm:presLayoutVars>
          <dgm:chMax val="0"/>
          <dgm:chPref val="0"/>
        </dgm:presLayoutVars>
      </dgm:prSet>
      <dgm:spPr/>
    </dgm:pt>
    <dgm:pt modelId="{FB559919-A8CC-4FAF-BA1D-194E07638778}" type="pres">
      <dgm:prSet presAssocID="{319D88C2-0A51-45FD-A415-68AF76BA3319}" presName="sibTrans" presStyleCnt="0"/>
      <dgm:spPr/>
    </dgm:pt>
    <dgm:pt modelId="{C51B9013-B2B8-465F-9CB1-F10F9DB1AB81}" type="pres">
      <dgm:prSet presAssocID="{801DA99F-1F7B-4DCD-B9AF-48D7E35B6D82}" presName="compNode" presStyleCnt="0"/>
      <dgm:spPr/>
    </dgm:pt>
    <dgm:pt modelId="{E680E81A-930C-4F9F-92EC-498E09327058}" type="pres">
      <dgm:prSet presAssocID="{801DA99F-1F7B-4DCD-B9AF-48D7E35B6D82}" presName="bgRect" presStyleLbl="bgShp" presStyleIdx="2" presStyleCnt="5"/>
      <dgm:spPr/>
    </dgm:pt>
    <dgm:pt modelId="{7D376A36-DAD3-4350-A8A3-86EC599859B3}" type="pres">
      <dgm:prSet presAssocID="{801DA99F-1F7B-4DCD-B9AF-48D7E35B6D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234F10B-BB80-4653-829F-57EE4138E114}" type="pres">
      <dgm:prSet presAssocID="{801DA99F-1F7B-4DCD-B9AF-48D7E35B6D82}" presName="spaceRect" presStyleCnt="0"/>
      <dgm:spPr/>
    </dgm:pt>
    <dgm:pt modelId="{CC4A7D2E-C251-4825-AFFA-E29E071CFDA1}" type="pres">
      <dgm:prSet presAssocID="{801DA99F-1F7B-4DCD-B9AF-48D7E35B6D82}" presName="parTx" presStyleLbl="revTx" presStyleIdx="2" presStyleCnt="5">
        <dgm:presLayoutVars>
          <dgm:chMax val="0"/>
          <dgm:chPref val="0"/>
        </dgm:presLayoutVars>
      </dgm:prSet>
      <dgm:spPr/>
    </dgm:pt>
    <dgm:pt modelId="{F9932ADC-F376-47ED-95D3-731E8A01737B}" type="pres">
      <dgm:prSet presAssocID="{C321CC85-B322-4736-A2D4-2A94CD4ED4BD}" presName="sibTrans" presStyleCnt="0"/>
      <dgm:spPr/>
    </dgm:pt>
    <dgm:pt modelId="{E7A53949-6F58-48FF-BFDF-ECB36490AD6E}" type="pres">
      <dgm:prSet presAssocID="{D884DF1B-30E6-4817-950D-D40153F2B11A}" presName="compNode" presStyleCnt="0"/>
      <dgm:spPr/>
    </dgm:pt>
    <dgm:pt modelId="{C01A2E0F-93AE-4ECF-83EA-698006EA8195}" type="pres">
      <dgm:prSet presAssocID="{D884DF1B-30E6-4817-950D-D40153F2B11A}" presName="bgRect" presStyleLbl="bgShp" presStyleIdx="3" presStyleCnt="5"/>
      <dgm:spPr/>
    </dgm:pt>
    <dgm:pt modelId="{780703BE-DDD5-4810-A5C2-F389FB20D283}" type="pres">
      <dgm:prSet presAssocID="{D884DF1B-30E6-4817-950D-D40153F2B1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terpillar"/>
        </a:ext>
      </dgm:extLst>
    </dgm:pt>
    <dgm:pt modelId="{DBFA0820-6333-40A5-8E37-324ABD5C63C5}" type="pres">
      <dgm:prSet presAssocID="{D884DF1B-30E6-4817-950D-D40153F2B11A}" presName="spaceRect" presStyleCnt="0"/>
      <dgm:spPr/>
    </dgm:pt>
    <dgm:pt modelId="{766676C7-DD28-402E-95BF-254E0A928EC0}" type="pres">
      <dgm:prSet presAssocID="{D884DF1B-30E6-4817-950D-D40153F2B11A}" presName="parTx" presStyleLbl="revTx" presStyleIdx="3" presStyleCnt="5">
        <dgm:presLayoutVars>
          <dgm:chMax val="0"/>
          <dgm:chPref val="0"/>
        </dgm:presLayoutVars>
      </dgm:prSet>
      <dgm:spPr/>
    </dgm:pt>
    <dgm:pt modelId="{A8BE02B7-178A-43E9-BB1C-45B15FAF0737}" type="pres">
      <dgm:prSet presAssocID="{C128AE8D-8E5F-4B00-9F0E-B83B6873C443}" presName="sibTrans" presStyleCnt="0"/>
      <dgm:spPr/>
    </dgm:pt>
    <dgm:pt modelId="{1C3D729E-9BFE-4EE6-8AAC-78FD56623DFF}" type="pres">
      <dgm:prSet presAssocID="{E7C4FFCF-40EE-4E07-978E-94C29249578F}" presName="compNode" presStyleCnt="0"/>
      <dgm:spPr/>
    </dgm:pt>
    <dgm:pt modelId="{2E00C7C3-C088-4536-A7DF-B65FF8CA1730}" type="pres">
      <dgm:prSet presAssocID="{E7C4FFCF-40EE-4E07-978E-94C29249578F}" presName="bgRect" presStyleLbl="bgShp" presStyleIdx="4" presStyleCnt="5"/>
      <dgm:spPr/>
    </dgm:pt>
    <dgm:pt modelId="{8651E228-3F0D-41DC-BD01-9F60C77907AC}" type="pres">
      <dgm:prSet presAssocID="{E7C4FFCF-40EE-4E07-978E-94C29249578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Cane"/>
        </a:ext>
      </dgm:extLst>
    </dgm:pt>
    <dgm:pt modelId="{77C17FF9-F992-4BE0-A532-EEFF837BEDC5}" type="pres">
      <dgm:prSet presAssocID="{E7C4FFCF-40EE-4E07-978E-94C29249578F}" presName="spaceRect" presStyleCnt="0"/>
      <dgm:spPr/>
    </dgm:pt>
    <dgm:pt modelId="{7AAAA475-F5F8-43A6-8900-CF757C87900C}" type="pres">
      <dgm:prSet presAssocID="{E7C4FFCF-40EE-4E07-978E-94C29249578F}" presName="parTx" presStyleLbl="revTx" presStyleIdx="4" presStyleCnt="5">
        <dgm:presLayoutVars>
          <dgm:chMax val="0"/>
          <dgm:chPref val="0"/>
        </dgm:presLayoutVars>
      </dgm:prSet>
      <dgm:spPr/>
    </dgm:pt>
  </dgm:ptLst>
  <dgm:cxnLst>
    <dgm:cxn modelId="{246B6501-F2A6-4B3E-ADE5-66F4B55247A4}" type="presOf" srcId="{6026DFE4-6AE8-48FE-9CF5-625DBF717D21}" destId="{A68B5CF4-E757-4991-BA41-9235AA985714}" srcOrd="0" destOrd="0" presId="urn:microsoft.com/office/officeart/2018/2/layout/IconVerticalSolidList"/>
    <dgm:cxn modelId="{76564604-A57F-4025-95EC-653BA0CB8E84}" type="presOf" srcId="{E7C4FFCF-40EE-4E07-978E-94C29249578F}" destId="{7AAAA475-F5F8-43A6-8900-CF757C87900C}" srcOrd="0" destOrd="0" presId="urn:microsoft.com/office/officeart/2018/2/layout/IconVerticalSolidList"/>
    <dgm:cxn modelId="{18989C04-702A-4684-96CA-AA69427CAEC5}" type="presOf" srcId="{65006723-A80C-492D-A72E-594A685FF134}" destId="{32220E9D-D781-4AB6-A7F7-3E58718E9C14}" srcOrd="0" destOrd="0" presId="urn:microsoft.com/office/officeart/2018/2/layout/IconVerticalSolidList"/>
    <dgm:cxn modelId="{DDA1E964-0E04-4B05-BB51-A83845890A54}" srcId="{65006723-A80C-492D-A72E-594A685FF134}" destId="{12476C9C-F5F4-4C1E-9D63-D17766E98404}" srcOrd="1" destOrd="0" parTransId="{CF27851F-13DF-40E6-A06B-6A90B4452765}" sibTransId="{319D88C2-0A51-45FD-A415-68AF76BA3319}"/>
    <dgm:cxn modelId="{1B873973-14AB-4587-BFCC-F18E8CE1710A}" srcId="{65006723-A80C-492D-A72E-594A685FF134}" destId="{D884DF1B-30E6-4817-950D-D40153F2B11A}" srcOrd="3" destOrd="0" parTransId="{6968E13A-7B2C-45E2-8DC1-383197EE681C}" sibTransId="{C128AE8D-8E5F-4B00-9F0E-B83B6873C443}"/>
    <dgm:cxn modelId="{5ECB4355-8C68-4529-A51A-AACA107A7422}" type="presOf" srcId="{801DA99F-1F7B-4DCD-B9AF-48D7E35B6D82}" destId="{CC4A7D2E-C251-4825-AFFA-E29E071CFDA1}" srcOrd="0" destOrd="0" presId="urn:microsoft.com/office/officeart/2018/2/layout/IconVerticalSolidList"/>
    <dgm:cxn modelId="{4AE95683-BE6D-4310-A722-57775B133443}" type="presOf" srcId="{D884DF1B-30E6-4817-950D-D40153F2B11A}" destId="{766676C7-DD28-402E-95BF-254E0A928EC0}" srcOrd="0" destOrd="0" presId="urn:microsoft.com/office/officeart/2018/2/layout/IconVerticalSolidList"/>
    <dgm:cxn modelId="{6D0116A3-F774-4E40-BC3B-FE76204627F4}" srcId="{65006723-A80C-492D-A72E-594A685FF134}" destId="{6026DFE4-6AE8-48FE-9CF5-625DBF717D21}" srcOrd="0" destOrd="0" parTransId="{2AAFE387-EDA2-49EF-B889-E9A95924D30C}" sibTransId="{6A6B368B-0178-4E70-A941-A1A904182841}"/>
    <dgm:cxn modelId="{98C15AB5-1091-4B93-AA48-8F199821F1F2}" srcId="{65006723-A80C-492D-A72E-594A685FF134}" destId="{E7C4FFCF-40EE-4E07-978E-94C29249578F}" srcOrd="4" destOrd="0" parTransId="{978D35B3-88D6-477D-BCE0-694AD10CAE89}" sibTransId="{CF12EC1D-784A-4F69-B64C-821208FFD282}"/>
    <dgm:cxn modelId="{1F81BCCB-B751-40BC-8D57-BF1252876947}" srcId="{65006723-A80C-492D-A72E-594A685FF134}" destId="{801DA99F-1F7B-4DCD-B9AF-48D7E35B6D82}" srcOrd="2" destOrd="0" parTransId="{F9F7302B-3841-411C-92E6-698EAD5B411E}" sibTransId="{C321CC85-B322-4736-A2D4-2A94CD4ED4BD}"/>
    <dgm:cxn modelId="{3B8F78FA-B268-4C17-835D-C8BD89C5BAFB}" type="presOf" srcId="{12476C9C-F5F4-4C1E-9D63-D17766E98404}" destId="{9CD97789-DE0C-4567-B2DE-56E1E93975C2}" srcOrd="0" destOrd="0" presId="urn:microsoft.com/office/officeart/2018/2/layout/IconVerticalSolidList"/>
    <dgm:cxn modelId="{396BFC89-C401-4122-BA72-FF644FD671E3}" type="presParOf" srcId="{32220E9D-D781-4AB6-A7F7-3E58718E9C14}" destId="{8D21CCAC-1FA1-469A-A9F6-04D696C83F9F}" srcOrd="0" destOrd="0" presId="urn:microsoft.com/office/officeart/2018/2/layout/IconVerticalSolidList"/>
    <dgm:cxn modelId="{7B3AA051-B0DB-4ABB-91A7-2546CDC68F76}" type="presParOf" srcId="{8D21CCAC-1FA1-469A-A9F6-04D696C83F9F}" destId="{F03F90A0-5B2E-4C36-A693-AC9621F87FC0}" srcOrd="0" destOrd="0" presId="urn:microsoft.com/office/officeart/2018/2/layout/IconVerticalSolidList"/>
    <dgm:cxn modelId="{7C1C5E6E-363D-4606-9B94-B0485952DF33}" type="presParOf" srcId="{8D21CCAC-1FA1-469A-A9F6-04D696C83F9F}" destId="{17D1A579-3A04-46E3-A2C1-A91425BC534D}" srcOrd="1" destOrd="0" presId="urn:microsoft.com/office/officeart/2018/2/layout/IconVerticalSolidList"/>
    <dgm:cxn modelId="{E2246A16-6100-4C8E-9FC6-632687028030}" type="presParOf" srcId="{8D21CCAC-1FA1-469A-A9F6-04D696C83F9F}" destId="{5EECD88A-C02F-4F23-9272-E9A5999596F5}" srcOrd="2" destOrd="0" presId="urn:microsoft.com/office/officeart/2018/2/layout/IconVerticalSolidList"/>
    <dgm:cxn modelId="{5DAC8F08-4C5D-4EEA-ABB2-5968317CA184}" type="presParOf" srcId="{8D21CCAC-1FA1-469A-A9F6-04D696C83F9F}" destId="{A68B5CF4-E757-4991-BA41-9235AA985714}" srcOrd="3" destOrd="0" presId="urn:microsoft.com/office/officeart/2018/2/layout/IconVerticalSolidList"/>
    <dgm:cxn modelId="{793CD2CB-AF54-49F1-8491-D1EE48FB65EF}" type="presParOf" srcId="{32220E9D-D781-4AB6-A7F7-3E58718E9C14}" destId="{82F98290-BF52-4C3E-9757-A3DA675FEFDD}" srcOrd="1" destOrd="0" presId="urn:microsoft.com/office/officeart/2018/2/layout/IconVerticalSolidList"/>
    <dgm:cxn modelId="{9AC4CD55-805C-45B0-8A6C-3366C96F322E}" type="presParOf" srcId="{32220E9D-D781-4AB6-A7F7-3E58718E9C14}" destId="{021E4686-A5D5-448C-8EDC-37BF8331BA2A}" srcOrd="2" destOrd="0" presId="urn:microsoft.com/office/officeart/2018/2/layout/IconVerticalSolidList"/>
    <dgm:cxn modelId="{CD31F60E-811E-425D-83D6-3CC4104224DB}" type="presParOf" srcId="{021E4686-A5D5-448C-8EDC-37BF8331BA2A}" destId="{C875A4BC-62FF-4397-8400-A4671E075A87}" srcOrd="0" destOrd="0" presId="urn:microsoft.com/office/officeart/2018/2/layout/IconVerticalSolidList"/>
    <dgm:cxn modelId="{264791BF-B283-4DC1-9860-83C9E3DCFFA0}" type="presParOf" srcId="{021E4686-A5D5-448C-8EDC-37BF8331BA2A}" destId="{358CBD0B-9473-4E26-A0A2-6A444B115A17}" srcOrd="1" destOrd="0" presId="urn:microsoft.com/office/officeart/2018/2/layout/IconVerticalSolidList"/>
    <dgm:cxn modelId="{B5D0E798-6378-4334-A990-4F7AF48A0915}" type="presParOf" srcId="{021E4686-A5D5-448C-8EDC-37BF8331BA2A}" destId="{E3311C10-F3D6-49AF-85A3-A46718545EF2}" srcOrd="2" destOrd="0" presId="urn:microsoft.com/office/officeart/2018/2/layout/IconVerticalSolidList"/>
    <dgm:cxn modelId="{927C812E-51F2-4FB8-A334-2B17985D511D}" type="presParOf" srcId="{021E4686-A5D5-448C-8EDC-37BF8331BA2A}" destId="{9CD97789-DE0C-4567-B2DE-56E1E93975C2}" srcOrd="3" destOrd="0" presId="urn:microsoft.com/office/officeart/2018/2/layout/IconVerticalSolidList"/>
    <dgm:cxn modelId="{701ABEF8-54F3-415C-AD99-0EE2824E4655}" type="presParOf" srcId="{32220E9D-D781-4AB6-A7F7-3E58718E9C14}" destId="{FB559919-A8CC-4FAF-BA1D-194E07638778}" srcOrd="3" destOrd="0" presId="urn:microsoft.com/office/officeart/2018/2/layout/IconVerticalSolidList"/>
    <dgm:cxn modelId="{C6C66BA8-04B5-4C17-AF5A-60433A87B85D}" type="presParOf" srcId="{32220E9D-D781-4AB6-A7F7-3E58718E9C14}" destId="{C51B9013-B2B8-465F-9CB1-F10F9DB1AB81}" srcOrd="4" destOrd="0" presId="urn:microsoft.com/office/officeart/2018/2/layout/IconVerticalSolidList"/>
    <dgm:cxn modelId="{C12F020D-EC6E-4DA5-B6DB-6FA0E52CEF95}" type="presParOf" srcId="{C51B9013-B2B8-465F-9CB1-F10F9DB1AB81}" destId="{E680E81A-930C-4F9F-92EC-498E09327058}" srcOrd="0" destOrd="0" presId="urn:microsoft.com/office/officeart/2018/2/layout/IconVerticalSolidList"/>
    <dgm:cxn modelId="{27AAC703-40A6-4143-BDAA-CB556059E00D}" type="presParOf" srcId="{C51B9013-B2B8-465F-9CB1-F10F9DB1AB81}" destId="{7D376A36-DAD3-4350-A8A3-86EC599859B3}" srcOrd="1" destOrd="0" presId="urn:microsoft.com/office/officeart/2018/2/layout/IconVerticalSolidList"/>
    <dgm:cxn modelId="{49F5EA5E-AD07-46C1-BE61-6F832B2C82C8}" type="presParOf" srcId="{C51B9013-B2B8-465F-9CB1-F10F9DB1AB81}" destId="{7234F10B-BB80-4653-829F-57EE4138E114}" srcOrd="2" destOrd="0" presId="urn:microsoft.com/office/officeart/2018/2/layout/IconVerticalSolidList"/>
    <dgm:cxn modelId="{E7EFB158-7A93-49DA-B69F-40C58B881361}" type="presParOf" srcId="{C51B9013-B2B8-465F-9CB1-F10F9DB1AB81}" destId="{CC4A7D2E-C251-4825-AFFA-E29E071CFDA1}" srcOrd="3" destOrd="0" presId="urn:microsoft.com/office/officeart/2018/2/layout/IconVerticalSolidList"/>
    <dgm:cxn modelId="{6FFC930B-94B2-4C96-B559-02F1B943A3EE}" type="presParOf" srcId="{32220E9D-D781-4AB6-A7F7-3E58718E9C14}" destId="{F9932ADC-F376-47ED-95D3-731E8A01737B}" srcOrd="5" destOrd="0" presId="urn:microsoft.com/office/officeart/2018/2/layout/IconVerticalSolidList"/>
    <dgm:cxn modelId="{E98E1713-BCCA-47EF-B871-04DA7FA4F4F6}" type="presParOf" srcId="{32220E9D-D781-4AB6-A7F7-3E58718E9C14}" destId="{E7A53949-6F58-48FF-BFDF-ECB36490AD6E}" srcOrd="6" destOrd="0" presId="urn:microsoft.com/office/officeart/2018/2/layout/IconVerticalSolidList"/>
    <dgm:cxn modelId="{B469CE4C-8283-41B0-9199-99B9FBD62124}" type="presParOf" srcId="{E7A53949-6F58-48FF-BFDF-ECB36490AD6E}" destId="{C01A2E0F-93AE-4ECF-83EA-698006EA8195}" srcOrd="0" destOrd="0" presId="urn:microsoft.com/office/officeart/2018/2/layout/IconVerticalSolidList"/>
    <dgm:cxn modelId="{BF6159B6-7746-44E5-AEF7-60E840ACDED4}" type="presParOf" srcId="{E7A53949-6F58-48FF-BFDF-ECB36490AD6E}" destId="{780703BE-DDD5-4810-A5C2-F389FB20D283}" srcOrd="1" destOrd="0" presId="urn:microsoft.com/office/officeart/2018/2/layout/IconVerticalSolidList"/>
    <dgm:cxn modelId="{F9E74160-EB69-4A81-8230-591E43EDE84E}" type="presParOf" srcId="{E7A53949-6F58-48FF-BFDF-ECB36490AD6E}" destId="{DBFA0820-6333-40A5-8E37-324ABD5C63C5}" srcOrd="2" destOrd="0" presId="urn:microsoft.com/office/officeart/2018/2/layout/IconVerticalSolidList"/>
    <dgm:cxn modelId="{87288300-C602-42AF-A2D1-22806D1AB54E}" type="presParOf" srcId="{E7A53949-6F58-48FF-BFDF-ECB36490AD6E}" destId="{766676C7-DD28-402E-95BF-254E0A928EC0}" srcOrd="3" destOrd="0" presId="urn:microsoft.com/office/officeart/2018/2/layout/IconVerticalSolidList"/>
    <dgm:cxn modelId="{BE54A128-DC3D-4487-B504-8830E492DA77}" type="presParOf" srcId="{32220E9D-D781-4AB6-A7F7-3E58718E9C14}" destId="{A8BE02B7-178A-43E9-BB1C-45B15FAF0737}" srcOrd="7" destOrd="0" presId="urn:microsoft.com/office/officeart/2018/2/layout/IconVerticalSolidList"/>
    <dgm:cxn modelId="{A0F75EBD-AA4B-4FD1-8A64-F32EEA8D55D9}" type="presParOf" srcId="{32220E9D-D781-4AB6-A7F7-3E58718E9C14}" destId="{1C3D729E-9BFE-4EE6-8AAC-78FD56623DFF}" srcOrd="8" destOrd="0" presId="urn:microsoft.com/office/officeart/2018/2/layout/IconVerticalSolidList"/>
    <dgm:cxn modelId="{8D75A593-9267-4D3C-ADB4-896ECC99D3B1}" type="presParOf" srcId="{1C3D729E-9BFE-4EE6-8AAC-78FD56623DFF}" destId="{2E00C7C3-C088-4536-A7DF-B65FF8CA1730}" srcOrd="0" destOrd="0" presId="urn:microsoft.com/office/officeart/2018/2/layout/IconVerticalSolidList"/>
    <dgm:cxn modelId="{9A4551ED-4447-4051-B11F-1009F6161708}" type="presParOf" srcId="{1C3D729E-9BFE-4EE6-8AAC-78FD56623DFF}" destId="{8651E228-3F0D-41DC-BD01-9F60C77907AC}" srcOrd="1" destOrd="0" presId="urn:microsoft.com/office/officeart/2018/2/layout/IconVerticalSolidList"/>
    <dgm:cxn modelId="{85186ABD-EE04-4DA3-8309-30E3087CDB7A}" type="presParOf" srcId="{1C3D729E-9BFE-4EE6-8AAC-78FD56623DFF}" destId="{77C17FF9-F992-4BE0-A532-EEFF837BEDC5}" srcOrd="2" destOrd="0" presId="urn:microsoft.com/office/officeart/2018/2/layout/IconVerticalSolidList"/>
    <dgm:cxn modelId="{386B5AF6-34D4-40D9-A6DA-0E6FE03F694D}" type="presParOf" srcId="{1C3D729E-9BFE-4EE6-8AAC-78FD56623DFF}" destId="{7AAAA475-F5F8-43A6-8900-CF757C8790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06723-A80C-492D-A72E-594A685FF1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26DFE4-6AE8-48FE-9CF5-625DBF717D21}">
      <dgm:prSet/>
      <dgm:spPr/>
      <dgm:t>
        <a:bodyPr/>
        <a:lstStyle/>
        <a:p>
          <a:pPr>
            <a:lnSpc>
              <a:spcPct val="100000"/>
            </a:lnSpc>
          </a:pPr>
          <a:r>
            <a:rPr lang="en-US" b="1"/>
            <a:t>Exam accommodations </a:t>
          </a:r>
          <a:r>
            <a:rPr lang="en-US"/>
            <a:t>(quiet spaces, extended time)</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2AAFE387-EDA2-49EF-B889-E9A95924D30C}" type="parTrans" cxnId="{6D0116A3-F774-4E40-BC3B-FE76204627F4}">
      <dgm:prSet/>
      <dgm:spPr/>
      <dgm:t>
        <a:bodyPr/>
        <a:lstStyle/>
        <a:p>
          <a:endParaRPr lang="en-US"/>
        </a:p>
      </dgm:t>
    </dgm:pt>
    <dgm:pt modelId="{6A6B368B-0178-4E70-A941-A1A904182841}" type="sibTrans" cxnId="{6D0116A3-F774-4E40-BC3B-FE76204627F4}">
      <dgm:prSet/>
      <dgm:spPr/>
      <dgm:t>
        <a:bodyPr/>
        <a:lstStyle/>
        <a:p>
          <a:endParaRPr lang="en-US"/>
        </a:p>
      </dgm:t>
    </dgm:pt>
    <dgm:pt modelId="{12476C9C-F5F4-4C1E-9D63-D17766E98404}">
      <dgm:prSet/>
      <dgm:spPr/>
      <dgm:t>
        <a:bodyPr/>
        <a:lstStyle/>
        <a:p>
          <a:pPr>
            <a:lnSpc>
              <a:spcPct val="100000"/>
            </a:lnSpc>
          </a:pPr>
          <a:r>
            <a:rPr lang="en-US" b="1"/>
            <a:t>Notetaking </a:t>
          </a:r>
          <a:r>
            <a:rPr lang="en-US"/>
            <a:t>accommodations or technology (</a:t>
          </a:r>
          <a:r>
            <a:rPr lang="en-US" err="1"/>
            <a:t>Sonocent</a:t>
          </a:r>
          <a:r>
            <a:rPr lang="en-US"/>
            <a:t> Audio Notetaker/ </a:t>
          </a:r>
          <a:r>
            <a:rPr lang="en-US" err="1"/>
            <a:t>smartpen</a:t>
          </a:r>
          <a:r>
            <a:rPr lang="en-US"/>
            <a:t>, peer note taker)</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CF27851F-13DF-40E6-A06B-6A90B4452765}" type="parTrans" cxnId="{DDA1E964-0E04-4B05-BB51-A83845890A54}">
      <dgm:prSet/>
      <dgm:spPr/>
      <dgm:t>
        <a:bodyPr/>
        <a:lstStyle/>
        <a:p>
          <a:endParaRPr lang="en-US"/>
        </a:p>
      </dgm:t>
    </dgm:pt>
    <dgm:pt modelId="{319D88C2-0A51-45FD-A415-68AF76BA3319}" type="sibTrans" cxnId="{DDA1E964-0E04-4B05-BB51-A83845890A54}">
      <dgm:prSet/>
      <dgm:spPr/>
      <dgm:t>
        <a:bodyPr/>
        <a:lstStyle/>
        <a:p>
          <a:endParaRPr lang="en-US"/>
        </a:p>
      </dgm:t>
    </dgm:pt>
    <dgm:pt modelId="{801DA99F-1F7B-4DCD-B9AF-48D7E35B6D82}">
      <dgm:prSet/>
      <dgm:spPr/>
      <dgm:t>
        <a:bodyPr/>
        <a:lstStyle/>
        <a:p>
          <a:pPr>
            <a:lnSpc>
              <a:spcPct val="100000"/>
            </a:lnSpc>
          </a:pPr>
          <a:r>
            <a:rPr lang="en-US" b="1"/>
            <a:t>Exam accommodations</a:t>
          </a:r>
          <a:r>
            <a:rPr lang="en-US"/>
            <a:t> (exam reader – all questions read aloud to student)</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F9F7302B-3841-411C-92E6-698EAD5B411E}" type="parTrans" cxnId="{1F81BCCB-B751-40BC-8D57-BF1252876947}">
      <dgm:prSet/>
      <dgm:spPr/>
      <dgm:t>
        <a:bodyPr/>
        <a:lstStyle/>
        <a:p>
          <a:endParaRPr lang="en-US"/>
        </a:p>
      </dgm:t>
    </dgm:pt>
    <dgm:pt modelId="{C321CC85-B322-4736-A2D4-2A94CD4ED4BD}" type="sibTrans" cxnId="{1F81BCCB-B751-40BC-8D57-BF1252876947}">
      <dgm:prSet/>
      <dgm:spPr/>
      <dgm:t>
        <a:bodyPr/>
        <a:lstStyle/>
        <a:p>
          <a:endParaRPr lang="en-US"/>
        </a:p>
      </dgm:t>
    </dgm:pt>
    <dgm:pt modelId="{D884DF1B-30E6-4817-950D-D40153F2B11A}">
      <dgm:prSet/>
      <dgm:spPr/>
      <dgm:t>
        <a:bodyPr/>
        <a:lstStyle/>
        <a:p>
          <a:pPr>
            <a:lnSpc>
              <a:spcPct val="100000"/>
            </a:lnSpc>
          </a:pPr>
          <a:r>
            <a:rPr lang="en-US" b="1"/>
            <a:t>Alternate Format Textbooks</a:t>
          </a:r>
          <a:r>
            <a:rPr lang="en-US"/>
            <a:t> (Accessible PDF, DAISY, Braille, </a:t>
          </a:r>
          <a:r>
            <a:rPr lang="en-US" err="1"/>
            <a:t>etc</a:t>
          </a:r>
          <a:r>
            <a:rPr lang="en-US"/>
            <a:t>)</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6968E13A-7B2C-45E2-8DC1-383197EE681C}" type="parTrans" cxnId="{1B873973-14AB-4587-BFCC-F18E8CE1710A}">
      <dgm:prSet/>
      <dgm:spPr/>
      <dgm:t>
        <a:bodyPr/>
        <a:lstStyle/>
        <a:p>
          <a:endParaRPr lang="en-US"/>
        </a:p>
      </dgm:t>
    </dgm:pt>
    <dgm:pt modelId="{C128AE8D-8E5F-4B00-9F0E-B83B6873C443}" type="sibTrans" cxnId="{1B873973-14AB-4587-BFCC-F18E8CE1710A}">
      <dgm:prSet/>
      <dgm:spPr/>
      <dgm:t>
        <a:bodyPr/>
        <a:lstStyle/>
        <a:p>
          <a:endParaRPr lang="en-US"/>
        </a:p>
      </dgm:t>
    </dgm:pt>
    <dgm:pt modelId="{E7C4FFCF-40EE-4E07-978E-94C29249578F}">
      <dgm:prSet/>
      <dgm:spPr/>
      <dgm:t>
        <a:bodyPr/>
        <a:lstStyle/>
        <a:p>
          <a:pPr>
            <a:lnSpc>
              <a:spcPct val="100000"/>
            </a:lnSpc>
          </a:pPr>
          <a:r>
            <a:rPr lang="en-US" b="1"/>
            <a:t>Classroom </a:t>
          </a:r>
          <a:r>
            <a:rPr lang="en-US" b="1" err="1"/>
            <a:t>accomodations</a:t>
          </a:r>
          <a:r>
            <a:rPr lang="en-US"/>
            <a:t> (preferential seating, in-class FM system, laptop use, </a:t>
          </a:r>
          <a:r>
            <a:rPr lang="en-US" err="1"/>
            <a:t>etc</a:t>
          </a:r>
          <a:r>
            <a:rPr lang="en-US"/>
            <a:t>)</a:t>
          </a:r>
        </a:p>
      </dgm:t>
      <dgm:extLst>
        <a:ext uri="{E40237B7-FDA0-4F09-8148-C483321AD2D9}">
          <dgm14:cNvPr xmlns:dgm14="http://schemas.microsoft.com/office/drawing/2010/diagram" id="0" name="" descr="•Exam accommodations (quiet spaces, extended time)&#10;•Notetaking accommodations or technology (Sonocent Audio Notetaker/ smartpen, peer note taker)&#10;•Exam accommodations (exam reader – all questions read aloud to student)&#10;•Alternate Format Textbooks (Accessible PDF, DAISY, Braille, etc)&#10;•Classroom accomodations (preferential seating, in-class FM system, laptop use, etc)&#10;"/>
        </a:ext>
      </dgm:extLst>
    </dgm:pt>
    <dgm:pt modelId="{978D35B3-88D6-477D-BCE0-694AD10CAE89}" type="parTrans" cxnId="{98C15AB5-1091-4B93-AA48-8F199821F1F2}">
      <dgm:prSet/>
      <dgm:spPr/>
      <dgm:t>
        <a:bodyPr/>
        <a:lstStyle/>
        <a:p>
          <a:endParaRPr lang="en-US"/>
        </a:p>
      </dgm:t>
    </dgm:pt>
    <dgm:pt modelId="{CF12EC1D-784A-4F69-B64C-821208FFD282}" type="sibTrans" cxnId="{98C15AB5-1091-4B93-AA48-8F199821F1F2}">
      <dgm:prSet/>
      <dgm:spPr/>
      <dgm:t>
        <a:bodyPr/>
        <a:lstStyle/>
        <a:p>
          <a:endParaRPr lang="en-US"/>
        </a:p>
      </dgm:t>
    </dgm:pt>
    <dgm:pt modelId="{32220E9D-D781-4AB6-A7F7-3E58718E9C14}" type="pres">
      <dgm:prSet presAssocID="{65006723-A80C-492D-A72E-594A685FF134}" presName="root" presStyleCnt="0">
        <dgm:presLayoutVars>
          <dgm:dir/>
          <dgm:resizeHandles val="exact"/>
        </dgm:presLayoutVars>
      </dgm:prSet>
      <dgm:spPr/>
    </dgm:pt>
    <dgm:pt modelId="{8D21CCAC-1FA1-469A-A9F6-04D696C83F9F}" type="pres">
      <dgm:prSet presAssocID="{6026DFE4-6AE8-48FE-9CF5-625DBF717D21}" presName="compNode" presStyleCnt="0"/>
      <dgm:spPr/>
    </dgm:pt>
    <dgm:pt modelId="{F03F90A0-5B2E-4C36-A693-AC9621F87FC0}" type="pres">
      <dgm:prSet presAssocID="{6026DFE4-6AE8-48FE-9CF5-625DBF717D21}" presName="bgRect" presStyleLbl="bgShp" presStyleIdx="0" presStyleCnt="5"/>
      <dgm:spPr/>
    </dgm:pt>
    <dgm:pt modelId="{17D1A579-3A04-46E3-A2C1-A91425BC534D}" type="pres">
      <dgm:prSet presAssocID="{6026DFE4-6AE8-48FE-9CF5-625DBF717D2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5EECD88A-C02F-4F23-9272-E9A5999596F5}" type="pres">
      <dgm:prSet presAssocID="{6026DFE4-6AE8-48FE-9CF5-625DBF717D21}" presName="spaceRect" presStyleCnt="0"/>
      <dgm:spPr/>
    </dgm:pt>
    <dgm:pt modelId="{A68B5CF4-E757-4991-BA41-9235AA985714}" type="pres">
      <dgm:prSet presAssocID="{6026DFE4-6AE8-48FE-9CF5-625DBF717D21}" presName="parTx" presStyleLbl="revTx" presStyleIdx="0" presStyleCnt="5">
        <dgm:presLayoutVars>
          <dgm:chMax val="0"/>
          <dgm:chPref val="0"/>
        </dgm:presLayoutVars>
      </dgm:prSet>
      <dgm:spPr/>
    </dgm:pt>
    <dgm:pt modelId="{82F98290-BF52-4C3E-9757-A3DA675FEFDD}" type="pres">
      <dgm:prSet presAssocID="{6A6B368B-0178-4E70-A941-A1A904182841}" presName="sibTrans" presStyleCnt="0"/>
      <dgm:spPr/>
    </dgm:pt>
    <dgm:pt modelId="{021E4686-A5D5-448C-8EDC-37BF8331BA2A}" type="pres">
      <dgm:prSet presAssocID="{12476C9C-F5F4-4C1E-9D63-D17766E98404}" presName="compNode" presStyleCnt="0"/>
      <dgm:spPr/>
    </dgm:pt>
    <dgm:pt modelId="{C875A4BC-62FF-4397-8400-A4671E075A87}" type="pres">
      <dgm:prSet presAssocID="{12476C9C-F5F4-4C1E-9D63-D17766E98404}" presName="bgRect" presStyleLbl="bgShp" presStyleIdx="1" presStyleCnt="5"/>
      <dgm:spPr/>
    </dgm:pt>
    <dgm:pt modelId="{358CBD0B-9473-4E26-A0A2-6A444B115A17}" type="pres">
      <dgm:prSet presAssocID="{12476C9C-F5F4-4C1E-9D63-D17766E984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VD player"/>
        </a:ext>
      </dgm:extLst>
    </dgm:pt>
    <dgm:pt modelId="{E3311C10-F3D6-49AF-85A3-A46718545EF2}" type="pres">
      <dgm:prSet presAssocID="{12476C9C-F5F4-4C1E-9D63-D17766E98404}" presName="spaceRect" presStyleCnt="0"/>
      <dgm:spPr/>
    </dgm:pt>
    <dgm:pt modelId="{9CD97789-DE0C-4567-B2DE-56E1E93975C2}" type="pres">
      <dgm:prSet presAssocID="{12476C9C-F5F4-4C1E-9D63-D17766E98404}" presName="parTx" presStyleLbl="revTx" presStyleIdx="1" presStyleCnt="5">
        <dgm:presLayoutVars>
          <dgm:chMax val="0"/>
          <dgm:chPref val="0"/>
        </dgm:presLayoutVars>
      </dgm:prSet>
      <dgm:spPr/>
    </dgm:pt>
    <dgm:pt modelId="{FB559919-A8CC-4FAF-BA1D-194E07638778}" type="pres">
      <dgm:prSet presAssocID="{319D88C2-0A51-45FD-A415-68AF76BA3319}" presName="sibTrans" presStyleCnt="0"/>
      <dgm:spPr/>
    </dgm:pt>
    <dgm:pt modelId="{C51B9013-B2B8-465F-9CB1-F10F9DB1AB81}" type="pres">
      <dgm:prSet presAssocID="{801DA99F-1F7B-4DCD-B9AF-48D7E35B6D82}" presName="compNode" presStyleCnt="0"/>
      <dgm:spPr/>
    </dgm:pt>
    <dgm:pt modelId="{E680E81A-930C-4F9F-92EC-498E09327058}" type="pres">
      <dgm:prSet presAssocID="{801DA99F-1F7B-4DCD-B9AF-48D7E35B6D82}" presName="bgRect" presStyleLbl="bgShp" presStyleIdx="2" presStyleCnt="5"/>
      <dgm:spPr/>
    </dgm:pt>
    <dgm:pt modelId="{7D376A36-DAD3-4350-A8A3-86EC599859B3}" type="pres">
      <dgm:prSet presAssocID="{801DA99F-1F7B-4DCD-B9AF-48D7E35B6D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234F10B-BB80-4653-829F-57EE4138E114}" type="pres">
      <dgm:prSet presAssocID="{801DA99F-1F7B-4DCD-B9AF-48D7E35B6D82}" presName="spaceRect" presStyleCnt="0"/>
      <dgm:spPr/>
    </dgm:pt>
    <dgm:pt modelId="{CC4A7D2E-C251-4825-AFFA-E29E071CFDA1}" type="pres">
      <dgm:prSet presAssocID="{801DA99F-1F7B-4DCD-B9AF-48D7E35B6D82}" presName="parTx" presStyleLbl="revTx" presStyleIdx="2" presStyleCnt="5">
        <dgm:presLayoutVars>
          <dgm:chMax val="0"/>
          <dgm:chPref val="0"/>
        </dgm:presLayoutVars>
      </dgm:prSet>
      <dgm:spPr/>
    </dgm:pt>
    <dgm:pt modelId="{F9932ADC-F376-47ED-95D3-731E8A01737B}" type="pres">
      <dgm:prSet presAssocID="{C321CC85-B322-4736-A2D4-2A94CD4ED4BD}" presName="sibTrans" presStyleCnt="0"/>
      <dgm:spPr/>
    </dgm:pt>
    <dgm:pt modelId="{E7A53949-6F58-48FF-BFDF-ECB36490AD6E}" type="pres">
      <dgm:prSet presAssocID="{D884DF1B-30E6-4817-950D-D40153F2B11A}" presName="compNode" presStyleCnt="0"/>
      <dgm:spPr/>
    </dgm:pt>
    <dgm:pt modelId="{C01A2E0F-93AE-4ECF-83EA-698006EA8195}" type="pres">
      <dgm:prSet presAssocID="{D884DF1B-30E6-4817-950D-D40153F2B11A}" presName="bgRect" presStyleLbl="bgShp" presStyleIdx="3" presStyleCnt="5"/>
      <dgm:spPr/>
    </dgm:pt>
    <dgm:pt modelId="{780703BE-DDD5-4810-A5C2-F389FB20D283}" type="pres">
      <dgm:prSet presAssocID="{D884DF1B-30E6-4817-950D-D40153F2B1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terpillar"/>
        </a:ext>
      </dgm:extLst>
    </dgm:pt>
    <dgm:pt modelId="{DBFA0820-6333-40A5-8E37-324ABD5C63C5}" type="pres">
      <dgm:prSet presAssocID="{D884DF1B-30E6-4817-950D-D40153F2B11A}" presName="spaceRect" presStyleCnt="0"/>
      <dgm:spPr/>
    </dgm:pt>
    <dgm:pt modelId="{766676C7-DD28-402E-95BF-254E0A928EC0}" type="pres">
      <dgm:prSet presAssocID="{D884DF1B-30E6-4817-950D-D40153F2B11A}" presName="parTx" presStyleLbl="revTx" presStyleIdx="3" presStyleCnt="5">
        <dgm:presLayoutVars>
          <dgm:chMax val="0"/>
          <dgm:chPref val="0"/>
        </dgm:presLayoutVars>
      </dgm:prSet>
      <dgm:spPr/>
    </dgm:pt>
    <dgm:pt modelId="{A8BE02B7-178A-43E9-BB1C-45B15FAF0737}" type="pres">
      <dgm:prSet presAssocID="{C128AE8D-8E5F-4B00-9F0E-B83B6873C443}" presName="sibTrans" presStyleCnt="0"/>
      <dgm:spPr/>
    </dgm:pt>
    <dgm:pt modelId="{1C3D729E-9BFE-4EE6-8AAC-78FD56623DFF}" type="pres">
      <dgm:prSet presAssocID="{E7C4FFCF-40EE-4E07-978E-94C29249578F}" presName="compNode" presStyleCnt="0"/>
      <dgm:spPr/>
    </dgm:pt>
    <dgm:pt modelId="{2E00C7C3-C088-4536-A7DF-B65FF8CA1730}" type="pres">
      <dgm:prSet presAssocID="{E7C4FFCF-40EE-4E07-978E-94C29249578F}" presName="bgRect" presStyleLbl="bgShp" presStyleIdx="4" presStyleCnt="5"/>
      <dgm:spPr/>
    </dgm:pt>
    <dgm:pt modelId="{8651E228-3F0D-41DC-BD01-9F60C77907AC}" type="pres">
      <dgm:prSet presAssocID="{E7C4FFCF-40EE-4E07-978E-94C29249578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Cane"/>
        </a:ext>
      </dgm:extLst>
    </dgm:pt>
    <dgm:pt modelId="{77C17FF9-F992-4BE0-A532-EEFF837BEDC5}" type="pres">
      <dgm:prSet presAssocID="{E7C4FFCF-40EE-4E07-978E-94C29249578F}" presName="spaceRect" presStyleCnt="0"/>
      <dgm:spPr/>
    </dgm:pt>
    <dgm:pt modelId="{7AAAA475-F5F8-43A6-8900-CF757C87900C}" type="pres">
      <dgm:prSet presAssocID="{E7C4FFCF-40EE-4E07-978E-94C29249578F}" presName="parTx" presStyleLbl="revTx" presStyleIdx="4" presStyleCnt="5">
        <dgm:presLayoutVars>
          <dgm:chMax val="0"/>
          <dgm:chPref val="0"/>
        </dgm:presLayoutVars>
      </dgm:prSet>
      <dgm:spPr/>
    </dgm:pt>
  </dgm:ptLst>
  <dgm:cxnLst>
    <dgm:cxn modelId="{246B6501-F2A6-4B3E-ADE5-66F4B55247A4}" type="presOf" srcId="{6026DFE4-6AE8-48FE-9CF5-625DBF717D21}" destId="{A68B5CF4-E757-4991-BA41-9235AA985714}" srcOrd="0" destOrd="0" presId="urn:microsoft.com/office/officeart/2018/2/layout/IconVerticalSolidList"/>
    <dgm:cxn modelId="{76564604-A57F-4025-95EC-653BA0CB8E84}" type="presOf" srcId="{E7C4FFCF-40EE-4E07-978E-94C29249578F}" destId="{7AAAA475-F5F8-43A6-8900-CF757C87900C}" srcOrd="0" destOrd="0" presId="urn:microsoft.com/office/officeart/2018/2/layout/IconVerticalSolidList"/>
    <dgm:cxn modelId="{18989C04-702A-4684-96CA-AA69427CAEC5}" type="presOf" srcId="{65006723-A80C-492D-A72E-594A685FF134}" destId="{32220E9D-D781-4AB6-A7F7-3E58718E9C14}" srcOrd="0" destOrd="0" presId="urn:microsoft.com/office/officeart/2018/2/layout/IconVerticalSolidList"/>
    <dgm:cxn modelId="{DDA1E964-0E04-4B05-BB51-A83845890A54}" srcId="{65006723-A80C-492D-A72E-594A685FF134}" destId="{12476C9C-F5F4-4C1E-9D63-D17766E98404}" srcOrd="1" destOrd="0" parTransId="{CF27851F-13DF-40E6-A06B-6A90B4452765}" sibTransId="{319D88C2-0A51-45FD-A415-68AF76BA3319}"/>
    <dgm:cxn modelId="{1B873973-14AB-4587-BFCC-F18E8CE1710A}" srcId="{65006723-A80C-492D-A72E-594A685FF134}" destId="{D884DF1B-30E6-4817-950D-D40153F2B11A}" srcOrd="3" destOrd="0" parTransId="{6968E13A-7B2C-45E2-8DC1-383197EE681C}" sibTransId="{C128AE8D-8E5F-4B00-9F0E-B83B6873C443}"/>
    <dgm:cxn modelId="{5ECB4355-8C68-4529-A51A-AACA107A7422}" type="presOf" srcId="{801DA99F-1F7B-4DCD-B9AF-48D7E35B6D82}" destId="{CC4A7D2E-C251-4825-AFFA-E29E071CFDA1}" srcOrd="0" destOrd="0" presId="urn:microsoft.com/office/officeart/2018/2/layout/IconVerticalSolidList"/>
    <dgm:cxn modelId="{4AE95683-BE6D-4310-A722-57775B133443}" type="presOf" srcId="{D884DF1B-30E6-4817-950D-D40153F2B11A}" destId="{766676C7-DD28-402E-95BF-254E0A928EC0}" srcOrd="0" destOrd="0" presId="urn:microsoft.com/office/officeart/2018/2/layout/IconVerticalSolidList"/>
    <dgm:cxn modelId="{6D0116A3-F774-4E40-BC3B-FE76204627F4}" srcId="{65006723-A80C-492D-A72E-594A685FF134}" destId="{6026DFE4-6AE8-48FE-9CF5-625DBF717D21}" srcOrd="0" destOrd="0" parTransId="{2AAFE387-EDA2-49EF-B889-E9A95924D30C}" sibTransId="{6A6B368B-0178-4E70-A941-A1A904182841}"/>
    <dgm:cxn modelId="{98C15AB5-1091-4B93-AA48-8F199821F1F2}" srcId="{65006723-A80C-492D-A72E-594A685FF134}" destId="{E7C4FFCF-40EE-4E07-978E-94C29249578F}" srcOrd="4" destOrd="0" parTransId="{978D35B3-88D6-477D-BCE0-694AD10CAE89}" sibTransId="{CF12EC1D-784A-4F69-B64C-821208FFD282}"/>
    <dgm:cxn modelId="{1F81BCCB-B751-40BC-8D57-BF1252876947}" srcId="{65006723-A80C-492D-A72E-594A685FF134}" destId="{801DA99F-1F7B-4DCD-B9AF-48D7E35B6D82}" srcOrd="2" destOrd="0" parTransId="{F9F7302B-3841-411C-92E6-698EAD5B411E}" sibTransId="{C321CC85-B322-4736-A2D4-2A94CD4ED4BD}"/>
    <dgm:cxn modelId="{3B8F78FA-B268-4C17-835D-C8BD89C5BAFB}" type="presOf" srcId="{12476C9C-F5F4-4C1E-9D63-D17766E98404}" destId="{9CD97789-DE0C-4567-B2DE-56E1E93975C2}" srcOrd="0" destOrd="0" presId="urn:microsoft.com/office/officeart/2018/2/layout/IconVerticalSolidList"/>
    <dgm:cxn modelId="{396BFC89-C401-4122-BA72-FF644FD671E3}" type="presParOf" srcId="{32220E9D-D781-4AB6-A7F7-3E58718E9C14}" destId="{8D21CCAC-1FA1-469A-A9F6-04D696C83F9F}" srcOrd="0" destOrd="0" presId="urn:microsoft.com/office/officeart/2018/2/layout/IconVerticalSolidList"/>
    <dgm:cxn modelId="{7B3AA051-B0DB-4ABB-91A7-2546CDC68F76}" type="presParOf" srcId="{8D21CCAC-1FA1-469A-A9F6-04D696C83F9F}" destId="{F03F90A0-5B2E-4C36-A693-AC9621F87FC0}" srcOrd="0" destOrd="0" presId="urn:microsoft.com/office/officeart/2018/2/layout/IconVerticalSolidList"/>
    <dgm:cxn modelId="{7C1C5E6E-363D-4606-9B94-B0485952DF33}" type="presParOf" srcId="{8D21CCAC-1FA1-469A-A9F6-04D696C83F9F}" destId="{17D1A579-3A04-46E3-A2C1-A91425BC534D}" srcOrd="1" destOrd="0" presId="urn:microsoft.com/office/officeart/2018/2/layout/IconVerticalSolidList"/>
    <dgm:cxn modelId="{E2246A16-6100-4C8E-9FC6-632687028030}" type="presParOf" srcId="{8D21CCAC-1FA1-469A-A9F6-04D696C83F9F}" destId="{5EECD88A-C02F-4F23-9272-E9A5999596F5}" srcOrd="2" destOrd="0" presId="urn:microsoft.com/office/officeart/2018/2/layout/IconVerticalSolidList"/>
    <dgm:cxn modelId="{5DAC8F08-4C5D-4EEA-ABB2-5968317CA184}" type="presParOf" srcId="{8D21CCAC-1FA1-469A-A9F6-04D696C83F9F}" destId="{A68B5CF4-E757-4991-BA41-9235AA985714}" srcOrd="3" destOrd="0" presId="urn:microsoft.com/office/officeart/2018/2/layout/IconVerticalSolidList"/>
    <dgm:cxn modelId="{793CD2CB-AF54-49F1-8491-D1EE48FB65EF}" type="presParOf" srcId="{32220E9D-D781-4AB6-A7F7-3E58718E9C14}" destId="{82F98290-BF52-4C3E-9757-A3DA675FEFDD}" srcOrd="1" destOrd="0" presId="urn:microsoft.com/office/officeart/2018/2/layout/IconVerticalSolidList"/>
    <dgm:cxn modelId="{9AC4CD55-805C-45B0-8A6C-3366C96F322E}" type="presParOf" srcId="{32220E9D-D781-4AB6-A7F7-3E58718E9C14}" destId="{021E4686-A5D5-448C-8EDC-37BF8331BA2A}" srcOrd="2" destOrd="0" presId="urn:microsoft.com/office/officeart/2018/2/layout/IconVerticalSolidList"/>
    <dgm:cxn modelId="{CD31F60E-811E-425D-83D6-3CC4104224DB}" type="presParOf" srcId="{021E4686-A5D5-448C-8EDC-37BF8331BA2A}" destId="{C875A4BC-62FF-4397-8400-A4671E075A87}" srcOrd="0" destOrd="0" presId="urn:microsoft.com/office/officeart/2018/2/layout/IconVerticalSolidList"/>
    <dgm:cxn modelId="{264791BF-B283-4DC1-9860-83C9E3DCFFA0}" type="presParOf" srcId="{021E4686-A5D5-448C-8EDC-37BF8331BA2A}" destId="{358CBD0B-9473-4E26-A0A2-6A444B115A17}" srcOrd="1" destOrd="0" presId="urn:microsoft.com/office/officeart/2018/2/layout/IconVerticalSolidList"/>
    <dgm:cxn modelId="{B5D0E798-6378-4334-A990-4F7AF48A0915}" type="presParOf" srcId="{021E4686-A5D5-448C-8EDC-37BF8331BA2A}" destId="{E3311C10-F3D6-49AF-85A3-A46718545EF2}" srcOrd="2" destOrd="0" presId="urn:microsoft.com/office/officeart/2018/2/layout/IconVerticalSolidList"/>
    <dgm:cxn modelId="{927C812E-51F2-4FB8-A334-2B17985D511D}" type="presParOf" srcId="{021E4686-A5D5-448C-8EDC-37BF8331BA2A}" destId="{9CD97789-DE0C-4567-B2DE-56E1E93975C2}" srcOrd="3" destOrd="0" presId="urn:microsoft.com/office/officeart/2018/2/layout/IconVerticalSolidList"/>
    <dgm:cxn modelId="{701ABEF8-54F3-415C-AD99-0EE2824E4655}" type="presParOf" srcId="{32220E9D-D781-4AB6-A7F7-3E58718E9C14}" destId="{FB559919-A8CC-4FAF-BA1D-194E07638778}" srcOrd="3" destOrd="0" presId="urn:microsoft.com/office/officeart/2018/2/layout/IconVerticalSolidList"/>
    <dgm:cxn modelId="{C6C66BA8-04B5-4C17-AF5A-60433A87B85D}" type="presParOf" srcId="{32220E9D-D781-4AB6-A7F7-3E58718E9C14}" destId="{C51B9013-B2B8-465F-9CB1-F10F9DB1AB81}" srcOrd="4" destOrd="0" presId="urn:microsoft.com/office/officeart/2018/2/layout/IconVerticalSolidList"/>
    <dgm:cxn modelId="{C12F020D-EC6E-4DA5-B6DB-6FA0E52CEF95}" type="presParOf" srcId="{C51B9013-B2B8-465F-9CB1-F10F9DB1AB81}" destId="{E680E81A-930C-4F9F-92EC-498E09327058}" srcOrd="0" destOrd="0" presId="urn:microsoft.com/office/officeart/2018/2/layout/IconVerticalSolidList"/>
    <dgm:cxn modelId="{27AAC703-40A6-4143-BDAA-CB556059E00D}" type="presParOf" srcId="{C51B9013-B2B8-465F-9CB1-F10F9DB1AB81}" destId="{7D376A36-DAD3-4350-A8A3-86EC599859B3}" srcOrd="1" destOrd="0" presId="urn:microsoft.com/office/officeart/2018/2/layout/IconVerticalSolidList"/>
    <dgm:cxn modelId="{49F5EA5E-AD07-46C1-BE61-6F832B2C82C8}" type="presParOf" srcId="{C51B9013-B2B8-465F-9CB1-F10F9DB1AB81}" destId="{7234F10B-BB80-4653-829F-57EE4138E114}" srcOrd="2" destOrd="0" presId="urn:microsoft.com/office/officeart/2018/2/layout/IconVerticalSolidList"/>
    <dgm:cxn modelId="{E7EFB158-7A93-49DA-B69F-40C58B881361}" type="presParOf" srcId="{C51B9013-B2B8-465F-9CB1-F10F9DB1AB81}" destId="{CC4A7D2E-C251-4825-AFFA-E29E071CFDA1}" srcOrd="3" destOrd="0" presId="urn:microsoft.com/office/officeart/2018/2/layout/IconVerticalSolidList"/>
    <dgm:cxn modelId="{6FFC930B-94B2-4C96-B559-02F1B943A3EE}" type="presParOf" srcId="{32220E9D-D781-4AB6-A7F7-3E58718E9C14}" destId="{F9932ADC-F376-47ED-95D3-731E8A01737B}" srcOrd="5" destOrd="0" presId="urn:microsoft.com/office/officeart/2018/2/layout/IconVerticalSolidList"/>
    <dgm:cxn modelId="{E98E1713-BCCA-47EF-B871-04DA7FA4F4F6}" type="presParOf" srcId="{32220E9D-D781-4AB6-A7F7-3E58718E9C14}" destId="{E7A53949-6F58-48FF-BFDF-ECB36490AD6E}" srcOrd="6" destOrd="0" presId="urn:microsoft.com/office/officeart/2018/2/layout/IconVerticalSolidList"/>
    <dgm:cxn modelId="{B469CE4C-8283-41B0-9199-99B9FBD62124}" type="presParOf" srcId="{E7A53949-6F58-48FF-BFDF-ECB36490AD6E}" destId="{C01A2E0F-93AE-4ECF-83EA-698006EA8195}" srcOrd="0" destOrd="0" presId="urn:microsoft.com/office/officeart/2018/2/layout/IconVerticalSolidList"/>
    <dgm:cxn modelId="{BF6159B6-7746-44E5-AEF7-60E840ACDED4}" type="presParOf" srcId="{E7A53949-6F58-48FF-BFDF-ECB36490AD6E}" destId="{780703BE-DDD5-4810-A5C2-F389FB20D283}" srcOrd="1" destOrd="0" presId="urn:microsoft.com/office/officeart/2018/2/layout/IconVerticalSolidList"/>
    <dgm:cxn modelId="{F9E74160-EB69-4A81-8230-591E43EDE84E}" type="presParOf" srcId="{E7A53949-6F58-48FF-BFDF-ECB36490AD6E}" destId="{DBFA0820-6333-40A5-8E37-324ABD5C63C5}" srcOrd="2" destOrd="0" presId="urn:microsoft.com/office/officeart/2018/2/layout/IconVerticalSolidList"/>
    <dgm:cxn modelId="{87288300-C602-42AF-A2D1-22806D1AB54E}" type="presParOf" srcId="{E7A53949-6F58-48FF-BFDF-ECB36490AD6E}" destId="{766676C7-DD28-402E-95BF-254E0A928EC0}" srcOrd="3" destOrd="0" presId="urn:microsoft.com/office/officeart/2018/2/layout/IconVerticalSolidList"/>
    <dgm:cxn modelId="{BE54A128-DC3D-4487-B504-8830E492DA77}" type="presParOf" srcId="{32220E9D-D781-4AB6-A7F7-3E58718E9C14}" destId="{A8BE02B7-178A-43E9-BB1C-45B15FAF0737}" srcOrd="7" destOrd="0" presId="urn:microsoft.com/office/officeart/2018/2/layout/IconVerticalSolidList"/>
    <dgm:cxn modelId="{A0F75EBD-AA4B-4FD1-8A64-F32EEA8D55D9}" type="presParOf" srcId="{32220E9D-D781-4AB6-A7F7-3E58718E9C14}" destId="{1C3D729E-9BFE-4EE6-8AAC-78FD56623DFF}" srcOrd="8" destOrd="0" presId="urn:microsoft.com/office/officeart/2018/2/layout/IconVerticalSolidList"/>
    <dgm:cxn modelId="{8D75A593-9267-4D3C-ADB4-896ECC99D3B1}" type="presParOf" srcId="{1C3D729E-9BFE-4EE6-8AAC-78FD56623DFF}" destId="{2E00C7C3-C088-4536-A7DF-B65FF8CA1730}" srcOrd="0" destOrd="0" presId="urn:microsoft.com/office/officeart/2018/2/layout/IconVerticalSolidList"/>
    <dgm:cxn modelId="{9A4551ED-4447-4051-B11F-1009F6161708}" type="presParOf" srcId="{1C3D729E-9BFE-4EE6-8AAC-78FD56623DFF}" destId="{8651E228-3F0D-41DC-BD01-9F60C77907AC}" srcOrd="1" destOrd="0" presId="urn:microsoft.com/office/officeart/2018/2/layout/IconVerticalSolidList"/>
    <dgm:cxn modelId="{85186ABD-EE04-4DA3-8309-30E3087CDB7A}" type="presParOf" srcId="{1C3D729E-9BFE-4EE6-8AAC-78FD56623DFF}" destId="{77C17FF9-F992-4BE0-A532-EEFF837BEDC5}" srcOrd="2" destOrd="0" presId="urn:microsoft.com/office/officeart/2018/2/layout/IconVerticalSolidList"/>
    <dgm:cxn modelId="{386B5AF6-34D4-40D9-A6DA-0E6FE03F694D}" type="presParOf" srcId="{1C3D729E-9BFE-4EE6-8AAC-78FD56623DFF}" destId="{7AAAA475-F5F8-43A6-8900-CF757C8790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91EDB-B778-49EC-92BE-6AED2D773690}">
      <dsp:nvSpPr>
        <dsp:cNvPr id="0" name=""/>
        <dsp:cNvSpPr/>
      </dsp:nvSpPr>
      <dsp:spPr>
        <a:xfrm>
          <a:off x="0" y="554514"/>
          <a:ext cx="10760015" cy="226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5097" tIns="666496" rIns="835097"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a:t>addresses discriminatory aspects related to equivalent user experience for people with disabilities. </a:t>
          </a:r>
        </a:p>
      </dsp:txBody>
      <dsp:txXfrm>
        <a:off x="0" y="554514"/>
        <a:ext cx="10760015" cy="2268000"/>
      </dsp:txXfrm>
    </dsp:sp>
    <dsp:sp modelId="{5301E064-7CE1-4686-B15D-A438E81EC179}">
      <dsp:nvSpPr>
        <dsp:cNvPr id="0" name=""/>
        <dsp:cNvSpPr/>
      </dsp:nvSpPr>
      <dsp:spPr>
        <a:xfrm>
          <a:off x="538000" y="82194"/>
          <a:ext cx="7532010" cy="944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692" tIns="0" rIns="284692" bIns="0" numCol="1" spcCol="1270" anchor="ctr" anchorCtr="0">
          <a:noAutofit/>
        </a:bodyPr>
        <a:lstStyle/>
        <a:p>
          <a:pPr marL="0" lvl="0" indent="0" algn="l" defTabSz="1422400">
            <a:lnSpc>
              <a:spcPct val="90000"/>
            </a:lnSpc>
            <a:spcBef>
              <a:spcPct val="0"/>
            </a:spcBef>
            <a:spcAft>
              <a:spcPct val="35000"/>
            </a:spcAft>
            <a:buNone/>
            <a:defRPr b="1"/>
          </a:pPr>
          <a:r>
            <a:rPr lang="en-US" sz="3200" kern="1200"/>
            <a:t>Accessibility</a:t>
          </a:r>
        </a:p>
      </dsp:txBody>
      <dsp:txXfrm>
        <a:off x="584114" y="128308"/>
        <a:ext cx="7439782" cy="852412"/>
      </dsp:txXfrm>
    </dsp:sp>
    <dsp:sp modelId="{5EE9A3E0-28F1-468C-9720-AEFC554A3C17}">
      <dsp:nvSpPr>
        <dsp:cNvPr id="0" name=""/>
        <dsp:cNvSpPr/>
      </dsp:nvSpPr>
      <dsp:spPr>
        <a:xfrm>
          <a:off x="0" y="3467634"/>
          <a:ext cx="10760015" cy="226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5097" tIns="666496" rIns="835097"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a:t>is about designing products to be effective, efficient, and satisfying. Usability includes </a:t>
          </a:r>
          <a:r>
            <a:rPr lang="en-US" sz="3200" i="1" kern="1200"/>
            <a:t>user experience design</a:t>
          </a:r>
          <a:r>
            <a:rPr lang="en-US" sz="3200" kern="1200"/>
            <a:t>.</a:t>
          </a:r>
        </a:p>
      </dsp:txBody>
      <dsp:txXfrm>
        <a:off x="0" y="3467634"/>
        <a:ext cx="10760015" cy="2268000"/>
      </dsp:txXfrm>
    </dsp:sp>
    <dsp:sp modelId="{D5E0FBE0-3123-45A5-8B16-23F7BC77F751}">
      <dsp:nvSpPr>
        <dsp:cNvPr id="0" name=""/>
        <dsp:cNvSpPr/>
      </dsp:nvSpPr>
      <dsp:spPr>
        <a:xfrm>
          <a:off x="538000" y="2995314"/>
          <a:ext cx="7532010" cy="944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692" tIns="0" rIns="284692" bIns="0" numCol="1" spcCol="1270" anchor="ctr" anchorCtr="0">
          <a:noAutofit/>
        </a:bodyPr>
        <a:lstStyle/>
        <a:p>
          <a:pPr marL="0" lvl="0" indent="0" algn="l" defTabSz="1422400">
            <a:lnSpc>
              <a:spcPct val="90000"/>
            </a:lnSpc>
            <a:spcBef>
              <a:spcPct val="0"/>
            </a:spcBef>
            <a:spcAft>
              <a:spcPct val="35000"/>
            </a:spcAft>
            <a:buNone/>
            <a:defRPr b="1"/>
          </a:pPr>
          <a:r>
            <a:rPr lang="en-US" sz="3200" kern="1200"/>
            <a:t>Usability</a:t>
          </a:r>
        </a:p>
      </dsp:txBody>
      <dsp:txXfrm>
        <a:off x="584114" y="3041428"/>
        <a:ext cx="7439782"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F90A0-5B2E-4C36-A693-AC9621F87FC0}">
      <dsp:nvSpPr>
        <dsp:cNvPr id="0" name=""/>
        <dsp:cNvSpPr/>
      </dsp:nvSpPr>
      <dsp:spPr>
        <a:xfrm>
          <a:off x="0" y="5168"/>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1A579-3A04-46E3-A2C1-A91425BC534D}">
      <dsp:nvSpPr>
        <dsp:cNvPr id="0" name=""/>
        <dsp:cNvSpPr/>
      </dsp:nvSpPr>
      <dsp:spPr>
        <a:xfrm>
          <a:off x="333015" y="252866"/>
          <a:ext cx="605483" cy="605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B5CF4-E757-4991-BA41-9235AA985714}">
      <dsp:nvSpPr>
        <dsp:cNvPr id="0" name=""/>
        <dsp:cNvSpPr/>
      </dsp:nvSpPr>
      <dsp:spPr>
        <a:xfrm>
          <a:off x="1271515" y="5168"/>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Exam accommodations </a:t>
          </a:r>
          <a:r>
            <a:rPr lang="en-US" sz="1900" kern="1200"/>
            <a:t>(quiet spaces, extended time)</a:t>
          </a:r>
        </a:p>
      </dsp:txBody>
      <dsp:txXfrm>
        <a:off x="1271515" y="5168"/>
        <a:ext cx="5806005" cy="1100878"/>
      </dsp:txXfrm>
    </dsp:sp>
    <dsp:sp modelId="{C875A4BC-62FF-4397-8400-A4671E075A87}">
      <dsp:nvSpPr>
        <dsp:cNvPr id="0" name=""/>
        <dsp:cNvSpPr/>
      </dsp:nvSpPr>
      <dsp:spPr>
        <a:xfrm>
          <a:off x="0" y="1381267"/>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CBD0B-9473-4E26-A0A2-6A444B115A17}">
      <dsp:nvSpPr>
        <dsp:cNvPr id="0" name=""/>
        <dsp:cNvSpPr/>
      </dsp:nvSpPr>
      <dsp:spPr>
        <a:xfrm>
          <a:off x="333015" y="1628964"/>
          <a:ext cx="605483" cy="605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97789-DE0C-4567-B2DE-56E1E93975C2}">
      <dsp:nvSpPr>
        <dsp:cNvPr id="0" name=""/>
        <dsp:cNvSpPr/>
      </dsp:nvSpPr>
      <dsp:spPr>
        <a:xfrm>
          <a:off x="1271515" y="1381267"/>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Notetaking </a:t>
          </a:r>
          <a:r>
            <a:rPr lang="en-US" sz="1900" kern="1200"/>
            <a:t>accommodations or technology (</a:t>
          </a:r>
          <a:r>
            <a:rPr lang="en-US" sz="1900" kern="1200" err="1"/>
            <a:t>Sonocent</a:t>
          </a:r>
          <a:r>
            <a:rPr lang="en-US" sz="1900" kern="1200"/>
            <a:t> Audio Notetaker/ </a:t>
          </a:r>
          <a:r>
            <a:rPr lang="en-US" sz="1900" kern="1200" err="1"/>
            <a:t>smartpen</a:t>
          </a:r>
          <a:r>
            <a:rPr lang="en-US" sz="1900" kern="1200"/>
            <a:t>, peer note taker)</a:t>
          </a:r>
        </a:p>
      </dsp:txBody>
      <dsp:txXfrm>
        <a:off x="1271515" y="1381267"/>
        <a:ext cx="5806005" cy="1100878"/>
      </dsp:txXfrm>
    </dsp:sp>
    <dsp:sp modelId="{E680E81A-930C-4F9F-92EC-498E09327058}">
      <dsp:nvSpPr>
        <dsp:cNvPr id="0" name=""/>
        <dsp:cNvSpPr/>
      </dsp:nvSpPr>
      <dsp:spPr>
        <a:xfrm>
          <a:off x="0" y="2757365"/>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76A36-DAD3-4350-A8A3-86EC599859B3}">
      <dsp:nvSpPr>
        <dsp:cNvPr id="0" name=""/>
        <dsp:cNvSpPr/>
      </dsp:nvSpPr>
      <dsp:spPr>
        <a:xfrm>
          <a:off x="333015" y="3005063"/>
          <a:ext cx="605483" cy="605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4A7D2E-C251-4825-AFFA-E29E071CFDA1}">
      <dsp:nvSpPr>
        <dsp:cNvPr id="0" name=""/>
        <dsp:cNvSpPr/>
      </dsp:nvSpPr>
      <dsp:spPr>
        <a:xfrm>
          <a:off x="1271515" y="2757365"/>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Exam accommodations</a:t>
          </a:r>
          <a:r>
            <a:rPr lang="en-US" sz="1900" kern="1200"/>
            <a:t> (exam reader – all questions read aloud to student)</a:t>
          </a:r>
        </a:p>
      </dsp:txBody>
      <dsp:txXfrm>
        <a:off x="1271515" y="2757365"/>
        <a:ext cx="5806005" cy="1100878"/>
      </dsp:txXfrm>
    </dsp:sp>
    <dsp:sp modelId="{C01A2E0F-93AE-4ECF-83EA-698006EA8195}">
      <dsp:nvSpPr>
        <dsp:cNvPr id="0" name=""/>
        <dsp:cNvSpPr/>
      </dsp:nvSpPr>
      <dsp:spPr>
        <a:xfrm>
          <a:off x="0" y="4133464"/>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703BE-DDD5-4810-A5C2-F389FB20D283}">
      <dsp:nvSpPr>
        <dsp:cNvPr id="0" name=""/>
        <dsp:cNvSpPr/>
      </dsp:nvSpPr>
      <dsp:spPr>
        <a:xfrm>
          <a:off x="333015" y="4381161"/>
          <a:ext cx="605483" cy="6054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6676C7-DD28-402E-95BF-254E0A928EC0}">
      <dsp:nvSpPr>
        <dsp:cNvPr id="0" name=""/>
        <dsp:cNvSpPr/>
      </dsp:nvSpPr>
      <dsp:spPr>
        <a:xfrm>
          <a:off x="1271515" y="4133464"/>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Alternate Format Textbooks</a:t>
          </a:r>
          <a:r>
            <a:rPr lang="en-US" sz="1900" kern="1200"/>
            <a:t> (Accessible PDF, DAISY, Braille, </a:t>
          </a:r>
          <a:r>
            <a:rPr lang="en-US" sz="1900" kern="1200" err="1"/>
            <a:t>etc</a:t>
          </a:r>
          <a:r>
            <a:rPr lang="en-US" sz="1900" kern="1200"/>
            <a:t>)</a:t>
          </a:r>
        </a:p>
      </dsp:txBody>
      <dsp:txXfrm>
        <a:off x="1271515" y="4133464"/>
        <a:ext cx="5806005" cy="1100878"/>
      </dsp:txXfrm>
    </dsp:sp>
    <dsp:sp modelId="{2E00C7C3-C088-4536-A7DF-B65FF8CA1730}">
      <dsp:nvSpPr>
        <dsp:cNvPr id="0" name=""/>
        <dsp:cNvSpPr/>
      </dsp:nvSpPr>
      <dsp:spPr>
        <a:xfrm>
          <a:off x="0" y="5509562"/>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1E228-3F0D-41DC-BD01-9F60C77907AC}">
      <dsp:nvSpPr>
        <dsp:cNvPr id="0" name=""/>
        <dsp:cNvSpPr/>
      </dsp:nvSpPr>
      <dsp:spPr>
        <a:xfrm>
          <a:off x="333015" y="5757260"/>
          <a:ext cx="605483" cy="6054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AAA475-F5F8-43A6-8900-CF757C87900C}">
      <dsp:nvSpPr>
        <dsp:cNvPr id="0" name=""/>
        <dsp:cNvSpPr/>
      </dsp:nvSpPr>
      <dsp:spPr>
        <a:xfrm>
          <a:off x="1271515" y="5509562"/>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Classroom </a:t>
          </a:r>
          <a:r>
            <a:rPr lang="en-US" sz="1900" b="1" kern="1200" err="1"/>
            <a:t>accomodations</a:t>
          </a:r>
          <a:r>
            <a:rPr lang="en-US" sz="1900" kern="1200"/>
            <a:t> (preferential seating, in-class FM system, laptop use, </a:t>
          </a:r>
          <a:r>
            <a:rPr lang="en-US" sz="1900" kern="1200" err="1"/>
            <a:t>etc</a:t>
          </a:r>
          <a:r>
            <a:rPr lang="en-US" sz="1900" kern="1200"/>
            <a:t>)</a:t>
          </a:r>
        </a:p>
      </dsp:txBody>
      <dsp:txXfrm>
        <a:off x="1271515" y="5509562"/>
        <a:ext cx="5806005" cy="110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F90A0-5B2E-4C36-A693-AC9621F87FC0}">
      <dsp:nvSpPr>
        <dsp:cNvPr id="0" name=""/>
        <dsp:cNvSpPr/>
      </dsp:nvSpPr>
      <dsp:spPr>
        <a:xfrm>
          <a:off x="0" y="5168"/>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1A579-3A04-46E3-A2C1-A91425BC534D}">
      <dsp:nvSpPr>
        <dsp:cNvPr id="0" name=""/>
        <dsp:cNvSpPr/>
      </dsp:nvSpPr>
      <dsp:spPr>
        <a:xfrm>
          <a:off x="333015" y="252866"/>
          <a:ext cx="605483" cy="605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B5CF4-E757-4991-BA41-9235AA985714}">
      <dsp:nvSpPr>
        <dsp:cNvPr id="0" name=""/>
        <dsp:cNvSpPr/>
      </dsp:nvSpPr>
      <dsp:spPr>
        <a:xfrm>
          <a:off x="1271515" y="5168"/>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Exam accommodations </a:t>
          </a:r>
          <a:r>
            <a:rPr lang="en-US" sz="1900" kern="1200"/>
            <a:t>(quiet spaces, extended time)</a:t>
          </a:r>
        </a:p>
      </dsp:txBody>
      <dsp:txXfrm>
        <a:off x="1271515" y="5168"/>
        <a:ext cx="5806005" cy="1100878"/>
      </dsp:txXfrm>
    </dsp:sp>
    <dsp:sp modelId="{C875A4BC-62FF-4397-8400-A4671E075A87}">
      <dsp:nvSpPr>
        <dsp:cNvPr id="0" name=""/>
        <dsp:cNvSpPr/>
      </dsp:nvSpPr>
      <dsp:spPr>
        <a:xfrm>
          <a:off x="0" y="1381267"/>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CBD0B-9473-4E26-A0A2-6A444B115A17}">
      <dsp:nvSpPr>
        <dsp:cNvPr id="0" name=""/>
        <dsp:cNvSpPr/>
      </dsp:nvSpPr>
      <dsp:spPr>
        <a:xfrm>
          <a:off x="333015" y="1628964"/>
          <a:ext cx="605483" cy="605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97789-DE0C-4567-B2DE-56E1E93975C2}">
      <dsp:nvSpPr>
        <dsp:cNvPr id="0" name=""/>
        <dsp:cNvSpPr/>
      </dsp:nvSpPr>
      <dsp:spPr>
        <a:xfrm>
          <a:off x="1271515" y="1381267"/>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Notetaking </a:t>
          </a:r>
          <a:r>
            <a:rPr lang="en-US" sz="1900" kern="1200"/>
            <a:t>accommodations or technology (</a:t>
          </a:r>
          <a:r>
            <a:rPr lang="en-US" sz="1900" kern="1200" err="1"/>
            <a:t>Sonocent</a:t>
          </a:r>
          <a:r>
            <a:rPr lang="en-US" sz="1900" kern="1200"/>
            <a:t> Audio Notetaker/ </a:t>
          </a:r>
          <a:r>
            <a:rPr lang="en-US" sz="1900" kern="1200" err="1"/>
            <a:t>smartpen</a:t>
          </a:r>
          <a:r>
            <a:rPr lang="en-US" sz="1900" kern="1200"/>
            <a:t>, peer note taker)</a:t>
          </a:r>
        </a:p>
      </dsp:txBody>
      <dsp:txXfrm>
        <a:off x="1271515" y="1381267"/>
        <a:ext cx="5806005" cy="1100878"/>
      </dsp:txXfrm>
    </dsp:sp>
    <dsp:sp modelId="{E680E81A-930C-4F9F-92EC-498E09327058}">
      <dsp:nvSpPr>
        <dsp:cNvPr id="0" name=""/>
        <dsp:cNvSpPr/>
      </dsp:nvSpPr>
      <dsp:spPr>
        <a:xfrm>
          <a:off x="0" y="2757365"/>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76A36-DAD3-4350-A8A3-86EC599859B3}">
      <dsp:nvSpPr>
        <dsp:cNvPr id="0" name=""/>
        <dsp:cNvSpPr/>
      </dsp:nvSpPr>
      <dsp:spPr>
        <a:xfrm>
          <a:off x="333015" y="3005063"/>
          <a:ext cx="605483" cy="605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4A7D2E-C251-4825-AFFA-E29E071CFDA1}">
      <dsp:nvSpPr>
        <dsp:cNvPr id="0" name=""/>
        <dsp:cNvSpPr/>
      </dsp:nvSpPr>
      <dsp:spPr>
        <a:xfrm>
          <a:off x="1271515" y="2757365"/>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Exam accommodations</a:t>
          </a:r>
          <a:r>
            <a:rPr lang="en-US" sz="1900" kern="1200"/>
            <a:t> (exam reader – all questions read aloud to student)</a:t>
          </a:r>
        </a:p>
      </dsp:txBody>
      <dsp:txXfrm>
        <a:off x="1271515" y="2757365"/>
        <a:ext cx="5806005" cy="1100878"/>
      </dsp:txXfrm>
    </dsp:sp>
    <dsp:sp modelId="{C01A2E0F-93AE-4ECF-83EA-698006EA8195}">
      <dsp:nvSpPr>
        <dsp:cNvPr id="0" name=""/>
        <dsp:cNvSpPr/>
      </dsp:nvSpPr>
      <dsp:spPr>
        <a:xfrm>
          <a:off x="0" y="4133464"/>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703BE-DDD5-4810-A5C2-F389FB20D283}">
      <dsp:nvSpPr>
        <dsp:cNvPr id="0" name=""/>
        <dsp:cNvSpPr/>
      </dsp:nvSpPr>
      <dsp:spPr>
        <a:xfrm>
          <a:off x="333015" y="4381161"/>
          <a:ext cx="605483" cy="6054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6676C7-DD28-402E-95BF-254E0A928EC0}">
      <dsp:nvSpPr>
        <dsp:cNvPr id="0" name=""/>
        <dsp:cNvSpPr/>
      </dsp:nvSpPr>
      <dsp:spPr>
        <a:xfrm>
          <a:off x="1271515" y="4133464"/>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Alternate Format Textbooks</a:t>
          </a:r>
          <a:r>
            <a:rPr lang="en-US" sz="1900" kern="1200"/>
            <a:t> (Accessible PDF, DAISY, Braille, </a:t>
          </a:r>
          <a:r>
            <a:rPr lang="en-US" sz="1900" kern="1200" err="1"/>
            <a:t>etc</a:t>
          </a:r>
          <a:r>
            <a:rPr lang="en-US" sz="1900" kern="1200"/>
            <a:t>)</a:t>
          </a:r>
        </a:p>
      </dsp:txBody>
      <dsp:txXfrm>
        <a:off x="1271515" y="4133464"/>
        <a:ext cx="5806005" cy="1100878"/>
      </dsp:txXfrm>
    </dsp:sp>
    <dsp:sp modelId="{2E00C7C3-C088-4536-A7DF-B65FF8CA1730}">
      <dsp:nvSpPr>
        <dsp:cNvPr id="0" name=""/>
        <dsp:cNvSpPr/>
      </dsp:nvSpPr>
      <dsp:spPr>
        <a:xfrm>
          <a:off x="0" y="5509562"/>
          <a:ext cx="7077521" cy="1100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1E228-3F0D-41DC-BD01-9F60C77907AC}">
      <dsp:nvSpPr>
        <dsp:cNvPr id="0" name=""/>
        <dsp:cNvSpPr/>
      </dsp:nvSpPr>
      <dsp:spPr>
        <a:xfrm>
          <a:off x="333015" y="5757260"/>
          <a:ext cx="605483" cy="6054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AAA475-F5F8-43A6-8900-CF757C87900C}">
      <dsp:nvSpPr>
        <dsp:cNvPr id="0" name=""/>
        <dsp:cNvSpPr/>
      </dsp:nvSpPr>
      <dsp:spPr>
        <a:xfrm>
          <a:off x="1271515" y="5509562"/>
          <a:ext cx="5806005" cy="110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10" tIns="116510" rIns="116510" bIns="116510" numCol="1" spcCol="1270" anchor="ctr" anchorCtr="0">
          <a:noAutofit/>
        </a:bodyPr>
        <a:lstStyle/>
        <a:p>
          <a:pPr marL="0" lvl="0" indent="0" algn="l" defTabSz="844550">
            <a:lnSpc>
              <a:spcPct val="100000"/>
            </a:lnSpc>
            <a:spcBef>
              <a:spcPct val="0"/>
            </a:spcBef>
            <a:spcAft>
              <a:spcPct val="35000"/>
            </a:spcAft>
            <a:buNone/>
          </a:pPr>
          <a:r>
            <a:rPr lang="en-US" sz="1900" b="1" kern="1200"/>
            <a:t>Classroom </a:t>
          </a:r>
          <a:r>
            <a:rPr lang="en-US" sz="1900" b="1" kern="1200" err="1"/>
            <a:t>accomodations</a:t>
          </a:r>
          <a:r>
            <a:rPr lang="en-US" sz="1900" kern="1200"/>
            <a:t> (preferential seating, in-class FM system, laptop use, </a:t>
          </a:r>
          <a:r>
            <a:rPr lang="en-US" sz="1900" kern="1200" err="1"/>
            <a:t>etc</a:t>
          </a:r>
          <a:r>
            <a:rPr lang="en-US" sz="1900" kern="1200"/>
            <a:t>)</a:t>
          </a:r>
        </a:p>
      </dsp:txBody>
      <dsp:txXfrm>
        <a:off x="1271515" y="5509562"/>
        <a:ext cx="5806005" cy="11008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4C197-D913-874F-98D6-BF9E179D2DF0}"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BE4BB-55CD-B749-8B1F-4D3788D25C70}" type="slidenum">
              <a:rPr lang="en-US" smtClean="0"/>
              <a:t>‹#›</a:t>
            </a:fld>
            <a:endParaRPr lang="en-US"/>
          </a:p>
        </p:txBody>
      </p:sp>
    </p:spTree>
    <p:extLst>
      <p:ext uri="{BB962C8B-B14F-4D97-AF65-F5344CB8AC3E}">
        <p14:creationId xmlns:p14="http://schemas.microsoft.com/office/powerpoint/2010/main" val="189687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3</a:t>
            </a:fld>
            <a:endParaRPr lang="en-US"/>
          </a:p>
        </p:txBody>
      </p:sp>
    </p:spTree>
    <p:extLst>
      <p:ext uri="{BB962C8B-B14F-4D97-AF65-F5344CB8AC3E}">
        <p14:creationId xmlns:p14="http://schemas.microsoft.com/office/powerpoint/2010/main" val="344822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16</a:t>
            </a:fld>
            <a:endParaRPr lang="en-US"/>
          </a:p>
        </p:txBody>
      </p:sp>
    </p:spTree>
    <p:extLst>
      <p:ext uri="{BB962C8B-B14F-4D97-AF65-F5344CB8AC3E}">
        <p14:creationId xmlns:p14="http://schemas.microsoft.com/office/powerpoint/2010/main" val="425375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Efforts toward environmental sustainability are rarely clear-cut. There are ecological, economic, and/or sociocultural benefits and drawbacks to each potential solution in any given situation.  Different individuals with different perceptions and priorities favor different benefits and fear different drawbacks.  When trying to develop policies or arrive at a decision that affects numerous stakeholders, in some situations, the stakeholders get so entrenched in their own positions that they can’t acknowledge others’ points of view; this, in turn, makes it very difficult to debate, much less make any progress toward, sustainability. In other situations, stakeholders are able to find areas of common interest and arrive at a consensus that’s acceptable for all.</a:t>
            </a:r>
          </a:p>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20</a:t>
            </a:fld>
            <a:endParaRPr lang="en-US"/>
          </a:p>
        </p:txBody>
      </p:sp>
    </p:spTree>
    <p:extLst>
      <p:ext uri="{BB962C8B-B14F-4D97-AF65-F5344CB8AC3E}">
        <p14:creationId xmlns:p14="http://schemas.microsoft.com/office/powerpoint/2010/main" val="183189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week students would prepare a 250 word abstract describing the physiology experiment they performed. Summarizing the essence of their work in 250 words is a challenge and a skill scientists use all the time. </a:t>
            </a:r>
          </a:p>
          <a:p>
            <a:r>
              <a:rPr lang="en-US"/>
              <a:t>At the same time it limits the volume of student work you need to read and comment on. </a:t>
            </a:r>
          </a:p>
          <a:p>
            <a:r>
              <a:rPr lang="en-US"/>
              <a:t>In order to produce an abstract students first need a clear understanding of the science, find a way to present it in a logical fashion, and then polish their work into a concise paragraph. </a:t>
            </a:r>
            <a:endParaRPr lang="en-US">
              <a:cs typeface="Calibri" panose="020F0502020204030204"/>
            </a:endParaRPr>
          </a:p>
          <a:p>
            <a:r>
              <a:rPr lang="en-US" b="1" u="sng"/>
              <a:t>It is an assignment where the product is much smaller than the student effort and cognitive processes required to produce it.</a:t>
            </a:r>
            <a:r>
              <a:rPr lang="en-US"/>
              <a:t>  (This gives less for the faculty member to grade.) </a:t>
            </a:r>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21</a:t>
            </a:fld>
            <a:endParaRPr lang="en-US"/>
          </a:p>
        </p:txBody>
      </p:sp>
    </p:spTree>
    <p:extLst>
      <p:ext uri="{BB962C8B-B14F-4D97-AF65-F5344CB8AC3E}">
        <p14:creationId xmlns:p14="http://schemas.microsoft.com/office/powerpoint/2010/main" val="70105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22</a:t>
            </a:fld>
            <a:endParaRPr lang="en-US"/>
          </a:p>
        </p:txBody>
      </p:sp>
    </p:spTree>
    <p:extLst>
      <p:ext uri="{BB962C8B-B14F-4D97-AF65-F5344CB8AC3E}">
        <p14:creationId xmlns:p14="http://schemas.microsoft.com/office/powerpoint/2010/main" val="190749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23</a:t>
            </a:fld>
            <a:endParaRPr lang="en-US"/>
          </a:p>
        </p:txBody>
      </p:sp>
    </p:spTree>
    <p:extLst>
      <p:ext uri="{BB962C8B-B14F-4D97-AF65-F5344CB8AC3E}">
        <p14:creationId xmlns:p14="http://schemas.microsoft.com/office/powerpoint/2010/main" val="332679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24</a:t>
            </a:fld>
            <a:endParaRPr lang="en-US"/>
          </a:p>
        </p:txBody>
      </p:sp>
    </p:spTree>
    <p:extLst>
      <p:ext uri="{BB962C8B-B14F-4D97-AF65-F5344CB8AC3E}">
        <p14:creationId xmlns:p14="http://schemas.microsoft.com/office/powerpoint/2010/main" val="165100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25</a:t>
            </a:fld>
            <a:endParaRPr lang="en-US"/>
          </a:p>
        </p:txBody>
      </p:sp>
    </p:spTree>
    <p:extLst>
      <p:ext uri="{BB962C8B-B14F-4D97-AF65-F5344CB8AC3E}">
        <p14:creationId xmlns:p14="http://schemas.microsoft.com/office/powerpoint/2010/main" val="137625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26</a:t>
            </a:fld>
            <a:endParaRPr lang="en-US"/>
          </a:p>
        </p:txBody>
      </p:sp>
    </p:spTree>
    <p:extLst>
      <p:ext uri="{BB962C8B-B14F-4D97-AF65-F5344CB8AC3E}">
        <p14:creationId xmlns:p14="http://schemas.microsoft.com/office/powerpoint/2010/main" val="123498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27</a:t>
            </a:fld>
            <a:endParaRPr lang="en-US"/>
          </a:p>
        </p:txBody>
      </p:sp>
    </p:spTree>
    <p:extLst>
      <p:ext uri="{BB962C8B-B14F-4D97-AF65-F5344CB8AC3E}">
        <p14:creationId xmlns:p14="http://schemas.microsoft.com/office/powerpoint/2010/main" val="439690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28</a:t>
            </a:fld>
            <a:endParaRPr lang="en-US"/>
          </a:p>
        </p:txBody>
      </p:sp>
    </p:spTree>
    <p:extLst>
      <p:ext uri="{BB962C8B-B14F-4D97-AF65-F5344CB8AC3E}">
        <p14:creationId xmlns:p14="http://schemas.microsoft.com/office/powerpoint/2010/main" val="387444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4</a:t>
            </a:fld>
            <a:endParaRPr lang="en-US"/>
          </a:p>
        </p:txBody>
      </p:sp>
    </p:spTree>
    <p:extLst>
      <p:ext uri="{BB962C8B-B14F-4D97-AF65-F5344CB8AC3E}">
        <p14:creationId xmlns:p14="http://schemas.microsoft.com/office/powerpoint/2010/main" val="294599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29</a:t>
            </a:fld>
            <a:endParaRPr lang="en-US"/>
          </a:p>
        </p:txBody>
      </p:sp>
    </p:spTree>
    <p:extLst>
      <p:ext uri="{BB962C8B-B14F-4D97-AF65-F5344CB8AC3E}">
        <p14:creationId xmlns:p14="http://schemas.microsoft.com/office/powerpoint/2010/main" val="561761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30</a:t>
            </a:fld>
            <a:endParaRPr lang="en-US"/>
          </a:p>
        </p:txBody>
      </p:sp>
    </p:spTree>
    <p:extLst>
      <p:ext uri="{BB962C8B-B14F-4D97-AF65-F5344CB8AC3E}">
        <p14:creationId xmlns:p14="http://schemas.microsoft.com/office/powerpoint/2010/main" val="1263054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BE4BB-55CD-B749-8B1F-4D3788D25C70}" type="slidenum">
              <a:rPr lang="en-US" smtClean="0"/>
              <a:t>31</a:t>
            </a:fld>
            <a:endParaRPr lang="en-US"/>
          </a:p>
        </p:txBody>
      </p:sp>
    </p:spTree>
    <p:extLst>
      <p:ext uri="{BB962C8B-B14F-4D97-AF65-F5344CB8AC3E}">
        <p14:creationId xmlns:p14="http://schemas.microsoft.com/office/powerpoint/2010/main" val="106433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5</a:t>
            </a:fld>
            <a:endParaRPr lang="en-US"/>
          </a:p>
        </p:txBody>
      </p:sp>
    </p:spTree>
    <p:extLst>
      <p:ext uri="{BB962C8B-B14F-4D97-AF65-F5344CB8AC3E}">
        <p14:creationId xmlns:p14="http://schemas.microsoft.com/office/powerpoint/2010/main" val="293038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6</a:t>
            </a:fld>
            <a:endParaRPr lang="en-US"/>
          </a:p>
        </p:txBody>
      </p:sp>
    </p:spTree>
    <p:extLst>
      <p:ext uri="{BB962C8B-B14F-4D97-AF65-F5344CB8AC3E}">
        <p14:creationId xmlns:p14="http://schemas.microsoft.com/office/powerpoint/2010/main" val="129099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7</a:t>
            </a:fld>
            <a:endParaRPr lang="en-US"/>
          </a:p>
        </p:txBody>
      </p:sp>
    </p:spTree>
    <p:extLst>
      <p:ext uri="{BB962C8B-B14F-4D97-AF65-F5344CB8AC3E}">
        <p14:creationId xmlns:p14="http://schemas.microsoft.com/office/powerpoint/2010/main" val="428100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8</a:t>
            </a:fld>
            <a:endParaRPr lang="en-US"/>
          </a:p>
        </p:txBody>
      </p:sp>
    </p:spTree>
    <p:extLst>
      <p:ext uri="{BB962C8B-B14F-4D97-AF65-F5344CB8AC3E}">
        <p14:creationId xmlns:p14="http://schemas.microsoft.com/office/powerpoint/2010/main" val="186237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9</a:t>
            </a:fld>
            <a:endParaRPr lang="en-US"/>
          </a:p>
        </p:txBody>
      </p:sp>
    </p:spTree>
    <p:extLst>
      <p:ext uri="{BB962C8B-B14F-4D97-AF65-F5344CB8AC3E}">
        <p14:creationId xmlns:p14="http://schemas.microsoft.com/office/powerpoint/2010/main" val="230747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10</a:t>
            </a:fld>
            <a:endParaRPr lang="en-US"/>
          </a:p>
        </p:txBody>
      </p:sp>
    </p:spTree>
    <p:extLst>
      <p:ext uri="{BB962C8B-B14F-4D97-AF65-F5344CB8AC3E}">
        <p14:creationId xmlns:p14="http://schemas.microsoft.com/office/powerpoint/2010/main" val="158912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BE4BB-55CD-B749-8B1F-4D3788D25C70}" type="slidenum">
              <a:rPr lang="en-US" smtClean="0"/>
              <a:t>11</a:t>
            </a:fld>
            <a:endParaRPr lang="en-US"/>
          </a:p>
        </p:txBody>
      </p:sp>
    </p:spTree>
    <p:extLst>
      <p:ext uri="{BB962C8B-B14F-4D97-AF65-F5344CB8AC3E}">
        <p14:creationId xmlns:p14="http://schemas.microsoft.com/office/powerpoint/2010/main" val="316359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3BB9-0AAD-7E46-9579-58740B778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B27793-9992-6B47-AF73-111B7A93C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01722-B32D-9047-9300-6C259F715E06}"/>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5" name="Footer Placeholder 4">
            <a:extLst>
              <a:ext uri="{FF2B5EF4-FFF2-40B4-BE49-F238E27FC236}">
                <a16:creationId xmlns:a16="http://schemas.microsoft.com/office/drawing/2014/main" id="{C5B8B061-44FE-6549-A87D-8436D0E5E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DCCC4-950D-7A4D-A261-4D83F75FD35E}"/>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398610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637C-9A71-8344-BDEA-EF74A33888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B29209-9480-A740-86B1-09F144F796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D6BE1-375C-8A4E-8F30-2B721180B1C2}"/>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5" name="Footer Placeholder 4">
            <a:extLst>
              <a:ext uri="{FF2B5EF4-FFF2-40B4-BE49-F238E27FC236}">
                <a16:creationId xmlns:a16="http://schemas.microsoft.com/office/drawing/2014/main" id="{3BC4E944-3864-1B49-AF5B-F665B1B3C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2D605-070A-1E41-BAEB-6128C3849472}"/>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32644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2315A-972A-134F-BD77-A9470192DA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D2B1C-812B-724F-ADE3-B3A859160E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D1BF5-F236-FA4E-9742-0E92031933E7}"/>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5" name="Footer Placeholder 4">
            <a:extLst>
              <a:ext uri="{FF2B5EF4-FFF2-40B4-BE49-F238E27FC236}">
                <a16:creationId xmlns:a16="http://schemas.microsoft.com/office/drawing/2014/main" id="{AB07D2E7-629D-6D42-BAC0-51AAC4429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620D1-A6A6-AD41-964A-4E4A8295DDC8}"/>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136492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1FB9-8870-F94A-B80C-35B5933CD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946D9-0573-014D-847F-B7CAFE62E1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5488A-0525-2240-921E-A4E226A51230}"/>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5" name="Footer Placeholder 4">
            <a:extLst>
              <a:ext uri="{FF2B5EF4-FFF2-40B4-BE49-F238E27FC236}">
                <a16:creationId xmlns:a16="http://schemas.microsoft.com/office/drawing/2014/main" id="{33DD915A-3053-B24D-B338-5E2040BB1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C5BE9-4CE3-4941-891E-A11E1657C53B}"/>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358426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3F45-3574-5948-A729-76EA8C814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2C1FA-0252-CC49-8A8C-D80585DFB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445487-FB25-A246-840F-D2A48B8277A1}"/>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5" name="Footer Placeholder 4">
            <a:extLst>
              <a:ext uri="{FF2B5EF4-FFF2-40B4-BE49-F238E27FC236}">
                <a16:creationId xmlns:a16="http://schemas.microsoft.com/office/drawing/2014/main" id="{59CC3587-AE3E-EC4F-BF20-B5FB253B9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F7B46-D6FF-A148-A2E6-1D0A7404753D}"/>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233852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EE8F-61EE-F64B-8392-88E253C2C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64063-FEDE-4948-836C-A52C491D3A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97707-7880-1842-9B0F-B50FD4598B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4D500-A6B2-1D43-AAE9-67BC59803C87}"/>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6" name="Footer Placeholder 5">
            <a:extLst>
              <a:ext uri="{FF2B5EF4-FFF2-40B4-BE49-F238E27FC236}">
                <a16:creationId xmlns:a16="http://schemas.microsoft.com/office/drawing/2014/main" id="{A8169603-F7A2-3349-9CAD-2E0A3D76C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36BE6-9C7B-9E4C-97ED-2FDE112D92F3}"/>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15000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A354-4D88-544C-B199-6B6BE94FC0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121F2-618A-6543-A6C8-74E490180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24F2FB-71D6-374C-936D-A4CA111E88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E8272-9AEB-4643-8AC6-5B9A38C34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F631C4-1E53-1145-9DB3-1CE2CF4722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70F230-12E9-4A4D-AF9D-29E20A499805}"/>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8" name="Footer Placeholder 7">
            <a:extLst>
              <a:ext uri="{FF2B5EF4-FFF2-40B4-BE49-F238E27FC236}">
                <a16:creationId xmlns:a16="http://schemas.microsoft.com/office/drawing/2014/main" id="{1979BD08-8953-8A42-BA4E-A485C88110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7BBB37-FCCB-454F-9FB3-1B95DB732D98}"/>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19448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6AED-E695-1849-B465-011A7E86A3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39383F-6672-F84E-8B2D-77F6E3C9285D}"/>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4" name="Footer Placeholder 3">
            <a:extLst>
              <a:ext uri="{FF2B5EF4-FFF2-40B4-BE49-F238E27FC236}">
                <a16:creationId xmlns:a16="http://schemas.microsoft.com/office/drawing/2014/main" id="{830173F0-8B14-784A-AF9D-D1EBD34F2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1C9FAA-891C-C146-8977-6F3F9FCE0A46}"/>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45254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7708C-6E35-B04E-87AE-5E0B32088128}"/>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3" name="Footer Placeholder 2">
            <a:extLst>
              <a:ext uri="{FF2B5EF4-FFF2-40B4-BE49-F238E27FC236}">
                <a16:creationId xmlns:a16="http://schemas.microsoft.com/office/drawing/2014/main" id="{C583B6B5-9F83-FA46-8EB4-062962C56E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5CF43-F21F-8547-9D10-9F1872466B9B}"/>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152490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0F89-5E1C-6B48-ABBB-81D06731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B02BB-2723-8A4C-94E7-474D3F3DE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F5357-8EC8-4347-991B-7D74FA017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CA08FE-7DD3-224C-BE1A-E447DAC48612}"/>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6" name="Footer Placeholder 5">
            <a:extLst>
              <a:ext uri="{FF2B5EF4-FFF2-40B4-BE49-F238E27FC236}">
                <a16:creationId xmlns:a16="http://schemas.microsoft.com/office/drawing/2014/main" id="{F2A86B29-27F5-D14D-980B-4C34EBB69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A0DBE-30F7-354E-9413-167A30A85A76}"/>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25472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0E27-D949-0247-BA4E-369F777BF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4247D-9466-9044-BAC0-B9ACBECD0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9CC24-CC32-9D47-8EC9-95BD73ACC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79EFB6-FE0B-9840-A763-117D8BD4B207}"/>
              </a:ext>
            </a:extLst>
          </p:cNvPr>
          <p:cNvSpPr>
            <a:spLocks noGrp="1"/>
          </p:cNvSpPr>
          <p:nvPr>
            <p:ph type="dt" sz="half" idx="10"/>
          </p:nvPr>
        </p:nvSpPr>
        <p:spPr/>
        <p:txBody>
          <a:bodyPr/>
          <a:lstStyle/>
          <a:p>
            <a:fld id="{BBD96C86-A628-0548-8E90-0FEC1A50A033}" type="datetimeFigureOut">
              <a:rPr lang="en-US" smtClean="0"/>
              <a:t>6/26/2020</a:t>
            </a:fld>
            <a:endParaRPr lang="en-US"/>
          </a:p>
        </p:txBody>
      </p:sp>
      <p:sp>
        <p:nvSpPr>
          <p:cNvPr id="6" name="Footer Placeholder 5">
            <a:extLst>
              <a:ext uri="{FF2B5EF4-FFF2-40B4-BE49-F238E27FC236}">
                <a16:creationId xmlns:a16="http://schemas.microsoft.com/office/drawing/2014/main" id="{856E6F08-B57E-8740-BEBC-2EA7419B0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6A389-AC27-E94A-B539-DAD9109A371C}"/>
              </a:ext>
            </a:extLst>
          </p:cNvPr>
          <p:cNvSpPr>
            <a:spLocks noGrp="1"/>
          </p:cNvSpPr>
          <p:nvPr>
            <p:ph type="sldNum" sz="quarter" idx="12"/>
          </p:nvPr>
        </p:nvSpPr>
        <p:spPr/>
        <p:txBody>
          <a:bodyPr/>
          <a:lstStyle/>
          <a:p>
            <a:fld id="{DFB40973-8C5F-754D-937A-A029177C89CD}" type="slidenum">
              <a:rPr lang="en-US" smtClean="0"/>
              <a:t>‹#›</a:t>
            </a:fld>
            <a:endParaRPr lang="en-US"/>
          </a:p>
        </p:txBody>
      </p:sp>
    </p:spTree>
    <p:extLst>
      <p:ext uri="{BB962C8B-B14F-4D97-AF65-F5344CB8AC3E}">
        <p14:creationId xmlns:p14="http://schemas.microsoft.com/office/powerpoint/2010/main" val="128899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1F237-516D-7C47-A538-F5F76AEF5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DE69BF-6707-4648-9A35-7C8F2FD97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8C890-0179-CC49-BE24-705D2D7CB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96C86-A628-0548-8E90-0FEC1A50A033}" type="datetimeFigureOut">
              <a:rPr lang="en-US" smtClean="0"/>
              <a:t>6/26/2020</a:t>
            </a:fld>
            <a:endParaRPr lang="en-US"/>
          </a:p>
        </p:txBody>
      </p:sp>
      <p:sp>
        <p:nvSpPr>
          <p:cNvPr id="5" name="Footer Placeholder 4">
            <a:extLst>
              <a:ext uri="{FF2B5EF4-FFF2-40B4-BE49-F238E27FC236}">
                <a16:creationId xmlns:a16="http://schemas.microsoft.com/office/drawing/2014/main" id="{31EF63B6-AAE2-DC4E-8799-33B702662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8D20E-3245-5540-8CB5-2A0F9D409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40973-8C5F-754D-937A-A029177C89CD}" type="slidenum">
              <a:rPr lang="en-US" smtClean="0"/>
              <a:t>‹#›</a:t>
            </a:fld>
            <a:endParaRPr lang="en-US"/>
          </a:p>
        </p:txBody>
      </p:sp>
    </p:spTree>
    <p:extLst>
      <p:ext uri="{BB962C8B-B14F-4D97-AF65-F5344CB8AC3E}">
        <p14:creationId xmlns:p14="http://schemas.microsoft.com/office/powerpoint/2010/main" val="39529229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blconnect.harvard.edu/activity-databa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uny.edu/applied-learning/resources/" TargetMode="External"/><Relationship Id="rId5" Type="http://schemas.openxmlformats.org/officeDocument/2006/relationships/hyperlink" Target="https://crln.acrl.org/index.php/crlnews/article/viewFile/7333/7333" TargetMode="External"/><Relationship Id="rId4" Type="http://schemas.openxmlformats.org/officeDocument/2006/relationships/hyperlink" Target="https://citl.indiana.edu/teaching-resources/assessing-student-learning/authentic-assessment/index.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ocs.wiris.com/en/mathtype/apps/mathtype-google" TargetMode="External"/><Relationship Id="rId3" Type="http://schemas.openxmlformats.org/officeDocument/2006/relationships/hyperlink" Target="http://ed-beck.com/2020/05/accessible-math-mathml-latex-handwritten-math/" TargetMode="External"/><Relationship Id="rId7" Type="http://schemas.openxmlformats.org/officeDocument/2006/relationships/hyperlink" Target="https://gsuite.google.com/marketplace/app/mathtype/74292428615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mathjax.org/" TargetMode="External"/><Relationship Id="rId5" Type="http://schemas.openxmlformats.org/officeDocument/2006/relationships/hyperlink" Target="https://www.texthelp.com/en-us/products/equatio/" TargetMode="External"/><Relationship Id="rId4" Type="http://schemas.openxmlformats.org/officeDocument/2006/relationships/hyperlink" Target="https://caniuse.com/#feat=math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ams.zoom.us/webinar/register/WN_BHijQmY0Ry2b-aabCYqSgw" TargetMode="External"/><Relationship Id="rId3" Type="http://schemas.openxmlformats.org/officeDocument/2006/relationships/hyperlink" Target="https://teaching-learning-technology-center.sunycreate.cloud/tips-remote-instruction/virtual-whiteboard-solutions/" TargetMode="External"/><Relationship Id="rId7" Type="http://schemas.openxmlformats.org/officeDocument/2006/relationships/hyperlink" Target="https://www.desmos.com/accessibilit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desmos.com/calculator" TargetMode="External"/><Relationship Id="rId5" Type="http://schemas.openxmlformats.org/officeDocument/2006/relationships/hyperlink" Target="https://whiteboard.fi/" TargetMode="External"/><Relationship Id="rId4" Type="http://schemas.openxmlformats.org/officeDocument/2006/relationships/hyperlink" Target="https://help.miro.com/hc/en-us/articles/360017730533-What-Is-Miro-"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molview.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acdlabs.com/resources/freeware/chemsketch/" TargetMode="External"/><Relationship Id="rId4" Type="http://schemas.openxmlformats.org/officeDocument/2006/relationships/hyperlink" Target="http://www.acdlabs.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uis.edu/ion/resources/instructional-activities-index/" TargetMode="External"/><Relationship Id="rId7" Type="http://schemas.openxmlformats.org/officeDocument/2006/relationships/hyperlink" Target="https://facultyforward.jhu.edu/learning-roadmap-for-new-online-instructors/assessing-student-learning-onlin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facultyfocus.com/wp-content/uploads/images/AssessingOnlineLearning-OC.pdf" TargetMode="External"/><Relationship Id="rId5" Type="http://schemas.openxmlformats.org/officeDocument/2006/relationships/hyperlink" Target="https://docs.google.com/document/d/1JNwf_4pjLQm0jo3p7Nh5XH6k25_wdxDFYXB2drbBda0/edit?usp=sharing" TargetMode="External"/><Relationship Id="rId4" Type="http://schemas.openxmlformats.org/officeDocument/2006/relationships/hyperlink" Target="https://storage.ning.com/topology/rest/1.0/file/get/5848481059?profile=origina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wwu.edu/teachinghandbook/evaluation_of_learning/rubric.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etap640.edublogs.org/2008/06/02/reflections-blog-post-grading-rubric/" TargetMode="External"/><Relationship Id="rId5" Type="http://schemas.openxmlformats.org/officeDocument/2006/relationships/hyperlink" Target="https://www.rcampus.com/rubricshellc.cfm?mode=gallery&amp;sms=publicrub&amp;glid=4&amp;sid=1000&amp;" TargetMode="External"/><Relationship Id="rId4" Type="http://schemas.openxmlformats.org/officeDocument/2006/relationships/hyperlink" Target="https://teaching.cornell.edu/teaching-resources/assessment-evaluation/using-rubric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sf.mathmlclou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UNY Remote Teaching Institute: Practical Course Design Webinar Series Logo">
            <a:extLst>
              <a:ext uri="{FF2B5EF4-FFF2-40B4-BE49-F238E27FC236}">
                <a16:creationId xmlns:a16="http://schemas.microsoft.com/office/drawing/2014/main" id="{F77C555A-5C4E-441C-ACD3-CE6653DCCAEE}"/>
              </a:ext>
            </a:extLst>
          </p:cNvPr>
          <p:cNvPicPr>
            <a:picLocks noChangeAspect="1"/>
          </p:cNvPicPr>
          <p:nvPr/>
        </p:nvPicPr>
        <p:blipFill rotWithShape="1">
          <a:blip r:embed="rId2"/>
          <a:srcRect/>
          <a:stretch/>
        </p:blipFill>
        <p:spPr>
          <a:xfrm>
            <a:off x="-1" y="10"/>
            <a:ext cx="12192000" cy="6857988"/>
          </a:xfrm>
          <a:prstGeom prst="rect">
            <a:avLst/>
          </a:prstGeom>
        </p:spPr>
      </p:pic>
      <p:sp>
        <p:nvSpPr>
          <p:cNvPr id="2" name="Title 1"/>
          <p:cNvSpPr>
            <a:spLocks noGrp="1"/>
          </p:cNvSpPr>
          <p:nvPr>
            <p:ph type="ctrTitle"/>
          </p:nvPr>
        </p:nvSpPr>
        <p:spPr>
          <a:xfrm>
            <a:off x="372723" y="4314160"/>
            <a:ext cx="11439414" cy="897439"/>
          </a:xfrm>
        </p:spPr>
        <p:txBody>
          <a:bodyPr>
            <a:normAutofit fontScale="90000"/>
          </a:bodyPr>
          <a:lstStyle/>
          <a:p>
            <a:r>
              <a:rPr lang="en-US" sz="4400"/>
              <a:t>Accessible Content Creation and Alternative Assessment for STEM Courses</a:t>
            </a:r>
            <a:endParaRPr lang="en-US" sz="4400">
              <a:solidFill>
                <a:schemeClr val="tx1"/>
              </a:solidFill>
            </a:endParaRPr>
          </a:p>
        </p:txBody>
      </p:sp>
      <p:sp>
        <p:nvSpPr>
          <p:cNvPr id="3" name="Subtitle 2"/>
          <p:cNvSpPr>
            <a:spLocks noGrp="1"/>
          </p:cNvSpPr>
          <p:nvPr>
            <p:ph type="subTitle" idx="1"/>
          </p:nvPr>
        </p:nvSpPr>
        <p:spPr>
          <a:xfrm>
            <a:off x="764275" y="5323965"/>
            <a:ext cx="10656310" cy="884997"/>
          </a:xfrm>
        </p:spPr>
        <p:txBody>
          <a:bodyPr vert="horz" lIns="91440" tIns="45720" rIns="91440" bIns="45720" rtlCol="0" anchor="t">
            <a:normAutofit/>
          </a:bodyPr>
          <a:lstStyle/>
          <a:p>
            <a:r>
              <a:rPr lang="en-US"/>
              <a:t>Ed Beck &amp; Chilton Reynolds</a:t>
            </a:r>
          </a:p>
          <a:p>
            <a:r>
              <a:rPr lang="en-US">
                <a:cs typeface="Calibri"/>
              </a:rPr>
              <a:t>Teaching, Learning, &amp; Technology Center (TLTC), SUNY Oneonta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EEFFB8-5ECE-7649-9126-0E79992BF2B3}"/>
              </a:ext>
            </a:extLst>
          </p:cNvPr>
          <p:cNvSpPr>
            <a:spLocks noGrp="1"/>
          </p:cNvSpPr>
          <p:nvPr>
            <p:ph type="title"/>
          </p:nvPr>
        </p:nvSpPr>
        <p:spPr/>
        <p:txBody>
          <a:bodyPr/>
          <a:lstStyle/>
          <a:p>
            <a:r>
              <a:rPr lang="en-US"/>
              <a:t>The (other) problem with MathML</a:t>
            </a:r>
          </a:p>
        </p:txBody>
      </p:sp>
      <p:sp>
        <p:nvSpPr>
          <p:cNvPr id="8" name="Content Placeholder 7">
            <a:extLst>
              <a:ext uri="{FF2B5EF4-FFF2-40B4-BE49-F238E27FC236}">
                <a16:creationId xmlns:a16="http://schemas.microsoft.com/office/drawing/2014/main" id="{B9501A4D-4942-964C-A0AB-69748C843058}"/>
              </a:ext>
            </a:extLst>
          </p:cNvPr>
          <p:cNvSpPr>
            <a:spLocks noGrp="1"/>
          </p:cNvSpPr>
          <p:nvPr>
            <p:ph idx="1"/>
          </p:nvPr>
        </p:nvSpPr>
        <p:spPr/>
        <p:txBody>
          <a:bodyPr/>
          <a:lstStyle/>
          <a:p>
            <a:r>
              <a:rPr lang="en-US"/>
              <a:t>Mathematicians don’t tend to like it!</a:t>
            </a:r>
          </a:p>
          <a:p>
            <a:r>
              <a:rPr lang="en-US"/>
              <a:t>Most math professors have learned a language called </a:t>
            </a:r>
            <a:r>
              <a:rPr lang="en-US" err="1"/>
              <a:t>LaTeX</a:t>
            </a:r>
            <a:r>
              <a:rPr lang="en-US"/>
              <a:t>. </a:t>
            </a:r>
            <a:r>
              <a:rPr lang="en-US" err="1"/>
              <a:t>LaTeX</a:t>
            </a:r>
            <a:r>
              <a:rPr lang="en-US"/>
              <a:t> for years has been the standard for print math.</a:t>
            </a:r>
          </a:p>
          <a:p>
            <a:pPr lvl="1"/>
            <a:r>
              <a:rPr lang="en-US"/>
              <a:t>&lt;math </a:t>
            </a:r>
            <a:r>
              <a:rPr lang="en-US" err="1"/>
              <a:t>xmlns</a:t>
            </a:r>
            <a:r>
              <a:rPr lang="en-US"/>
              <a:t>='http://www.w3.org/1998/Math/MathML'&gt; &lt;</a:t>
            </a:r>
            <a:r>
              <a:rPr lang="en-US" err="1"/>
              <a:t>mrow</a:t>
            </a:r>
            <a:r>
              <a:rPr lang="en-US"/>
              <a:t>&gt; &lt;mi&gt;cos&lt;/mi&gt; &lt;</a:t>
            </a:r>
            <a:r>
              <a:rPr lang="en-US" err="1"/>
              <a:t>mo</a:t>
            </a:r>
            <a:r>
              <a:rPr lang="en-US"/>
              <a:t>&gt;&amp;#8289;&lt;/</a:t>
            </a:r>
            <a:r>
              <a:rPr lang="en-US" err="1"/>
              <a:t>mo</a:t>
            </a:r>
            <a:r>
              <a:rPr lang="en-US"/>
              <a:t>&gt; &lt;</a:t>
            </a:r>
            <a:r>
              <a:rPr lang="en-US" err="1"/>
              <a:t>mo</a:t>
            </a:r>
            <a:r>
              <a:rPr lang="en-US"/>
              <a:t>&gt;(&lt;/</a:t>
            </a:r>
            <a:r>
              <a:rPr lang="en-US" err="1"/>
              <a:t>mo</a:t>
            </a:r>
            <a:r>
              <a:rPr lang="en-US"/>
              <a:t>&gt; &lt;</a:t>
            </a:r>
            <a:r>
              <a:rPr lang="en-US" err="1"/>
              <a:t>msup</a:t>
            </a:r>
            <a:r>
              <a:rPr lang="en-US"/>
              <a:t>&gt; &lt;mi&gt;x&lt;/mi&gt; &lt;</a:t>
            </a:r>
            <a:r>
              <a:rPr lang="en-US" err="1"/>
              <a:t>mn</a:t>
            </a:r>
            <a:r>
              <a:rPr lang="en-US"/>
              <a:t>&gt;3&lt;/</a:t>
            </a:r>
            <a:r>
              <a:rPr lang="en-US" err="1"/>
              <a:t>mn</a:t>
            </a:r>
            <a:r>
              <a:rPr lang="en-US"/>
              <a:t>&gt; &lt;/</a:t>
            </a:r>
            <a:r>
              <a:rPr lang="en-US" err="1"/>
              <a:t>msup</a:t>
            </a:r>
            <a:r>
              <a:rPr lang="en-US"/>
              <a:t>&gt; &lt;</a:t>
            </a:r>
            <a:r>
              <a:rPr lang="en-US" err="1"/>
              <a:t>mo</a:t>
            </a:r>
            <a:r>
              <a:rPr lang="en-US"/>
              <a:t>&gt;)&lt;/</a:t>
            </a:r>
            <a:r>
              <a:rPr lang="en-US" err="1"/>
              <a:t>mo</a:t>
            </a:r>
            <a:r>
              <a:rPr lang="en-US"/>
              <a:t>&gt; &lt;/</a:t>
            </a:r>
            <a:r>
              <a:rPr lang="en-US" err="1"/>
              <a:t>mrow</a:t>
            </a:r>
            <a:r>
              <a:rPr lang="en-US"/>
              <a:t>&gt; &lt;/math&gt;</a:t>
            </a:r>
          </a:p>
          <a:p>
            <a:pPr lvl="1"/>
            <a:r>
              <a:rPr lang="en-US"/>
              <a:t>$$ \sin x^3 $$</a:t>
            </a:r>
          </a:p>
          <a:p>
            <a:pPr marL="457200" lvl="1" indent="0">
              <a:buNone/>
            </a:pPr>
            <a:endParaRPr lang="en-US"/>
          </a:p>
          <a:p>
            <a:r>
              <a:rPr lang="en-US"/>
              <a:t>Accessibility advocates have an uphill battle to convince math experts to use MathML, but it is right thing to do! </a:t>
            </a:r>
          </a:p>
          <a:p>
            <a:pPr lvl="1"/>
            <a:endParaRPr lang="en-US"/>
          </a:p>
          <a:p>
            <a:endParaRPr lang="en-US"/>
          </a:p>
        </p:txBody>
      </p:sp>
    </p:spTree>
    <p:extLst>
      <p:ext uri="{BB962C8B-B14F-4D97-AF65-F5344CB8AC3E}">
        <p14:creationId xmlns:p14="http://schemas.microsoft.com/office/powerpoint/2010/main" val="18173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C571-A2EE-194C-8600-BA2E4E7C999A}"/>
              </a:ext>
            </a:extLst>
          </p:cNvPr>
          <p:cNvSpPr>
            <a:spLocks noGrp="1"/>
          </p:cNvSpPr>
          <p:nvPr>
            <p:ph type="title"/>
          </p:nvPr>
        </p:nvSpPr>
        <p:spPr/>
        <p:txBody>
          <a:bodyPr/>
          <a:lstStyle/>
          <a:p>
            <a:r>
              <a:rPr lang="en-US"/>
              <a:t>What we need to make Math </a:t>
            </a:r>
            <a:r>
              <a:rPr lang="en-US" err="1"/>
              <a:t>Accessibile</a:t>
            </a:r>
            <a:endParaRPr lang="en-US"/>
          </a:p>
        </p:txBody>
      </p:sp>
      <p:sp>
        <p:nvSpPr>
          <p:cNvPr id="3" name="Content Placeholder 2">
            <a:extLst>
              <a:ext uri="{FF2B5EF4-FFF2-40B4-BE49-F238E27FC236}">
                <a16:creationId xmlns:a16="http://schemas.microsoft.com/office/drawing/2014/main" id="{2E6C4D28-D444-6C40-B99B-EAB3647FCDA5}"/>
              </a:ext>
            </a:extLst>
          </p:cNvPr>
          <p:cNvSpPr>
            <a:spLocks noGrp="1"/>
          </p:cNvSpPr>
          <p:nvPr>
            <p:ph idx="1"/>
          </p:nvPr>
        </p:nvSpPr>
        <p:spPr/>
        <p:txBody>
          <a:bodyPr/>
          <a:lstStyle/>
          <a:p>
            <a:r>
              <a:rPr lang="en-US"/>
              <a:t>What we need is actually 4 parts</a:t>
            </a:r>
          </a:p>
          <a:p>
            <a:pPr lvl="1"/>
            <a:r>
              <a:rPr lang="en-US"/>
              <a:t>Write: We need editors that allow the user to handwrite, use a interface, or write </a:t>
            </a:r>
            <a:r>
              <a:rPr lang="en-US" err="1"/>
              <a:t>LaTeX</a:t>
            </a:r>
            <a:r>
              <a:rPr lang="en-US"/>
              <a:t> code in.</a:t>
            </a:r>
          </a:p>
          <a:p>
            <a:pPr lvl="1"/>
            <a:r>
              <a:rPr lang="en-US"/>
              <a:t>Display: For sighted users, we need these to display in ways that mathematicians find acceptable. Math is a precise profession and we have very precise people we work with.</a:t>
            </a:r>
          </a:p>
          <a:p>
            <a:pPr lvl="1"/>
            <a:r>
              <a:rPr lang="en-US"/>
              <a:t>Code: On the backend, the programs need to have the MathML that Screen Readers need</a:t>
            </a:r>
          </a:p>
          <a:p>
            <a:pPr lvl="1"/>
            <a:r>
              <a:rPr lang="en-US"/>
              <a:t>Train: Even with all the work on the backend by content creators, we need professionals that understand Math assistive technology to help our students understand what programs to use, what plugins to install, what versions they need. </a:t>
            </a:r>
          </a:p>
        </p:txBody>
      </p:sp>
    </p:spTree>
    <p:extLst>
      <p:ext uri="{BB962C8B-B14F-4D97-AF65-F5344CB8AC3E}">
        <p14:creationId xmlns:p14="http://schemas.microsoft.com/office/powerpoint/2010/main" val="350949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1D07-3D61-9247-BB98-CE2F14E9D2E3}"/>
              </a:ext>
            </a:extLst>
          </p:cNvPr>
          <p:cNvSpPr>
            <a:spLocks noGrp="1"/>
          </p:cNvSpPr>
          <p:nvPr>
            <p:ph type="title"/>
          </p:nvPr>
        </p:nvSpPr>
        <p:spPr/>
        <p:txBody>
          <a:bodyPr/>
          <a:lstStyle/>
          <a:p>
            <a:r>
              <a:rPr lang="en-US"/>
              <a:t>Are there ways to make inaccessible math accessible?</a:t>
            </a:r>
          </a:p>
        </p:txBody>
      </p:sp>
      <p:sp>
        <p:nvSpPr>
          <p:cNvPr id="3" name="Content Placeholder 2">
            <a:extLst>
              <a:ext uri="{FF2B5EF4-FFF2-40B4-BE49-F238E27FC236}">
                <a16:creationId xmlns:a16="http://schemas.microsoft.com/office/drawing/2014/main" id="{BF9F7521-EA39-D44E-83DA-B5D1DD485516}"/>
              </a:ext>
            </a:extLst>
          </p:cNvPr>
          <p:cNvSpPr>
            <a:spLocks noGrp="1"/>
          </p:cNvSpPr>
          <p:nvPr>
            <p:ph idx="1"/>
          </p:nvPr>
        </p:nvSpPr>
        <p:spPr/>
        <p:txBody>
          <a:bodyPr vert="horz" lIns="91440" tIns="45720" rIns="91440" bIns="45720" rtlCol="0" anchor="t">
            <a:normAutofit/>
          </a:bodyPr>
          <a:lstStyle/>
          <a:p>
            <a:r>
              <a:rPr lang="en-US" err="1"/>
              <a:t>Equatio</a:t>
            </a:r>
            <a:r>
              <a:rPr lang="en-US"/>
              <a:t> seems to be one of the best at being able to take image only math and turn it into something that can be spoken.</a:t>
            </a:r>
          </a:p>
          <a:p>
            <a:r>
              <a:rPr lang="en-US"/>
              <a:t>This is a pro feature, and rely on using a mouse.</a:t>
            </a:r>
          </a:p>
        </p:txBody>
      </p:sp>
    </p:spTree>
    <p:extLst>
      <p:ext uri="{BB962C8B-B14F-4D97-AF65-F5344CB8AC3E}">
        <p14:creationId xmlns:p14="http://schemas.microsoft.com/office/powerpoint/2010/main" val="284128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65D3-3826-C74F-8DDB-F5AF0DD767B0}"/>
              </a:ext>
            </a:extLst>
          </p:cNvPr>
          <p:cNvSpPr>
            <a:spLocks noGrp="1"/>
          </p:cNvSpPr>
          <p:nvPr>
            <p:ph type="title"/>
          </p:nvPr>
        </p:nvSpPr>
        <p:spPr/>
        <p:txBody>
          <a:bodyPr/>
          <a:lstStyle/>
          <a:p>
            <a:r>
              <a:rPr lang="en-US"/>
              <a:t>In Blackboard</a:t>
            </a:r>
          </a:p>
        </p:txBody>
      </p:sp>
      <p:pic>
        <p:nvPicPr>
          <p:cNvPr id="5" name="Content Placeholder 4">
            <a:extLst>
              <a:ext uri="{FF2B5EF4-FFF2-40B4-BE49-F238E27FC236}">
                <a16:creationId xmlns:a16="http://schemas.microsoft.com/office/drawing/2014/main" id="{68BE66E3-D3EF-0D49-B2E2-6724C7F30987}"/>
              </a:ext>
            </a:extLst>
          </p:cNvPr>
          <p:cNvPicPr>
            <a:picLocks noGrp="1" noChangeAspect="1"/>
          </p:cNvPicPr>
          <p:nvPr>
            <p:ph idx="1"/>
          </p:nvPr>
        </p:nvPicPr>
        <p:blipFill>
          <a:blip r:embed="rId2"/>
          <a:stretch>
            <a:fillRect/>
          </a:stretch>
        </p:blipFill>
        <p:spPr>
          <a:xfrm>
            <a:off x="838200" y="2129019"/>
            <a:ext cx="10515600" cy="3744550"/>
          </a:xfrm>
        </p:spPr>
      </p:pic>
    </p:spTree>
    <p:extLst>
      <p:ext uri="{BB962C8B-B14F-4D97-AF65-F5344CB8AC3E}">
        <p14:creationId xmlns:p14="http://schemas.microsoft.com/office/powerpoint/2010/main" val="381051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8F73-79D3-4147-BF00-1C9032AF9292}"/>
              </a:ext>
            </a:extLst>
          </p:cNvPr>
          <p:cNvSpPr>
            <a:spLocks noGrp="1"/>
          </p:cNvSpPr>
          <p:nvPr>
            <p:ph type="title"/>
          </p:nvPr>
        </p:nvSpPr>
        <p:spPr/>
        <p:txBody>
          <a:bodyPr/>
          <a:lstStyle/>
          <a:p>
            <a:r>
              <a:rPr lang="en-US">
                <a:cs typeface="Calibri Light"/>
              </a:rPr>
              <a:t>In Google Docs</a:t>
            </a:r>
            <a:endParaRPr lang="en-US"/>
          </a:p>
        </p:txBody>
      </p:sp>
      <p:sp>
        <p:nvSpPr>
          <p:cNvPr id="3" name="Content Placeholder 2">
            <a:extLst>
              <a:ext uri="{FF2B5EF4-FFF2-40B4-BE49-F238E27FC236}">
                <a16:creationId xmlns:a16="http://schemas.microsoft.com/office/drawing/2014/main" id="{99C92088-F10D-4AE4-BB41-34E59F09B7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525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D8269-EB9F-D041-8C04-66A4AA8B454C}"/>
              </a:ext>
            </a:extLst>
          </p:cNvPr>
          <p:cNvSpPr>
            <a:spLocks noGrp="1"/>
          </p:cNvSpPr>
          <p:nvPr>
            <p:ph type="title"/>
          </p:nvPr>
        </p:nvSpPr>
        <p:spPr>
          <a:xfrm>
            <a:off x="838200" y="631825"/>
            <a:ext cx="10515600" cy="1325563"/>
          </a:xfrm>
        </p:spPr>
        <p:txBody>
          <a:bodyPr>
            <a:normAutofit/>
          </a:bodyPr>
          <a:lstStyle/>
          <a:p>
            <a:pPr algn="ctr"/>
            <a:r>
              <a:rPr lang="en-US"/>
              <a:t>In Microsoft Word</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5C5665-D7CC-A246-8500-6D357F826AD5}"/>
              </a:ext>
            </a:extLst>
          </p:cNvPr>
          <p:cNvSpPr>
            <a:spLocks noGrp="1"/>
          </p:cNvSpPr>
          <p:nvPr>
            <p:ph idx="1"/>
          </p:nvPr>
        </p:nvSpPr>
        <p:spPr>
          <a:xfrm>
            <a:off x="838200" y="2269173"/>
            <a:ext cx="10515600" cy="3659988"/>
          </a:xfrm>
        </p:spPr>
        <p:txBody>
          <a:bodyPr>
            <a:normAutofit/>
          </a:bodyPr>
          <a:lstStyle/>
          <a:p>
            <a:r>
              <a:rPr lang="en-US" sz="2400"/>
              <a:t>In Microsoft Word, if you use the equation editor, your math can be read.</a:t>
            </a:r>
          </a:p>
          <a:p>
            <a:r>
              <a:rPr lang="en-US" sz="2400"/>
              <a:t>However, if you export your file to a PDF, you may lose the MathML markup. </a:t>
            </a:r>
          </a:p>
          <a:p>
            <a:r>
              <a:rPr lang="en-US" sz="2400"/>
              <a:t>Instructors making powerpoints and word documents should get used to keeping originals of everything, and be prepared to deliver that alternative format.</a:t>
            </a:r>
          </a:p>
        </p:txBody>
      </p:sp>
    </p:spTree>
    <p:extLst>
      <p:ext uri="{BB962C8B-B14F-4D97-AF65-F5344CB8AC3E}">
        <p14:creationId xmlns:p14="http://schemas.microsoft.com/office/powerpoint/2010/main" val="174348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C8D07-063C-4DBE-BD6D-BF411CB753BA}"/>
              </a:ext>
            </a:extLst>
          </p:cNvPr>
          <p:cNvSpPr>
            <a:spLocks noGrp="1"/>
          </p:cNvSpPr>
          <p:nvPr>
            <p:ph type="title"/>
          </p:nvPr>
        </p:nvSpPr>
        <p:spPr>
          <a:xfrm>
            <a:off x="594360" y="637125"/>
            <a:ext cx="3859786" cy="5256371"/>
          </a:xfrm>
        </p:spPr>
        <p:txBody>
          <a:bodyPr>
            <a:normAutofit/>
          </a:bodyPr>
          <a:lstStyle/>
          <a:p>
            <a:r>
              <a:rPr lang="en-US" sz="4100">
                <a:cs typeface="Calibri Light"/>
              </a:rPr>
              <a:t>What are the top accommodations requested at SUNY Oneonta?</a:t>
            </a:r>
            <a:endParaRPr lang="en-US" sz="4100"/>
          </a:p>
        </p:txBody>
      </p:sp>
      <p:graphicFrame>
        <p:nvGraphicFramePr>
          <p:cNvPr id="4" name="Diagram 3">
            <a:extLst>
              <a:ext uri="{FF2B5EF4-FFF2-40B4-BE49-F238E27FC236}">
                <a16:creationId xmlns:a16="http://schemas.microsoft.com/office/drawing/2014/main" id="{F1CDAC62-236D-41A5-9B67-8A34F326CDF4}"/>
              </a:ext>
            </a:extLst>
          </p:cNvPr>
          <p:cNvGraphicFramePr/>
          <p:nvPr/>
        </p:nvGraphicFramePr>
        <p:xfrm>
          <a:off x="4951324" y="102308"/>
          <a:ext cx="7077521" cy="6615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a:xfrm>
            <a:off x="410737" y="244320"/>
            <a:ext cx="11370527" cy="1325563"/>
          </a:xfrm>
        </p:spPr>
        <p:txBody>
          <a:bodyPr>
            <a:normAutofit/>
          </a:bodyPr>
          <a:lstStyle/>
          <a:p>
            <a:r>
              <a:rPr lang="en-US" sz="4000">
                <a:cs typeface="Calibri Light"/>
              </a:rPr>
              <a:t>Alternative Assessment – Reframing the Conversation</a:t>
            </a:r>
          </a:p>
        </p:txBody>
      </p:sp>
      <p:pic>
        <p:nvPicPr>
          <p:cNvPr id="4" name="Picture 4" descr="A screenshot of a cell phone&#10;&#10;Description automatically generated">
            <a:extLst>
              <a:ext uri="{FF2B5EF4-FFF2-40B4-BE49-F238E27FC236}">
                <a16:creationId xmlns:a16="http://schemas.microsoft.com/office/drawing/2014/main" id="{49FE46E9-621C-417F-A8FC-CA1B0EA568A2}"/>
              </a:ext>
            </a:extLst>
          </p:cNvPr>
          <p:cNvPicPr>
            <a:picLocks noGrp="1" noChangeAspect="1"/>
          </p:cNvPicPr>
          <p:nvPr>
            <p:ph idx="1"/>
          </p:nvPr>
        </p:nvPicPr>
        <p:blipFill>
          <a:blip r:embed="rId2"/>
          <a:stretch>
            <a:fillRect/>
          </a:stretch>
        </p:blipFill>
        <p:spPr>
          <a:xfrm>
            <a:off x="1363314" y="1500531"/>
            <a:ext cx="9473657" cy="4845901"/>
          </a:xfrm>
        </p:spPr>
      </p:pic>
    </p:spTree>
    <p:extLst>
      <p:ext uri="{BB962C8B-B14F-4D97-AF65-F5344CB8AC3E}">
        <p14:creationId xmlns:p14="http://schemas.microsoft.com/office/powerpoint/2010/main" val="28435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 Characteristics </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p:txBody>
          <a:bodyPr vert="horz" lIns="91440" tIns="45720" rIns="91440" bIns="45720" rtlCol="0" anchor="t">
            <a:normAutofit/>
          </a:bodyPr>
          <a:lstStyle/>
          <a:p>
            <a:r>
              <a:rPr lang="en-US">
                <a:cs typeface="Calibri"/>
              </a:rPr>
              <a:t>Continuation of Learning</a:t>
            </a:r>
          </a:p>
          <a:p>
            <a:r>
              <a:rPr lang="en-US">
                <a:cs typeface="Calibri"/>
              </a:rPr>
              <a:t>Engaging and Highly Participatory</a:t>
            </a:r>
          </a:p>
          <a:p>
            <a:r>
              <a:rPr lang="en-US">
                <a:cs typeface="Calibri"/>
              </a:rPr>
              <a:t>Authentic Application of Knowledge</a:t>
            </a:r>
          </a:p>
          <a:p>
            <a:r>
              <a:rPr lang="en-US">
                <a:cs typeface="Calibri"/>
              </a:rPr>
              <a:t>Connects back to their own Experience</a:t>
            </a:r>
          </a:p>
          <a:p>
            <a:endParaRPr lang="en-US">
              <a:cs typeface="Calibri"/>
            </a:endParaRPr>
          </a:p>
        </p:txBody>
      </p:sp>
    </p:spTree>
    <p:extLst>
      <p:ext uri="{BB962C8B-B14F-4D97-AF65-F5344CB8AC3E}">
        <p14:creationId xmlns:p14="http://schemas.microsoft.com/office/powerpoint/2010/main" val="134631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Options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p:txBody>
          <a:bodyPr vert="horz" lIns="91440" tIns="45720" rIns="91440" bIns="45720" rtlCol="0" anchor="t">
            <a:normAutofit/>
          </a:bodyPr>
          <a:lstStyle/>
          <a:p>
            <a:r>
              <a:rPr lang="en-US" sz="3200" b="1" i="1">
                <a:cs typeface="Calibri"/>
              </a:rPr>
              <a:t>Highly Participatory / Active Learning</a:t>
            </a:r>
            <a:r>
              <a:rPr lang="en-US">
                <a:cs typeface="Calibri"/>
              </a:rPr>
              <a:t> </a:t>
            </a:r>
          </a:p>
          <a:p>
            <a:endParaRPr lang="en-US">
              <a:cs typeface="Calibri"/>
            </a:endParaRPr>
          </a:p>
          <a:p>
            <a:r>
              <a:rPr lang="en-US">
                <a:cs typeface="Calibri"/>
              </a:rPr>
              <a:t>Role Playing</a:t>
            </a:r>
            <a:endParaRPr lang="en-US"/>
          </a:p>
          <a:p>
            <a:r>
              <a:rPr lang="en-US">
                <a:cs typeface="Calibri"/>
              </a:rPr>
              <a:t>Debate</a:t>
            </a:r>
          </a:p>
          <a:p>
            <a:r>
              <a:rPr lang="en-US">
                <a:cs typeface="Calibri"/>
              </a:rPr>
              <a:t>Word Clouds</a:t>
            </a:r>
          </a:p>
          <a:p>
            <a:r>
              <a:rPr lang="en-US">
                <a:cs typeface="Calibri"/>
              </a:rPr>
              <a:t>Jigsaw</a:t>
            </a:r>
          </a:p>
          <a:p>
            <a:endParaRPr lang="en-US">
              <a:cs typeface="Calibri"/>
            </a:endParaRPr>
          </a:p>
        </p:txBody>
      </p:sp>
      <p:pic>
        <p:nvPicPr>
          <p:cNvPr id="4" name="Picture 4" descr="A screenshot of Harvard University&amp;#39;s Activity Database">
            <a:extLst>
              <a:ext uri="{FF2B5EF4-FFF2-40B4-BE49-F238E27FC236}">
                <a16:creationId xmlns:a16="http://schemas.microsoft.com/office/drawing/2014/main" id="{9A075B78-A32C-4B9D-AFFE-F86F555CDE8D}"/>
              </a:ext>
            </a:extLst>
          </p:cNvPr>
          <p:cNvPicPr>
            <a:picLocks noChangeAspect="1"/>
          </p:cNvPicPr>
          <p:nvPr/>
        </p:nvPicPr>
        <p:blipFill>
          <a:blip r:embed="rId2"/>
          <a:stretch>
            <a:fillRect/>
          </a:stretch>
        </p:blipFill>
        <p:spPr>
          <a:xfrm>
            <a:off x="4031673" y="2733503"/>
            <a:ext cx="7305303" cy="3122812"/>
          </a:xfrm>
          <a:prstGeom prst="rect">
            <a:avLst/>
          </a:prstGeom>
        </p:spPr>
      </p:pic>
    </p:spTree>
    <p:extLst>
      <p:ext uri="{BB962C8B-B14F-4D97-AF65-F5344CB8AC3E}">
        <p14:creationId xmlns:p14="http://schemas.microsoft.com/office/powerpoint/2010/main" val="87622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5E8BAA-F753-884E-9267-79BE81E7BC69}"/>
              </a:ext>
            </a:extLst>
          </p:cNvPr>
          <p:cNvSpPr>
            <a:spLocks noGrp="1"/>
          </p:cNvSpPr>
          <p:nvPr>
            <p:ph type="ctrTitle"/>
          </p:nvPr>
        </p:nvSpPr>
        <p:spPr>
          <a:xfrm>
            <a:off x="6336662" y="584832"/>
            <a:ext cx="5356329" cy="2249614"/>
          </a:xfrm>
        </p:spPr>
        <p:txBody>
          <a:bodyPr anchor="t">
            <a:normAutofit/>
          </a:bodyPr>
          <a:lstStyle/>
          <a:p>
            <a:pPr algn="l"/>
            <a:r>
              <a:rPr lang="en-US" sz="3600" b="1">
                <a:solidFill>
                  <a:srgbClr val="000000"/>
                </a:solidFill>
              </a:rPr>
              <a:t>Accessible Content Creation and Alternative Assessments for STEM Courses</a:t>
            </a:r>
          </a:p>
        </p:txBody>
      </p:sp>
      <p:sp>
        <p:nvSpPr>
          <p:cNvPr id="3" name="Subtitle 2">
            <a:extLst>
              <a:ext uri="{FF2B5EF4-FFF2-40B4-BE49-F238E27FC236}">
                <a16:creationId xmlns:a16="http://schemas.microsoft.com/office/drawing/2014/main" id="{513ED6EE-007B-F44E-B617-B1E0A2851FF6}"/>
              </a:ext>
            </a:extLst>
          </p:cNvPr>
          <p:cNvSpPr>
            <a:spLocks noGrp="1"/>
          </p:cNvSpPr>
          <p:nvPr>
            <p:ph type="subTitle" idx="1"/>
          </p:nvPr>
        </p:nvSpPr>
        <p:spPr>
          <a:xfrm>
            <a:off x="6419437" y="3141380"/>
            <a:ext cx="4826857" cy="575263"/>
          </a:xfrm>
        </p:spPr>
        <p:txBody>
          <a:bodyPr vert="horz" lIns="91440" tIns="45720" rIns="91440" bIns="45720" rtlCol="0" anchor="b">
            <a:noAutofit/>
          </a:bodyPr>
          <a:lstStyle/>
          <a:p>
            <a:pPr algn="l"/>
            <a:endParaRPr lang="en-US" sz="1100">
              <a:solidFill>
                <a:srgbClr val="000000"/>
              </a:solidFill>
            </a:endParaRPr>
          </a:p>
          <a:p>
            <a:pPr algn="l"/>
            <a:r>
              <a:rPr lang="en-US">
                <a:solidFill>
                  <a:srgbClr val="000000"/>
                </a:solidFill>
              </a:rPr>
              <a:t>Ed Beck &amp; Chilton Reynolds</a:t>
            </a:r>
            <a:endParaRPr lang="en-US">
              <a:solidFill>
                <a:srgbClr val="000000"/>
              </a:solidFill>
              <a:cs typeface="Calibri"/>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6" descr="Classroom">
            <a:extLst>
              <a:ext uri="{FF2B5EF4-FFF2-40B4-BE49-F238E27FC236}">
                <a16:creationId xmlns:a16="http://schemas.microsoft.com/office/drawing/2014/main" id="{CA943A68-C54C-418E-BF8B-88B8C8FB2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pic>
        <p:nvPicPr>
          <p:cNvPr id="4" name="Picture 4" descr="A close up of a logo&#10;&#10;Description automatically generated">
            <a:extLst>
              <a:ext uri="{FF2B5EF4-FFF2-40B4-BE49-F238E27FC236}">
                <a16:creationId xmlns:a16="http://schemas.microsoft.com/office/drawing/2014/main" id="{C8A40AC9-1C90-4007-9939-385BADB2BCDF}"/>
              </a:ext>
            </a:extLst>
          </p:cNvPr>
          <p:cNvPicPr>
            <a:picLocks noChangeAspect="1"/>
          </p:cNvPicPr>
          <p:nvPr/>
        </p:nvPicPr>
        <p:blipFill>
          <a:blip r:embed="rId5"/>
          <a:stretch>
            <a:fillRect/>
          </a:stretch>
        </p:blipFill>
        <p:spPr>
          <a:xfrm>
            <a:off x="6531252" y="3786312"/>
            <a:ext cx="3346450" cy="976823"/>
          </a:xfrm>
          <a:prstGeom prst="rect">
            <a:avLst/>
          </a:prstGeom>
        </p:spPr>
      </p:pic>
    </p:spTree>
    <p:extLst>
      <p:ext uri="{BB962C8B-B14F-4D97-AF65-F5344CB8AC3E}">
        <p14:creationId xmlns:p14="http://schemas.microsoft.com/office/powerpoint/2010/main" val="76997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Options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p:txBody>
          <a:bodyPr vert="horz" lIns="91440" tIns="45720" rIns="91440" bIns="45720" rtlCol="0" anchor="t">
            <a:normAutofit/>
          </a:bodyPr>
          <a:lstStyle/>
          <a:p>
            <a:r>
              <a:rPr lang="en-US" sz="3200" b="1" i="1">
                <a:cs typeface="Calibri"/>
              </a:rPr>
              <a:t>Highly Participatory  - Role Playing</a:t>
            </a:r>
          </a:p>
          <a:p>
            <a:r>
              <a:rPr lang="en-US" b="1" u="sng">
                <a:ea typeface="+mn-lt"/>
                <a:cs typeface="+mn-lt"/>
              </a:rPr>
              <a:t>Example Situation</a:t>
            </a:r>
            <a:r>
              <a:rPr lang="en-US">
                <a:ea typeface="+mn-lt"/>
                <a:cs typeface="+mn-lt"/>
              </a:rPr>
              <a:t>.</a:t>
            </a:r>
          </a:p>
          <a:p>
            <a:pPr lvl="1"/>
            <a:r>
              <a:rPr lang="en-US">
                <a:ea typeface="+mn-lt"/>
                <a:cs typeface="+mn-lt"/>
              </a:rPr>
              <a:t>Whether or not to add the Greater Sage Grouse to the federal list of endangered species</a:t>
            </a:r>
          </a:p>
          <a:p>
            <a:pPr lvl="2"/>
            <a:r>
              <a:rPr lang="en-US">
                <a:ea typeface="+mn-lt"/>
                <a:cs typeface="+mn-lt"/>
              </a:rPr>
              <a:t>3</a:t>
            </a:r>
            <a:r>
              <a:rPr lang="en-US" baseline="30000">
                <a:ea typeface="+mn-lt"/>
                <a:cs typeface="+mn-lt"/>
              </a:rPr>
              <a:t>rd</a:t>
            </a:r>
            <a:r>
              <a:rPr lang="en-US">
                <a:ea typeface="+mn-lt"/>
                <a:cs typeface="+mn-lt"/>
              </a:rPr>
              <a:t> generation rancher from Casper, WY</a:t>
            </a:r>
          </a:p>
          <a:p>
            <a:pPr lvl="2"/>
            <a:r>
              <a:rPr lang="en-US">
                <a:ea typeface="+mn-lt"/>
                <a:cs typeface="+mn-lt"/>
              </a:rPr>
              <a:t>Employee of an oil &amp; natural gas company working in Rock Springs, WY</a:t>
            </a:r>
          </a:p>
          <a:p>
            <a:pPr lvl="2"/>
            <a:r>
              <a:rPr lang="en-US">
                <a:ea typeface="+mn-lt"/>
                <a:cs typeface="+mn-lt"/>
              </a:rPr>
              <a:t>Wildlife biologist from the University of Wyoming in Laramie, WY</a:t>
            </a:r>
          </a:p>
          <a:p>
            <a:pPr lvl="2"/>
            <a:r>
              <a:rPr lang="en-US">
                <a:ea typeface="+mn-lt"/>
                <a:cs typeface="+mn-lt"/>
              </a:rPr>
              <a:t>World Wildlife Fund member from Denver, CO</a:t>
            </a:r>
          </a:p>
          <a:p>
            <a:pPr lvl="2"/>
            <a:r>
              <a:rPr lang="en-US">
                <a:ea typeface="+mn-lt"/>
                <a:cs typeface="+mn-lt"/>
              </a:rPr>
              <a:t>Bureau of Land Management official from the district office in Cheyenne, WY</a:t>
            </a:r>
          </a:p>
          <a:p>
            <a:endParaRPr lang="en-US">
              <a:ea typeface="+mn-lt"/>
              <a:cs typeface="+mn-lt"/>
            </a:endParaRPr>
          </a:p>
          <a:p>
            <a:endParaRPr lang="en-US">
              <a:cs typeface="Calibri"/>
            </a:endParaRPr>
          </a:p>
          <a:p>
            <a:endParaRPr lang="en-US">
              <a:cs typeface="Calibri"/>
            </a:endParaRPr>
          </a:p>
        </p:txBody>
      </p:sp>
    </p:spTree>
    <p:extLst>
      <p:ext uri="{BB962C8B-B14F-4D97-AF65-F5344CB8AC3E}">
        <p14:creationId xmlns:p14="http://schemas.microsoft.com/office/powerpoint/2010/main" val="353542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Options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333499" y="1825625"/>
            <a:ext cx="6784768" cy="4351338"/>
          </a:xfrm>
        </p:spPr>
        <p:txBody>
          <a:bodyPr vert="horz" lIns="91440" tIns="45720" rIns="91440" bIns="45720" rtlCol="0" anchor="t">
            <a:normAutofit/>
          </a:bodyPr>
          <a:lstStyle/>
          <a:p>
            <a:r>
              <a:rPr lang="en-US" sz="3200" b="1" i="1">
                <a:cs typeface="Calibri"/>
              </a:rPr>
              <a:t>Authentic Application of Knowledge</a:t>
            </a:r>
          </a:p>
          <a:p>
            <a:r>
              <a:rPr lang="en-US">
                <a:cs typeface="Calibri"/>
              </a:rPr>
              <a:t>Creating an Abstract of an Experience</a:t>
            </a:r>
          </a:p>
          <a:p>
            <a:endParaRPr lang="en-US">
              <a:cs typeface="Calibri"/>
            </a:endParaRPr>
          </a:p>
          <a:p>
            <a:endParaRPr lang="en-US">
              <a:cs typeface="Calibri"/>
            </a:endParaRPr>
          </a:p>
          <a:p>
            <a:endParaRPr lang="en-US">
              <a:cs typeface="Calibri"/>
            </a:endParaRPr>
          </a:p>
        </p:txBody>
      </p:sp>
      <p:pic>
        <p:nvPicPr>
          <p:cNvPr id="4" name="Picture 4" descr="A screenshot of an abstract for a research paper.">
            <a:extLst>
              <a:ext uri="{FF2B5EF4-FFF2-40B4-BE49-F238E27FC236}">
                <a16:creationId xmlns:a16="http://schemas.microsoft.com/office/drawing/2014/main" id="{17786039-1460-4DFD-B965-068559789F0C}"/>
              </a:ext>
            </a:extLst>
          </p:cNvPr>
          <p:cNvPicPr>
            <a:picLocks noChangeAspect="1"/>
          </p:cNvPicPr>
          <p:nvPr/>
        </p:nvPicPr>
        <p:blipFill>
          <a:blip r:embed="rId3"/>
          <a:stretch>
            <a:fillRect/>
          </a:stretch>
        </p:blipFill>
        <p:spPr>
          <a:xfrm>
            <a:off x="6594766" y="2478654"/>
            <a:ext cx="4880757" cy="4157003"/>
          </a:xfrm>
          <a:prstGeom prst="rect">
            <a:avLst/>
          </a:prstGeom>
        </p:spPr>
      </p:pic>
    </p:spTree>
    <p:extLst>
      <p:ext uri="{BB962C8B-B14F-4D97-AF65-F5344CB8AC3E}">
        <p14:creationId xmlns:p14="http://schemas.microsoft.com/office/powerpoint/2010/main" val="174294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Options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a:bodyPr>
          <a:lstStyle/>
          <a:p>
            <a:r>
              <a:rPr lang="en-US" sz="3200" b="1" i="1">
                <a:cs typeface="Calibri"/>
              </a:rPr>
              <a:t>Connects Back to Individual's Experience</a:t>
            </a:r>
          </a:p>
          <a:p>
            <a:pPr lvl="1"/>
            <a:r>
              <a:rPr lang="en-US" sz="3200">
                <a:cs typeface="Calibri"/>
              </a:rPr>
              <a:t>Concept Maps</a:t>
            </a:r>
          </a:p>
          <a:p>
            <a:pPr lvl="1"/>
            <a:r>
              <a:rPr lang="en-US" sz="3200">
                <a:cs typeface="Calibri"/>
              </a:rPr>
              <a:t>Wikis</a:t>
            </a:r>
          </a:p>
          <a:p>
            <a:endParaRPr lang="en-US">
              <a:cs typeface="Calibri"/>
            </a:endParaRPr>
          </a:p>
          <a:p>
            <a:endParaRPr lang="en-US">
              <a:cs typeface="Calibri"/>
            </a:endParaRPr>
          </a:p>
        </p:txBody>
      </p:sp>
      <p:pic>
        <p:nvPicPr>
          <p:cNvPr id="5" name="Picture 5" descr="An example of a concept map">
            <a:extLst>
              <a:ext uri="{FF2B5EF4-FFF2-40B4-BE49-F238E27FC236}">
                <a16:creationId xmlns:a16="http://schemas.microsoft.com/office/drawing/2014/main" id="{7FB81FF5-062F-4E5E-B0B6-37988E8A0F06}"/>
              </a:ext>
            </a:extLst>
          </p:cNvPr>
          <p:cNvPicPr>
            <a:picLocks noChangeAspect="1"/>
          </p:cNvPicPr>
          <p:nvPr/>
        </p:nvPicPr>
        <p:blipFill>
          <a:blip r:embed="rId3"/>
          <a:stretch>
            <a:fillRect/>
          </a:stretch>
        </p:blipFill>
        <p:spPr>
          <a:xfrm>
            <a:off x="5516088" y="2659233"/>
            <a:ext cx="5583381" cy="3162496"/>
          </a:xfrm>
          <a:prstGeom prst="rect">
            <a:avLst/>
          </a:prstGeom>
        </p:spPr>
      </p:pic>
    </p:spTree>
    <p:extLst>
      <p:ext uri="{BB962C8B-B14F-4D97-AF65-F5344CB8AC3E}">
        <p14:creationId xmlns:p14="http://schemas.microsoft.com/office/powerpoint/2010/main" val="271184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Recommendations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a:bodyPr>
          <a:lstStyle/>
          <a:p>
            <a:r>
              <a:rPr lang="en-US" sz="3200" b="1" i="1">
                <a:cs typeface="Calibri"/>
              </a:rPr>
              <a:t>Use Rubrics</a:t>
            </a:r>
            <a:endParaRPr lang="en-US"/>
          </a:p>
          <a:p>
            <a:endParaRPr lang="en-US">
              <a:cs typeface="Calibri"/>
            </a:endParaRPr>
          </a:p>
          <a:p>
            <a:endParaRPr lang="en-US">
              <a:cs typeface="Calibri"/>
            </a:endParaRPr>
          </a:p>
        </p:txBody>
      </p:sp>
      <p:pic>
        <p:nvPicPr>
          <p:cNvPr id="4" name="Picture 5" descr="An example of a lab report rubric">
            <a:extLst>
              <a:ext uri="{FF2B5EF4-FFF2-40B4-BE49-F238E27FC236}">
                <a16:creationId xmlns:a16="http://schemas.microsoft.com/office/drawing/2014/main" id="{FE59BE99-717F-4EE2-B409-710E419E3963}"/>
              </a:ext>
            </a:extLst>
          </p:cNvPr>
          <p:cNvPicPr>
            <a:picLocks noChangeAspect="1"/>
          </p:cNvPicPr>
          <p:nvPr/>
        </p:nvPicPr>
        <p:blipFill>
          <a:blip r:embed="rId3"/>
          <a:stretch>
            <a:fillRect/>
          </a:stretch>
        </p:blipFill>
        <p:spPr>
          <a:xfrm>
            <a:off x="3685309" y="1547605"/>
            <a:ext cx="6394861" cy="4801881"/>
          </a:xfrm>
          <a:prstGeom prst="rect">
            <a:avLst/>
          </a:prstGeom>
          <a:ln w="12700">
            <a:solidFill>
              <a:schemeClr val="tx1"/>
            </a:solidFill>
          </a:ln>
        </p:spPr>
      </p:pic>
    </p:spTree>
    <p:extLst>
      <p:ext uri="{BB962C8B-B14F-4D97-AF65-F5344CB8AC3E}">
        <p14:creationId xmlns:p14="http://schemas.microsoft.com/office/powerpoint/2010/main" val="325729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Recommendations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a:bodyPr>
          <a:lstStyle/>
          <a:p>
            <a:r>
              <a:rPr lang="en-US" sz="3200" b="1" i="1">
                <a:cs typeface="Calibri"/>
              </a:rPr>
              <a:t>When Possible, keep the product small</a:t>
            </a:r>
            <a:endParaRPr lang="en-US"/>
          </a:p>
          <a:p>
            <a:endParaRPr lang="en-US" sz="3200" b="1" i="1">
              <a:cs typeface="Calibri"/>
            </a:endParaRPr>
          </a:p>
          <a:p>
            <a:pPr marL="0" indent="0" algn="ctr">
              <a:buNone/>
            </a:pPr>
            <a:r>
              <a:rPr lang="en-US" sz="3600" i="1">
                <a:ea typeface="+mn-lt"/>
                <a:cs typeface="+mn-lt"/>
              </a:rPr>
              <a:t>"It is an assignment where the product is much smaller than the student effort and cognitive processes required to produce it."</a:t>
            </a:r>
            <a:endParaRPr lang="en-US" sz="3600" i="1">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139624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Recommendations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a:bodyPr>
          <a:lstStyle/>
          <a:p>
            <a:r>
              <a:rPr lang="en-US" sz="3200" b="1" i="1">
                <a:cs typeface="Calibri"/>
              </a:rPr>
              <a:t>Allow multiple opportunities to practice and improve upon the skill you are assessing</a:t>
            </a:r>
          </a:p>
          <a:p>
            <a:endParaRPr lang="en-US">
              <a:cs typeface="Calibri"/>
            </a:endParaRPr>
          </a:p>
          <a:p>
            <a:endParaRPr lang="en-US">
              <a:cs typeface="Calibri"/>
            </a:endParaRPr>
          </a:p>
        </p:txBody>
      </p:sp>
      <p:pic>
        <p:nvPicPr>
          <p:cNvPr id="5" name="Picture 5" descr="An image of a reflection cycle, moving from Inquiry, to Reflection, to Practice, to Refinement, and then return to Inquiry to start over again. ">
            <a:extLst>
              <a:ext uri="{FF2B5EF4-FFF2-40B4-BE49-F238E27FC236}">
                <a16:creationId xmlns:a16="http://schemas.microsoft.com/office/drawing/2014/main" id="{988D0D1D-651C-44A9-AC86-EFDF974C3379}"/>
              </a:ext>
            </a:extLst>
          </p:cNvPr>
          <p:cNvPicPr>
            <a:picLocks noChangeAspect="1"/>
          </p:cNvPicPr>
          <p:nvPr/>
        </p:nvPicPr>
        <p:blipFill>
          <a:blip r:embed="rId3"/>
          <a:stretch>
            <a:fillRect/>
          </a:stretch>
        </p:blipFill>
        <p:spPr>
          <a:xfrm>
            <a:off x="3625933" y="2976999"/>
            <a:ext cx="4089070" cy="3348339"/>
          </a:xfrm>
          <a:prstGeom prst="rect">
            <a:avLst/>
          </a:prstGeom>
        </p:spPr>
      </p:pic>
    </p:spTree>
    <p:extLst>
      <p:ext uri="{BB962C8B-B14F-4D97-AF65-F5344CB8AC3E}">
        <p14:creationId xmlns:p14="http://schemas.microsoft.com/office/powerpoint/2010/main" val="3144808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cs typeface="Calibri Light"/>
              </a:rPr>
              <a:t>Alternative Assessment Resources</a:t>
            </a:r>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a:bodyPr>
          <a:lstStyle/>
          <a:p>
            <a:r>
              <a:rPr lang="en-US" b="1" i="1">
                <a:cs typeface="Calibri"/>
                <a:hlinkClick r:id="rId3"/>
              </a:rPr>
              <a:t>Harvard's Activity Based Learning (ABL) Activity Database</a:t>
            </a:r>
            <a:endParaRPr lang="en-US" b="1" i="1">
              <a:cs typeface="Calibri"/>
            </a:endParaRPr>
          </a:p>
          <a:p>
            <a:r>
              <a:rPr lang="en-US" b="1" i="1">
                <a:cs typeface="Calibri"/>
                <a:hlinkClick r:id="rId4"/>
              </a:rPr>
              <a:t>IU's Authentic Assessment Teacher Resource</a:t>
            </a:r>
            <a:r>
              <a:rPr lang="en-US" b="1" i="1">
                <a:cs typeface="Calibri"/>
              </a:rPr>
              <a:t> - This has a great table showing different ways to reframe assessment</a:t>
            </a:r>
          </a:p>
          <a:p>
            <a:r>
              <a:rPr lang="en-US" b="1" i="1">
                <a:cs typeface="Calibri"/>
                <a:hlinkClick r:id="rId5"/>
              </a:rPr>
              <a:t>Lit Review on Alternative Assessment in Higher Ed</a:t>
            </a:r>
            <a:r>
              <a:rPr lang="en-US" b="1" i="1">
                <a:cs typeface="Calibri"/>
              </a:rPr>
              <a:t> - This provides a great list of online resources</a:t>
            </a:r>
          </a:p>
          <a:p>
            <a:r>
              <a:rPr lang="en-US" b="1" i="1">
                <a:cs typeface="Calibri"/>
                <a:hlinkClick r:id="rId6"/>
              </a:rPr>
              <a:t>SUNY's Applied Learning Initiative</a:t>
            </a:r>
            <a:endParaRPr lang="en-US" b="1" i="1">
              <a:cs typeface="Calibri"/>
            </a:endParaRPr>
          </a:p>
          <a:p>
            <a:endParaRPr lang="en-US">
              <a:cs typeface="Calibri"/>
            </a:endParaRPr>
          </a:p>
        </p:txBody>
      </p:sp>
    </p:spTree>
    <p:extLst>
      <p:ext uri="{BB962C8B-B14F-4D97-AF65-F5344CB8AC3E}">
        <p14:creationId xmlns:p14="http://schemas.microsoft.com/office/powerpoint/2010/main" val="335110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dirty="0"/>
              <a:t>Additional Links On Accessible Formulas from </a:t>
            </a:r>
            <a:r>
              <a:rPr lang="en-US"/>
              <a:t>Ed Beck</a:t>
            </a:r>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fontScale="92500" lnSpcReduction="10000"/>
          </a:bodyPr>
          <a:lstStyle/>
          <a:p>
            <a:r>
              <a:rPr lang="en-US">
                <a:ea typeface="+mn-lt"/>
                <a:cs typeface="+mn-lt"/>
              </a:rPr>
              <a:t>Accessible Math: MathML, LaTeX, &amp; Handwritten Math - </a:t>
            </a:r>
            <a:r>
              <a:rPr lang="en-US" dirty="0">
                <a:ea typeface="+mn-lt"/>
                <a:cs typeface="+mn-lt"/>
                <a:hlinkClick r:id="rId3"/>
              </a:rPr>
              <a:t>http://ed-beck.com/2020/05/accessible-math-mathml-latex-handwritten-math/</a:t>
            </a:r>
            <a:r>
              <a:rPr lang="en-US" dirty="0">
                <a:ea typeface="+mn-lt"/>
                <a:cs typeface="+mn-lt"/>
              </a:rPr>
              <a:t> </a:t>
            </a:r>
            <a:endParaRPr lang="en-US" b="1" i="1">
              <a:cs typeface="Calibri"/>
            </a:endParaRPr>
          </a:p>
          <a:p>
            <a:r>
              <a:rPr lang="en-US">
                <a:ea typeface="+mn-lt"/>
                <a:cs typeface="+mn-lt"/>
              </a:rPr>
              <a:t>Can-I-Use-MathML in browser: </a:t>
            </a:r>
            <a:r>
              <a:rPr lang="en-US" dirty="0">
                <a:ea typeface="+mn-lt"/>
                <a:cs typeface="+mn-lt"/>
                <a:hlinkClick r:id="rId4"/>
              </a:rPr>
              <a:t>https://caniuse.com/#feat=mathml</a:t>
            </a:r>
            <a:endParaRPr lang="en-US"/>
          </a:p>
          <a:p>
            <a:r>
              <a:rPr lang="en-US">
                <a:ea typeface="+mn-lt"/>
                <a:cs typeface="+mn-lt"/>
              </a:rPr>
              <a:t>Equatio: </a:t>
            </a:r>
            <a:r>
              <a:rPr lang="en-US" dirty="0">
                <a:ea typeface="+mn-lt"/>
                <a:cs typeface="+mn-lt"/>
                <a:hlinkClick r:id="rId5"/>
              </a:rPr>
              <a:t>https://www.texthelp.com/en-us/products/equatio/</a:t>
            </a:r>
            <a:endParaRPr lang="en-US"/>
          </a:p>
          <a:p>
            <a:r>
              <a:rPr lang="en-US">
                <a:ea typeface="+mn-lt"/>
                <a:cs typeface="+mn-lt"/>
              </a:rPr>
              <a:t>Mathjax: </a:t>
            </a:r>
            <a:r>
              <a:rPr lang="en-US" dirty="0">
                <a:ea typeface="+mn-lt"/>
                <a:cs typeface="+mn-lt"/>
                <a:hlinkClick r:id="rId6"/>
              </a:rPr>
              <a:t>https://www.mathjax.org/</a:t>
            </a:r>
            <a:r>
              <a:rPr lang="en-US" dirty="0">
                <a:ea typeface="+mn-lt"/>
                <a:cs typeface="+mn-lt"/>
              </a:rPr>
              <a:t> </a:t>
            </a:r>
            <a:endParaRPr lang="en-US"/>
          </a:p>
          <a:p>
            <a:r>
              <a:rPr lang="en-US">
                <a:ea typeface="+mn-lt"/>
                <a:cs typeface="+mn-lt"/>
              </a:rPr>
              <a:t>Math Type: </a:t>
            </a:r>
            <a:r>
              <a:rPr lang="en-US" dirty="0">
                <a:ea typeface="+mn-lt"/>
                <a:cs typeface="+mn-lt"/>
                <a:hlinkClick r:id="rId7"/>
              </a:rPr>
              <a:t>https://gsuite.google.com/marketplace/app/mathtype/742924286153</a:t>
            </a:r>
            <a:endParaRPr lang="en-US"/>
          </a:p>
          <a:p>
            <a:r>
              <a:rPr lang="en-US">
                <a:ea typeface="+mn-lt"/>
                <a:cs typeface="+mn-lt"/>
              </a:rPr>
              <a:t>Math Type Google Plugin: </a:t>
            </a:r>
            <a:r>
              <a:rPr lang="en-US" dirty="0">
                <a:ea typeface="+mn-lt"/>
                <a:cs typeface="+mn-lt"/>
                <a:hlinkClick r:id="rId8"/>
              </a:rPr>
              <a:t>https://docs.wiris.com/en/mathtype/apps/mathtype-google</a:t>
            </a:r>
            <a:endParaRPr lang="en-US"/>
          </a:p>
          <a:p>
            <a:endParaRPr lang="en-US" b="1" i="1" dirty="0">
              <a:cs typeface="Calibri"/>
            </a:endParaRPr>
          </a:p>
        </p:txBody>
      </p:sp>
    </p:spTree>
    <p:extLst>
      <p:ext uri="{BB962C8B-B14F-4D97-AF65-F5344CB8AC3E}">
        <p14:creationId xmlns:p14="http://schemas.microsoft.com/office/powerpoint/2010/main" val="2212621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t>Other Accessibiliyt Suggestions From Participants</a:t>
            </a:r>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fontScale="77500" lnSpcReduction="20000"/>
          </a:bodyPr>
          <a:lstStyle/>
          <a:p>
            <a:r>
              <a:rPr lang="en-US">
                <a:ea typeface="+mn-lt"/>
                <a:cs typeface="+mn-lt"/>
              </a:rPr>
              <a:t>Virtual Whiteboard Solutions: </a:t>
            </a:r>
            <a:r>
              <a:rPr lang="en-US" dirty="0">
                <a:ea typeface="+mn-lt"/>
                <a:cs typeface="+mn-lt"/>
                <a:hlinkClick r:id="rId3"/>
              </a:rPr>
              <a:t>https://teaching-learning-technology-center.sunycreate.cloud/tips-remote-instruction/virtual-whiteboard-solutions/</a:t>
            </a:r>
            <a:r>
              <a:rPr lang="en-US" dirty="0">
                <a:ea typeface="+mn-lt"/>
                <a:cs typeface="+mn-lt"/>
              </a:rPr>
              <a:t> </a:t>
            </a:r>
            <a:endParaRPr lang="en-US" b="1" i="1">
              <a:ea typeface="+mn-lt"/>
              <a:cs typeface="+mn-lt"/>
            </a:endParaRPr>
          </a:p>
          <a:p>
            <a:r>
              <a:rPr lang="en-US">
                <a:ea typeface="+mn-lt"/>
                <a:cs typeface="+mn-lt"/>
              </a:rPr>
              <a:t>Miro (Virtual Whiteboard/Mind Mapping): </a:t>
            </a:r>
            <a:r>
              <a:rPr lang="en-US" dirty="0">
                <a:ea typeface="+mn-lt"/>
                <a:cs typeface="+mn-lt"/>
                <a:hlinkClick r:id="rId4"/>
              </a:rPr>
              <a:t>https://help.miro.com/hc/en-us/articles/360017730533-What-Is-Miro-</a:t>
            </a:r>
            <a:r>
              <a:rPr lang="en-US" dirty="0">
                <a:ea typeface="+mn-lt"/>
                <a:cs typeface="+mn-lt"/>
              </a:rPr>
              <a:t> </a:t>
            </a:r>
            <a:endParaRPr lang="en-US"/>
          </a:p>
          <a:p>
            <a:r>
              <a:rPr lang="en-US">
                <a:ea typeface="+mn-lt"/>
                <a:cs typeface="+mn-lt"/>
              </a:rPr>
              <a:t>Good Whiteboard Tool: </a:t>
            </a:r>
            <a:r>
              <a:rPr lang="en-US" dirty="0">
                <a:ea typeface="+mn-lt"/>
                <a:cs typeface="+mn-lt"/>
                <a:hlinkClick r:id="rId5"/>
              </a:rPr>
              <a:t>https://whiteboard.fi/</a:t>
            </a:r>
            <a:endParaRPr lang="en-US"/>
          </a:p>
          <a:p>
            <a:r>
              <a:rPr lang="en-US">
                <a:ea typeface="+mn-lt"/>
                <a:cs typeface="+mn-lt"/>
              </a:rPr>
              <a:t>Good tool for creating more accessible graphs: </a:t>
            </a:r>
          </a:p>
          <a:p>
            <a:pPr lvl="1"/>
            <a:r>
              <a:rPr lang="en-US" dirty="0">
                <a:ea typeface="+mn-lt"/>
                <a:cs typeface="+mn-lt"/>
                <a:hlinkClick r:id="rId6"/>
              </a:rPr>
              <a:t>https://www.desmos.com/calculator</a:t>
            </a:r>
            <a:endParaRPr lang="en-US"/>
          </a:p>
          <a:p>
            <a:pPr lvl="1"/>
            <a:r>
              <a:rPr lang="en-US" dirty="0">
                <a:ea typeface="+mn-lt"/>
                <a:cs typeface="+mn-lt"/>
                <a:hlinkClick r:id="rId7"/>
              </a:rPr>
              <a:t>https://www.desmos.com/accessibility</a:t>
            </a:r>
            <a:r>
              <a:rPr lang="en-US" dirty="0">
                <a:ea typeface="+mn-lt"/>
                <a:cs typeface="+mn-lt"/>
              </a:rPr>
              <a:t> </a:t>
            </a:r>
            <a:endParaRPr lang="en-US"/>
          </a:p>
          <a:p>
            <a:r>
              <a:rPr lang="en-US">
                <a:ea typeface="+mn-lt"/>
                <a:cs typeface="+mn-lt"/>
              </a:rPr>
              <a:t>The American Mathematical Society is offering a webinar about accessibility in moving math online on July 13th. Not specifically about pedagogy, relevant to authoring as well: AMS webinar: </a:t>
            </a:r>
            <a:r>
              <a:rPr lang="en-US" dirty="0">
                <a:ea typeface="+mn-lt"/>
                <a:cs typeface="+mn-lt"/>
                <a:hlinkClick r:id="rId8"/>
              </a:rPr>
              <a:t>https://ams.zoom.us/webinar/register/WN_BHijQmY0Ry2b-aabCYqSgw</a:t>
            </a:r>
            <a:r>
              <a:rPr lang="en-US" dirty="0">
                <a:ea typeface="+mn-lt"/>
                <a:cs typeface="+mn-lt"/>
              </a:rPr>
              <a:t> </a:t>
            </a:r>
            <a:endParaRPr lang="en-US"/>
          </a:p>
          <a:p>
            <a:r>
              <a:rPr lang="en-US">
                <a:ea typeface="+mn-lt"/>
                <a:cs typeface="+mn-lt"/>
              </a:rPr>
              <a:t>Upcoming webinar on moving math online: </a:t>
            </a:r>
            <a:r>
              <a:rPr lang="en-US" dirty="0">
                <a:ea typeface="+mn-lt"/>
                <a:cs typeface="+mn-lt"/>
                <a:hlinkClick r:id="rId8"/>
              </a:rPr>
              <a:t>https://ams.zoom.us/webinar/register/WN_BHijQmY0Ry2b-aabCYqSgw</a:t>
            </a:r>
            <a:r>
              <a:rPr lang="en-US" dirty="0">
                <a:ea typeface="+mn-lt"/>
                <a:cs typeface="+mn-lt"/>
              </a:rPr>
              <a:t> </a:t>
            </a:r>
            <a:endParaRPr lang="en-US"/>
          </a:p>
          <a:p>
            <a:endParaRPr lang="en-US" b="1" i="1" dirty="0">
              <a:cs typeface="Calibri"/>
            </a:endParaRPr>
          </a:p>
        </p:txBody>
      </p:sp>
    </p:spTree>
    <p:extLst>
      <p:ext uri="{BB962C8B-B14F-4D97-AF65-F5344CB8AC3E}">
        <p14:creationId xmlns:p14="http://schemas.microsoft.com/office/powerpoint/2010/main" val="120492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dirty="0"/>
              <a:t>Tools for Drawing Chemical Structures – </a:t>
            </a:r>
            <a:r>
              <a:rPr lang="en-US"/>
              <a:t>from </a:t>
            </a:r>
            <a:r>
              <a:rPr lang="en-US" dirty="0"/>
              <a:t>Participants </a:t>
            </a:r>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a:bodyPr>
          <a:lstStyle/>
          <a:p>
            <a:r>
              <a:rPr lang="en-US">
                <a:ea typeface="+mn-lt"/>
                <a:cs typeface="+mn-lt"/>
              </a:rPr>
              <a:t>Molview is ChemDraw on a browser (so it's free): </a:t>
            </a:r>
            <a:r>
              <a:rPr lang="en-US" dirty="0">
                <a:ea typeface="+mn-lt"/>
                <a:cs typeface="+mn-lt"/>
                <a:hlinkClick r:id="rId3"/>
              </a:rPr>
              <a:t>http://molview.org/</a:t>
            </a:r>
            <a:endParaRPr lang="en-US" b="1" i="1" dirty="0">
              <a:cs typeface="Calibri"/>
            </a:endParaRPr>
          </a:p>
          <a:p>
            <a:r>
              <a:rPr lang="en-US">
                <a:ea typeface="+mn-lt"/>
                <a:cs typeface="+mn-lt"/>
              </a:rPr>
              <a:t>ChemSketch is free software from </a:t>
            </a:r>
            <a:r>
              <a:rPr lang="en-US" dirty="0">
                <a:ea typeface="+mn-lt"/>
                <a:cs typeface="+mn-lt"/>
                <a:hlinkClick r:id="rId4"/>
              </a:rPr>
              <a:t>www.acdlabs.com</a:t>
            </a:r>
            <a:r>
              <a:rPr lang="en-US">
                <a:ea typeface="+mn-lt"/>
                <a:cs typeface="+mn-lt"/>
              </a:rPr>
              <a:t> to draw chemical structures, particularly for organic chemistry: </a:t>
            </a:r>
            <a:r>
              <a:rPr lang="en-US" dirty="0">
                <a:ea typeface="+mn-lt"/>
                <a:cs typeface="+mn-lt"/>
                <a:hlinkClick r:id="rId5"/>
              </a:rPr>
              <a:t>https://www.acdlabs.com/resources/freeware/chemsketch/</a:t>
            </a:r>
            <a:endParaRPr lang="en-US"/>
          </a:p>
          <a:p>
            <a:endParaRPr lang="en-US" b="1" i="1" dirty="0">
              <a:cs typeface="Calibri"/>
            </a:endParaRPr>
          </a:p>
        </p:txBody>
      </p:sp>
    </p:spTree>
    <p:extLst>
      <p:ext uri="{BB962C8B-B14F-4D97-AF65-F5344CB8AC3E}">
        <p14:creationId xmlns:p14="http://schemas.microsoft.com/office/powerpoint/2010/main" val="341089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ABAFF55-DFB3-444E-98AE-10693B3172C7}"/>
              </a:ext>
            </a:extLst>
          </p:cNvPr>
          <p:cNvGraphicFramePr>
            <a:graphicFrameLocks noGrp="1"/>
          </p:cNvGraphicFramePr>
          <p:nvPr>
            <p:ph idx="1"/>
            <p:extLst>
              <p:ext uri="{D42A27DB-BD31-4B8C-83A1-F6EECF244321}">
                <p14:modId xmlns:p14="http://schemas.microsoft.com/office/powerpoint/2010/main" val="1096757119"/>
              </p:ext>
            </p:extLst>
          </p:nvPr>
        </p:nvGraphicFramePr>
        <p:xfrm>
          <a:off x="593785" y="517286"/>
          <a:ext cx="10760015" cy="581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23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normAutofit fontScale="90000"/>
          </a:bodyPr>
          <a:lstStyle/>
          <a:p>
            <a:r>
              <a:rPr lang="en-US"/>
              <a:t>Finding Examples of Alternative Assessments and Ways to Assess Student Work</a:t>
            </a:r>
            <a:r>
              <a:rPr lang="en-US">
                <a:ea typeface="+mj-lt"/>
                <a:cs typeface="+mj-lt"/>
              </a:rPr>
              <a:t> – from Participants </a:t>
            </a:r>
          </a:p>
          <a:p>
            <a:endParaRPr lang="en-US"/>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fontScale="92500" lnSpcReduction="20000"/>
          </a:bodyPr>
          <a:lstStyle/>
          <a:p>
            <a:r>
              <a:rPr lang="en-US">
                <a:ea typeface="+mn-lt"/>
                <a:cs typeface="+mn-lt"/>
              </a:rPr>
              <a:t>Online instructional activity index: </a:t>
            </a:r>
            <a:r>
              <a:rPr lang="en-US" dirty="0">
                <a:ea typeface="+mn-lt"/>
                <a:cs typeface="+mn-lt"/>
                <a:hlinkClick r:id="rId3"/>
              </a:rPr>
              <a:t>https://www.uis.edu/ion/resources/instructional-activities-index/</a:t>
            </a:r>
            <a:r>
              <a:rPr lang="en-US" dirty="0">
                <a:ea typeface="+mn-lt"/>
                <a:cs typeface="+mn-lt"/>
              </a:rPr>
              <a:t> </a:t>
            </a:r>
            <a:endParaRPr lang="en-US" b="1" i="1">
              <a:cs typeface="Calibri"/>
            </a:endParaRPr>
          </a:p>
          <a:p>
            <a:r>
              <a:rPr lang="en-US">
                <a:ea typeface="+mn-lt"/>
                <a:cs typeface="+mn-lt"/>
              </a:rPr>
              <a:t>active learning one-pager with explanation and examples: </a:t>
            </a:r>
            <a:r>
              <a:rPr lang="en-US" dirty="0">
                <a:ea typeface="+mn-lt"/>
                <a:cs typeface="+mn-lt"/>
                <a:hlinkClick r:id="rId4"/>
              </a:rPr>
              <a:t>https://storage.ning.com/topology/rest/1.0/file/get/5848481059?profile=original</a:t>
            </a:r>
            <a:r>
              <a:rPr lang="en-US" dirty="0">
                <a:ea typeface="+mn-lt"/>
                <a:cs typeface="+mn-lt"/>
              </a:rPr>
              <a:t> </a:t>
            </a:r>
            <a:endParaRPr lang="en-US"/>
          </a:p>
          <a:p>
            <a:r>
              <a:rPr lang="en-US">
                <a:ea typeface="+mn-lt"/>
                <a:cs typeface="+mn-lt"/>
              </a:rPr>
              <a:t>STEM related resources in a collaboratively created Gdoc: </a:t>
            </a:r>
            <a:r>
              <a:rPr lang="en-US" dirty="0">
                <a:ea typeface="+mn-lt"/>
                <a:cs typeface="+mn-lt"/>
                <a:hlinkClick r:id="rId5"/>
              </a:rPr>
              <a:t>https://docs.google.com/document/d/1JNwf_4pjLQm0jo3p7Nh5XH6k25_wdxDFYXB2drbBda0/edit?usp=sharing</a:t>
            </a:r>
            <a:r>
              <a:rPr lang="en-US" dirty="0">
                <a:ea typeface="+mn-lt"/>
                <a:cs typeface="+mn-lt"/>
              </a:rPr>
              <a:t> </a:t>
            </a:r>
            <a:endParaRPr lang="en-US"/>
          </a:p>
          <a:p>
            <a:r>
              <a:rPr lang="en-US">
                <a:ea typeface="+mn-lt"/>
                <a:cs typeface="+mn-lt"/>
              </a:rPr>
              <a:t>another good resource: </a:t>
            </a:r>
            <a:r>
              <a:rPr lang="en-US" dirty="0">
                <a:ea typeface="+mn-lt"/>
                <a:cs typeface="+mn-lt"/>
                <a:hlinkClick r:id="rId6"/>
              </a:rPr>
              <a:t>http://www.facultyfocus.com/wp-content/uploads/images/AssessingOnlineLearning-OC.pdf</a:t>
            </a:r>
            <a:endParaRPr lang="en-US"/>
          </a:p>
          <a:p>
            <a:r>
              <a:rPr lang="en-US" dirty="0">
                <a:ea typeface="+mn-lt"/>
                <a:cs typeface="+mn-lt"/>
                <a:hlinkClick r:id="rId7"/>
              </a:rPr>
              <a:t>https://facultyforward.jhu.edu/learning-roadmap-for-new-online-instructors/assessing-student-learning-online/</a:t>
            </a:r>
            <a:endParaRPr lang="en-US">
              <a:ea typeface="+mn-lt"/>
              <a:cs typeface="+mn-lt"/>
              <a:hlinkClick r:id="rId7"/>
            </a:endParaRPr>
          </a:p>
          <a:p>
            <a:endParaRPr lang="en-US" dirty="0">
              <a:cs typeface="Calibri"/>
            </a:endParaRPr>
          </a:p>
        </p:txBody>
      </p:sp>
    </p:spTree>
    <p:extLst>
      <p:ext uri="{BB962C8B-B14F-4D97-AF65-F5344CB8AC3E}">
        <p14:creationId xmlns:p14="http://schemas.microsoft.com/office/powerpoint/2010/main" val="34991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AE02-EF64-4A65-A1A1-2193C5D4A725}"/>
              </a:ext>
            </a:extLst>
          </p:cNvPr>
          <p:cNvSpPr>
            <a:spLocks noGrp="1"/>
          </p:cNvSpPr>
          <p:nvPr>
            <p:ph type="title"/>
          </p:nvPr>
        </p:nvSpPr>
        <p:spPr/>
        <p:txBody>
          <a:bodyPr/>
          <a:lstStyle/>
          <a:p>
            <a:r>
              <a:rPr lang="en-US"/>
              <a:t>Rubric Materials</a:t>
            </a:r>
            <a:r>
              <a:rPr lang="en-US">
                <a:ea typeface="+mj-lt"/>
                <a:cs typeface="+mj-lt"/>
              </a:rPr>
              <a:t> – from Participants </a:t>
            </a:r>
          </a:p>
        </p:txBody>
      </p:sp>
      <p:sp>
        <p:nvSpPr>
          <p:cNvPr id="3" name="Content Placeholder 2">
            <a:extLst>
              <a:ext uri="{FF2B5EF4-FFF2-40B4-BE49-F238E27FC236}">
                <a16:creationId xmlns:a16="http://schemas.microsoft.com/office/drawing/2014/main" id="{9DBFBF8B-B808-4B2D-ADF9-F619FC577B9F}"/>
              </a:ext>
            </a:extLst>
          </p:cNvPr>
          <p:cNvSpPr>
            <a:spLocks noGrp="1"/>
          </p:cNvSpPr>
          <p:nvPr>
            <p:ph idx="1"/>
          </p:nvPr>
        </p:nvSpPr>
        <p:spPr>
          <a:xfrm>
            <a:off x="838200" y="1825625"/>
            <a:ext cx="9684327" cy="4351338"/>
          </a:xfrm>
        </p:spPr>
        <p:txBody>
          <a:bodyPr vert="horz" lIns="91440" tIns="45720" rIns="91440" bIns="45720" rtlCol="0" anchor="t">
            <a:normAutofit fontScale="92500" lnSpcReduction="10000"/>
          </a:bodyPr>
          <a:lstStyle/>
          <a:p>
            <a:r>
              <a:rPr lang="en-US">
                <a:ea typeface="+mn-lt"/>
                <a:cs typeface="+mn-lt"/>
              </a:rPr>
              <a:t>overview on rubrics: </a:t>
            </a:r>
            <a:r>
              <a:rPr lang="en-US" dirty="0">
                <a:ea typeface="+mn-lt"/>
                <a:cs typeface="+mn-lt"/>
                <a:hlinkClick r:id="rId3"/>
              </a:rPr>
              <a:t>https://www.wwu.edu/teachinghandbook/evaluation_of_learning/rubric.shtml</a:t>
            </a:r>
            <a:r>
              <a:rPr lang="en-US" dirty="0">
                <a:ea typeface="+mn-lt"/>
                <a:cs typeface="+mn-lt"/>
              </a:rPr>
              <a:t> </a:t>
            </a:r>
            <a:endParaRPr lang="en-US" b="1" i="1">
              <a:cs typeface="Calibri"/>
            </a:endParaRPr>
          </a:p>
          <a:p>
            <a:r>
              <a:rPr lang="en-US">
                <a:ea typeface="+mn-lt"/>
                <a:cs typeface="+mn-lt"/>
              </a:rPr>
              <a:t>using rubrics: </a:t>
            </a:r>
            <a:r>
              <a:rPr lang="en-US" dirty="0">
                <a:ea typeface="+mn-lt"/>
                <a:cs typeface="+mn-lt"/>
                <a:hlinkClick r:id="rId4"/>
              </a:rPr>
              <a:t>https://teaching.cornell.edu/teaching-resources/assessment-evaluation/using-rubrics</a:t>
            </a:r>
            <a:endParaRPr lang="en-US"/>
          </a:p>
          <a:p>
            <a:r>
              <a:rPr lang="en-US">
                <a:ea typeface="+mn-lt"/>
                <a:cs typeface="+mn-lt"/>
              </a:rPr>
              <a:t>rubric gallery of examples: </a:t>
            </a:r>
            <a:r>
              <a:rPr lang="en-US" dirty="0">
                <a:ea typeface="+mn-lt"/>
                <a:cs typeface="+mn-lt"/>
                <a:hlinkClick r:id="rId5"/>
              </a:rPr>
              <a:t>https://www.rcampus.com/rubricshellc.cfm?mode=gallery&amp;sms=publicrub&amp;glid=4&amp;sid=1000&amp;</a:t>
            </a:r>
            <a:endParaRPr lang="en-US"/>
          </a:p>
          <a:p>
            <a:r>
              <a:rPr lang="en-US">
                <a:ea typeface="+mn-lt"/>
                <a:cs typeface="+mn-lt"/>
              </a:rPr>
              <a:t>My discussion rubric :) </a:t>
            </a:r>
            <a:r>
              <a:rPr lang="en-US" dirty="0">
                <a:ea typeface="+mn-lt"/>
                <a:cs typeface="+mn-lt"/>
                <a:hlinkClick r:id="rId6"/>
              </a:rPr>
              <a:t>https://etap640.edublogs.org/2008/06/02/reflections-blog-post-grading-rubric/</a:t>
            </a:r>
            <a:r>
              <a:rPr lang="en-US" dirty="0">
                <a:ea typeface="+mn-lt"/>
                <a:cs typeface="+mn-lt"/>
              </a:rPr>
              <a:t> </a:t>
            </a:r>
            <a:endParaRPr lang="en-US">
              <a:cs typeface="Calibri"/>
            </a:endParaRPr>
          </a:p>
          <a:p>
            <a:endParaRPr lang="en-US" dirty="0">
              <a:cs typeface="Calibri"/>
            </a:endParaRPr>
          </a:p>
        </p:txBody>
      </p:sp>
    </p:spTree>
    <p:extLst>
      <p:ext uri="{BB962C8B-B14F-4D97-AF65-F5344CB8AC3E}">
        <p14:creationId xmlns:p14="http://schemas.microsoft.com/office/powerpoint/2010/main" val="2331921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5E8BAA-F753-884E-9267-79BE81E7BC69}"/>
              </a:ext>
            </a:extLst>
          </p:cNvPr>
          <p:cNvSpPr>
            <a:spLocks noGrp="1"/>
          </p:cNvSpPr>
          <p:nvPr>
            <p:ph type="ctrTitle"/>
          </p:nvPr>
        </p:nvSpPr>
        <p:spPr>
          <a:xfrm>
            <a:off x="6421329" y="1262165"/>
            <a:ext cx="5356329" cy="894948"/>
          </a:xfrm>
        </p:spPr>
        <p:txBody>
          <a:bodyPr anchor="t">
            <a:normAutofit/>
          </a:bodyPr>
          <a:lstStyle/>
          <a:p>
            <a:pPr algn="l"/>
            <a:r>
              <a:rPr lang="en-US" sz="4400" b="1">
                <a:solidFill>
                  <a:srgbClr val="000000"/>
                </a:solidFill>
              </a:rPr>
              <a:t>Questions?</a:t>
            </a:r>
            <a:endParaRPr lang="en-US" sz="4400" b="1">
              <a:solidFill>
                <a:srgbClr val="000000"/>
              </a:solidFill>
              <a:cs typeface="Calibri Light"/>
            </a:endParaRPr>
          </a:p>
        </p:txBody>
      </p:sp>
      <p:sp>
        <p:nvSpPr>
          <p:cNvPr id="3" name="Subtitle 2">
            <a:extLst>
              <a:ext uri="{FF2B5EF4-FFF2-40B4-BE49-F238E27FC236}">
                <a16:creationId xmlns:a16="http://schemas.microsoft.com/office/drawing/2014/main" id="{513ED6EE-007B-F44E-B617-B1E0A2851FF6}"/>
              </a:ext>
            </a:extLst>
          </p:cNvPr>
          <p:cNvSpPr>
            <a:spLocks noGrp="1"/>
          </p:cNvSpPr>
          <p:nvPr>
            <p:ph type="subTitle" idx="1"/>
          </p:nvPr>
        </p:nvSpPr>
        <p:spPr>
          <a:xfrm>
            <a:off x="6419437" y="2316751"/>
            <a:ext cx="4826857" cy="1410331"/>
          </a:xfrm>
        </p:spPr>
        <p:txBody>
          <a:bodyPr vert="horz" lIns="91440" tIns="45720" rIns="91440" bIns="45720" rtlCol="0" anchor="b">
            <a:noAutofit/>
          </a:bodyPr>
          <a:lstStyle/>
          <a:p>
            <a:pPr algn="l"/>
            <a:endParaRPr lang="en-US" sz="1100">
              <a:solidFill>
                <a:srgbClr val="000000"/>
              </a:solidFill>
            </a:endParaRPr>
          </a:p>
          <a:p>
            <a:pPr algn="l"/>
            <a:r>
              <a:rPr lang="en-US">
                <a:solidFill>
                  <a:srgbClr val="000000"/>
                </a:solidFill>
              </a:rPr>
              <a:t>Ed Beck &amp; Chilton Reynolds</a:t>
            </a:r>
            <a:endParaRPr lang="en-US">
              <a:solidFill>
                <a:srgbClr val="000000"/>
              </a:solidFill>
              <a:cs typeface="Calibri"/>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6" descr="Classroom">
            <a:extLst>
              <a:ext uri="{FF2B5EF4-FFF2-40B4-BE49-F238E27FC236}">
                <a16:creationId xmlns:a16="http://schemas.microsoft.com/office/drawing/2014/main" id="{CA943A68-C54C-418E-BF8B-88B8C8FB2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pic>
        <p:nvPicPr>
          <p:cNvPr id="4" name="Picture 4" descr="A close up of a logo&#10;&#10;Description automatically generated">
            <a:extLst>
              <a:ext uri="{FF2B5EF4-FFF2-40B4-BE49-F238E27FC236}">
                <a16:creationId xmlns:a16="http://schemas.microsoft.com/office/drawing/2014/main" id="{C8A40AC9-1C90-4007-9939-385BADB2BCDF}"/>
              </a:ext>
            </a:extLst>
          </p:cNvPr>
          <p:cNvPicPr>
            <a:picLocks noChangeAspect="1"/>
          </p:cNvPicPr>
          <p:nvPr/>
        </p:nvPicPr>
        <p:blipFill>
          <a:blip r:embed="rId5"/>
          <a:stretch>
            <a:fillRect/>
          </a:stretch>
        </p:blipFill>
        <p:spPr>
          <a:xfrm>
            <a:off x="6541690" y="3786312"/>
            <a:ext cx="3346450" cy="976823"/>
          </a:xfrm>
          <a:prstGeom prst="rect">
            <a:avLst/>
          </a:prstGeom>
        </p:spPr>
      </p:pic>
    </p:spTree>
    <p:extLst>
      <p:ext uri="{BB962C8B-B14F-4D97-AF65-F5344CB8AC3E}">
        <p14:creationId xmlns:p14="http://schemas.microsoft.com/office/powerpoint/2010/main" val="250139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C8D07-063C-4DBE-BD6D-BF411CB753BA}"/>
              </a:ext>
            </a:extLst>
          </p:cNvPr>
          <p:cNvSpPr>
            <a:spLocks noGrp="1"/>
          </p:cNvSpPr>
          <p:nvPr>
            <p:ph type="title"/>
          </p:nvPr>
        </p:nvSpPr>
        <p:spPr>
          <a:xfrm>
            <a:off x="594360" y="637125"/>
            <a:ext cx="3859786" cy="5256371"/>
          </a:xfrm>
        </p:spPr>
        <p:txBody>
          <a:bodyPr>
            <a:normAutofit/>
          </a:bodyPr>
          <a:lstStyle/>
          <a:p>
            <a:r>
              <a:rPr lang="en-US" sz="4100">
                <a:cs typeface="Calibri Light"/>
              </a:rPr>
              <a:t>What are the top accommodations requested at SUNY Oneonta?</a:t>
            </a:r>
            <a:endParaRPr lang="en-US" sz="4100"/>
          </a:p>
        </p:txBody>
      </p:sp>
      <p:graphicFrame>
        <p:nvGraphicFramePr>
          <p:cNvPr id="4" name="Diagram 3">
            <a:extLst>
              <a:ext uri="{FF2B5EF4-FFF2-40B4-BE49-F238E27FC236}">
                <a16:creationId xmlns:a16="http://schemas.microsoft.com/office/drawing/2014/main" id="{F1CDAC62-236D-41A5-9B67-8A34F326CDF4}"/>
              </a:ext>
            </a:extLst>
          </p:cNvPr>
          <p:cNvGraphicFramePr/>
          <p:nvPr>
            <p:extLst>
              <p:ext uri="{D42A27DB-BD31-4B8C-83A1-F6EECF244321}">
                <p14:modId xmlns:p14="http://schemas.microsoft.com/office/powerpoint/2010/main" val="2475918391"/>
              </p:ext>
            </p:extLst>
          </p:nvPr>
        </p:nvGraphicFramePr>
        <p:xfrm>
          <a:off x="4951324" y="102308"/>
          <a:ext cx="7077521" cy="6615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29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FAA51-2ED4-BE42-9243-9E8196B87700}"/>
              </a:ext>
            </a:extLst>
          </p:cNvPr>
          <p:cNvSpPr>
            <a:spLocks noGrp="1"/>
          </p:cNvSpPr>
          <p:nvPr>
            <p:ph type="title"/>
          </p:nvPr>
        </p:nvSpPr>
        <p:spPr>
          <a:xfrm>
            <a:off x="1006900" y="1188637"/>
            <a:ext cx="3141430" cy="4480726"/>
          </a:xfrm>
        </p:spPr>
        <p:txBody>
          <a:bodyPr>
            <a:normAutofit/>
          </a:bodyPr>
          <a:lstStyle/>
          <a:p>
            <a:pPr algn="r"/>
            <a:r>
              <a:rPr lang="en-US" sz="4100"/>
              <a:t>What is the foundational problem here?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A9D38CE-8946-994D-82DB-F92101BD11B7}"/>
                  </a:ext>
                </a:extLst>
              </p:cNvPr>
              <p:cNvSpPr>
                <a:spLocks noGrp="1"/>
              </p:cNvSpPr>
              <p:nvPr>
                <p:ph idx="1"/>
              </p:nvPr>
            </p:nvSpPr>
            <p:spPr>
              <a:xfrm>
                <a:off x="5138928" y="1338729"/>
                <a:ext cx="4795584" cy="4180542"/>
              </a:xfrm>
            </p:spPr>
            <p:txBody>
              <a:bodyPr anchor="ctr">
                <a:normAutofit/>
              </a:bodyPr>
              <a:lstStyle/>
              <a:p>
                <a:pPr marL="0" indent="0">
                  <a:buNone/>
                </a:pPr>
                <a:r>
                  <a:rPr lang="en-US" sz="2400"/>
                  <a:t>Try it:</a:t>
                </a:r>
              </a:p>
              <a:p>
                <a:r>
                  <a:rPr lang="en-US" sz="2400"/>
                  <a:t>Write this down</a:t>
                </a:r>
              </a:p>
              <a:p>
                <a:pPr lvl="1"/>
                <a:r>
                  <a:rPr lang="en-US"/>
                  <a:t>X over 2</a:t>
                </a:r>
              </a:p>
              <a:p>
                <a:pPr lvl="1"/>
                <a:r>
                  <a:rPr lang="en-US"/>
                  <a:t>three plus X over two</a:t>
                </a:r>
              </a:p>
              <a:p>
                <a:pPr lvl="1"/>
                <a:r>
                  <a:rPr lang="en-US"/>
                  <a:t>The square root of x plus two</a:t>
                </a:r>
              </a:p>
              <a:p>
                <a:r>
                  <a:rPr lang="en-US" sz="2400"/>
                  <a:t>Say this out loud </a:t>
                </a:r>
              </a:p>
              <a:p>
                <a:pPr lvl="1"/>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a:p>
              <a:p>
                <a:pPr lvl="1"/>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𝑥</m:t>
                        </m:r>
                        <m:r>
                          <a:rPr lang="en-US"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5</m:t>
                        </m:r>
                      </m:sup>
                      <m:e>
                        <m:r>
                          <a:rPr lang="en-US" b="0" i="1" smtClean="0">
                            <a:latin typeface="Cambria Math" panose="02040503050406030204" pitchFamily="18" charset="0"/>
                          </a:rPr>
                          <m:t>𝑥</m:t>
                        </m:r>
                        <m:r>
                          <a:rPr lang="en-US" b="0" i="1" smtClean="0">
                            <a:latin typeface="Cambria Math" panose="02040503050406030204" pitchFamily="18" charset="0"/>
                          </a:rPr>
                          <m:t>+1</m:t>
                        </m:r>
                      </m:e>
                    </m:nary>
                  </m:oMath>
                </a14:m>
                <a:endParaRPr lang="en-US"/>
              </a:p>
              <a:p>
                <a:pPr lvl="1"/>
                <a:endParaRPr lang="en-US"/>
              </a:p>
              <a:p>
                <a:endParaRPr lang="en-US" sz="2400"/>
              </a:p>
            </p:txBody>
          </p:sp>
        </mc:Choice>
        <mc:Fallback>
          <p:sp>
            <p:nvSpPr>
              <p:cNvPr id="3" name="Content Placeholder 2">
                <a:extLst>
                  <a:ext uri="{FF2B5EF4-FFF2-40B4-BE49-F238E27FC236}">
                    <a16:creationId xmlns:a16="http://schemas.microsoft.com/office/drawing/2014/main" id="{7A9D38CE-8946-994D-82DB-F92101BD11B7}"/>
                  </a:ext>
                </a:extLst>
              </p:cNvPr>
              <p:cNvSpPr>
                <a:spLocks noGrp="1" noRot="1" noChangeAspect="1" noMove="1" noResize="1" noEditPoints="1" noAdjustHandles="1" noChangeArrowheads="1" noChangeShapeType="1" noTextEdit="1"/>
              </p:cNvSpPr>
              <p:nvPr>
                <p:ph idx="1"/>
              </p:nvPr>
            </p:nvSpPr>
            <p:spPr>
              <a:xfrm>
                <a:off x="5138928" y="1338729"/>
                <a:ext cx="4795584" cy="4180542"/>
              </a:xfrm>
              <a:blipFill>
                <a:blip r:embed="rId3"/>
                <a:stretch>
                  <a:fillRect l="-1906" t="-1898" b="-1168"/>
                </a:stretch>
              </a:blipFill>
            </p:spPr>
            <p:txBody>
              <a:bodyPr/>
              <a:lstStyle/>
              <a:p>
                <a:r>
                  <a:rPr lang="en-US">
                    <a:noFill/>
                  </a:rPr>
                  <a:t> </a:t>
                </a:r>
              </a:p>
            </p:txBody>
          </p:sp>
        </mc:Fallback>
      </mc:AlternateContent>
    </p:spTree>
    <p:extLst>
      <p:ext uri="{BB962C8B-B14F-4D97-AF65-F5344CB8AC3E}">
        <p14:creationId xmlns:p14="http://schemas.microsoft.com/office/powerpoint/2010/main" val="402603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87B4F-2CD4-1245-87EB-BBCED5A87878}"/>
              </a:ext>
            </a:extLst>
          </p:cNvPr>
          <p:cNvSpPr>
            <a:spLocks noGrp="1"/>
          </p:cNvSpPr>
          <p:nvPr>
            <p:ph type="title"/>
          </p:nvPr>
        </p:nvSpPr>
        <p:spPr>
          <a:xfrm>
            <a:off x="838200" y="631825"/>
            <a:ext cx="10515600" cy="1325563"/>
          </a:xfrm>
        </p:spPr>
        <p:txBody>
          <a:bodyPr>
            <a:normAutofit/>
          </a:bodyPr>
          <a:lstStyle/>
          <a:p>
            <a:pPr algn="ctr"/>
            <a:r>
              <a:rPr lang="en-US"/>
              <a:t>Math needs special rules to understand order, meaning and significance</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678500-2B78-1748-A232-C956F9F22606}"/>
              </a:ext>
            </a:extLst>
          </p:cNvPr>
          <p:cNvSpPr>
            <a:spLocks noGrp="1"/>
          </p:cNvSpPr>
          <p:nvPr>
            <p:ph idx="1"/>
          </p:nvPr>
        </p:nvSpPr>
        <p:spPr>
          <a:xfrm>
            <a:off x="838200" y="2269173"/>
            <a:ext cx="10515600" cy="3659988"/>
          </a:xfrm>
        </p:spPr>
        <p:txBody>
          <a:bodyPr>
            <a:normAutofit/>
          </a:bodyPr>
          <a:lstStyle/>
          <a:p>
            <a:r>
              <a:rPr lang="en-US" sz="2400"/>
              <a:t>Two of the speech engines are “</a:t>
            </a:r>
            <a:r>
              <a:rPr lang="en-US" sz="2400" err="1"/>
              <a:t>Mathspeak</a:t>
            </a:r>
            <a:r>
              <a:rPr lang="en-US" sz="2400"/>
              <a:t>” and ”</a:t>
            </a:r>
            <a:r>
              <a:rPr lang="en-US" sz="2400" err="1"/>
              <a:t>Clearspeak</a:t>
            </a:r>
            <a:r>
              <a:rPr lang="en-US" sz="2400"/>
              <a:t>”</a:t>
            </a:r>
          </a:p>
          <a:p>
            <a:r>
              <a:rPr lang="en-US" sz="2400"/>
              <a:t>Above and beyond the capabilities of most </a:t>
            </a:r>
            <a:r>
              <a:rPr lang="en-US" sz="2400" err="1"/>
              <a:t>screenreaders</a:t>
            </a:r>
            <a:r>
              <a:rPr lang="en-US" sz="2400"/>
              <a:t>, tools need to be installed that recognize math, and employ these speech engine rules to convert whole equations to speech</a:t>
            </a:r>
          </a:p>
          <a:p>
            <a:r>
              <a:rPr lang="en-US" sz="2400"/>
              <a:t>These are complicated with there compatibility to different operating system, and there isn’t one solution that will work for every students.</a:t>
            </a:r>
          </a:p>
          <a:p>
            <a:r>
              <a:rPr lang="en-US" sz="2400">
                <a:hlinkClick r:id="rId3"/>
              </a:rPr>
              <a:t>Math Support Finder by Benetech</a:t>
            </a:r>
            <a:endParaRPr lang="en-US" sz="2400"/>
          </a:p>
          <a:p>
            <a:endParaRPr lang="en-US" sz="2400"/>
          </a:p>
          <a:p>
            <a:pPr marL="0" indent="0">
              <a:buNone/>
            </a:pPr>
            <a:endParaRPr lang="en-US" sz="2400"/>
          </a:p>
        </p:txBody>
      </p:sp>
    </p:spTree>
    <p:extLst>
      <p:ext uri="{BB962C8B-B14F-4D97-AF65-F5344CB8AC3E}">
        <p14:creationId xmlns:p14="http://schemas.microsoft.com/office/powerpoint/2010/main" val="364695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28335E-0F50-594B-85B0-19B9E77D1A84}"/>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3300"/>
              <a:t>Speech engines can (and should) evolve over time</a:t>
            </a:r>
            <a:br>
              <a:rPr lang="en-US" sz="3300"/>
            </a:br>
            <a:br>
              <a:rPr lang="en-US" sz="3300"/>
            </a:br>
            <a:r>
              <a:rPr lang="en-US" sz="3300"/>
              <a:t>Siri has stopped saying turn right on Bugbee road.</a:t>
            </a:r>
            <a:br>
              <a:rPr lang="en-US" sz="3300"/>
            </a:br>
            <a:br>
              <a:rPr lang="en-US" sz="3300"/>
            </a:br>
            <a:r>
              <a:rPr lang="en-US" sz="3300"/>
              <a:t>Now he says, At the stoplight, turn right on Bugbee road.</a:t>
            </a:r>
          </a:p>
        </p:txBody>
      </p:sp>
      <p:pic>
        <p:nvPicPr>
          <p:cNvPr id="5" name="Content Placeholder 4">
            <a:extLst>
              <a:ext uri="{FF2B5EF4-FFF2-40B4-BE49-F238E27FC236}">
                <a16:creationId xmlns:a16="http://schemas.microsoft.com/office/drawing/2014/main" id="{BCD4BBC5-BADF-AB4A-A232-92732AC53F2D}"/>
              </a:ext>
            </a:extLst>
          </p:cNvPr>
          <p:cNvPicPr>
            <a:picLocks noGrp="1" noChangeAspect="1"/>
          </p:cNvPicPr>
          <p:nvPr>
            <p:ph sz="half" idx="1"/>
          </p:nvPr>
        </p:nvPicPr>
        <p:blipFill rotWithShape="1">
          <a:blip r:embed="rId3"/>
          <a:srcRect t="19769" r="-1" b="12082"/>
          <a:stretch/>
        </p:blipFill>
        <p:spPr>
          <a:xfrm>
            <a:off x="1" y="10"/>
            <a:ext cx="4654296" cy="6857990"/>
          </a:xfrm>
          <a:prstGeom prst="rect">
            <a:avLst/>
          </a:prstGeom>
        </p:spPr>
      </p:pic>
    </p:spTree>
    <p:extLst>
      <p:ext uri="{BB962C8B-B14F-4D97-AF65-F5344CB8AC3E}">
        <p14:creationId xmlns:p14="http://schemas.microsoft.com/office/powerpoint/2010/main" val="328991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8D00B-AB58-C948-BC38-EBA4FDC38DE4}"/>
              </a:ext>
            </a:extLst>
          </p:cNvPr>
          <p:cNvSpPr>
            <a:spLocks noGrp="1"/>
          </p:cNvSpPr>
          <p:nvPr>
            <p:ph type="title"/>
          </p:nvPr>
        </p:nvSpPr>
        <p:spPr>
          <a:xfrm>
            <a:off x="686834" y="1153572"/>
            <a:ext cx="3200400" cy="4461163"/>
          </a:xfrm>
        </p:spPr>
        <p:txBody>
          <a:bodyPr>
            <a:normAutofit/>
          </a:bodyPr>
          <a:lstStyle/>
          <a:p>
            <a:r>
              <a:rPr lang="en-US">
                <a:solidFill>
                  <a:srgbClr val="FFFFFF"/>
                </a:solidFill>
              </a:rPr>
              <a:t>MathML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98770D-BC25-0240-8DA9-AF86DAA6AFC3}"/>
              </a:ext>
            </a:extLst>
          </p:cNvPr>
          <p:cNvSpPr>
            <a:spLocks noGrp="1"/>
          </p:cNvSpPr>
          <p:nvPr>
            <p:ph idx="1"/>
          </p:nvPr>
        </p:nvSpPr>
        <p:spPr>
          <a:xfrm>
            <a:off x="4303535" y="591344"/>
            <a:ext cx="7510339" cy="5988185"/>
          </a:xfrm>
        </p:spPr>
        <p:txBody>
          <a:bodyPr anchor="ctr">
            <a:normAutofit/>
          </a:bodyPr>
          <a:lstStyle/>
          <a:p>
            <a:r>
              <a:rPr lang="en-US"/>
              <a:t>MathML is a standard part of HTML5</a:t>
            </a:r>
          </a:p>
          <a:p>
            <a:pPr lvl="1"/>
            <a:r>
              <a:rPr lang="en-US"/>
              <a:t>MathML uses tags to define and render math, and also gives the background information that </a:t>
            </a:r>
            <a:r>
              <a:rPr lang="en-US" err="1"/>
              <a:t>screenreaders</a:t>
            </a:r>
            <a:r>
              <a:rPr lang="en-US"/>
              <a:t> (with extra plugins installed) can read math</a:t>
            </a:r>
          </a:p>
          <a:p>
            <a:r>
              <a:rPr lang="en-US"/>
              <a:t>The problems with MathML</a:t>
            </a:r>
          </a:p>
          <a:p>
            <a:pPr lvl="1"/>
            <a:r>
              <a:rPr lang="en-US"/>
              <a:t>MathML isn’t accepted across all of the major browsers</a:t>
            </a:r>
          </a:p>
          <a:p>
            <a:pPr lvl="2"/>
            <a:r>
              <a:rPr lang="en-US"/>
              <a:t>MathML renders (visually) natively in Firefox and Safari, but not in Google Chrome, Edge, and Opera.</a:t>
            </a:r>
          </a:p>
          <a:p>
            <a:pPr lvl="2"/>
            <a:r>
              <a:rPr lang="en-US"/>
              <a:t>That means for math on the web, the math has to be presented visually one way, but then in the background, they have to provide hidden </a:t>
            </a:r>
            <a:r>
              <a:rPr lang="en-US" err="1"/>
              <a:t>mathml</a:t>
            </a:r>
            <a:r>
              <a:rPr lang="en-US"/>
              <a:t> for </a:t>
            </a:r>
            <a:r>
              <a:rPr lang="en-US" err="1"/>
              <a:t>screenreaders</a:t>
            </a:r>
            <a:r>
              <a:rPr lang="en-US"/>
              <a:t>. (Kind of like alt text, but the alt text isn’t human readable, it’s only machine readable.)</a:t>
            </a:r>
          </a:p>
        </p:txBody>
      </p:sp>
    </p:spTree>
    <p:extLst>
      <p:ext uri="{BB962C8B-B14F-4D97-AF65-F5344CB8AC3E}">
        <p14:creationId xmlns:p14="http://schemas.microsoft.com/office/powerpoint/2010/main" val="423762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C684E-63B2-C545-A1EE-E1490E4F2569}"/>
              </a:ext>
            </a:extLst>
          </p:cNvPr>
          <p:cNvSpPr>
            <a:spLocks noGrp="1"/>
          </p:cNvSpPr>
          <p:nvPr>
            <p:ph type="title"/>
          </p:nvPr>
        </p:nvSpPr>
        <p:spPr/>
        <p:txBody>
          <a:bodyPr/>
          <a:lstStyle/>
          <a:p>
            <a:r>
              <a:rPr lang="en-US"/>
              <a:t>How math is rendered vs the MathML markup</a:t>
            </a:r>
          </a:p>
        </p:txBody>
      </p:sp>
      <p:sp>
        <p:nvSpPr>
          <p:cNvPr id="5" name="Text Placeholder 4">
            <a:extLst>
              <a:ext uri="{FF2B5EF4-FFF2-40B4-BE49-F238E27FC236}">
                <a16:creationId xmlns:a16="http://schemas.microsoft.com/office/drawing/2014/main" id="{85573735-B7DA-354B-8866-B6A6C9F4DA11}"/>
              </a:ext>
            </a:extLst>
          </p:cNvPr>
          <p:cNvSpPr>
            <a:spLocks noGrp="1"/>
          </p:cNvSpPr>
          <p:nvPr>
            <p:ph type="body" idx="1"/>
          </p:nvPr>
        </p:nvSpPr>
        <p:spPr/>
        <p:txBody>
          <a:bodyPr/>
          <a:lstStyle/>
          <a:p>
            <a:r>
              <a:rPr lang="en-US"/>
              <a:t>Content </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1FF36D9A-E2DC-4246-998A-AFFD93AE899C}"/>
                  </a:ext>
                </a:extLst>
              </p:cNvPr>
              <p:cNvSpPr>
                <a:spLocks noGrp="1"/>
              </p:cNvSpPr>
              <p:nvPr>
                <p:ph sz="half" idx="2"/>
              </p:nvPr>
            </p:nvSpPr>
            <p:spPr/>
            <p:txBody>
              <a:bodyPr/>
              <a:lstStyle/>
              <a:p>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e>
                    </m:func>
                  </m:oMath>
                </a14:m>
                <a:endParaRPr lang="en-US"/>
              </a:p>
            </p:txBody>
          </p:sp>
        </mc:Choice>
        <mc:Fallback>
          <p:sp>
            <p:nvSpPr>
              <p:cNvPr id="6" name="Content Placeholder 5">
                <a:extLst>
                  <a:ext uri="{FF2B5EF4-FFF2-40B4-BE49-F238E27FC236}">
                    <a16:creationId xmlns:a16="http://schemas.microsoft.com/office/drawing/2014/main" id="{1FF36D9A-E2DC-4246-998A-AFFD93AE899C}"/>
                  </a:ext>
                </a:extLst>
              </p:cNvPr>
              <p:cNvSpPr>
                <a:spLocks noGrp="1" noRot="1" noChangeAspect="1" noMove="1" noResize="1" noEditPoints="1" noAdjustHandles="1" noChangeArrowheads="1" noChangeShapeType="1" noTextEdit="1"/>
              </p:cNvSpPr>
              <p:nvPr>
                <p:ph sz="half" idx="2"/>
              </p:nvPr>
            </p:nvSpPr>
            <p:spPr>
              <a:blipFill>
                <a:blip r:embed="rId3"/>
                <a:stretch>
                  <a:fillRect/>
                </a:stretch>
              </a:blipFill>
            </p:spPr>
            <p:txBody>
              <a:bodyPr/>
              <a:lstStyle/>
              <a:p>
                <a:r>
                  <a:rPr lang="en-US">
                    <a:noFill/>
                  </a:rPr>
                  <a:t> </a:t>
                </a:r>
              </a:p>
            </p:txBody>
          </p:sp>
        </mc:Fallback>
      </mc:AlternateContent>
      <p:sp>
        <p:nvSpPr>
          <p:cNvPr id="7" name="Text Placeholder 6">
            <a:extLst>
              <a:ext uri="{FF2B5EF4-FFF2-40B4-BE49-F238E27FC236}">
                <a16:creationId xmlns:a16="http://schemas.microsoft.com/office/drawing/2014/main" id="{8EEAD47E-CA7D-6F49-8E7C-CEE4F6512DF4}"/>
              </a:ext>
            </a:extLst>
          </p:cNvPr>
          <p:cNvSpPr>
            <a:spLocks noGrp="1"/>
          </p:cNvSpPr>
          <p:nvPr>
            <p:ph type="body" sz="quarter" idx="3"/>
          </p:nvPr>
        </p:nvSpPr>
        <p:spPr/>
        <p:txBody>
          <a:bodyPr/>
          <a:lstStyle/>
          <a:p>
            <a:r>
              <a:rPr lang="en-US"/>
              <a:t>MathML</a:t>
            </a:r>
          </a:p>
        </p:txBody>
      </p:sp>
      <p:sp>
        <p:nvSpPr>
          <p:cNvPr id="8" name="Content Placeholder 7">
            <a:extLst>
              <a:ext uri="{FF2B5EF4-FFF2-40B4-BE49-F238E27FC236}">
                <a16:creationId xmlns:a16="http://schemas.microsoft.com/office/drawing/2014/main" id="{65457CE4-A3BE-DC44-B649-129C7E10A15A}"/>
              </a:ext>
            </a:extLst>
          </p:cNvPr>
          <p:cNvSpPr>
            <a:spLocks noGrp="1"/>
          </p:cNvSpPr>
          <p:nvPr>
            <p:ph sz="quarter" idx="4"/>
          </p:nvPr>
        </p:nvSpPr>
        <p:spPr/>
        <p:txBody>
          <a:bodyPr/>
          <a:lstStyle/>
          <a:p>
            <a:r>
              <a:rPr lang="en-US"/>
              <a:t>&lt;math </a:t>
            </a:r>
            <a:r>
              <a:rPr lang="en-US" err="1"/>
              <a:t>xmlns</a:t>
            </a:r>
            <a:r>
              <a:rPr lang="en-US"/>
              <a:t>='http://www.w3.org/1998/Math/MathML'&gt; &lt;</a:t>
            </a:r>
            <a:r>
              <a:rPr lang="en-US" err="1"/>
              <a:t>mrow</a:t>
            </a:r>
            <a:r>
              <a:rPr lang="en-US"/>
              <a:t>&gt; &lt;mi&gt;cos&lt;/mi&gt; &lt;</a:t>
            </a:r>
            <a:r>
              <a:rPr lang="en-US" err="1"/>
              <a:t>mo</a:t>
            </a:r>
            <a:r>
              <a:rPr lang="en-US"/>
              <a:t>&gt;&amp;#8289;&lt;/</a:t>
            </a:r>
            <a:r>
              <a:rPr lang="en-US" err="1"/>
              <a:t>mo</a:t>
            </a:r>
            <a:r>
              <a:rPr lang="en-US"/>
              <a:t>&gt; &lt;</a:t>
            </a:r>
            <a:r>
              <a:rPr lang="en-US" err="1"/>
              <a:t>mo</a:t>
            </a:r>
            <a:r>
              <a:rPr lang="en-US"/>
              <a:t>&gt;(&lt;/</a:t>
            </a:r>
            <a:r>
              <a:rPr lang="en-US" err="1"/>
              <a:t>mo</a:t>
            </a:r>
            <a:r>
              <a:rPr lang="en-US"/>
              <a:t>&gt; &lt;</a:t>
            </a:r>
            <a:r>
              <a:rPr lang="en-US" err="1"/>
              <a:t>msup</a:t>
            </a:r>
            <a:r>
              <a:rPr lang="en-US"/>
              <a:t>&gt; &lt;mi&gt;x&lt;/mi&gt; &lt;</a:t>
            </a:r>
            <a:r>
              <a:rPr lang="en-US" err="1"/>
              <a:t>mn</a:t>
            </a:r>
            <a:r>
              <a:rPr lang="en-US"/>
              <a:t>&gt;3&lt;/</a:t>
            </a:r>
            <a:r>
              <a:rPr lang="en-US" err="1"/>
              <a:t>mn</a:t>
            </a:r>
            <a:r>
              <a:rPr lang="en-US"/>
              <a:t>&gt; &lt;/</a:t>
            </a:r>
            <a:r>
              <a:rPr lang="en-US" err="1"/>
              <a:t>msup</a:t>
            </a:r>
            <a:r>
              <a:rPr lang="en-US"/>
              <a:t>&gt; &lt;</a:t>
            </a:r>
            <a:r>
              <a:rPr lang="en-US" err="1"/>
              <a:t>mo</a:t>
            </a:r>
            <a:r>
              <a:rPr lang="en-US"/>
              <a:t>&gt;)&lt;/</a:t>
            </a:r>
            <a:r>
              <a:rPr lang="en-US" err="1"/>
              <a:t>mo</a:t>
            </a:r>
            <a:r>
              <a:rPr lang="en-US"/>
              <a:t>&gt; &lt;/</a:t>
            </a:r>
            <a:r>
              <a:rPr lang="en-US" err="1"/>
              <a:t>mrow</a:t>
            </a:r>
            <a:r>
              <a:rPr lang="en-US"/>
              <a:t>&gt; &lt;/math&gt;</a:t>
            </a:r>
          </a:p>
        </p:txBody>
      </p:sp>
    </p:spTree>
    <p:extLst>
      <p:ext uri="{BB962C8B-B14F-4D97-AF65-F5344CB8AC3E}">
        <p14:creationId xmlns:p14="http://schemas.microsoft.com/office/powerpoint/2010/main" val="57355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32</Slides>
  <Notes>22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Accessible Content Creation and Alternative Assessment for STEM Courses</vt:lpstr>
      <vt:lpstr>Accessible Content Creation and Alternative Assessments for STEM Courses</vt:lpstr>
      <vt:lpstr>PowerPoint Presentation</vt:lpstr>
      <vt:lpstr>What are the top accommodations requested at SUNY Oneonta?</vt:lpstr>
      <vt:lpstr>What is the foundational problem here?</vt:lpstr>
      <vt:lpstr>Math needs special rules to understand order, meaning and significance</vt:lpstr>
      <vt:lpstr>Speech engines can (and should) evolve over time  Siri has stopped saying turn right on Bugbee road.  Now he says, At the stoplight, turn right on Bugbee road.</vt:lpstr>
      <vt:lpstr>MathML</vt:lpstr>
      <vt:lpstr>How math is rendered vs the MathML markup</vt:lpstr>
      <vt:lpstr>The (other) problem with MathML</vt:lpstr>
      <vt:lpstr>What we need to make Math Accessibile</vt:lpstr>
      <vt:lpstr>Are there ways to make inaccessible math accessible?</vt:lpstr>
      <vt:lpstr>In Blackboard</vt:lpstr>
      <vt:lpstr>In Google Docs</vt:lpstr>
      <vt:lpstr>In Microsoft Word</vt:lpstr>
      <vt:lpstr>What are the top accommodations requested at SUNY Oneonta?</vt:lpstr>
      <vt:lpstr>Alternative Assessment – Reframing the Conversation</vt:lpstr>
      <vt:lpstr>Alternative Assessment – Characteristics </vt:lpstr>
      <vt:lpstr>Alternative Assessment Options</vt:lpstr>
      <vt:lpstr>Alternative Assessment Options</vt:lpstr>
      <vt:lpstr>Alternative Assessment Options</vt:lpstr>
      <vt:lpstr>Alternative Assessment Options</vt:lpstr>
      <vt:lpstr>Alternative Assessment Recommendations</vt:lpstr>
      <vt:lpstr>Alternative Assessment Recommendations</vt:lpstr>
      <vt:lpstr>Alternative Assessment Recommendations</vt:lpstr>
      <vt:lpstr>Alternative Assessment Resources</vt:lpstr>
      <vt:lpstr>Additional Links On Accessible Formulas from Ed Beck</vt:lpstr>
      <vt:lpstr>Other Accessibiliyt Suggestions From Participants</vt:lpstr>
      <vt:lpstr>Tools for Drawing Chemical Structures – from Participants </vt:lpstr>
      <vt:lpstr>Finding Examples of Alternative Assessments and Ways to Assess Student Work – from Participants  </vt:lpstr>
      <vt:lpstr>Rubric Materials – from Participants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Ed</dc:creator>
  <cp:revision>38</cp:revision>
  <dcterms:created xsi:type="dcterms:W3CDTF">2020-05-22T12:15:07Z</dcterms:created>
  <dcterms:modified xsi:type="dcterms:W3CDTF">2020-06-26T18:30:47Z</dcterms:modified>
</cp:coreProperties>
</file>