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7" r:id="rId2"/>
    <p:sldId id="256" r:id="rId3"/>
    <p:sldId id="258" r:id="rId4"/>
    <p:sldId id="259" r:id="rId5"/>
    <p:sldId id="264" r:id="rId6"/>
    <p:sldId id="265" r:id="rId7"/>
    <p:sldId id="266" r:id="rId8"/>
    <p:sldId id="267" r:id="rId9"/>
    <p:sldId id="269" r:id="rId10"/>
    <p:sldId id="271" r:id="rId11"/>
    <p:sldId id="272" r:id="rId12"/>
    <p:sldId id="273" r:id="rId13"/>
    <p:sldId id="274" r:id="rId14"/>
    <p:sldId id="275"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oleObject" Target="file:///C:\Users\Davis\Documents\Qualitative_Results_Spring_2019.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Davis\Documents\Qualitative_Results_Spring_2019.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Davis\Documents\Qualitative_Results_Spring_2019.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Davis\Documents\CRJ307_Grade_Average_2016_2018.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600" b="1" i="0" u="none" strike="noStrike" kern="1200" spc="100" baseline="0">
                <a:solidFill>
                  <a:sysClr val="window" lastClr="FFFFFF">
                    <a:lumMod val="95000"/>
                  </a:sysClr>
                </a:solidFill>
                <a:effectLst>
                  <a:outerShdw blurRad="50800" dist="38100" dir="5400000" algn="t" rotWithShape="0">
                    <a:prstClr val="black">
                      <a:alpha val="40000"/>
                    </a:prstClr>
                  </a:outerShdw>
                </a:effectLst>
                <a:latin typeface="+mn-lt"/>
                <a:ea typeface="+mn-ea"/>
                <a:cs typeface="+mn-cs"/>
              </a:defRPr>
            </a:pPr>
            <a:r>
              <a:rPr lang="en-US" sz="1200" b="1" i="0" baseline="0">
                <a:effectLst/>
              </a:rPr>
              <a:t>Instructor Encouraged Student Participation (Fall 2017 without Top Hat)</a:t>
            </a:r>
            <a:endParaRPr lang="en-US" sz="1200">
              <a:effectLst/>
            </a:endParaRPr>
          </a:p>
        </c:rich>
      </c:tx>
      <c:layout>
        <c:manualLayout>
          <c:xMode val="edge"/>
          <c:yMode val="edge"/>
          <c:x val="0.13737489063867017"/>
          <c:y val="0"/>
        </c:manualLayout>
      </c:layout>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600" b="1" i="0" u="none" strike="noStrike" kern="1200" spc="100" baseline="0">
              <a:solidFill>
                <a:sysClr val="window" lastClr="FFFFFF">
                  <a:lumMod val="95000"/>
                </a:sys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9.3055555555555558E-2"/>
          <c:y val="0.26378025663458732"/>
          <c:w val="0.81388888888888888"/>
          <c:h val="0.52533245844269472"/>
        </c:manualLayout>
      </c:layout>
      <c:pie3DChart>
        <c:varyColors val="1"/>
        <c:ser>
          <c:idx val="0"/>
          <c:order val="0"/>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l"/>
              </a:scene3d>
              <a:sp3d/>
            </c:spPr>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l"/>
              </a:scene3d>
              <a:sp3d/>
            </c:spPr>
          </c:dPt>
          <c:dPt>
            <c:idx val="2"/>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l"/>
              </a:scene3d>
              <a:sp3d/>
            </c:spPr>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a:solidFill>
                    <a:schemeClr val="lt1">
                      <a:lumMod val="95000"/>
                      <a:alpha val="54000"/>
                    </a:schemeClr>
                  </a:solidFill>
                </a:ln>
                <a:effectLst/>
              </c:spPr>
            </c:leaderLines>
            <c:extLst>
              <c:ext xmlns:c15="http://schemas.microsoft.com/office/drawing/2012/chart" uri="{CE6537A1-D6FC-4f65-9D91-7224C49458BB}">
                <c15:layout/>
              </c:ext>
            </c:extLst>
          </c:dLbls>
          <c:cat>
            <c:strRef>
              <c:f>'Fall 2018 without Top Hat'!$A$1:$C$1</c:f>
              <c:strCache>
                <c:ptCount val="3"/>
                <c:pt idx="0">
                  <c:v>Strongly Agreed</c:v>
                </c:pt>
                <c:pt idx="1">
                  <c:v>Agreed</c:v>
                </c:pt>
                <c:pt idx="2">
                  <c:v>Neither</c:v>
                </c:pt>
              </c:strCache>
            </c:strRef>
          </c:cat>
          <c:val>
            <c:numRef>
              <c:f>'Fall 2018 without Top Hat'!$A$2:$C$2</c:f>
              <c:numCache>
                <c:formatCode>0%</c:formatCode>
                <c:ptCount val="3"/>
                <c:pt idx="0">
                  <c:v>0.81</c:v>
                </c:pt>
                <c:pt idx="1">
                  <c:v>0.19</c:v>
                </c:pt>
                <c:pt idx="2">
                  <c:v>0</c:v>
                </c:pt>
              </c:numCache>
            </c:numRef>
          </c:val>
        </c:ser>
        <c:dLbls>
          <c:showLegendKey val="0"/>
          <c:showVal val="0"/>
          <c:showCatName val="0"/>
          <c:showSerName val="0"/>
          <c:showPercent val="0"/>
          <c:showBubbleSize val="0"/>
          <c:showLeaderLines val="1"/>
        </c:dLbls>
      </c:pie3D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600" b="1" i="0" u="none" strike="noStrike" kern="1200" spc="100" baseline="0">
                <a:solidFill>
                  <a:sysClr val="window" lastClr="FFFFFF">
                    <a:lumMod val="95000"/>
                  </a:sysClr>
                </a:solidFill>
                <a:effectLst>
                  <a:outerShdw blurRad="50800" dist="38100" dir="5400000" algn="t" rotWithShape="0">
                    <a:prstClr val="black">
                      <a:alpha val="40000"/>
                    </a:prstClr>
                  </a:outerShdw>
                </a:effectLst>
                <a:latin typeface="+mn-lt"/>
                <a:ea typeface="+mn-ea"/>
                <a:cs typeface="+mn-cs"/>
              </a:defRPr>
            </a:pPr>
            <a:r>
              <a:rPr lang="en-US" sz="1200" b="1" i="0" baseline="0">
                <a:effectLst/>
              </a:rPr>
              <a:t>Instructor Encouraged Student Participation (Spring 2018 with BlackBoard surveys)</a:t>
            </a:r>
            <a:endParaRPr lang="en-US" sz="1200">
              <a:effectLst/>
            </a:endParaRPr>
          </a:p>
        </c:rich>
      </c:tx>
      <c:layout/>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600" b="1" i="0" u="none" strike="noStrike" kern="1200" spc="100" baseline="0">
              <a:solidFill>
                <a:sysClr val="window" lastClr="FFFFFF">
                  <a:lumMod val="95000"/>
                </a:sys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l"/>
              </a:scene3d>
              <a:sp3d/>
            </c:spPr>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l"/>
              </a:scene3d>
              <a:sp3d/>
            </c:spPr>
          </c:dPt>
          <c:dPt>
            <c:idx val="2"/>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l"/>
              </a:scene3d>
              <a:sp3d/>
            </c:spPr>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a:solidFill>
                    <a:schemeClr val="lt1">
                      <a:lumMod val="95000"/>
                      <a:alpha val="54000"/>
                    </a:schemeClr>
                  </a:solidFill>
                </a:ln>
                <a:effectLst/>
              </c:spPr>
            </c:leaderLines>
            <c:extLst>
              <c:ext xmlns:c15="http://schemas.microsoft.com/office/drawing/2012/chart" uri="{CE6537A1-D6FC-4f65-9D91-7224C49458BB}">
                <c15:layout/>
              </c:ext>
            </c:extLst>
          </c:dLbls>
          <c:cat>
            <c:strRef>
              <c:f>'Spring 2018'!$A$1:$C$1</c:f>
              <c:strCache>
                <c:ptCount val="3"/>
                <c:pt idx="0">
                  <c:v>Strongly Agreed</c:v>
                </c:pt>
                <c:pt idx="1">
                  <c:v>Agreed</c:v>
                </c:pt>
                <c:pt idx="2">
                  <c:v>Neither</c:v>
                </c:pt>
              </c:strCache>
            </c:strRef>
          </c:cat>
          <c:val>
            <c:numRef>
              <c:f>'Spring 2018'!$A$2:$C$2</c:f>
              <c:numCache>
                <c:formatCode>0%</c:formatCode>
                <c:ptCount val="3"/>
                <c:pt idx="0">
                  <c:v>0.88</c:v>
                </c:pt>
                <c:pt idx="1">
                  <c:v>0.04</c:v>
                </c:pt>
                <c:pt idx="2">
                  <c:v>0.08</c:v>
                </c:pt>
              </c:numCache>
            </c:numRef>
          </c:val>
        </c:ser>
        <c:dLbls>
          <c:showLegendKey val="0"/>
          <c:showVal val="0"/>
          <c:showCatName val="0"/>
          <c:showSerName val="0"/>
          <c:showPercent val="0"/>
          <c:showBubbleSize val="0"/>
          <c:showLeaderLines val="1"/>
        </c:dLbls>
      </c:pie3D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600" b="1" i="0" u="none" strike="noStrike" kern="1200" spc="100" baseline="0">
                <a:solidFill>
                  <a:sysClr val="window" lastClr="FFFFFF">
                    <a:lumMod val="95000"/>
                  </a:sysClr>
                </a:solidFill>
                <a:effectLst>
                  <a:outerShdw blurRad="50800" dist="38100" dir="5400000" algn="t" rotWithShape="0">
                    <a:prstClr val="black">
                      <a:alpha val="40000"/>
                    </a:prstClr>
                  </a:outerShdw>
                </a:effectLst>
                <a:latin typeface="+mn-lt"/>
                <a:ea typeface="+mn-ea"/>
                <a:cs typeface="+mn-cs"/>
              </a:defRPr>
            </a:pPr>
            <a:r>
              <a:rPr lang="en-US" sz="1200" b="1" i="0" baseline="0">
                <a:effectLst/>
              </a:rPr>
              <a:t>Instructor Encouraged Student Participation (Spring 2018 with Top Hat)</a:t>
            </a:r>
            <a:endParaRPr lang="en-US" sz="1200">
              <a:effectLst/>
            </a:endParaRPr>
          </a:p>
        </c:rich>
      </c:tx>
      <c:layout/>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600" b="1" i="0" u="none" strike="noStrike" kern="1200" spc="100" baseline="0">
              <a:solidFill>
                <a:sysClr val="window" lastClr="FFFFFF">
                  <a:lumMod val="95000"/>
                </a:sys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l"/>
              </a:scene3d>
              <a:sp3d/>
            </c:spPr>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l"/>
              </a:scene3d>
              <a:sp3d/>
            </c:spPr>
          </c:dPt>
          <c:dPt>
            <c:idx val="2"/>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l"/>
              </a:scene3d>
              <a:sp3d/>
            </c:spPr>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a:solidFill>
                    <a:schemeClr val="lt1">
                      <a:lumMod val="95000"/>
                      <a:alpha val="54000"/>
                    </a:schemeClr>
                  </a:solidFill>
                </a:ln>
                <a:effectLst/>
              </c:spPr>
            </c:leaderLines>
            <c:extLst>
              <c:ext xmlns:c15="http://schemas.microsoft.com/office/drawing/2012/chart" uri="{CE6537A1-D6FC-4f65-9D91-7224C49458BB}">
                <c15:layout/>
              </c:ext>
            </c:extLst>
          </c:dLbls>
          <c:cat>
            <c:strRef>
              <c:f>'Fall 2018 with Top Hat'!$A$1:$C$1</c:f>
              <c:strCache>
                <c:ptCount val="3"/>
                <c:pt idx="0">
                  <c:v>Strongly Agreed</c:v>
                </c:pt>
                <c:pt idx="1">
                  <c:v>Agreed</c:v>
                </c:pt>
                <c:pt idx="2">
                  <c:v>Neither</c:v>
                </c:pt>
              </c:strCache>
            </c:strRef>
          </c:cat>
          <c:val>
            <c:numRef>
              <c:f>'Fall 2018 with Top Hat'!$A$2:$C$2</c:f>
              <c:numCache>
                <c:formatCode>0%</c:formatCode>
                <c:ptCount val="3"/>
                <c:pt idx="0">
                  <c:v>0.81</c:v>
                </c:pt>
                <c:pt idx="1">
                  <c:v>0.12</c:v>
                </c:pt>
                <c:pt idx="2">
                  <c:v>0.06</c:v>
                </c:pt>
              </c:numCache>
            </c:numRef>
          </c:val>
        </c:ser>
        <c:dLbls>
          <c:showLegendKey val="0"/>
          <c:showVal val="0"/>
          <c:showCatName val="0"/>
          <c:showSerName val="0"/>
          <c:showPercent val="0"/>
          <c:showBubbleSize val="0"/>
          <c:showLeaderLines val="1"/>
        </c:dLbls>
      </c:pie3D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cap="all" baseline="0">
                <a:solidFill>
                  <a:schemeClr val="lt1"/>
                </a:solidFill>
                <a:latin typeface="+mn-lt"/>
                <a:ea typeface="+mn-ea"/>
                <a:cs typeface="+mn-cs"/>
              </a:defRPr>
            </a:pPr>
            <a:r>
              <a:rPr lang="en-US" sz="1400"/>
              <a:t>Average Grades </a:t>
            </a:r>
          </a:p>
        </c:rich>
      </c:tx>
      <c:layout/>
      <c:overlay val="0"/>
      <c:spPr>
        <a:noFill/>
        <a:ln>
          <a:noFill/>
        </a:ln>
        <a:effectLst/>
      </c:spPr>
      <c:txPr>
        <a:bodyPr rot="0" spcFirstLastPara="1" vertOverflow="ellipsis" vert="horz" wrap="square" anchor="ctr" anchorCtr="1"/>
        <a:lstStyle/>
        <a:p>
          <a:pPr>
            <a:defRPr sz="1800" b="0" i="0" u="none" strike="noStrike" kern="1200" cap="all" baseline="0">
              <a:solidFill>
                <a:schemeClr val="lt1"/>
              </a:solidFill>
              <a:latin typeface="+mn-lt"/>
              <a:ea typeface="+mn-ea"/>
              <a:cs typeface="+mn-cs"/>
            </a:defRPr>
          </a:pPr>
          <a:endParaRPr lang="en-US"/>
        </a:p>
      </c:txPr>
    </c:title>
    <c:autoTitleDeleted val="0"/>
    <c:view3D>
      <c:rotX val="15"/>
      <c:rotY val="20"/>
      <c:depthPercent val="100"/>
      <c:rAngAx val="1"/>
    </c:view3D>
    <c:floor>
      <c:thickness val="0"/>
      <c:spPr>
        <a:solidFill>
          <a:schemeClr val="bg2">
            <a:lumMod val="75000"/>
            <a:alpha val="27000"/>
          </a:schemeClr>
        </a:solid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clustered"/>
        <c:varyColors val="0"/>
        <c:ser>
          <c:idx val="0"/>
          <c:order val="0"/>
          <c:tx>
            <c:strRef>
              <c:f>Sheet1!$B$1</c:f>
              <c:strCache>
                <c:ptCount val="1"/>
                <c:pt idx="0">
                  <c:v>Average Grades</c:v>
                </c:pt>
              </c:strCache>
            </c:strRef>
          </c:tx>
          <c:spPr>
            <a:solidFill>
              <a:schemeClr val="accent1">
                <a:alpha val="88000"/>
              </a:schemeClr>
            </a:solidFill>
            <a:ln>
              <a:solidFill>
                <a:schemeClr val="accent1">
                  <a:lumMod val="50000"/>
                </a:schemeClr>
              </a:solidFill>
            </a:ln>
            <a:effectLst/>
            <a:scene3d>
              <a:camera prst="orthographicFront"/>
              <a:lightRig rig="threePt" dir="t"/>
            </a:scene3d>
            <a:sp3d prstMaterial="flat">
              <a:contourClr>
                <a:schemeClr val="accent1">
                  <a:lumMod val="50000"/>
                </a:schemeClr>
              </a:contourClr>
            </a:sp3d>
          </c:spPr>
          <c:invertIfNegative val="0"/>
          <c:dLbls>
            <c:numFmt formatCode="#,##0" sourceLinked="0"/>
            <c:spPr>
              <a:solidFill>
                <a:srgbClr val="5B9BD5">
                  <a:alpha val="30000"/>
                </a:srgbClr>
              </a:solidFill>
              <a:ln>
                <a:solidFill>
                  <a:sysClr val="window" lastClr="FFFFFF">
                    <a:alpha val="50000"/>
                  </a:sysClr>
                </a:solidFill>
                <a:round/>
              </a:ln>
              <a:effectLst>
                <a:outerShdw blurRad="63500" dist="889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Sheet1!$A$2:$A$6</c:f>
              <c:strCache>
                <c:ptCount val="5"/>
                <c:pt idx="0">
                  <c:v>Fall 2016</c:v>
                </c:pt>
                <c:pt idx="1">
                  <c:v>Spring 2017</c:v>
                </c:pt>
                <c:pt idx="2">
                  <c:v>Fall 2017</c:v>
                </c:pt>
                <c:pt idx="3">
                  <c:v>Spring 2018</c:v>
                </c:pt>
                <c:pt idx="4">
                  <c:v>Fall 2018</c:v>
                </c:pt>
              </c:strCache>
            </c:strRef>
          </c:cat>
          <c:val>
            <c:numRef>
              <c:f>Sheet1!$B$2:$B$6</c:f>
              <c:numCache>
                <c:formatCode>0</c:formatCode>
                <c:ptCount val="5"/>
                <c:pt idx="0">
                  <c:v>87</c:v>
                </c:pt>
                <c:pt idx="1">
                  <c:v>88</c:v>
                </c:pt>
                <c:pt idx="2">
                  <c:v>85</c:v>
                </c:pt>
                <c:pt idx="3">
                  <c:v>86</c:v>
                </c:pt>
                <c:pt idx="4">
                  <c:v>87</c:v>
                </c:pt>
              </c:numCache>
            </c:numRef>
          </c:val>
        </c:ser>
        <c:dLbls>
          <c:showLegendKey val="0"/>
          <c:showVal val="1"/>
          <c:showCatName val="0"/>
          <c:showSerName val="0"/>
          <c:showPercent val="0"/>
          <c:showBubbleSize val="0"/>
        </c:dLbls>
        <c:gapWidth val="84"/>
        <c:gapDepth val="53"/>
        <c:shape val="box"/>
        <c:axId val="361068944"/>
        <c:axId val="361064240"/>
        <c:axId val="0"/>
      </c:bar3DChart>
      <c:catAx>
        <c:axId val="361068944"/>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75000"/>
                  </a:schemeClr>
                </a:solidFill>
                <a:latin typeface="+mn-lt"/>
                <a:ea typeface="+mn-ea"/>
                <a:cs typeface="+mn-cs"/>
              </a:defRPr>
            </a:pPr>
            <a:endParaRPr lang="en-US"/>
          </a:p>
        </c:txPr>
        <c:crossAx val="361064240"/>
        <c:crosses val="autoZero"/>
        <c:auto val="1"/>
        <c:lblAlgn val="ctr"/>
        <c:lblOffset val="100"/>
        <c:noMultiLvlLbl val="0"/>
      </c:catAx>
      <c:valAx>
        <c:axId val="361064240"/>
        <c:scaling>
          <c:orientation val="minMax"/>
        </c:scaling>
        <c:delete val="1"/>
        <c:axPos val="b"/>
        <c:numFmt formatCode="0" sourceLinked="1"/>
        <c:majorTickMark val="out"/>
        <c:minorTickMark val="none"/>
        <c:tickLblPos val="nextTo"/>
        <c:crossAx val="361068944"/>
        <c:crosses val="autoZero"/>
        <c:crossBetween val="between"/>
      </c:valAx>
      <c:spPr>
        <a:noFill/>
        <a:ln>
          <a:noFill/>
        </a:ln>
        <a:effectLst/>
      </c:spPr>
    </c:plotArea>
    <c:plotVisOnly val="1"/>
    <c:dispBlanksAs val="gap"/>
    <c:showDLblsOverMax val="0"/>
  </c:chart>
  <c:spPr>
    <a:solidFill>
      <a:schemeClr val="dk1">
        <a:lumMod val="75000"/>
        <a:lumOff val="25000"/>
      </a:schemeClr>
    </a:solidFill>
    <a:ln w="6350" cap="flat" cmpd="sng" algn="ctr">
      <a:solidFill>
        <a:schemeClr val="dk1">
          <a:tint val="7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8">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268">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268">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charts/style4.xml><?xml version="1.0" encoding="utf-8"?>
<cs:chartStyle xmlns:cs="http://schemas.microsoft.com/office/drawing/2012/chartStyle" xmlns:a="http://schemas.openxmlformats.org/drawingml/2006/main" id="291">
  <cs:axisTitle>
    <cs:lnRef idx="0"/>
    <cs:fillRef idx="0"/>
    <cs:effectRef idx="0"/>
    <cs:fontRef idx="minor">
      <a:schemeClr val="lt1">
        <a:lumMod val="75000"/>
      </a:schemeClr>
    </cs:fontRef>
    <cs:defRPr sz="900" kern="1200"/>
  </cs:axisTitle>
  <cs:categoryAxis>
    <cs:lnRef idx="0"/>
    <cs:fillRef idx="0"/>
    <cs:effectRef idx="0"/>
    <cs:fontRef idx="minor">
      <a:schemeClr val="lt1">
        <a:lumMod val="75000"/>
      </a:schemeClr>
    </cs:fontRef>
    <cs:defRPr sz="900" kern="1200"/>
  </cs:categoryAxis>
  <cs:chartArea>
    <cs:lnRef idx="0"/>
    <cs:fillRef idx="0"/>
    <cs:effectRef idx="0"/>
    <cs:fontRef idx="minor">
      <a:schemeClr val="lt1"/>
    </cs:fontRef>
    <cs:spPr>
      <a:solidFill>
        <a:schemeClr val="dk1">
          <a:lumMod val="75000"/>
          <a:lumOff val="25000"/>
        </a:schemeClr>
      </a:solidFill>
      <a:ln w="6350" cap="flat" cmpd="sng" algn="ctr">
        <a:solidFill>
          <a:schemeClr val="dk1">
            <a:tint val="75000"/>
          </a:schemeClr>
        </a:solidFill>
        <a:round/>
      </a:ln>
    </cs:spPr>
    <cs:defRPr sz="1000" kern="1200"/>
  </cs:chartArea>
  <cs:dataLabel>
    <cs:lnRef idx="0"/>
    <cs:fillRef idx="0">
      <cs:styleClr val="auto"/>
    </cs:fillRef>
    <cs:effectRef idx="0"/>
    <cs:fontRef idx="minor">
      <a:schemeClr val="lt1"/>
    </cs:fontRef>
    <cs:spPr>
      <a:solidFill>
        <a:schemeClr val="phClr">
          <a:alpha val="30000"/>
        </a:schemeClr>
      </a:solidFill>
      <a:ln>
        <a:solidFill>
          <a:schemeClr val="lt1">
            <a:alpha val="50000"/>
          </a:schemeClr>
        </a:solidFill>
        <a:round/>
      </a:ln>
      <a:effectLst>
        <a:outerShdw blurRad="63500" dist="88900" dir="2700000" algn="tl" rotWithShape="0">
          <a:prstClr val="black">
            <a:alpha val="40000"/>
          </a:prstClr>
        </a:outerShdw>
      </a:effectLst>
    </cs:spPr>
    <cs:defRPr sz="900" b="1" i="0" u="none" strike="noStrike" kern="1200" baseline="0"/>
  </cs:dataLabel>
  <cs:dataLabelCallout>
    <cs:lnRef idx="0"/>
    <cs:fillRef idx="0">
      <cs:styleClr val="auto"/>
    </cs:fillRef>
    <cs:effectRef idx="0"/>
    <cs:fontRef idx="minor">
      <a:schemeClr val="lt1"/>
    </cs:fontRef>
    <cs:spPr>
      <a:solidFill>
        <a:schemeClr val="phClr">
          <a:alpha val="30000"/>
        </a:schemeClr>
      </a:solidFill>
      <a:ln>
        <a:solidFill>
          <a:schemeClr val="lt1">
            <a:alpha val="50000"/>
          </a:schemeClr>
        </a:solidFill>
        <a:round/>
      </a:ln>
      <a:effectLst>
        <a:outerShdw blurRad="63500" dist="88900" dir="2700000" algn="tl" rotWithShape="0">
          <a:prstClr val="black">
            <a:alpha val="40000"/>
          </a:prstClr>
        </a:outerShdw>
      </a:effectLst>
    </cs:spPr>
    <cs:defRPr sz="900" b="1" i="0" u="none" strike="noStrike" kern="1200" baseline="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tx1"/>
    </cs:fontRef>
    <cs:spPr>
      <a:solidFill>
        <a:schemeClr val="phClr">
          <a:alpha val="88000"/>
        </a:schemeClr>
      </a:solidFill>
      <a:ln>
        <a:solidFill>
          <a:schemeClr val="phClr">
            <a:lumMod val="50000"/>
          </a:schemeClr>
        </a:solidFill>
      </a:ln>
    </cs:spPr>
  </cs:dataPoint>
  <cs:dataPoint3D>
    <cs:lnRef idx="0">
      <cs:styleClr val="auto"/>
    </cs:lnRef>
    <cs:fillRef idx="0">
      <cs:styleClr val="auto"/>
    </cs:fillRef>
    <cs:effectRef idx="0"/>
    <cs:fontRef idx="minor">
      <a:schemeClr val="tx1"/>
    </cs:fontRef>
    <cs:spPr>
      <a:solidFill>
        <a:schemeClr val="phClr">
          <a:alpha val="88000"/>
        </a:schemeClr>
      </a:solidFill>
      <a:ln>
        <a:solidFill>
          <a:schemeClr val="phClr">
            <a:lumMod val="50000"/>
          </a:schemeClr>
        </a:solidFill>
      </a:ln>
      <a:scene3d>
        <a:camera prst="orthographicFront"/>
        <a:lightRig rig="threePt" dir="t"/>
      </a:scene3d>
      <a:sp3d prstMaterial="flat"/>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dk1">
            <a:lumMod val="75000"/>
            <a:lumOff val="25000"/>
          </a:schemeClr>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lt1">
        <a:lumMod val="75000"/>
      </a:schemeClr>
    </cs:fontRef>
    <cs:spPr>
      <a:ln w="9525">
        <a:solidFill>
          <a:schemeClr val="dk1">
            <a:lumMod val="50000"/>
            <a:lumOff val="50000"/>
          </a:schemeClr>
        </a:solidFill>
      </a:ln>
    </cs:spPr>
    <cs:defRPr sz="900" kern="1200"/>
  </cs:dataTable>
  <cs:downBar>
    <cs:lnRef idx="0"/>
    <cs:fillRef idx="0"/>
    <cs:effectRef idx="0"/>
    <cs:fontRef idx="minor">
      <a:schemeClr val="lt1"/>
    </cs:fontRef>
    <cs:spPr>
      <a:solidFill>
        <a:schemeClr val="dk1">
          <a:lumMod val="50000"/>
          <a:lumOff val="50000"/>
        </a:schemeClr>
      </a:solidFill>
      <a:ln w="9525">
        <a:solidFill>
          <a:schemeClr val="dk1">
            <a:lumMod val="75000"/>
          </a:schemeClr>
        </a:solidFill>
        <a:round/>
      </a:ln>
    </cs:spPr>
  </cs:downBar>
  <cs:dropLine>
    <cs:lnRef idx="0"/>
    <cs:fillRef idx="0"/>
    <cs:effectRef idx="0"/>
    <cs:fontRef idx="minor">
      <a:schemeClr val="dk1"/>
    </cs:fontRef>
    <cs:spPr>
      <a:ln w="9525">
        <a:solidFill>
          <a:schemeClr val="lt1">
            <a:lumMod val="50000"/>
          </a:schemeClr>
        </a:solidFill>
        <a:round/>
      </a:ln>
    </cs:spPr>
  </cs:dropLine>
  <cs:errorBar>
    <cs:lnRef idx="0"/>
    <cs:fillRef idx="0"/>
    <cs:effectRef idx="0"/>
    <cs:fontRef idx="minor">
      <a:schemeClr val="dk1"/>
    </cs:fontRef>
    <cs:spPr>
      <a:ln w="9525">
        <a:solidFill>
          <a:schemeClr val="lt1">
            <a:lumMod val="50000"/>
          </a:schemeClr>
        </a:solidFill>
        <a:round/>
      </a:ln>
    </cs:spPr>
  </cs:errorBar>
  <cs:floor>
    <cs:lnRef idx="0"/>
    <cs:fillRef idx="0"/>
    <cs:effectRef idx="0"/>
    <cs:fontRef idx="minor">
      <a:schemeClr val="tx1"/>
    </cs:fontRef>
    <cs:spPr>
      <a:solidFill>
        <a:schemeClr val="bg2">
          <a:lumMod val="75000"/>
          <a:alpha val="27000"/>
        </a:schemeClr>
      </a:solidFill>
      <a:sp3d/>
    </cs:spPr>
  </cs:floor>
  <cs:gridlineMajor>
    <cs:lnRef idx="0"/>
    <cs:fillRef idx="0"/>
    <cs:effectRef idx="0"/>
    <cs:fontRef idx="minor">
      <a:schemeClr val="tx1"/>
    </cs:fontRef>
    <cs:spPr>
      <a:ln w="9525">
        <a:solidFill>
          <a:schemeClr val="lt1">
            <a:lumMod val="50000"/>
          </a:schemeClr>
        </a:solidFill>
      </a:ln>
    </cs:spPr>
  </cs:gridlineMajor>
  <cs:gridlineMinor>
    <cs:lnRef idx="0"/>
    <cs:fillRef idx="0"/>
    <cs:effectRef idx="0"/>
    <cs:fontRef idx="minor">
      <a:schemeClr val="tx1"/>
    </cs:fontRef>
    <cs:spPr>
      <a:ln w="9525">
        <a:solidFill>
          <a:schemeClr val="lt1">
            <a:lumMod val="40000"/>
          </a:schemeClr>
        </a:solidFill>
      </a:ln>
    </cs:spPr>
  </cs:gridlineMinor>
  <cs:hiLoLine>
    <cs:lnRef idx="0"/>
    <cs:fillRef idx="0"/>
    <cs:effectRef idx="0"/>
    <cs:fontRef idx="minor">
      <a:schemeClr val="dk1"/>
    </cs:fontRef>
    <cs:spPr>
      <a:ln w="9525">
        <a:solidFill>
          <a:schemeClr val="lt1">
            <a:lumMod val="50000"/>
          </a:schemeClr>
        </a:solidFill>
        <a:round/>
      </a:ln>
    </cs:spPr>
  </cs:hiLoLine>
  <cs:leaderLine>
    <cs:lnRef idx="0"/>
    <cs:fillRef idx="0"/>
    <cs:effectRef idx="0"/>
    <cs:fontRef idx="minor">
      <a:schemeClr val="dk1"/>
    </cs:fontRef>
    <cs:spPr>
      <a:ln w="9525">
        <a:solidFill>
          <a:schemeClr val="lt1">
            <a:lumMod val="50000"/>
          </a:schemeClr>
        </a:solidFill>
        <a:round/>
      </a:ln>
    </cs:spPr>
  </cs:leaderLine>
  <cs:legend>
    <cs:lnRef idx="0"/>
    <cs:fillRef idx="0"/>
    <cs:effectRef idx="0"/>
    <cs:fontRef idx="minor">
      <a:schemeClr val="lt1">
        <a:lumMod val="7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75000"/>
      </a:schemeClr>
    </cs:fontRef>
    <cs:defRPr sz="900" kern="1200"/>
  </cs:seriesAxis>
  <cs:seriesLine>
    <cs:lnRef idx="0"/>
    <cs:fillRef idx="0"/>
    <cs:effectRef idx="0"/>
    <cs:fontRef idx="minor">
      <a:schemeClr val="dk1"/>
    </cs:fontRef>
    <cs:spPr>
      <a:ln w="9525">
        <a:solidFill>
          <a:schemeClr val="lt1">
            <a:lumMod val="50000"/>
          </a:schemeClr>
        </a:solidFill>
        <a:round/>
      </a:ln>
    </cs:spPr>
  </cs:seriesLine>
  <cs:title>
    <cs:lnRef idx="0"/>
    <cs:fillRef idx="0"/>
    <cs:effectRef idx="0"/>
    <cs:fontRef idx="minor">
      <a:schemeClr val="lt1"/>
    </cs:fontRef>
    <cs:defRPr sz="1800" b="0" kern="1200" cap="all" baseline="0"/>
  </cs:title>
  <cs:trendline>
    <cs:lnRef idx="0">
      <cs:styleClr val="auto"/>
    </cs:lnRef>
    <cs:fillRef idx="0"/>
    <cs:effectRef idx="0"/>
    <cs:fontRef idx="minor">
      <a:schemeClr val="dk1"/>
    </cs:fontRef>
    <cs:spPr>
      <a:ln w="9525" cap="rnd">
        <a:solidFill>
          <a:schemeClr val="phClr">
            <a:alpha val="50000"/>
          </a:schemeClr>
        </a:solidFill>
      </a:ln>
    </cs:spPr>
  </cs:trendline>
  <cs:trendlineLabel>
    <cs:lnRef idx="0"/>
    <cs:fillRef idx="0"/>
    <cs:effectRef idx="0"/>
    <cs:fontRef idx="minor">
      <a:schemeClr val="lt1">
        <a:lumMod val="75000"/>
      </a:schemeClr>
    </cs:fontRef>
    <cs:defRPr sz="900" kern="1200"/>
  </cs:trendlineLabel>
  <cs:upBar>
    <cs:lnRef idx="0"/>
    <cs:fillRef idx="0"/>
    <cs:effectRef idx="0"/>
    <cs:fontRef idx="minor">
      <a:schemeClr val="dk1"/>
    </cs:fontRef>
    <cs:spPr>
      <a:solidFill>
        <a:schemeClr val="lt1">
          <a:lumMod val="85000"/>
        </a:schemeClr>
      </a:solidFill>
      <a:ln w="9525">
        <a:solidFill>
          <a:schemeClr val="dk1">
            <a:lumMod val="50000"/>
          </a:schemeClr>
        </a:solidFill>
        <a:round/>
      </a:ln>
    </cs:spPr>
  </cs:upBar>
  <cs:valueAxis>
    <cs:lnRef idx="0"/>
    <cs:fillRef idx="0"/>
    <cs:effectRef idx="0"/>
    <cs:fontRef idx="minor">
      <a:schemeClr val="lt1">
        <a:lumMod val="75000"/>
      </a:schemeClr>
    </cs:fontRef>
    <cs:defRPr sz="900" kern="1200"/>
  </cs:valueAxis>
  <cs:wall>
    <cs:lnRef idx="0"/>
    <cs:fillRef idx="0"/>
    <cs:effectRef idx="0"/>
    <cs:fontRef idx="minor">
      <a:schemeClr val="tx1"/>
    </cs:fontRef>
    <cs:spPr>
      <a:sp3d/>
    </cs:spPr>
  </cs:wall>
</cs:chartStyle>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4" name="Group 13"/>
          <p:cNvGrpSpPr/>
          <p:nvPr/>
        </p:nvGrpSpPr>
        <p:grpSpPr>
          <a:xfrm>
            <a:off x="-1588" y="0"/>
            <a:ext cx="12193588" cy="6861555"/>
            <a:chOff x="-1588" y="0"/>
            <a:chExt cx="12193588" cy="6861555"/>
          </a:xfrm>
        </p:grpSpPr>
        <p:sp>
          <p:nvSpPr>
            <p:cNvPr id="9" name="Rectangle 8"/>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a:prstGeom prst="rect">
            <a:avLst/>
          </a:prstGeo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tx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rot="5400000">
            <a:off x="10158984" y="1792224"/>
            <a:ext cx="990599" cy="304799"/>
          </a:xfrm>
        </p:spPr>
        <p:txBody>
          <a:bodyPr/>
          <a:lstStyle>
            <a:lvl1pPr algn="l">
              <a:defRPr b="0">
                <a:solidFill>
                  <a:schemeClr val="bg1"/>
                </a:solidFill>
              </a:defRPr>
            </a:lvl1pPr>
          </a:lstStyle>
          <a:p>
            <a:fld id="{E9462EF3-3C4F-43EE-ACEE-D4B806740EA3}" type="datetimeFigureOut">
              <a:rPr lang="en-US" dirty="0"/>
              <a:pPr/>
              <a:t>6/5/2019</a:t>
            </a:fld>
            <a:endParaRPr lang="en-US" dirty="0"/>
          </a:p>
        </p:txBody>
      </p:sp>
      <p:sp>
        <p:nvSpPr>
          <p:cNvPr id="5" name="Footer Placeholder 4"/>
          <p:cNvSpPr>
            <a:spLocks noGrp="1"/>
          </p:cNvSpPr>
          <p:nvPr>
            <p:ph type="ftr" sz="quarter" idx="11"/>
          </p:nvPr>
        </p:nvSpPr>
        <p:spPr>
          <a:xfrm rot="5400000">
            <a:off x="8951976" y="3227832"/>
            <a:ext cx="3867912" cy="310896"/>
          </a:xfrm>
        </p:spPr>
        <p:txBody>
          <a:bodyPr/>
          <a:lstStyle>
            <a:lvl1pPr>
              <a:defRPr sz="1000" b="0">
                <a:solidFill>
                  <a:schemeClr val="bg1"/>
                </a:solidFill>
              </a:defRPr>
            </a:lvl1pPr>
          </a:lstStyle>
          <a:p>
            <a:r>
              <a:rPr lang="en-US" dirty="0"/>
              <a:t>
              </a:t>
            </a:r>
          </a:p>
        </p:txBody>
      </p:sp>
      <p:sp>
        <p:nvSpPr>
          <p:cNvPr id="8" name="Rectangle 7"/>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atin typeface="+mj-lt"/>
              </a:defRPr>
            </a:lvl1p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grpSp>
        <p:nvGrpSpPr>
          <p:cNvPr id="17" name="Group 16"/>
          <p:cNvGrpSpPr/>
          <p:nvPr/>
        </p:nvGrpSpPr>
        <p:grpSpPr>
          <a:xfrm>
            <a:off x="-1588" y="0"/>
            <a:ext cx="12193588" cy="6861555"/>
            <a:chOff x="-1588" y="0"/>
            <a:chExt cx="12193588" cy="6861555"/>
          </a:xfrm>
        </p:grpSpPr>
        <p:sp>
          <p:nvSpPr>
            <p:cNvPr id="11" name="Rectangle 10"/>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7" y="4969927"/>
            <a:ext cx="8825657" cy="566738"/>
          </a:xfrm>
          <a:prstGeom prst="rect">
            <a:avLst/>
          </a:prstGeo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bwMode="gray">
          <a:xfrm>
            <a:off x="1154957" y="5536665"/>
            <a:ext cx="8825656" cy="493712"/>
          </a:xfrm>
        </p:spPr>
        <p:txBody>
          <a:bodyPr>
            <a:normAutofit/>
          </a:bodyPr>
          <a:lstStyle>
            <a:lvl1pPr marL="0" indent="0">
              <a:buNone/>
              <a:defRPr sz="12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343B39-165A-4B68-AA5C-581F5336313C}" type="datetimeFigureOut">
              <a:rPr lang="en-US" dirty="0"/>
              <a:t>6/5/2019</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2" name="Rectangle 1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16" name="Group 15"/>
          <p:cNvGrpSpPr/>
          <p:nvPr/>
        </p:nvGrpSpPr>
        <p:grpSpPr>
          <a:xfrm>
            <a:off x="-1588" y="0"/>
            <a:ext cx="12193588" cy="6861555"/>
            <a:chOff x="-1588" y="0"/>
            <a:chExt cx="12193588" cy="6861555"/>
          </a:xfrm>
        </p:grpSpPr>
        <p:sp>
          <p:nvSpPr>
            <p:cNvPr id="10" name="Rectangle 9"/>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0704"/>
            <a:ext cx="8833104" cy="1371600"/>
          </a:xfrm>
          <a:prstGeom prst="rect">
            <a:avLst/>
          </a:prstGeom>
        </p:spPr>
        <p:txBody>
          <a:bodyPr anchor="ctr" anchorCtr="0"/>
          <a:lstStyle>
            <a:lvl1pPr>
              <a:defRPr sz="40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2144" y="3547872"/>
            <a:ext cx="8825659" cy="2478024"/>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42C8C57-33F9-4259-AC4F-0E3F5BEC9B94}" type="datetimeFigureOut">
              <a:rPr lang="en-US" dirty="0"/>
              <a:t>6/5/2019</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7" name="Group 6"/>
          <p:cNvGrpSpPr/>
          <p:nvPr/>
        </p:nvGrpSpPr>
        <p:grpSpPr>
          <a:xfrm>
            <a:off x="-1588" y="0"/>
            <a:ext cx="12193588" cy="6861555"/>
            <a:chOff x="-1588" y="0"/>
            <a:chExt cx="12193588" cy="6861555"/>
          </a:xfrm>
        </p:grpSpPr>
        <p:sp>
          <p:nvSpPr>
            <p:cNvPr id="16" name="Rectangle 15"/>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Oval 17"/>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7"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2" name="TextBox 11"/>
          <p:cNvSpPr txBox="1"/>
          <p:nvPr/>
        </p:nvSpPr>
        <p:spPr bwMode="gray">
          <a:xfrm>
            <a:off x="898295" y="596767"/>
            <a:ext cx="801912" cy="156966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cs typeface="Arial"/>
              </a:defRPr>
            </a:lvl1pPr>
          </a:lstStyle>
          <a:p>
            <a:pPr lvl="0"/>
            <a:r>
              <a:rPr lang="en-US" sz="9600" dirty="0">
                <a:solidFill>
                  <a:schemeClr val="tx2">
                    <a:lumMod val="40000"/>
                    <a:lumOff val="60000"/>
                  </a:schemeClr>
                </a:solidFill>
              </a:rPr>
              <a:t>“</a:t>
            </a:r>
          </a:p>
        </p:txBody>
      </p:sp>
      <p:sp>
        <p:nvSpPr>
          <p:cNvPr id="15" name="TextBox 14"/>
          <p:cNvSpPr txBox="1"/>
          <p:nvPr/>
        </p:nvSpPr>
        <p:spPr bwMode="gray">
          <a:xfrm>
            <a:off x="9715063" y="2629300"/>
            <a:ext cx="801912" cy="156966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cs typeface="Arial"/>
              </a:defRPr>
            </a:lvl1pPr>
          </a:lstStyle>
          <a:p>
            <a:pPr lvl="0"/>
            <a:r>
              <a:rPr lang="en-US" sz="9600" dirty="0">
                <a:solidFill>
                  <a:schemeClr val="tx2">
                    <a:lumMod val="40000"/>
                    <a:lumOff val="60000"/>
                  </a:schemeClr>
                </a:solidFill>
              </a:rPr>
              <a:t>”</a:t>
            </a:r>
          </a:p>
        </p:txBody>
      </p:sp>
      <p:sp>
        <p:nvSpPr>
          <p:cNvPr id="2" name="Title 1"/>
          <p:cNvSpPr>
            <a:spLocks noGrp="1"/>
          </p:cNvSpPr>
          <p:nvPr>
            <p:ph type="title"/>
          </p:nvPr>
        </p:nvSpPr>
        <p:spPr>
          <a:xfrm>
            <a:off x="1574801" y="980517"/>
            <a:ext cx="8460983" cy="2698249"/>
          </a:xfrm>
          <a:prstGeom prst="rect">
            <a:avLst/>
          </a:prstGeom>
        </p:spPr>
        <p:txBody>
          <a:bodyPr anchor="ctr" anchorCtr="0"/>
          <a:lstStyle>
            <a:lvl1pPr>
              <a:defRPr sz="4000"/>
            </a:lvl1pPr>
          </a:lstStyle>
          <a:p>
            <a:r>
              <a:rPr lang="en-US" smtClean="0"/>
              <a:t>Click to edit Master title style</a:t>
            </a:r>
            <a:endParaRPr lang="en-US" dirty="0"/>
          </a:p>
        </p:txBody>
      </p:sp>
      <p:sp>
        <p:nvSpPr>
          <p:cNvPr id="11" name="Text Placeholder 3"/>
          <p:cNvSpPr>
            <a:spLocks noGrp="1"/>
          </p:cNvSpPr>
          <p:nvPr>
            <p:ph type="body" sz="half" idx="14"/>
          </p:nvPr>
        </p:nvSpPr>
        <p:spPr bwMode="gray">
          <a:xfrm>
            <a:off x="1945945" y="3679987"/>
            <a:ext cx="7725772" cy="342174"/>
          </a:xfrm>
        </p:spPr>
        <p:txBody>
          <a:bodyPr vert="horz" lIns="91440" tIns="45720" rIns="91440" bIns="45720" rtlCol="0" anchor="t">
            <a:normAutofit/>
          </a:bodyPr>
          <a:lstStyle>
            <a:lvl1pPr>
              <a:buNone/>
              <a:defRPr lang="en-US" sz="1400" cap="small" dirty="0">
                <a:solidFill>
                  <a:schemeClr val="tx2">
                    <a:lumMod val="40000"/>
                    <a:lumOff val="60000"/>
                  </a:schemeClr>
                </a:solidFill>
                <a:latin typeface="+mn-lt"/>
              </a:defRPr>
            </a:lvl1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1154954" y="5029198"/>
            <a:ext cx="8825659" cy="997858"/>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748772B-8FA2-401F-A0A1-A59855EDBC3E}" type="datetimeFigureOut">
              <a:rPr lang="en-US" dirty="0"/>
              <a:t>6/5/2019</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23" name="Rectangle 2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16" name="Group 15"/>
          <p:cNvGrpSpPr/>
          <p:nvPr/>
        </p:nvGrpSpPr>
        <p:grpSpPr>
          <a:xfrm>
            <a:off x="-1588" y="0"/>
            <a:ext cx="12193588" cy="6861555"/>
            <a:chOff x="-1588" y="0"/>
            <a:chExt cx="12193588" cy="6861555"/>
          </a:xfrm>
        </p:grpSpPr>
        <p:sp>
          <p:nvSpPr>
            <p:cNvPr id="11" name="Rectangle 10"/>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3525"/>
            <a:ext cx="8865623" cy="1819656"/>
          </a:xfrm>
          <a:prstGeom prst="rect">
            <a:avLst/>
          </a:prstGeo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5029200"/>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3DD5BDE-5A90-4611-82E9-0FC5746D30C5}" type="datetimeFigureOut">
              <a:rPr lang="en-US" dirty="0"/>
              <a:t>6/5/2019</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a:prstGeom prst="rect">
            <a:avLst/>
          </a:prstGeo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3129168"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1154954" y="3179764"/>
            <a:ext cx="3129168" cy="2847290"/>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12721" y="2603500"/>
            <a:ext cx="3145380"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4512721" y="3179764"/>
            <a:ext cx="3145380" cy="2847290"/>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886700" y="2595032"/>
            <a:ext cx="3161029" cy="58473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886700" y="3179764"/>
            <a:ext cx="3161029" cy="2847290"/>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4384991" y="2603500"/>
            <a:ext cx="32564" cy="3423554"/>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5824" y="2603500"/>
            <a:ext cx="0" cy="3423554"/>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1ADDA17D-0BEA-4E76-A7FC-F7C188BC48D1}" type="datetimeFigureOut">
              <a:rPr lang="en-US" dirty="0"/>
              <a:t>6/5/2019</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a:prstGeom prst="rect">
            <a:avLst/>
          </a:prstGeom>
        </p:spPr>
        <p:txBody>
          <a:bodyPr anchor="ctr" anchorCtr="0"/>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4532845"/>
            <a:ext cx="3050438" cy="576260"/>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1334552" y="2610916"/>
            <a:ext cx="2691242" cy="1584094"/>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1154954" y="5109107"/>
            <a:ext cx="3050438"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68865" y="4532842"/>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474846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4568865" y="5109108"/>
            <a:ext cx="3050438" cy="91257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983433" y="4532842"/>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983433" y="5109107"/>
            <a:ext cx="3050438" cy="91794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4384245" y="2603500"/>
            <a:ext cx="1" cy="3461811"/>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807352" y="2603500"/>
            <a:ext cx="0" cy="3461811"/>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6909AC7D-18CA-4236-82B9-D75EB1D66EAE}" type="datetimeFigureOut">
              <a:rPr lang="en-US" dirty="0"/>
              <a:t>6/5/2019</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a:prstGeom prst="rect">
            <a:avLst/>
          </a:prstGeo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2595033"/>
            <a:ext cx="8825659" cy="3424768"/>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68300E-C023-45CD-A0BE-EDB7A8C6EA8B}" type="datetimeFigureOut">
              <a:rPr lang="en-US" dirty="0"/>
              <a:t>6/5/2019</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8" name="Group 7"/>
          <p:cNvGrpSpPr/>
          <p:nvPr/>
        </p:nvGrpSpPr>
        <p:grpSpPr>
          <a:xfrm>
            <a:off x="-1588" y="0"/>
            <a:ext cx="12193588" cy="6861555"/>
            <a:chOff x="-1588" y="0"/>
            <a:chExt cx="12193588" cy="6861555"/>
          </a:xfrm>
        </p:grpSpPr>
        <p:sp>
          <p:nvSpPr>
            <p:cNvPr id="15" name="Rectangle 14"/>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Rectangle 12"/>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76756" y="1278466"/>
            <a:ext cx="1441567" cy="4748591"/>
          </a:xfrm>
          <a:prstGeom prst="rect">
            <a:avLst/>
          </a:prstGeo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1278465"/>
            <a:ext cx="6256025" cy="474859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B620EAD-E369-4933-8469-ED7764B56A1B}" type="datetimeFigureOut">
              <a:rPr lang="en-US" dirty="0"/>
              <a:t>6/5/2019</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20" name="Rectangle 1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9"/>
            <a:ext cx="8825659" cy="706964"/>
          </a:xfrm>
          <a:prstGeom prst="rect">
            <a:avLst/>
          </a:prstGeom>
        </p:spPr>
        <p:txBody>
          <a:bodyPr anchor="ctr"/>
          <a:lstStyle/>
          <a:p>
            <a:r>
              <a:rPr lang="en-US" smtClean="0"/>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76C0EF2-9919-473B-8215-8616BAF10692}" type="datetimeFigureOut">
              <a:rPr lang="en-US" dirty="0"/>
              <a:t>6/5/2019</a:t>
            </a:fld>
            <a:endParaRPr lang="en-US" dirty="0"/>
          </a:p>
        </p:txBody>
      </p:sp>
      <p:sp>
        <p:nvSpPr>
          <p:cNvPr id="5" name="Footer Placeholder 4"/>
          <p:cNvSpPr>
            <a:spLocks noGrp="1"/>
          </p:cNvSpPr>
          <p:nvPr>
            <p:ph type="ftr" sz="quarter" idx="11"/>
          </p:nvPr>
        </p:nvSpPr>
        <p:spPr/>
        <p:txBody>
          <a:bodyPr/>
          <a:lstStyle>
            <a:lvl1pPr>
              <a:defRPr sz="1000" b="1"/>
            </a:lvl1p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7" name="Group 16"/>
          <p:cNvGrpSpPr/>
          <p:nvPr/>
        </p:nvGrpSpPr>
        <p:grpSpPr>
          <a:xfrm>
            <a:off x="-1588" y="0"/>
            <a:ext cx="12193588" cy="6861555"/>
            <a:chOff x="-1588" y="0"/>
            <a:chExt cx="12193588" cy="6861555"/>
          </a:xfrm>
        </p:grpSpPr>
        <p:sp>
          <p:nvSpPr>
            <p:cNvPr id="12" name="Rectangle 11"/>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Rectangle 8"/>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9192"/>
            <a:ext cx="4343400" cy="2286000"/>
          </a:xfrm>
          <a:prstGeom prst="rect">
            <a:avLst/>
          </a:prstGeom>
        </p:spPr>
        <p:txBody>
          <a:bodyPr anchor="ctr" anchorCtr="0"/>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94576" y="2679192"/>
            <a:ext cx="3758184" cy="2286000"/>
          </a:xfrm>
        </p:spPr>
        <p:txBody>
          <a:bodyPr anchor="ctr" anchorCtr="0"/>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09472EB-AC54-4713-BFC2-BEB621108C63}" type="datetimeFigureOut">
              <a:rPr lang="en-US" dirty="0"/>
              <a:t>6/5/2019</a:t>
            </a:fld>
            <a:endParaRPr lang="en-US" dirty="0"/>
          </a:p>
        </p:txBody>
      </p:sp>
      <p:sp>
        <p:nvSpPr>
          <p:cNvPr id="5" name="Footer Placeholder 4"/>
          <p:cNvSpPr>
            <a:spLocks noGrp="1"/>
          </p:cNvSpPr>
          <p:nvPr>
            <p:ph type="ftr" sz="quarter" idx="11"/>
          </p:nvPr>
        </p:nvSpPr>
        <p:spPr/>
        <p:txBody>
          <a:bodyPr/>
          <a:lstStyle>
            <a:lvl1pPr>
              <a:defRPr sz="1000" b="1"/>
            </a:lvl1pPr>
          </a:lstStyle>
          <a:p>
            <a:r>
              <a:rPr lang="en-US" dirty="0"/>
              <a:t>
              </a:t>
            </a:r>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154953" y="969264"/>
            <a:ext cx="8825659" cy="704088"/>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54954" y="2603500"/>
            <a:ext cx="4828032" cy="341630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8776" y="2603500"/>
            <a:ext cx="4828032" cy="34163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9455A0C-791E-4545-B787-F98AD45CD761}" type="datetimeFigureOut">
              <a:rPr lang="en-US" dirty="0"/>
              <a:t>6/5/2019</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54954" y="969264"/>
            <a:ext cx="8825659" cy="704088"/>
          </a:xfrm>
          <a:prstGeom prst="rect">
            <a:avLst/>
          </a:prstGeo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6040"/>
            <a:ext cx="482803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4954" y="3198448"/>
            <a:ext cx="4828032" cy="284378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08776" y="2606040"/>
            <a:ext cx="482803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08711" y="3187921"/>
            <a:ext cx="4825160" cy="285431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2536B77-F4F4-4427-AC4F-9A623798AD82}" type="datetimeFigureOut">
              <a:rPr lang="en-US" dirty="0"/>
              <a:t>6/5/2019</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52144" y="969264"/>
            <a:ext cx="8825659" cy="704088"/>
          </a:xfrm>
          <a:prstGeom prst="rect">
            <a:avLst/>
          </a:prstGeo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8BE790C-34EB-4565-8437-CACF4CDB7822}" type="datetimeFigureOut">
              <a:rPr lang="en-US" dirty="0"/>
              <a:t>6/5/2019</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4A4C11-22B8-4A4E-8126-B3AF6B948A8E}" type="datetimeFigureOut">
              <a:rPr lang="en-US" dirty="0"/>
              <a:t>6/5/2019</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6" name="Rectangle 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8" name="Group 17"/>
          <p:cNvGrpSpPr/>
          <p:nvPr/>
        </p:nvGrpSpPr>
        <p:grpSpPr>
          <a:xfrm>
            <a:off x="-1588" y="0"/>
            <a:ext cx="12193588" cy="6861555"/>
            <a:chOff x="-1588" y="0"/>
            <a:chExt cx="12193588" cy="6861555"/>
          </a:xfrm>
        </p:grpSpPr>
        <p:sp>
          <p:nvSpPr>
            <p:cNvPr id="12" name="Rectangle 11"/>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3" y="1298448"/>
            <a:ext cx="2793159" cy="1597152"/>
          </a:xfrm>
          <a:prstGeom prst="rect">
            <a:avLst/>
          </a:prstGeo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779008" y="1447800"/>
            <a:ext cx="5195997" cy="45720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1154953" y="3129280"/>
            <a:ext cx="2793159" cy="2895599"/>
          </a:xfrm>
        </p:spPr>
        <p:txBody>
          <a:bodyPr/>
          <a:lstStyle>
            <a:lvl1pPr marL="0" indent="0">
              <a:buNone/>
              <a:defRPr sz="14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6ED06B6-C816-4861-964D-15A98395707D}" type="datetimeFigureOut">
              <a:rPr lang="en-US" dirty="0"/>
              <a:t>6/5/2019</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18" name="Group 17"/>
          <p:cNvGrpSpPr/>
          <p:nvPr/>
        </p:nvGrpSpPr>
        <p:grpSpPr>
          <a:xfrm>
            <a:off x="-1588" y="0"/>
            <a:ext cx="12193588" cy="6861555"/>
            <a:chOff x="-1588" y="0"/>
            <a:chExt cx="12193588" cy="6861555"/>
          </a:xfrm>
        </p:grpSpPr>
        <p:sp>
          <p:nvSpPr>
            <p:cNvPr id="12" name="Rectangle 11"/>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59" cy="1735668"/>
          </a:xfrm>
          <a:prstGeom prst="rect">
            <a:avLst/>
          </a:prstGeo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B1A8AB-EA7C-4B1B-9D73-E2551851FABE}" type="datetimeFigureOut">
              <a:rPr lang="en-US" dirty="0"/>
              <a:t>6/5/2019</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 name="Group 1"/>
          <p:cNvGrpSpPr/>
          <p:nvPr/>
        </p:nvGrpSpPr>
        <p:grpSpPr>
          <a:xfrm>
            <a:off x="-1588" y="0"/>
            <a:ext cx="12193588" cy="6861555"/>
            <a:chOff x="-1588" y="0"/>
            <a:chExt cx="12193588" cy="6861555"/>
          </a:xfrm>
        </p:grpSpPr>
        <p:sp>
          <p:nvSpPr>
            <p:cNvPr id="12" name="Rectangle 11"/>
            <p:cNvSpPr/>
            <p:nvPr/>
          </p:nvSpPr>
          <p:spPr>
            <a:xfrm>
              <a:off x="0" y="0"/>
              <a:ext cx="12192000" cy="6858000"/>
            </a:xfrm>
            <a:prstGeom prst="rect">
              <a:avLst/>
            </a:prstGeom>
            <a:blipFill>
              <a:blip r:embed="rId19">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Oval 20"/>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4"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7"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30"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652760" y="6391656"/>
            <a:ext cx="990599" cy="304799"/>
          </a:xfrm>
          <a:prstGeom prst="rect">
            <a:avLst/>
          </a:prstGeom>
        </p:spPr>
        <p:txBody>
          <a:bodyPr vert="horz" lIns="91440" tIns="45720" rIns="91440" bIns="45720" rtlCol="0" anchor="ctr" anchorCtr="0"/>
          <a:lstStyle>
            <a:lvl1pPr algn="r">
              <a:defRPr sz="1000" b="1" i="0">
                <a:solidFill>
                  <a:schemeClr val="accent1"/>
                </a:solidFill>
              </a:defRPr>
            </a:lvl1pPr>
          </a:lstStyle>
          <a:p>
            <a:fld id="{90786BE5-D2A3-4BF0-8B30-D7403E61B3DC}" type="datetimeFigureOut">
              <a:rPr lang="en-US" dirty="0"/>
              <a:t>6/5/2019</a:t>
            </a:fld>
            <a:endParaRPr lang="en-US" dirty="0"/>
          </a:p>
        </p:txBody>
      </p:sp>
      <p:sp>
        <p:nvSpPr>
          <p:cNvPr id="5" name="Footer Placeholder 4"/>
          <p:cNvSpPr>
            <a:spLocks noGrp="1"/>
          </p:cNvSpPr>
          <p:nvPr>
            <p:ph type="ftr" sz="quarter" idx="3"/>
          </p:nvPr>
        </p:nvSpPr>
        <p:spPr>
          <a:xfrm>
            <a:off x="557784" y="6391656"/>
            <a:ext cx="3867912" cy="310896"/>
          </a:xfrm>
          <a:prstGeom prst="rect">
            <a:avLst/>
          </a:prstGeom>
        </p:spPr>
        <p:txBody>
          <a:bodyPr vert="horz" lIns="91440" tIns="45720" rIns="91440" bIns="45720" rtlCol="0" anchor="ctr" anchorCtr="0"/>
          <a:lstStyle>
            <a:lvl1pPr algn="l">
              <a:defRPr sz="1000" b="1" i="0">
                <a:solidFill>
                  <a:schemeClr val="accent1"/>
                </a:solidFill>
              </a:defRPr>
            </a:lvl1pPr>
          </a:lstStyle>
          <a:p>
            <a:r>
              <a:rPr lang="en-US" dirty="0"/>
              <a:t>
              </a:t>
            </a:r>
          </a:p>
        </p:txBody>
      </p:sp>
      <p:sp>
        <p:nvSpPr>
          <p:cNvPr id="29" name="Rectangle 2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Biography</a:t>
            </a:r>
            <a:endParaRPr lang="en-US" b="1"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75503" y="2529016"/>
            <a:ext cx="2215977" cy="3624649"/>
          </a:xfrm>
        </p:spPr>
      </p:pic>
      <p:sp>
        <p:nvSpPr>
          <p:cNvPr id="4" name="Content Placeholder 3"/>
          <p:cNvSpPr>
            <a:spLocks noGrp="1"/>
          </p:cNvSpPr>
          <p:nvPr>
            <p:ph sz="half" idx="2"/>
          </p:nvPr>
        </p:nvSpPr>
        <p:spPr>
          <a:xfrm>
            <a:off x="2891480" y="2529016"/>
            <a:ext cx="8145327" cy="3624649"/>
          </a:xfrm>
        </p:spPr>
        <p:txBody>
          <a:bodyPr>
            <a:normAutofit fontScale="92500" lnSpcReduction="10000"/>
          </a:bodyPr>
          <a:lstStyle/>
          <a:p>
            <a:r>
              <a:rPr lang="en-US" dirty="0"/>
              <a:t>Eddie is an Assistant Professor in the Security Systems and Law Enforcement Technology Department in the School of Engineering Technology at Farmingdale State College. Prior to being appointed as a full time faculty member in 2016, Eddie worked as an Adjunct Professor at Farmingdale since 2004. From 1983 to 2011, Eddie also worked at Verizon Communications where he held several positions at Verizon Information Technology including Project Manager, Technical Manager and Senior Member of Technical Staff. </a:t>
            </a:r>
            <a:br>
              <a:rPr lang="en-US" dirty="0"/>
            </a:br>
            <a:r>
              <a:rPr lang="en-US" dirty="0"/>
              <a:t/>
            </a:r>
            <a:br>
              <a:rPr lang="en-US" dirty="0"/>
            </a:br>
            <a:r>
              <a:rPr lang="en-US" dirty="0"/>
              <a:t>Eddie earned a Doctor of Professional Studies degree at PACE University in 2010; an MS in Telecommunications and Computing Management at NYU Polytechnic University; and a BS in Business Management and Economics at SUNY’s Empire State College. Eddie’s research areas of interest are measuring the success and accuracy of Network Security, Intrusion Detection systems and Cyber Security implementations. </a:t>
            </a:r>
          </a:p>
        </p:txBody>
      </p:sp>
    </p:spTree>
    <p:extLst>
      <p:ext uri="{BB962C8B-B14F-4D97-AF65-F5344CB8AC3E}">
        <p14:creationId xmlns:p14="http://schemas.microsoft.com/office/powerpoint/2010/main" val="30188869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a:t>Phase I Pilot of the Top Hat </a:t>
            </a:r>
            <a:r>
              <a:rPr lang="en-US" sz="2800" b="1" dirty="0" smtClean="0"/>
              <a:t>application</a:t>
            </a:r>
            <a:endParaRPr lang="en-US" sz="2800" b="1" dirty="0"/>
          </a:p>
        </p:txBody>
      </p:sp>
      <p:sp>
        <p:nvSpPr>
          <p:cNvPr id="9" name="Content Placeholder 8"/>
          <p:cNvSpPr>
            <a:spLocks noGrp="1"/>
          </p:cNvSpPr>
          <p:nvPr>
            <p:ph sz="half" idx="2"/>
          </p:nvPr>
        </p:nvSpPr>
        <p:spPr>
          <a:xfrm>
            <a:off x="6291154" y="2438400"/>
            <a:ext cx="4828032" cy="3797300"/>
          </a:xfrm>
        </p:spPr>
        <p:txBody>
          <a:bodyPr>
            <a:noAutofit/>
          </a:bodyPr>
          <a:lstStyle/>
          <a:p>
            <a:r>
              <a:rPr lang="en-US" sz="1400" dirty="0"/>
              <a:t>There was one section taught online and another taught in the classroom where </a:t>
            </a:r>
            <a:r>
              <a:rPr lang="en-US" sz="1400" dirty="0">
                <a:ln>
                  <a:solidFill>
                    <a:srgbClr val="0070C0"/>
                  </a:solidFill>
                </a:ln>
              </a:rPr>
              <a:t>Top Hat was made available to all </a:t>
            </a:r>
            <a:r>
              <a:rPr lang="en-US" sz="1400" dirty="0" smtClean="0">
                <a:ln>
                  <a:solidFill>
                    <a:srgbClr val="0070C0"/>
                  </a:solidFill>
                </a:ln>
              </a:rPr>
              <a:t>24 </a:t>
            </a:r>
            <a:r>
              <a:rPr lang="en-US" sz="1400" dirty="0">
                <a:ln>
                  <a:solidFill>
                    <a:srgbClr val="0070C0"/>
                  </a:solidFill>
                </a:ln>
              </a:rPr>
              <a:t>students. </a:t>
            </a:r>
            <a:r>
              <a:rPr lang="en-US" sz="1400" dirty="0"/>
              <a:t> The lecture was delivered in a classroom where </a:t>
            </a:r>
            <a:r>
              <a:rPr lang="en-US" sz="1400" dirty="0">
                <a:ln>
                  <a:solidFill>
                    <a:srgbClr val="0070C0"/>
                  </a:solidFill>
                </a:ln>
              </a:rPr>
              <a:t>all students had access to a computer and they all accessed Top Hat by logging on through </a:t>
            </a:r>
            <a:r>
              <a:rPr lang="en-US" sz="1400" dirty="0" smtClean="0">
                <a:ln>
                  <a:solidFill>
                    <a:srgbClr val="0070C0"/>
                  </a:solidFill>
                </a:ln>
              </a:rPr>
              <a:t>the </a:t>
            </a:r>
            <a:r>
              <a:rPr lang="en-US" sz="1400" dirty="0">
                <a:ln>
                  <a:solidFill>
                    <a:srgbClr val="0070C0"/>
                  </a:solidFill>
                </a:ln>
              </a:rPr>
              <a:t>Top Hat Website. </a:t>
            </a:r>
            <a:r>
              <a:rPr lang="en-US" sz="1400" dirty="0"/>
              <a:t> </a:t>
            </a:r>
          </a:p>
          <a:p>
            <a:r>
              <a:rPr lang="en-US" sz="1400" dirty="0"/>
              <a:t>81% of the students who responded Strongly Agreed that the instructor encouraged student participation.  </a:t>
            </a:r>
          </a:p>
          <a:p>
            <a:r>
              <a:rPr lang="en-US" sz="1400" dirty="0"/>
              <a:t>12% Agreed and 6% Neither Agreed or Disagreed that the instructor encouraged student participation.  In their comments on the learning process.  </a:t>
            </a:r>
          </a:p>
          <a:p>
            <a:r>
              <a:rPr lang="en-US" sz="1400" dirty="0">
                <a:ln>
                  <a:solidFill>
                    <a:srgbClr val="00B050"/>
                  </a:solidFill>
                </a:ln>
              </a:rPr>
              <a:t>One student stated that “Top Hat was a great tool to use.  Perhaps more time in class devoted to it may be more beneficial.” </a:t>
            </a:r>
          </a:p>
        </p:txBody>
      </p:sp>
      <p:graphicFrame>
        <p:nvGraphicFramePr>
          <p:cNvPr id="11" name="Content Placeholder 10"/>
          <p:cNvGraphicFramePr>
            <a:graphicFrameLocks noGrp="1"/>
          </p:cNvGraphicFramePr>
          <p:nvPr>
            <p:ph sz="half" idx="1"/>
            <p:extLst>
              <p:ext uri="{D42A27DB-BD31-4B8C-83A1-F6EECF244321}">
                <p14:modId xmlns:p14="http://schemas.microsoft.com/office/powerpoint/2010/main" val="2335633475"/>
              </p:ext>
            </p:extLst>
          </p:nvPr>
        </p:nvGraphicFramePr>
        <p:xfrm>
          <a:off x="496673" y="2438400"/>
          <a:ext cx="5442808" cy="3962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28321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 calcmode="lin" valueType="num">
                                      <p:cBhvr additive="base">
                                        <p:cTn id="11"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9">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
                                            <p:txEl>
                                              <p:pRg st="1" end="1"/>
                                            </p:txEl>
                                          </p:spTgt>
                                        </p:tgtEl>
                                        <p:attrNameLst>
                                          <p:attrName>style.visibility</p:attrName>
                                        </p:attrNameLst>
                                      </p:cBhvr>
                                      <p:to>
                                        <p:strVal val="visible"/>
                                      </p:to>
                                    </p:set>
                                    <p:anim calcmode="lin" valueType="num">
                                      <p:cBhvr additive="base">
                                        <p:cTn id="15"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9">
                                            <p:txEl>
                                              <p:pRg st="1" end="1"/>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9">
                                            <p:txEl>
                                              <p:pRg st="2" end="2"/>
                                            </p:txEl>
                                          </p:spTgt>
                                        </p:tgtEl>
                                        <p:attrNameLst>
                                          <p:attrName>style.visibility</p:attrName>
                                        </p:attrNameLst>
                                      </p:cBhvr>
                                      <p:to>
                                        <p:strVal val="visible"/>
                                      </p:to>
                                    </p:set>
                                    <p:anim calcmode="lin" valueType="num">
                                      <p:cBhvr additive="base">
                                        <p:cTn id="19"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xEl>
                                              <p:pRg st="3" end="3"/>
                                            </p:txEl>
                                          </p:spTgt>
                                        </p:tgtEl>
                                        <p:attrNameLst>
                                          <p:attrName>style.visibility</p:attrName>
                                        </p:attrNameLst>
                                      </p:cBhvr>
                                      <p:to>
                                        <p:strVal val="visible"/>
                                      </p:to>
                                    </p:set>
                                    <p:anim calcmode="lin" valueType="num">
                                      <p:cBhvr additive="base">
                                        <p:cTn id="25"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Graphic spid="11"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Quantitative </a:t>
            </a:r>
            <a:r>
              <a:rPr lang="en-US" b="1" dirty="0" smtClean="0"/>
              <a:t>Measures</a:t>
            </a:r>
            <a:endParaRPr lang="en-US" b="1" dirty="0"/>
          </a:p>
        </p:txBody>
      </p:sp>
      <p:sp>
        <p:nvSpPr>
          <p:cNvPr id="4" name="Content Placeholder 3"/>
          <p:cNvSpPr>
            <a:spLocks noGrp="1"/>
          </p:cNvSpPr>
          <p:nvPr>
            <p:ph sz="half" idx="2"/>
          </p:nvPr>
        </p:nvSpPr>
        <p:spPr>
          <a:xfrm>
            <a:off x="6208776" y="2314832"/>
            <a:ext cx="4828032" cy="4308390"/>
          </a:xfrm>
        </p:spPr>
        <p:txBody>
          <a:bodyPr>
            <a:normAutofit/>
          </a:bodyPr>
          <a:lstStyle/>
          <a:p>
            <a:r>
              <a:rPr lang="en-US" sz="2000" dirty="0"/>
              <a:t>One of the primary expectations of this research was that if students participated in class more, their learning would increase and this would be reflected in their Final Grades.  </a:t>
            </a:r>
            <a:endParaRPr lang="en-US" sz="2000" dirty="0" smtClean="0"/>
          </a:p>
          <a:p>
            <a:pPr lvl="1"/>
            <a:r>
              <a:rPr lang="en-US" sz="1800" dirty="0" smtClean="0">
                <a:ln>
                  <a:solidFill>
                    <a:srgbClr val="FFC000"/>
                  </a:solidFill>
                </a:ln>
              </a:rPr>
              <a:t>An </a:t>
            </a:r>
            <a:r>
              <a:rPr lang="en-US" sz="1800" dirty="0">
                <a:ln>
                  <a:solidFill>
                    <a:srgbClr val="FFC000"/>
                  </a:solidFill>
                </a:ln>
              </a:rPr>
              <a:t>analysis of the Class Average grades before and during the Phase I pilot did not reflect an increase in student’s average grades</a:t>
            </a:r>
            <a:r>
              <a:rPr lang="en-US" sz="1800" dirty="0" smtClean="0">
                <a:ln>
                  <a:solidFill>
                    <a:srgbClr val="FFC000"/>
                  </a:solidFill>
                </a:ln>
              </a:rPr>
              <a:t>.</a:t>
            </a:r>
            <a:endParaRPr lang="en-US" sz="1800" dirty="0">
              <a:ln>
                <a:solidFill>
                  <a:srgbClr val="FFC000"/>
                </a:solidFill>
              </a:ln>
            </a:endParaRPr>
          </a:p>
        </p:txBody>
      </p:sp>
      <p:graphicFrame>
        <p:nvGraphicFramePr>
          <p:cNvPr id="5" name="Content Placeholder 4"/>
          <p:cNvGraphicFramePr>
            <a:graphicFrameLocks noGrp="1"/>
          </p:cNvGraphicFramePr>
          <p:nvPr>
            <p:ph sz="half" idx="1"/>
            <p:extLst>
              <p:ext uri="{D42A27DB-BD31-4B8C-83A1-F6EECF244321}">
                <p14:modId xmlns:p14="http://schemas.microsoft.com/office/powerpoint/2010/main" val="894426466"/>
              </p:ext>
            </p:extLst>
          </p:nvPr>
        </p:nvGraphicFramePr>
        <p:xfrm>
          <a:off x="477795" y="2314832"/>
          <a:ext cx="5505493" cy="430839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03537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 calcmode="lin" valueType="num">
                                      <p:cBhvr additive="base">
                                        <p:cTn id="12"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
                                            <p:txEl>
                                              <p:pRg st="1" end="1"/>
                                            </p:txEl>
                                          </p:spTgt>
                                        </p:tgtEl>
                                        <p:attrNameLst>
                                          <p:attrName>style.visibility</p:attrName>
                                        </p:attrNameLst>
                                      </p:cBhvr>
                                      <p:to>
                                        <p:strVal val="visible"/>
                                      </p:to>
                                    </p:set>
                                    <p:anim calcmode="lin" valueType="num">
                                      <p:cBhvr additive="base">
                                        <p:cTn id="18"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Graphic spid="5"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Summary of Key </a:t>
            </a:r>
            <a:r>
              <a:rPr lang="en-US" b="1" dirty="0" smtClean="0"/>
              <a:t>Findings</a:t>
            </a:r>
            <a:endParaRPr lang="en-US" b="1" dirty="0"/>
          </a:p>
        </p:txBody>
      </p:sp>
      <p:sp>
        <p:nvSpPr>
          <p:cNvPr id="3" name="Content Placeholder 2"/>
          <p:cNvSpPr>
            <a:spLocks noGrp="1"/>
          </p:cNvSpPr>
          <p:nvPr>
            <p:ph idx="1"/>
          </p:nvPr>
        </p:nvSpPr>
        <p:spPr/>
        <p:txBody>
          <a:bodyPr>
            <a:normAutofit/>
          </a:bodyPr>
          <a:lstStyle/>
          <a:p>
            <a:r>
              <a:rPr lang="en-US" dirty="0"/>
              <a:t>Since the deployment, there haven’t been any significant quantitative impact achieved by using Top Hat.  </a:t>
            </a:r>
          </a:p>
          <a:p>
            <a:r>
              <a:rPr lang="en-US" dirty="0" smtClean="0"/>
              <a:t>Student </a:t>
            </a:r>
            <a:r>
              <a:rPr lang="en-US" dirty="0"/>
              <a:t>participation </a:t>
            </a:r>
            <a:r>
              <a:rPr lang="en-US" dirty="0" smtClean="0"/>
              <a:t>in </a:t>
            </a:r>
            <a:r>
              <a:rPr lang="en-US" dirty="0"/>
              <a:t>the end of semester surveys is not mandatory.  </a:t>
            </a:r>
          </a:p>
          <a:p>
            <a:r>
              <a:rPr lang="en-US" dirty="0" smtClean="0"/>
              <a:t>Even </a:t>
            </a:r>
            <a:r>
              <a:rPr lang="en-US" dirty="0"/>
              <a:t>though students were strongly encouraged to participate.  The participation during the Phase I Pilot ranged from 55% to 70% and only 2 of the students who participated made comments specifically related to Top and the Blackboard </a:t>
            </a:r>
            <a:r>
              <a:rPr lang="en-US" dirty="0" smtClean="0"/>
              <a:t>Surveys.</a:t>
            </a:r>
            <a:endParaRPr lang="en-US" dirty="0"/>
          </a:p>
          <a:p>
            <a:r>
              <a:rPr lang="en-US" dirty="0" smtClean="0"/>
              <a:t>While </a:t>
            </a:r>
            <a:r>
              <a:rPr lang="en-US" dirty="0"/>
              <a:t>the quantitative results did not improve, it can be concluded that the overall student participation did </a:t>
            </a:r>
            <a:r>
              <a:rPr lang="en-US" dirty="0" smtClean="0"/>
              <a:t>improve.</a:t>
            </a:r>
          </a:p>
          <a:p>
            <a:r>
              <a:rPr lang="en-US" dirty="0" smtClean="0"/>
              <a:t>The Question becomes:</a:t>
            </a:r>
            <a:endParaRPr lang="en-US" dirty="0"/>
          </a:p>
        </p:txBody>
      </p:sp>
    </p:spTree>
    <p:extLst>
      <p:ext uri="{BB962C8B-B14F-4D97-AF65-F5344CB8AC3E}">
        <p14:creationId xmlns:p14="http://schemas.microsoft.com/office/powerpoint/2010/main" val="2995110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Future </a:t>
            </a:r>
            <a:r>
              <a:rPr lang="en-US" b="1" dirty="0" smtClean="0"/>
              <a:t>Research</a:t>
            </a:r>
            <a:endParaRPr lang="en-US" b="1" dirty="0"/>
          </a:p>
        </p:txBody>
      </p:sp>
      <p:sp>
        <p:nvSpPr>
          <p:cNvPr id="3" name="Content Placeholder 2"/>
          <p:cNvSpPr>
            <a:spLocks noGrp="1"/>
          </p:cNvSpPr>
          <p:nvPr>
            <p:ph idx="1"/>
          </p:nvPr>
        </p:nvSpPr>
        <p:spPr/>
        <p:txBody>
          <a:bodyPr>
            <a:normAutofit fontScale="92500" lnSpcReduction="20000"/>
          </a:bodyPr>
          <a:lstStyle/>
          <a:p>
            <a:r>
              <a:rPr lang="en-US" dirty="0"/>
              <a:t>From the beginning Top Hat was intended to be used as a supplement to Black Board rather than a replacement.  </a:t>
            </a:r>
            <a:endParaRPr lang="en-US" dirty="0" smtClean="0"/>
          </a:p>
          <a:p>
            <a:r>
              <a:rPr lang="en-US" dirty="0" smtClean="0"/>
              <a:t>The </a:t>
            </a:r>
            <a:r>
              <a:rPr lang="en-US" dirty="0"/>
              <a:t>Phase II Pilot was completed during the Spring Semester of 2019.  </a:t>
            </a:r>
            <a:endParaRPr lang="en-US" dirty="0" smtClean="0"/>
          </a:p>
          <a:p>
            <a:pPr lvl="1"/>
            <a:r>
              <a:rPr lang="en-US" dirty="0" smtClean="0"/>
              <a:t>In </a:t>
            </a:r>
            <a:r>
              <a:rPr lang="en-US" dirty="0"/>
              <a:t>Phase II, there was a continued emphasis on using Top Hat to allow all students to respond to every preplanned question.  </a:t>
            </a:r>
            <a:endParaRPr lang="en-US" dirty="0" smtClean="0"/>
          </a:p>
          <a:p>
            <a:pPr lvl="2"/>
            <a:r>
              <a:rPr lang="en-US" dirty="0" smtClean="0"/>
              <a:t>There were also unplanned questions that were asked if there were no responses when asked verbally.</a:t>
            </a:r>
          </a:p>
          <a:p>
            <a:pPr lvl="1"/>
            <a:r>
              <a:rPr lang="en-US" dirty="0" smtClean="0"/>
              <a:t>The </a:t>
            </a:r>
            <a:r>
              <a:rPr lang="en-US" dirty="0"/>
              <a:t>Lecture Classroom was </a:t>
            </a:r>
            <a:r>
              <a:rPr lang="en-US" dirty="0" smtClean="0"/>
              <a:t>larger (40 Students) and </a:t>
            </a:r>
            <a:r>
              <a:rPr lang="en-US" dirty="0"/>
              <a:t>there were no computers so students had the option of using their own laptops or their smartphones.  </a:t>
            </a:r>
            <a:endParaRPr lang="en-US" dirty="0" smtClean="0"/>
          </a:p>
          <a:p>
            <a:r>
              <a:rPr lang="en-US" dirty="0" smtClean="0"/>
              <a:t>An </a:t>
            </a:r>
            <a:r>
              <a:rPr lang="en-US" dirty="0"/>
              <a:t>additional piece of functionality that was also tested was taking attendance.</a:t>
            </a:r>
          </a:p>
          <a:p>
            <a:pPr lvl="1"/>
            <a:r>
              <a:rPr lang="en-US" dirty="0" smtClean="0"/>
              <a:t>In order to assess the Top Hat Attendance functionality, the in class sign in sheet Attendance will be compared to the Top Hat Attendance.</a:t>
            </a:r>
            <a:endParaRPr lang="en-US" dirty="0"/>
          </a:p>
        </p:txBody>
      </p:sp>
    </p:spTree>
    <p:extLst>
      <p:ext uri="{BB962C8B-B14F-4D97-AF65-F5344CB8AC3E}">
        <p14:creationId xmlns:p14="http://schemas.microsoft.com/office/powerpoint/2010/main" val="2006849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 for your attention</a:t>
            </a:r>
            <a:endParaRPr lang="en-US" dirty="0"/>
          </a:p>
        </p:txBody>
      </p:sp>
      <p:sp>
        <p:nvSpPr>
          <p:cNvPr id="3" name="Content Placeholder 2"/>
          <p:cNvSpPr>
            <a:spLocks noGrp="1"/>
          </p:cNvSpPr>
          <p:nvPr>
            <p:ph idx="1"/>
          </p:nvPr>
        </p:nvSpPr>
        <p:spPr/>
        <p:txBody>
          <a:bodyPr/>
          <a:lstStyle/>
          <a:p>
            <a:r>
              <a:rPr lang="en-US" sz="3600" dirty="0" smtClean="0"/>
              <a:t>Questions and Answers:</a:t>
            </a:r>
            <a:endParaRPr lang="en-US" sz="3600" dirty="0"/>
          </a:p>
        </p:txBody>
      </p:sp>
    </p:spTree>
    <p:extLst>
      <p:ext uri="{BB962C8B-B14F-4D97-AF65-F5344CB8AC3E}">
        <p14:creationId xmlns:p14="http://schemas.microsoft.com/office/powerpoint/2010/main" val="28424236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000" b="1" dirty="0"/>
              <a:t>Improving Student Learning through Classroom Engagement using Interactive Classroom Response Technology </a:t>
            </a:r>
            <a:endParaRPr lang="en-US" sz="4000" dirty="0"/>
          </a:p>
        </p:txBody>
      </p:sp>
      <p:sp>
        <p:nvSpPr>
          <p:cNvPr id="3" name="Subtitle 2"/>
          <p:cNvSpPr>
            <a:spLocks noGrp="1"/>
          </p:cNvSpPr>
          <p:nvPr>
            <p:ph type="subTitle" idx="1"/>
          </p:nvPr>
        </p:nvSpPr>
        <p:spPr/>
        <p:txBody>
          <a:bodyPr>
            <a:normAutofit fontScale="77500" lnSpcReduction="20000"/>
          </a:bodyPr>
          <a:lstStyle/>
          <a:p>
            <a:r>
              <a:rPr lang="en-US" dirty="0" smtClean="0"/>
              <a:t>presented by dr. </a:t>
            </a:r>
            <a:r>
              <a:rPr lang="en-US" dirty="0" err="1" smtClean="0"/>
              <a:t>eddie</a:t>
            </a:r>
            <a:r>
              <a:rPr lang="en-US" dirty="0" smtClean="0"/>
              <a:t> </a:t>
            </a:r>
            <a:r>
              <a:rPr lang="en-US" dirty="0" err="1" smtClean="0"/>
              <a:t>davis</a:t>
            </a:r>
            <a:endParaRPr lang="en-US" dirty="0" smtClean="0"/>
          </a:p>
          <a:p>
            <a:r>
              <a:rPr lang="en-US" dirty="0" smtClean="0"/>
              <a:t>Security system &amp; law enforcement technology</a:t>
            </a:r>
          </a:p>
          <a:p>
            <a:r>
              <a:rPr lang="en-US" dirty="0" smtClean="0"/>
              <a:t>Farmingdale state college</a:t>
            </a:r>
            <a:endParaRPr lang="en-US" dirty="0"/>
          </a:p>
        </p:txBody>
      </p:sp>
    </p:spTree>
    <p:extLst>
      <p:ext uri="{BB962C8B-B14F-4D97-AF65-F5344CB8AC3E}">
        <p14:creationId xmlns:p14="http://schemas.microsoft.com/office/powerpoint/2010/main" val="11906883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Project Background</a:t>
            </a:r>
            <a:endParaRPr lang="en-US" b="1" dirty="0"/>
          </a:p>
        </p:txBody>
      </p:sp>
      <p:sp>
        <p:nvSpPr>
          <p:cNvPr id="3" name="Content Placeholder 2"/>
          <p:cNvSpPr>
            <a:spLocks noGrp="1"/>
          </p:cNvSpPr>
          <p:nvPr>
            <p:ph sz="half" idx="1"/>
          </p:nvPr>
        </p:nvSpPr>
        <p:spPr/>
        <p:txBody>
          <a:bodyPr>
            <a:normAutofit fontScale="85000" lnSpcReduction="20000"/>
          </a:bodyPr>
          <a:lstStyle/>
          <a:p>
            <a:r>
              <a:rPr lang="en-US" dirty="0" smtClean="0"/>
              <a:t>CRJ307 </a:t>
            </a:r>
            <a:r>
              <a:rPr lang="en-US" dirty="0"/>
              <a:t>introduces students to Database Operations which is often taught in Computer Science curriculums</a:t>
            </a:r>
            <a:r>
              <a:rPr lang="en-US" dirty="0" smtClean="0"/>
              <a:t>.</a:t>
            </a:r>
          </a:p>
          <a:p>
            <a:r>
              <a:rPr lang="en-US" dirty="0"/>
              <a:t>Due to the technical nature of the course material, some students can be overwhelmed. </a:t>
            </a:r>
            <a:endParaRPr lang="en-US" dirty="0" smtClean="0"/>
          </a:p>
          <a:p>
            <a:r>
              <a:rPr lang="en-US" dirty="0" smtClean="0"/>
              <a:t>The </a:t>
            </a:r>
            <a:r>
              <a:rPr lang="en-US" dirty="0"/>
              <a:t>success of the Classroom Response Technology (CRT) implementation is assessed by both Qualitative and Quantitative methods</a:t>
            </a:r>
            <a:r>
              <a:rPr lang="en-US" dirty="0" smtClean="0"/>
              <a:t>.</a:t>
            </a:r>
          </a:p>
          <a:p>
            <a:r>
              <a:rPr lang="en-US" dirty="0"/>
              <a:t>Based on the results from Student Evaluations of the course in the Fall Semester 2017, 81% of students who responded strongly agreed that the Instructor encouraged student participation. </a:t>
            </a:r>
            <a:r>
              <a:rPr lang="en-US" dirty="0" smtClean="0"/>
              <a:t> </a:t>
            </a:r>
            <a:endParaRPr lang="en-US" dirty="0"/>
          </a:p>
        </p:txBody>
      </p:sp>
      <p:graphicFrame>
        <p:nvGraphicFramePr>
          <p:cNvPr id="5" name="Content Placeholder 4"/>
          <p:cNvGraphicFramePr>
            <a:graphicFrameLocks noGrp="1"/>
          </p:cNvGraphicFramePr>
          <p:nvPr>
            <p:ph sz="half" idx="2"/>
            <p:extLst>
              <p:ext uri="{D42A27DB-BD31-4B8C-83A1-F6EECF244321}">
                <p14:modId xmlns:p14="http://schemas.microsoft.com/office/powerpoint/2010/main" val="3685636143"/>
              </p:ext>
            </p:extLst>
          </p:nvPr>
        </p:nvGraphicFramePr>
        <p:xfrm>
          <a:off x="6208713" y="2603500"/>
          <a:ext cx="4827587" cy="34163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17660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7" presetID="10" presetClass="entr" presetSubtype="0" fill="hold" grpId="0" nodeType="with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Graphic spid="5"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0813" y="1146663"/>
            <a:ext cx="8825659" cy="706964"/>
          </a:xfrm>
        </p:spPr>
        <p:txBody>
          <a:bodyPr/>
          <a:lstStyle/>
          <a:p>
            <a:r>
              <a:rPr lang="en-US" sz="2400" b="1" dirty="0"/>
              <a:t>Analysis of current Classroom Response applications used in education</a:t>
            </a:r>
            <a:r>
              <a:rPr lang="en-US" sz="2400" b="1" dirty="0" smtClean="0"/>
              <a:t>.</a:t>
            </a:r>
            <a:endParaRPr lang="en-US" b="1" dirty="0"/>
          </a:p>
        </p:txBody>
      </p:sp>
      <p:sp>
        <p:nvSpPr>
          <p:cNvPr id="3" name="Content Placeholder 2"/>
          <p:cNvSpPr>
            <a:spLocks noGrp="1"/>
          </p:cNvSpPr>
          <p:nvPr>
            <p:ph idx="1"/>
          </p:nvPr>
        </p:nvSpPr>
        <p:spPr/>
        <p:txBody>
          <a:bodyPr>
            <a:normAutofit fontScale="92500" lnSpcReduction="10000"/>
          </a:bodyPr>
          <a:lstStyle/>
          <a:p>
            <a:r>
              <a:rPr lang="en-US" dirty="0"/>
              <a:t>There are currently three predominant Classroom Response System applications used in education. </a:t>
            </a:r>
            <a:endParaRPr lang="en-US" dirty="0" smtClean="0"/>
          </a:p>
          <a:p>
            <a:pPr lvl="1"/>
            <a:r>
              <a:rPr lang="en-US" sz="1900" b="1" dirty="0" err="1"/>
              <a:t>Kahoot</a:t>
            </a:r>
            <a:r>
              <a:rPr lang="en-US" dirty="0"/>
              <a:t> is primarily used in elementary and intermediate schools and </a:t>
            </a:r>
            <a:r>
              <a:rPr lang="en-US" dirty="0">
                <a:ln>
                  <a:solidFill>
                    <a:srgbClr val="FF0000"/>
                  </a:solidFill>
                </a:ln>
              </a:rPr>
              <a:t>is not ideal for higher education applications due to its lack of short response answer integration. </a:t>
            </a:r>
            <a:endParaRPr lang="en-US" dirty="0" smtClean="0">
              <a:ln>
                <a:solidFill>
                  <a:srgbClr val="FF0000"/>
                </a:solidFill>
              </a:ln>
            </a:endParaRPr>
          </a:p>
          <a:p>
            <a:pPr lvl="1"/>
            <a:r>
              <a:rPr lang="en-US" sz="1900" b="1" dirty="0" err="1"/>
              <a:t>Socrative</a:t>
            </a:r>
            <a:r>
              <a:rPr lang="en-US" dirty="0"/>
              <a:t> allows for Multiple Choice and True/False questions but it </a:t>
            </a:r>
            <a:r>
              <a:rPr lang="en-US" dirty="0">
                <a:ln>
                  <a:solidFill>
                    <a:srgbClr val="FF0000"/>
                  </a:solidFill>
                </a:ln>
              </a:rPr>
              <a:t>does not allow for short response answers nor does it provide anonymous analytic metrics.</a:t>
            </a:r>
            <a:r>
              <a:rPr lang="en-US" dirty="0"/>
              <a:t> When results are displayed, </a:t>
            </a:r>
            <a:r>
              <a:rPr lang="en-US" dirty="0">
                <a:ln>
                  <a:solidFill>
                    <a:srgbClr val="FF0000"/>
                  </a:solidFill>
                </a:ln>
              </a:rPr>
              <a:t>the users name is displayed along with whether or not they answered correctly</a:t>
            </a:r>
            <a:r>
              <a:rPr lang="en-US" dirty="0" smtClean="0">
                <a:ln>
                  <a:solidFill>
                    <a:srgbClr val="FF0000"/>
                  </a:solidFill>
                </a:ln>
              </a:rPr>
              <a:t>.</a:t>
            </a:r>
          </a:p>
          <a:p>
            <a:pPr lvl="1"/>
            <a:r>
              <a:rPr lang="en-US" dirty="0"/>
              <a:t>The </a:t>
            </a:r>
            <a:r>
              <a:rPr lang="en-US" sz="1900" b="1" dirty="0"/>
              <a:t>Top Hat</a:t>
            </a:r>
            <a:r>
              <a:rPr lang="en-US" dirty="0"/>
              <a:t> CRS has been available since 2009 and is established as a leader in the CRS space.  </a:t>
            </a:r>
            <a:endParaRPr lang="en-US" dirty="0" smtClean="0"/>
          </a:p>
          <a:p>
            <a:pPr lvl="2"/>
            <a:r>
              <a:rPr lang="en-US" dirty="0" smtClean="0">
                <a:ln>
                  <a:solidFill>
                    <a:srgbClr val="00B050"/>
                  </a:solidFill>
                </a:ln>
              </a:rPr>
              <a:t>It </a:t>
            </a:r>
            <a:r>
              <a:rPr lang="en-US" dirty="0">
                <a:ln>
                  <a:solidFill>
                    <a:srgbClr val="00B050"/>
                  </a:solidFill>
                </a:ln>
              </a:rPr>
              <a:t>has a robust User Interface and its anonymous analytical breakdown of each question makes it a prime candidate for our application. </a:t>
            </a:r>
          </a:p>
        </p:txBody>
      </p:sp>
    </p:spTree>
    <p:extLst>
      <p:ext uri="{BB962C8B-B14F-4D97-AF65-F5344CB8AC3E}">
        <p14:creationId xmlns:p14="http://schemas.microsoft.com/office/powerpoint/2010/main" val="3233189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Blackboard </a:t>
            </a:r>
            <a:r>
              <a:rPr lang="en-US" b="1" dirty="0"/>
              <a:t>Survey </a:t>
            </a:r>
            <a:r>
              <a:rPr lang="en-US" b="1" dirty="0" smtClean="0"/>
              <a:t>Question</a:t>
            </a:r>
            <a:endParaRPr lang="en-US" dirty="0"/>
          </a:p>
        </p:txBody>
      </p:sp>
      <p:pic>
        <p:nvPicPr>
          <p:cNvPr id="3" name="Picture 2"/>
          <p:cNvPicPr/>
          <p:nvPr/>
        </p:nvPicPr>
        <p:blipFill>
          <a:blip r:embed="rId2"/>
          <a:stretch>
            <a:fillRect/>
          </a:stretch>
        </p:blipFill>
        <p:spPr>
          <a:xfrm>
            <a:off x="560173" y="2323070"/>
            <a:ext cx="11088130" cy="4399006"/>
          </a:xfrm>
          <a:prstGeom prst="rect">
            <a:avLst/>
          </a:prstGeom>
        </p:spPr>
      </p:pic>
    </p:spTree>
    <p:extLst>
      <p:ext uri="{BB962C8B-B14F-4D97-AF65-F5344CB8AC3E}">
        <p14:creationId xmlns:p14="http://schemas.microsoft.com/office/powerpoint/2010/main" val="33473097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Top Hat Survey </a:t>
            </a:r>
            <a:r>
              <a:rPr lang="en-US" b="1" dirty="0"/>
              <a:t>Question</a:t>
            </a:r>
            <a:endParaRPr lang="en-US" dirty="0"/>
          </a:p>
        </p:txBody>
      </p:sp>
      <p:pic>
        <p:nvPicPr>
          <p:cNvPr id="3" name="Picture 2"/>
          <p:cNvPicPr/>
          <p:nvPr/>
        </p:nvPicPr>
        <p:blipFill>
          <a:blip r:embed="rId2"/>
          <a:stretch>
            <a:fillRect/>
          </a:stretch>
        </p:blipFill>
        <p:spPr>
          <a:xfrm>
            <a:off x="584886" y="2306595"/>
            <a:ext cx="11145795" cy="4456670"/>
          </a:xfrm>
          <a:prstGeom prst="rect">
            <a:avLst/>
          </a:prstGeom>
        </p:spPr>
      </p:pic>
    </p:spTree>
    <p:extLst>
      <p:ext uri="{BB962C8B-B14F-4D97-AF65-F5344CB8AC3E}">
        <p14:creationId xmlns:p14="http://schemas.microsoft.com/office/powerpoint/2010/main" val="10058046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Blackboard Survey </a:t>
            </a:r>
            <a:r>
              <a:rPr lang="en-US" b="1" dirty="0" smtClean="0"/>
              <a:t>Statistics</a:t>
            </a:r>
            <a:endParaRPr lang="en-US" dirty="0"/>
          </a:p>
        </p:txBody>
      </p:sp>
      <p:pic>
        <p:nvPicPr>
          <p:cNvPr id="3" name="Picture 2"/>
          <p:cNvPicPr/>
          <p:nvPr/>
        </p:nvPicPr>
        <p:blipFill>
          <a:blip r:embed="rId2"/>
          <a:stretch>
            <a:fillRect/>
          </a:stretch>
        </p:blipFill>
        <p:spPr>
          <a:xfrm>
            <a:off x="527221" y="2281881"/>
            <a:ext cx="11104605" cy="4481384"/>
          </a:xfrm>
          <a:prstGeom prst="rect">
            <a:avLst/>
          </a:prstGeom>
        </p:spPr>
      </p:pic>
    </p:spTree>
    <p:extLst>
      <p:ext uri="{BB962C8B-B14F-4D97-AF65-F5344CB8AC3E}">
        <p14:creationId xmlns:p14="http://schemas.microsoft.com/office/powerpoint/2010/main" val="9701263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Top Hat Survey </a:t>
            </a:r>
            <a:r>
              <a:rPr lang="en-US" b="1" dirty="0" smtClean="0"/>
              <a:t>Statistics</a:t>
            </a:r>
            <a:endParaRPr lang="en-US" dirty="0"/>
          </a:p>
        </p:txBody>
      </p:sp>
      <p:pic>
        <p:nvPicPr>
          <p:cNvPr id="3" name="Picture 2"/>
          <p:cNvPicPr/>
          <p:nvPr/>
        </p:nvPicPr>
        <p:blipFill>
          <a:blip r:embed="rId2"/>
          <a:stretch>
            <a:fillRect/>
          </a:stretch>
        </p:blipFill>
        <p:spPr>
          <a:xfrm>
            <a:off x="576648" y="2347784"/>
            <a:ext cx="11088129" cy="4510216"/>
          </a:xfrm>
          <a:prstGeom prst="rect">
            <a:avLst/>
          </a:prstGeom>
        </p:spPr>
      </p:pic>
    </p:spTree>
    <p:extLst>
      <p:ext uri="{BB962C8B-B14F-4D97-AF65-F5344CB8AC3E}">
        <p14:creationId xmlns:p14="http://schemas.microsoft.com/office/powerpoint/2010/main" val="38535231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Qualitative </a:t>
            </a:r>
            <a:r>
              <a:rPr lang="en-US" sz="3200" dirty="0" smtClean="0"/>
              <a:t>Measures (Spring semester 2018)</a:t>
            </a:r>
            <a:endParaRPr lang="en-US" sz="3200" dirty="0"/>
          </a:p>
        </p:txBody>
      </p:sp>
      <p:sp>
        <p:nvSpPr>
          <p:cNvPr id="4" name="Content Placeholder 3"/>
          <p:cNvSpPr>
            <a:spLocks noGrp="1"/>
          </p:cNvSpPr>
          <p:nvPr>
            <p:ph sz="half" idx="2"/>
          </p:nvPr>
        </p:nvSpPr>
        <p:spPr>
          <a:xfrm>
            <a:off x="6208776" y="2603499"/>
            <a:ext cx="4828032" cy="4143288"/>
          </a:xfrm>
        </p:spPr>
        <p:txBody>
          <a:bodyPr>
            <a:normAutofit fontScale="92500" lnSpcReduction="10000"/>
          </a:bodyPr>
          <a:lstStyle/>
          <a:p>
            <a:r>
              <a:rPr lang="en-US" dirty="0" smtClean="0"/>
              <a:t>With </a:t>
            </a:r>
            <a:r>
              <a:rPr lang="en-US" dirty="0"/>
              <a:t>the introduction of the Survey function in Blackboard during the lecture of Criminal Justice Database </a:t>
            </a:r>
            <a:r>
              <a:rPr lang="en-US" dirty="0" smtClean="0"/>
              <a:t>Operations.</a:t>
            </a:r>
          </a:p>
          <a:p>
            <a:pPr lvl="1"/>
            <a:r>
              <a:rPr lang="en-US" dirty="0" smtClean="0"/>
              <a:t>88</a:t>
            </a:r>
            <a:r>
              <a:rPr lang="en-US" dirty="0"/>
              <a:t>% of students responded that they Strongly Agreed that the instructor encouraged student participation.  </a:t>
            </a:r>
            <a:endParaRPr lang="en-US" dirty="0" smtClean="0"/>
          </a:p>
          <a:p>
            <a:pPr lvl="1"/>
            <a:r>
              <a:rPr lang="en-US" dirty="0" smtClean="0"/>
              <a:t>4</a:t>
            </a:r>
            <a:r>
              <a:rPr lang="en-US" dirty="0"/>
              <a:t>% of students responded that they Agree and </a:t>
            </a:r>
            <a:endParaRPr lang="en-US" dirty="0" smtClean="0"/>
          </a:p>
          <a:p>
            <a:pPr lvl="1"/>
            <a:r>
              <a:rPr lang="en-US" dirty="0" smtClean="0"/>
              <a:t>8</a:t>
            </a:r>
            <a:r>
              <a:rPr lang="en-US" dirty="0"/>
              <a:t>% responded that they neither Agree Nor Disagree.  </a:t>
            </a:r>
            <a:endParaRPr lang="en-US" dirty="0" smtClean="0"/>
          </a:p>
          <a:p>
            <a:r>
              <a:rPr lang="en-US" dirty="0" smtClean="0"/>
              <a:t>In </a:t>
            </a:r>
            <a:r>
              <a:rPr lang="en-US" dirty="0"/>
              <a:t>their comments on the learning process, </a:t>
            </a:r>
            <a:r>
              <a:rPr lang="en-US" dirty="0">
                <a:ln>
                  <a:solidFill>
                    <a:srgbClr val="00B050"/>
                  </a:solidFill>
                </a:ln>
              </a:rPr>
              <a:t>one student stated </a:t>
            </a:r>
            <a:r>
              <a:rPr lang="en-US" dirty="0" smtClean="0">
                <a:ln>
                  <a:solidFill>
                    <a:srgbClr val="00B050"/>
                  </a:solidFill>
                </a:ln>
              </a:rPr>
              <a:t>that. </a:t>
            </a:r>
            <a:r>
              <a:rPr lang="en-US" dirty="0">
                <a:ln>
                  <a:solidFill>
                    <a:srgbClr val="00B050"/>
                  </a:solidFill>
                </a:ln>
              </a:rPr>
              <a:t>“I liked doing the in class quizzes/surveys.  I think if there were more of those, it would help the class be more interesting and make people want to participate more”.</a:t>
            </a:r>
          </a:p>
          <a:p>
            <a:endParaRPr lang="en-US" dirty="0"/>
          </a:p>
        </p:txBody>
      </p:sp>
      <p:graphicFrame>
        <p:nvGraphicFramePr>
          <p:cNvPr id="5" name="Content Placeholder 4"/>
          <p:cNvGraphicFramePr>
            <a:graphicFrameLocks noGrp="1"/>
          </p:cNvGraphicFramePr>
          <p:nvPr>
            <p:ph sz="half" idx="1"/>
            <p:extLst>
              <p:ext uri="{D42A27DB-BD31-4B8C-83A1-F6EECF244321}">
                <p14:modId xmlns:p14="http://schemas.microsoft.com/office/powerpoint/2010/main" val="741839312"/>
              </p:ext>
            </p:extLst>
          </p:nvPr>
        </p:nvGraphicFramePr>
        <p:xfrm>
          <a:off x="496673" y="2603499"/>
          <a:ext cx="5549900" cy="414328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59673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 calcmode="lin" valueType="num">
                                      <p:cBhvr additive="base">
                                        <p:cTn id="1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 calcmode="lin" valueType="num">
                                      <p:cBhvr additive="base">
                                        <p:cTn id="21"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
                                            <p:txEl>
                                              <p:pRg st="2" end="2"/>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Graphic spid="5" grpId="0">
        <p:bldAsOne/>
      </p:bldGraphic>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FFC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EC7F02AD-9687-440F-A9DF-FAA6F22270D7}"/>
    </a:ext>
  </a:extLst>
</a:theme>
</file>

<file path=docProps/app.xml><?xml version="1.0" encoding="utf-8"?>
<Properties xmlns="http://schemas.openxmlformats.org/officeDocument/2006/extended-properties" xmlns:vt="http://schemas.openxmlformats.org/officeDocument/2006/docPropsVTypes">
  <Template>Ion Boardroom</Template>
  <TotalTime>488</TotalTime>
  <Words>924</Words>
  <Application>Microsoft Office PowerPoint</Application>
  <PresentationFormat>Widescreen</PresentationFormat>
  <Paragraphs>55</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Century Gothic</vt:lpstr>
      <vt:lpstr>Wingdings 3</vt:lpstr>
      <vt:lpstr>Ion Boardroom</vt:lpstr>
      <vt:lpstr>Biography</vt:lpstr>
      <vt:lpstr>Improving Student Learning through Classroom Engagement using Interactive Classroom Response Technology </vt:lpstr>
      <vt:lpstr>Project Background</vt:lpstr>
      <vt:lpstr>Analysis of current Classroom Response applications used in education.</vt:lpstr>
      <vt:lpstr>Blackboard Survey Question</vt:lpstr>
      <vt:lpstr>Top Hat Survey Question</vt:lpstr>
      <vt:lpstr>Blackboard Survey Statistics</vt:lpstr>
      <vt:lpstr>Top Hat Survey Statistics</vt:lpstr>
      <vt:lpstr>Qualitative Measures (Spring semester 2018)</vt:lpstr>
      <vt:lpstr>Phase I Pilot of the Top Hat application</vt:lpstr>
      <vt:lpstr>Quantitative Measures</vt:lpstr>
      <vt:lpstr>Summary of Key Findings</vt:lpstr>
      <vt:lpstr>Future Research</vt:lpstr>
      <vt:lpstr>Thank You for your attention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Improving Student Learning through Classroom Engagement using Interactive Classroom Response Technology</dc:title>
  <dc:creator>Microsoft account</dc:creator>
  <cp:lastModifiedBy>Microsoft account</cp:lastModifiedBy>
  <cp:revision>46</cp:revision>
  <dcterms:created xsi:type="dcterms:W3CDTF">2019-05-23T21:45:56Z</dcterms:created>
  <dcterms:modified xsi:type="dcterms:W3CDTF">2019-06-05T17:39:50Z</dcterms:modified>
</cp:coreProperties>
</file>