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260" r:id="rId3"/>
    <p:sldId id="262" r:id="rId4"/>
    <p:sldId id="270" r:id="rId5"/>
    <p:sldId id="264" r:id="rId6"/>
    <p:sldId id="265" r:id="rId7"/>
    <p:sldId id="267" r:id="rId8"/>
    <p:sldId id="268" r:id="rId9"/>
    <p:sldId id="266" r:id="rId10"/>
    <p:sldId id="269" r:id="rId11"/>
    <p:sldId id="271" r:id="rId12"/>
    <p:sldId id="272" r:id="rId13"/>
    <p:sldId id="273"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CD5EF0-9E40-FC28-EFD8-CA371BA4F84E}" v="203" dt="2021-06-11T13:19:39.607"/>
    <p1510:client id="{2535E2E0-7385-835D-3C10-17456C2719CD}" v="10" dt="2021-06-11T17:07:51.884"/>
    <p1510:client id="{501FA3E9-E4CC-8992-AC9A-DF2CABE1184C}" v="1134" dt="2021-06-10T19:55:47.741"/>
    <p1510:client id="{ACED8B6E-D8A8-4AC2-B9BF-2641A55F59E9}" v="507" dt="2021-06-03T14:47:36.559"/>
    <p1510:client id="{C474B890-99F4-A837-653D-FB73D348B55D}" v="178" dt="2021-06-10T20:01:37.2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6B40DC-E9E9-4E26-A5AD-01C9FD8AC14A}" type="datetimeFigureOut">
              <a:rPr lang="en-US" smtClean="0"/>
              <a:t>6/14/2021</a:t>
            </a:fld>
            <a:endParaRPr lang="en-US" dirty="0"/>
          </a:p>
        </p:txBody>
      </p:sp>
      <p:sp>
        <p:nvSpPr>
          <p:cNvPr id="6" name="Slide Number Placeholder 5"/>
          <p:cNvSpPr>
            <a:spLocks noGrp="1"/>
          </p:cNvSpPr>
          <p:nvPr>
            <p:ph type="sldNum" sz="quarter" idx="12"/>
          </p:nvPr>
        </p:nvSpPr>
        <p:spPr>
          <a:xfrm>
            <a:off x="6445405" y="6356350"/>
            <a:ext cx="4908395" cy="365125"/>
          </a:xfrm>
        </p:spPr>
        <p:txBody>
          <a:bodyPr/>
          <a:lstStyle>
            <a:lvl1pPr>
              <a:defRPr/>
            </a:lvl1pPr>
          </a:lstStyle>
          <a:p>
            <a:r>
              <a:rPr lang="en-US" dirty="0"/>
              <a:t>SUNY CPD Online Teaching: Technology &amp; Educational Resources 2021</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9468" y="212952"/>
            <a:ext cx="1726748" cy="1726748"/>
          </a:xfrm>
          <a:prstGeom prst="rect">
            <a:avLst/>
          </a:prstGeom>
        </p:spPr>
      </p:pic>
    </p:spTree>
    <p:extLst>
      <p:ext uri="{BB962C8B-B14F-4D97-AF65-F5344CB8AC3E}">
        <p14:creationId xmlns:p14="http://schemas.microsoft.com/office/powerpoint/2010/main" val="4194826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6B40DC-E9E9-4E26-A5AD-01C9FD8AC14A}" type="datetimeFigureOut">
              <a:rPr lang="en-US" smtClean="0"/>
              <a:t>6/14/2021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C6601D-C0C6-4AA2-B868-AF86C49056E2}" type="slidenum">
              <a:rPr lang="en-US" smtClean="0"/>
              <a:t>‹#›</a:t>
            </a:fld>
            <a:endParaRPr lang="en-US"/>
          </a:p>
        </p:txBody>
      </p:sp>
      <p:sp>
        <p:nvSpPr>
          <p:cNvPr id="7" name="Picture Placeholder 6"/>
          <p:cNvSpPr>
            <a:spLocks noGrp="1"/>
          </p:cNvSpPr>
          <p:nvPr>
            <p:ph type="pic" sz="quarter" idx="13"/>
          </p:nvPr>
        </p:nvSpPr>
        <p:spPr>
          <a:xfrm>
            <a:off x="10448925" y="268288"/>
            <a:ext cx="1571625" cy="2084387"/>
          </a:xfrm>
        </p:spPr>
        <p:txBody>
          <a:bodyPr/>
          <a:lstStyle/>
          <a:p>
            <a:endParaRPr lang="en-US"/>
          </a:p>
        </p:txBody>
      </p:sp>
    </p:spTree>
    <p:extLst>
      <p:ext uri="{BB962C8B-B14F-4D97-AF65-F5344CB8AC3E}">
        <p14:creationId xmlns:p14="http://schemas.microsoft.com/office/powerpoint/2010/main" val="1125743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6B40DC-E9E9-4E26-A5AD-01C9FD8AC14A}"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2142638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6B40DC-E9E9-4E26-A5AD-01C9FD8AC14A}"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755024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6B40DC-E9E9-4E26-A5AD-01C9FD8AC14A}"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3837658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6B40DC-E9E9-4E26-A5AD-01C9FD8AC14A}" type="datetimeFigureOut">
              <a:rPr lang="en-US" smtClean="0"/>
              <a:t>6/14/2021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1054957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6B40DC-E9E9-4E26-A5AD-01C9FD8AC14A}" type="datetimeFigureOut">
              <a:rPr lang="en-US" smtClean="0"/>
              <a:t>6/14/2021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1306536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B40DC-E9E9-4E26-A5AD-01C9FD8AC14A}" type="datetimeFigureOut">
              <a:rPr lang="en-US" smtClean="0"/>
              <a:t>6/14/2021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4225458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6B40DC-E9E9-4E26-A5AD-01C9FD8AC14A}"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2294262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6B40DC-E9E9-4E26-A5AD-01C9FD8AC14A}"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1083205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6B40DC-E9E9-4E26-A5AD-01C9FD8AC14A}"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3687919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6B40DC-E9E9-4E26-A5AD-01C9FD8AC14A}"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3913049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B40DC-E9E9-4E26-A5AD-01C9FD8AC14A}" type="datetimeFigureOut">
              <a:rPr lang="en-US" smtClean="0"/>
              <a:t>6/14/2021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6601D-C0C6-4AA2-B868-AF86C49056E2}" type="slidenum">
              <a:rPr lang="en-US" smtClean="0"/>
              <a:t>‹#›</a:t>
            </a:fld>
            <a:endParaRPr lang="en-US"/>
          </a:p>
        </p:txBody>
      </p:sp>
    </p:spTree>
    <p:extLst>
      <p:ext uri="{BB962C8B-B14F-4D97-AF65-F5344CB8AC3E}">
        <p14:creationId xmlns:p14="http://schemas.microsoft.com/office/powerpoint/2010/main" val="206526230"/>
      </p:ext>
    </p:extLst>
  </p:cSld>
  <p:clrMap bg1="lt1" tx1="dk1" bg2="lt2" tx2="dk2" accent1="accent1" accent2="accent2" accent3="accent3" accent4="accent4" accent5="accent5" accent6="accent6" hlink="hlink" folHlink="folHlink"/>
  <p:sldLayoutIdLst>
    <p:sldLayoutId id="2147483649" r:id="rId1"/>
    <p:sldLayoutId id="2147483684"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00dIuIS9lh0" TargetMode="Externa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yX5jgfBYCSA"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image of OTTER Institute LOgo: Online Teaching: Technology &amp;#38; Educational resources, Course development &amp;#38; delivery series, June 7-11, 2021" title="Title slide logo"/>
          <p:cNvPicPr>
            <a:picLocks noChangeAspect="1"/>
          </p:cNvPicPr>
          <p:nvPr/>
        </p:nvPicPr>
        <p:blipFill>
          <a:blip r:embed="rId2"/>
          <a:stretch>
            <a:fillRect/>
          </a:stretch>
        </p:blipFill>
        <p:spPr>
          <a:xfrm>
            <a:off x="0" y="0"/>
            <a:ext cx="12192000" cy="6857999"/>
          </a:xfrm>
          <a:prstGeom prst="rect">
            <a:avLst/>
          </a:prstGeom>
        </p:spPr>
      </p:pic>
      <p:sp>
        <p:nvSpPr>
          <p:cNvPr id="2" name="Title 1"/>
          <p:cNvSpPr>
            <a:spLocks noGrp="1"/>
          </p:cNvSpPr>
          <p:nvPr>
            <p:ph type="ctrTitle"/>
          </p:nvPr>
        </p:nvSpPr>
        <p:spPr>
          <a:xfrm>
            <a:off x="574261" y="2429638"/>
            <a:ext cx="5204178" cy="2387600"/>
          </a:xfrm>
        </p:spPr>
        <p:txBody>
          <a:bodyPr vert="horz" lIns="91440" tIns="45720" rIns="91440" bIns="45720" rtlCol="0" anchor="b">
            <a:noAutofit/>
          </a:bodyPr>
          <a:lstStyle/>
          <a:p>
            <a:pPr algn="l"/>
            <a:r>
              <a:rPr lang="en-US" sz="6700" dirty="0" err="1">
                <a:solidFill>
                  <a:schemeClr val="bg1"/>
                </a:solidFill>
              </a:rPr>
              <a:t>Otterly</a:t>
            </a:r>
            <a:r>
              <a:rPr lang="en-US" sz="6700" dirty="0">
                <a:solidFill>
                  <a:schemeClr val="bg1"/>
                </a:solidFill>
              </a:rPr>
              <a:t> Amazing Tech: Teaching Technology Test Kitchen</a:t>
            </a:r>
            <a:endParaRPr lang="en-US" sz="6700" dirty="0">
              <a:solidFill>
                <a:schemeClr val="bg1"/>
              </a:solidFill>
              <a:cs typeface="Calibri Light"/>
            </a:endParaRPr>
          </a:p>
        </p:txBody>
      </p:sp>
      <p:sp>
        <p:nvSpPr>
          <p:cNvPr id="3" name="Subtitle 2"/>
          <p:cNvSpPr>
            <a:spLocks noGrp="1"/>
          </p:cNvSpPr>
          <p:nvPr>
            <p:ph type="subTitle" idx="1"/>
          </p:nvPr>
        </p:nvSpPr>
        <p:spPr>
          <a:xfrm>
            <a:off x="632918" y="4640616"/>
            <a:ext cx="4346222" cy="1655762"/>
          </a:xfrm>
        </p:spPr>
        <p:txBody>
          <a:bodyPr vert="horz" lIns="91440" tIns="45720" rIns="91440" bIns="45720" rtlCol="0" anchor="t">
            <a:normAutofit/>
          </a:bodyPr>
          <a:lstStyle/>
          <a:p>
            <a:pPr algn="l"/>
            <a:endParaRPr lang="en-US" dirty="0">
              <a:solidFill>
                <a:schemeClr val="bg1"/>
              </a:solidFill>
              <a:cs typeface="Calibri"/>
            </a:endParaRPr>
          </a:p>
          <a:p>
            <a:pPr algn="l"/>
            <a:r>
              <a:rPr lang="en-US" dirty="0">
                <a:solidFill>
                  <a:schemeClr val="bg1"/>
                </a:solidFill>
              </a:rPr>
              <a:t>Jamie Heron SUNY Online Program Manager, SUNY CPD</a:t>
            </a:r>
            <a:endParaRPr lang="en-US" dirty="0">
              <a:solidFill>
                <a:schemeClr val="bg1"/>
              </a:solidFill>
              <a:cs typeface="Calibri"/>
            </a:endParaRPr>
          </a:p>
        </p:txBody>
      </p:sp>
    </p:spTree>
    <p:extLst>
      <p:ext uri="{BB962C8B-B14F-4D97-AF65-F5344CB8AC3E}">
        <p14:creationId xmlns:p14="http://schemas.microsoft.com/office/powerpoint/2010/main" val="1635867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1225148-5C18-4BCB-8AF8-C95D4FE23355}"/>
              </a:ext>
            </a:extLst>
          </p:cNvPr>
          <p:cNvSpPr>
            <a:spLocks noGrp="1"/>
          </p:cNvSpPr>
          <p:nvPr>
            <p:ph type="title"/>
          </p:nvPr>
        </p:nvSpPr>
        <p:spPr>
          <a:xfrm>
            <a:off x="804672" y="1122363"/>
            <a:ext cx="3308130" cy="2387600"/>
          </a:xfrm>
        </p:spPr>
        <p:txBody>
          <a:bodyPr vert="horz" lIns="91440" tIns="45720" rIns="91440" bIns="45720" rtlCol="0" anchor="b">
            <a:normAutofit/>
          </a:bodyPr>
          <a:lstStyle/>
          <a:p>
            <a:r>
              <a:rPr lang="en-US" sz="5400" kern="1200">
                <a:solidFill>
                  <a:srgbClr val="FFFFFF"/>
                </a:solidFill>
                <a:latin typeface="+mj-lt"/>
                <a:ea typeface="+mj-ea"/>
                <a:cs typeface="+mj-cs"/>
              </a:rPr>
              <a:t>That's all folks...</a:t>
            </a:r>
          </a:p>
        </p:txBody>
      </p:sp>
      <p:pic>
        <p:nvPicPr>
          <p:cNvPr id="4" name="Picture 4" descr="A picture of an otter swimming in water, covering its eyes with its paws. The words, &amp;#34;We&amp;#39;re OTTER here! But don&amp;#39;t cry!&amp;#34; are displaying on the image.">
            <a:extLst>
              <a:ext uri="{FF2B5EF4-FFF2-40B4-BE49-F238E27FC236}">
                <a16:creationId xmlns:a16="http://schemas.microsoft.com/office/drawing/2014/main" id="{E797B20E-D190-4464-BA5C-D5236D26D3A9}"/>
              </a:ext>
            </a:extLst>
          </p:cNvPr>
          <p:cNvPicPr>
            <a:picLocks noChangeAspect="1"/>
          </p:cNvPicPr>
          <p:nvPr/>
        </p:nvPicPr>
        <p:blipFill>
          <a:blip r:embed="rId2"/>
          <a:stretch>
            <a:fillRect/>
          </a:stretch>
        </p:blipFill>
        <p:spPr>
          <a:xfrm>
            <a:off x="5672611" y="643467"/>
            <a:ext cx="5571066" cy="5571066"/>
          </a:xfrm>
          <a:prstGeom prst="rect">
            <a:avLst/>
          </a:prstGeom>
        </p:spPr>
      </p:pic>
    </p:spTree>
    <p:extLst>
      <p:ext uri="{BB962C8B-B14F-4D97-AF65-F5344CB8AC3E}">
        <p14:creationId xmlns:p14="http://schemas.microsoft.com/office/powerpoint/2010/main" val="3348795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1225148-5C18-4BCB-8AF8-C95D4FE23355}"/>
              </a:ext>
            </a:extLst>
          </p:cNvPr>
          <p:cNvSpPr>
            <a:spLocks noGrp="1"/>
          </p:cNvSpPr>
          <p:nvPr>
            <p:ph type="title"/>
          </p:nvPr>
        </p:nvSpPr>
        <p:spPr>
          <a:xfrm>
            <a:off x="804672" y="1122363"/>
            <a:ext cx="3308130" cy="2387600"/>
          </a:xfrm>
        </p:spPr>
        <p:txBody>
          <a:bodyPr vert="horz" lIns="91440" tIns="45720" rIns="91440" bIns="45720" rtlCol="0" anchor="b">
            <a:normAutofit/>
          </a:bodyPr>
          <a:lstStyle/>
          <a:p>
            <a:r>
              <a:rPr lang="en-US" sz="5400" dirty="0">
                <a:solidFill>
                  <a:srgbClr val="FFFFFF"/>
                </a:solidFill>
              </a:rPr>
              <a:t>But don't worry, </a:t>
            </a:r>
            <a:r>
              <a:rPr lang="en-US" sz="5400" dirty="0" err="1">
                <a:solidFill>
                  <a:srgbClr val="FFFFFF"/>
                </a:solidFill>
              </a:rPr>
              <a:t>cuz</a:t>
            </a:r>
            <a:r>
              <a:rPr lang="en-US" sz="5400" dirty="0">
                <a:solidFill>
                  <a:srgbClr val="FFFFFF"/>
                </a:solidFill>
              </a:rPr>
              <a:t>...</a:t>
            </a:r>
            <a:endParaRPr lang="en-US" sz="5400" kern="1200" dirty="0">
              <a:solidFill>
                <a:srgbClr val="FFFFFF"/>
              </a:solidFill>
              <a:latin typeface="+mj-lt"/>
              <a:cs typeface="Calibri Light"/>
            </a:endParaRPr>
          </a:p>
        </p:txBody>
      </p:sp>
      <p:pic>
        <p:nvPicPr>
          <p:cNvPr id="4" name="Picture 4" descr="A picture containing text that reads, &amp;#34;One way, or an OTTER&amp;#34;, and an otter running through green grass.">
            <a:extLst>
              <a:ext uri="{FF2B5EF4-FFF2-40B4-BE49-F238E27FC236}">
                <a16:creationId xmlns:a16="http://schemas.microsoft.com/office/drawing/2014/main" id="{E797B20E-D190-4464-BA5C-D5236D26D3A9}"/>
              </a:ext>
            </a:extLst>
          </p:cNvPr>
          <p:cNvPicPr>
            <a:picLocks noChangeAspect="1"/>
          </p:cNvPicPr>
          <p:nvPr/>
        </p:nvPicPr>
        <p:blipFill>
          <a:blip r:embed="rId2"/>
          <a:stretch>
            <a:fillRect/>
          </a:stretch>
        </p:blipFill>
        <p:spPr>
          <a:xfrm>
            <a:off x="5672611" y="643467"/>
            <a:ext cx="5571066" cy="5571066"/>
          </a:xfrm>
          <a:prstGeom prst="rect">
            <a:avLst/>
          </a:prstGeom>
        </p:spPr>
      </p:pic>
    </p:spTree>
    <p:extLst>
      <p:ext uri="{BB962C8B-B14F-4D97-AF65-F5344CB8AC3E}">
        <p14:creationId xmlns:p14="http://schemas.microsoft.com/office/powerpoint/2010/main" val="1473078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1225148-5C18-4BCB-8AF8-C95D4FE23355}"/>
              </a:ext>
            </a:extLst>
          </p:cNvPr>
          <p:cNvSpPr>
            <a:spLocks noGrp="1"/>
          </p:cNvSpPr>
          <p:nvPr>
            <p:ph type="title"/>
          </p:nvPr>
        </p:nvSpPr>
        <p:spPr>
          <a:xfrm>
            <a:off x="804672" y="1122363"/>
            <a:ext cx="3308130" cy="2387600"/>
          </a:xfrm>
        </p:spPr>
        <p:txBody>
          <a:bodyPr vert="horz" lIns="91440" tIns="45720" rIns="91440" bIns="45720" rtlCol="0" anchor="b">
            <a:normAutofit/>
          </a:bodyPr>
          <a:lstStyle/>
          <a:p>
            <a:pPr algn="ctr"/>
            <a:r>
              <a:rPr lang="en-US" sz="5400" dirty="0">
                <a:solidFill>
                  <a:srgbClr val="FFFFFF"/>
                </a:solidFill>
              </a:rPr>
              <a:t>August </a:t>
            </a:r>
            <a:br>
              <a:rPr lang="en-US" sz="5400" dirty="0">
                <a:solidFill>
                  <a:srgbClr val="FFFFFF"/>
                </a:solidFill>
              </a:rPr>
            </a:br>
            <a:r>
              <a:rPr lang="en-US" sz="5400" dirty="0">
                <a:solidFill>
                  <a:srgbClr val="FFFFFF"/>
                </a:solidFill>
              </a:rPr>
              <a:t>9-13, 2021</a:t>
            </a:r>
            <a:endParaRPr lang="en-US" sz="5400" kern="1200">
              <a:solidFill>
                <a:srgbClr val="FFFFFF"/>
              </a:solidFill>
              <a:latin typeface="+mj-lt"/>
              <a:cs typeface="Calibri Light"/>
            </a:endParaRPr>
          </a:p>
        </p:txBody>
      </p:sp>
      <p:pic>
        <p:nvPicPr>
          <p:cNvPr id="4" name="Picture 4" descr="An image of 4 otters resting on rocks next to a water source with the words, &amp;#34;We&amp;#39;ll romp together soon&amp;#34;">
            <a:extLst>
              <a:ext uri="{FF2B5EF4-FFF2-40B4-BE49-F238E27FC236}">
                <a16:creationId xmlns:a16="http://schemas.microsoft.com/office/drawing/2014/main" id="{E797B20E-D190-4464-BA5C-D5236D26D3A9}"/>
              </a:ext>
            </a:extLst>
          </p:cNvPr>
          <p:cNvPicPr>
            <a:picLocks noChangeAspect="1"/>
          </p:cNvPicPr>
          <p:nvPr/>
        </p:nvPicPr>
        <p:blipFill>
          <a:blip r:embed="rId2"/>
          <a:stretch>
            <a:fillRect/>
          </a:stretch>
        </p:blipFill>
        <p:spPr>
          <a:xfrm>
            <a:off x="5672611" y="643467"/>
            <a:ext cx="5571066" cy="5571066"/>
          </a:xfrm>
          <a:prstGeom prst="rect">
            <a:avLst/>
          </a:prstGeom>
        </p:spPr>
      </p:pic>
    </p:spTree>
    <p:extLst>
      <p:ext uri="{BB962C8B-B14F-4D97-AF65-F5344CB8AC3E}">
        <p14:creationId xmlns:p14="http://schemas.microsoft.com/office/powerpoint/2010/main" val="2730037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image of OTTER Institute LOgo: Online Teaching: Technology &amp;#38; Educational resources, Course development &amp;#38; delivery series, June 7-11, 2021" title="Closing slide logo"/>
          <p:cNvPicPr>
            <a:picLocks noChangeAspect="1"/>
          </p:cNvPicPr>
          <p:nvPr/>
        </p:nvPicPr>
        <p:blipFill>
          <a:blip r:embed="rId2"/>
          <a:stretch>
            <a:fillRect/>
          </a:stretch>
        </p:blipFill>
        <p:spPr>
          <a:xfrm>
            <a:off x="0" y="0"/>
            <a:ext cx="12192000" cy="6857999"/>
          </a:xfrm>
          <a:prstGeom prst="rect">
            <a:avLst/>
          </a:prstGeom>
        </p:spPr>
      </p:pic>
      <p:sp>
        <p:nvSpPr>
          <p:cNvPr id="2" name="Title 1"/>
          <p:cNvSpPr>
            <a:spLocks noGrp="1"/>
          </p:cNvSpPr>
          <p:nvPr>
            <p:ph type="ctrTitle"/>
          </p:nvPr>
        </p:nvSpPr>
        <p:spPr>
          <a:xfrm>
            <a:off x="508000" y="2465741"/>
            <a:ext cx="6344357" cy="1564392"/>
          </a:xfrm>
        </p:spPr>
        <p:txBody>
          <a:bodyPr>
            <a:normAutofit fontScale="90000"/>
          </a:bodyPr>
          <a:lstStyle/>
          <a:p>
            <a:pPr algn="l"/>
            <a:r>
              <a:rPr lang="en-US">
                <a:solidFill>
                  <a:schemeClr val="bg1"/>
                </a:solidFill>
              </a:rPr>
              <a:t>For recordings and other resources, please visit:</a:t>
            </a:r>
          </a:p>
        </p:txBody>
      </p:sp>
      <p:sp>
        <p:nvSpPr>
          <p:cNvPr id="3" name="Subtitle 2"/>
          <p:cNvSpPr>
            <a:spLocks noGrp="1"/>
          </p:cNvSpPr>
          <p:nvPr>
            <p:ph type="subTitle" idx="1"/>
          </p:nvPr>
        </p:nvSpPr>
        <p:spPr>
          <a:xfrm>
            <a:off x="508000" y="4189061"/>
            <a:ext cx="5757334" cy="1094140"/>
          </a:xfrm>
        </p:spPr>
        <p:txBody>
          <a:bodyPr vert="horz" lIns="91440" tIns="45720" rIns="91440" bIns="45720" rtlCol="0" anchor="t">
            <a:normAutofit fontScale="70000" lnSpcReduction="20000"/>
          </a:bodyPr>
          <a:lstStyle/>
          <a:p>
            <a:pPr algn="l"/>
            <a:endParaRPr lang="en-US" sz="5400">
              <a:solidFill>
                <a:schemeClr val="bg1"/>
              </a:solidFill>
            </a:endParaRPr>
          </a:p>
          <a:p>
            <a:pPr algn="l"/>
            <a:r>
              <a:rPr lang="en-US" sz="5400">
                <a:solidFill>
                  <a:schemeClr val="bg1"/>
                </a:solidFill>
              </a:rPr>
              <a:t>suny.edu/OTTER</a:t>
            </a:r>
            <a:endParaRPr lang="en-US">
              <a:solidFill>
                <a:schemeClr val="bg1"/>
              </a:solidFill>
              <a:cs typeface="Calibri"/>
            </a:endParaRPr>
          </a:p>
        </p:txBody>
      </p:sp>
    </p:spTree>
    <p:extLst>
      <p:ext uri="{BB962C8B-B14F-4D97-AF65-F5344CB8AC3E}">
        <p14:creationId xmlns:p14="http://schemas.microsoft.com/office/powerpoint/2010/main" val="3316997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F701746-0657-4467-BBD3-24051A715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of an otter wearing a chef&amp;#39;s hat in a kitchen.  The otter is photoshopped and appears to be stirring flour in a bowl, while its counter is cluttered with baking equipment and eggs. The words &amp;#34;Technology Test Kitchen&amp;#34; overlay the image.">
            <a:extLst>
              <a:ext uri="{FF2B5EF4-FFF2-40B4-BE49-F238E27FC236}">
                <a16:creationId xmlns:a16="http://schemas.microsoft.com/office/drawing/2014/main" id="{F927CF98-1BE3-484F-A5FA-DDDC79278AE8}"/>
              </a:ext>
            </a:extLst>
          </p:cNvPr>
          <p:cNvPicPr>
            <a:picLocks noGrp="1" noChangeAspect="1"/>
          </p:cNvPicPr>
          <p:nvPr>
            <p:ph sz="half" idx="2"/>
          </p:nvPr>
        </p:nvPicPr>
        <p:blipFill rotWithShape="1">
          <a:blip r:embed="rId2"/>
          <a:srcRect t="5846" r="4" b="4300"/>
          <a:stretch/>
        </p:blipFill>
        <p:spPr>
          <a:xfrm>
            <a:off x="4559968" y="10"/>
            <a:ext cx="7632032" cy="6857990"/>
          </a:xfrm>
          <a:prstGeom prst="rect">
            <a:avLst/>
          </a:prstGeom>
        </p:spPr>
      </p:pic>
      <p:sp useBgFill="1">
        <p:nvSpPr>
          <p:cNvPr id="26" name="Freeform: Shape 25">
            <a:extLst>
              <a:ext uri="{FF2B5EF4-FFF2-40B4-BE49-F238E27FC236}">
                <a16:creationId xmlns:a16="http://schemas.microsoft.com/office/drawing/2014/main" id="{117BEB00-3E3D-4F08-AF56-DB0D22FB5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rot="10800000">
            <a:off x="1"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w="0">
            <a:noFill/>
            <a:prstDash val="solid"/>
            <a:round/>
            <a:headEnd/>
            <a:tailEnd/>
          </a:ln>
        </p:spPr>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BB99054-9C65-4811-AF2B-963C851C077D}"/>
              </a:ext>
            </a:extLst>
          </p:cNvPr>
          <p:cNvSpPr>
            <a:spLocks noGrp="1"/>
          </p:cNvSpPr>
          <p:nvPr>
            <p:ph type="title"/>
          </p:nvPr>
        </p:nvSpPr>
        <p:spPr>
          <a:xfrm>
            <a:off x="765051" y="662400"/>
            <a:ext cx="3409200" cy="1492132"/>
          </a:xfrm>
        </p:spPr>
        <p:txBody>
          <a:bodyPr vert="horz" lIns="91440" tIns="45720" rIns="91440" bIns="45720" rtlCol="0" anchor="t">
            <a:normAutofit/>
          </a:bodyPr>
          <a:lstStyle/>
          <a:p>
            <a:r>
              <a:rPr lang="en-US"/>
              <a:t>Agenda</a:t>
            </a:r>
          </a:p>
        </p:txBody>
      </p:sp>
      <p:sp>
        <p:nvSpPr>
          <p:cNvPr id="3" name="Content Placeholder 2">
            <a:extLst>
              <a:ext uri="{FF2B5EF4-FFF2-40B4-BE49-F238E27FC236}">
                <a16:creationId xmlns:a16="http://schemas.microsoft.com/office/drawing/2014/main" id="{BBA8D048-94FF-4FE4-9A55-B561103735FE}"/>
              </a:ext>
            </a:extLst>
          </p:cNvPr>
          <p:cNvSpPr>
            <a:spLocks noGrp="1"/>
          </p:cNvSpPr>
          <p:nvPr>
            <p:ph sz="half" idx="1"/>
          </p:nvPr>
        </p:nvSpPr>
        <p:spPr>
          <a:xfrm>
            <a:off x="765051" y="2286000"/>
            <a:ext cx="3409200" cy="3844800"/>
          </a:xfrm>
        </p:spPr>
        <p:txBody>
          <a:bodyPr vert="horz" lIns="91440" tIns="45720" rIns="91440" bIns="45720" rtlCol="0" anchor="t">
            <a:normAutofit/>
          </a:bodyPr>
          <a:lstStyle/>
          <a:p>
            <a:r>
              <a:rPr lang="en-US" sz="2000" dirty="0">
                <a:solidFill>
                  <a:schemeClr val="tx1">
                    <a:alpha val="60000"/>
                  </a:schemeClr>
                </a:solidFill>
                <a:cs typeface="Calibri"/>
              </a:rPr>
              <a:t>Significant otter winners</a:t>
            </a:r>
            <a:endParaRPr lang="en-US" sz="2000" dirty="0">
              <a:solidFill>
                <a:schemeClr val="tx1">
                  <a:alpha val="60000"/>
                </a:schemeClr>
              </a:solidFill>
            </a:endParaRPr>
          </a:p>
          <a:p>
            <a:r>
              <a:rPr lang="en-US" sz="2000" dirty="0">
                <a:solidFill>
                  <a:schemeClr val="tx1">
                    <a:alpha val="60000"/>
                  </a:schemeClr>
                </a:solidFill>
              </a:rPr>
              <a:t>Remind</a:t>
            </a:r>
            <a:endParaRPr lang="en-US" dirty="0">
              <a:solidFill>
                <a:schemeClr val="tx1">
                  <a:alpha val="60000"/>
                </a:schemeClr>
              </a:solidFill>
            </a:endParaRPr>
          </a:p>
          <a:p>
            <a:r>
              <a:rPr lang="en-US" sz="2000" dirty="0">
                <a:solidFill>
                  <a:schemeClr val="tx1">
                    <a:alpha val="60000"/>
                  </a:schemeClr>
                </a:solidFill>
              </a:rPr>
              <a:t>Kahoot</a:t>
            </a:r>
            <a:endParaRPr lang="en-US" sz="2000" dirty="0">
              <a:solidFill>
                <a:schemeClr val="tx1">
                  <a:alpha val="60000"/>
                </a:schemeClr>
              </a:solidFill>
              <a:cs typeface="Calibri"/>
            </a:endParaRPr>
          </a:p>
          <a:p>
            <a:r>
              <a:rPr lang="en-US" sz="2000" dirty="0">
                <a:solidFill>
                  <a:schemeClr val="tx1">
                    <a:alpha val="60000"/>
                  </a:schemeClr>
                </a:solidFill>
              </a:rPr>
              <a:t>Flipgrid</a:t>
            </a:r>
            <a:endParaRPr lang="en-US" sz="2000" dirty="0">
              <a:solidFill>
                <a:schemeClr val="tx1">
                  <a:alpha val="60000"/>
                </a:schemeClr>
              </a:solidFill>
              <a:cs typeface="Calibri"/>
            </a:endParaRPr>
          </a:p>
          <a:p>
            <a:r>
              <a:rPr lang="en-US" sz="2000" dirty="0">
                <a:solidFill>
                  <a:schemeClr val="tx1">
                    <a:alpha val="60000"/>
                  </a:schemeClr>
                </a:solidFill>
              </a:rPr>
              <a:t>Menti.com</a:t>
            </a:r>
            <a:endParaRPr lang="en-US" sz="2000" dirty="0">
              <a:solidFill>
                <a:schemeClr val="tx1">
                  <a:alpha val="60000"/>
                </a:schemeClr>
              </a:solidFill>
              <a:cs typeface="Calibri"/>
            </a:endParaRPr>
          </a:p>
          <a:p>
            <a:r>
              <a:rPr lang="en-US" sz="2000" dirty="0">
                <a:solidFill>
                  <a:schemeClr val="tx1">
                    <a:alpha val="60000"/>
                  </a:schemeClr>
                </a:solidFill>
              </a:rPr>
              <a:t>Canva</a:t>
            </a:r>
            <a:endParaRPr lang="en-US" sz="2000" dirty="0">
              <a:solidFill>
                <a:schemeClr val="tx1">
                  <a:alpha val="60000"/>
                </a:schemeClr>
              </a:solidFill>
              <a:cs typeface="Calibri"/>
            </a:endParaRPr>
          </a:p>
          <a:p>
            <a:r>
              <a:rPr lang="en-US" sz="2000" dirty="0">
                <a:solidFill>
                  <a:schemeClr val="tx1">
                    <a:alpha val="60000"/>
                  </a:schemeClr>
                </a:solidFill>
              </a:rPr>
              <a:t>Open forum, please share the tech you use in your own classroom</a:t>
            </a:r>
            <a:endParaRPr lang="en-US" sz="2000" dirty="0">
              <a:solidFill>
                <a:schemeClr val="tx1">
                  <a:alpha val="60000"/>
                </a:schemeClr>
              </a:solidFill>
              <a:cs typeface="Calibri"/>
            </a:endParaRPr>
          </a:p>
        </p:txBody>
      </p:sp>
    </p:spTree>
    <p:extLst>
      <p:ext uri="{BB962C8B-B14F-4D97-AF65-F5344CB8AC3E}">
        <p14:creationId xmlns:p14="http://schemas.microsoft.com/office/powerpoint/2010/main" val="3681414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0B7BF1-3DAE-4EC6-A486-CBF5EA349117}"/>
              </a:ext>
            </a:extLst>
          </p:cNvPr>
          <p:cNvSpPr>
            <a:spLocks noGrp="1"/>
          </p:cNvSpPr>
          <p:nvPr>
            <p:ph type="title"/>
          </p:nvPr>
        </p:nvSpPr>
        <p:spPr>
          <a:xfrm>
            <a:off x="838199" y="548464"/>
            <a:ext cx="3807187" cy="2228074"/>
          </a:xfrm>
        </p:spPr>
        <p:txBody>
          <a:bodyPr vert="horz" lIns="91440" tIns="45720" rIns="91440" bIns="45720" rtlCol="0" anchor="ctr">
            <a:normAutofit/>
          </a:bodyPr>
          <a:lstStyle/>
          <a:p>
            <a:r>
              <a:rPr lang="en-US" sz="4000"/>
              <a:t>Significant Otter Winners</a:t>
            </a:r>
          </a:p>
        </p:txBody>
      </p:sp>
      <p:sp>
        <p:nvSpPr>
          <p:cNvPr id="3" name="Content Placeholder 2">
            <a:extLst>
              <a:ext uri="{FF2B5EF4-FFF2-40B4-BE49-F238E27FC236}">
                <a16:creationId xmlns:a16="http://schemas.microsoft.com/office/drawing/2014/main" id="{0EF876E6-D3EA-4AFD-A884-930F3942E359}"/>
              </a:ext>
            </a:extLst>
          </p:cNvPr>
          <p:cNvSpPr>
            <a:spLocks noGrp="1"/>
          </p:cNvSpPr>
          <p:nvPr>
            <p:ph sz="half" idx="1"/>
          </p:nvPr>
        </p:nvSpPr>
        <p:spPr>
          <a:xfrm>
            <a:off x="838201" y="2962279"/>
            <a:ext cx="3799425" cy="3143241"/>
          </a:xfrm>
        </p:spPr>
        <p:txBody>
          <a:bodyPr vert="horz" lIns="91440" tIns="45720" rIns="91440" bIns="45720" rtlCol="0" anchor="t">
            <a:normAutofit/>
          </a:bodyPr>
          <a:lstStyle/>
          <a:p>
            <a:r>
              <a:rPr lang="en-US" sz="2000" dirty="0">
                <a:ea typeface="+mn-lt"/>
                <a:cs typeface="+mn-lt"/>
              </a:rPr>
              <a:t>Planning Committee Member – Tonka </a:t>
            </a:r>
            <a:r>
              <a:rPr lang="en-US" sz="2000" dirty="0" err="1">
                <a:ea typeface="+mn-lt"/>
                <a:cs typeface="+mn-lt"/>
              </a:rPr>
              <a:t>Jokelova</a:t>
            </a:r>
            <a:r>
              <a:rPr lang="en-US" sz="2000" dirty="0">
                <a:ea typeface="+mn-lt"/>
                <a:cs typeface="+mn-lt"/>
              </a:rPr>
              <a:t>!</a:t>
            </a:r>
            <a:endParaRPr lang="en-US" dirty="0"/>
          </a:p>
          <a:p>
            <a:r>
              <a:rPr lang="en-US" sz="2000" dirty="0">
                <a:ea typeface="+mn-lt"/>
                <a:cs typeface="+mn-lt"/>
              </a:rPr>
              <a:t>Presenter – Donna Burke!</a:t>
            </a:r>
            <a:endParaRPr lang="en-US" dirty="0"/>
          </a:p>
          <a:p>
            <a:r>
              <a:rPr lang="en-US" sz="2000" dirty="0"/>
              <a:t>Attendee - </a:t>
            </a:r>
            <a:r>
              <a:rPr lang="en-US" sz="2000" dirty="0">
                <a:ea typeface="+mn-lt"/>
                <a:cs typeface="+mn-lt"/>
              </a:rPr>
              <a:t>Ronnie O'Neill!</a:t>
            </a:r>
            <a:endParaRPr lang="en-US" dirty="0">
              <a:ea typeface="+mn-lt"/>
              <a:cs typeface="+mn-lt"/>
            </a:endParaRPr>
          </a:p>
          <a:p>
            <a:endParaRPr lang="en-US" sz="2000" dirty="0">
              <a:cs typeface="Calibri"/>
            </a:endParaRPr>
          </a:p>
          <a:p>
            <a:endParaRPr lang="en-US" sz="2000" dirty="0">
              <a:cs typeface="Calibri"/>
            </a:endParaRPr>
          </a:p>
        </p:txBody>
      </p:sp>
      <p:pic>
        <p:nvPicPr>
          <p:cNvPr id="5" name="Picture 5" descr="A picture of a photoshopped blue crocheted otter floating in water.  A speech bubble reads, &amp;#34;And the winner is...&amp;#34;">
            <a:extLst>
              <a:ext uri="{FF2B5EF4-FFF2-40B4-BE49-F238E27FC236}">
                <a16:creationId xmlns:a16="http://schemas.microsoft.com/office/drawing/2014/main" id="{899741E3-92B4-4D92-A6C1-94BD8387DBB0}"/>
              </a:ext>
            </a:extLst>
          </p:cNvPr>
          <p:cNvPicPr>
            <a:picLocks noGrp="1" noChangeAspect="1"/>
          </p:cNvPicPr>
          <p:nvPr>
            <p:ph sz="half" idx="2"/>
          </p:nvPr>
        </p:nvPicPr>
        <p:blipFill rotWithShape="1">
          <a:blip r:embed="rId2"/>
          <a:srcRect r="5" b="4511"/>
          <a:stretch/>
        </p:blipFill>
        <p:spPr>
          <a:xfrm>
            <a:off x="5010386" y="10"/>
            <a:ext cx="7181613" cy="6857990"/>
          </a:xfrm>
          <a:prstGeom prst="rect">
            <a:avLst/>
          </a:prstGeom>
          <a:effectLst/>
        </p:spPr>
      </p:pic>
    </p:spTree>
    <p:extLst>
      <p:ext uri="{BB962C8B-B14F-4D97-AF65-F5344CB8AC3E}">
        <p14:creationId xmlns:p14="http://schemas.microsoft.com/office/powerpoint/2010/main" val="214386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26" name="Freeform: Shape 25">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561056E-CC67-4B52-957E-B14A2E56D511}"/>
              </a:ext>
            </a:extLst>
          </p:cNvPr>
          <p:cNvSpPr>
            <a:spLocks noGrp="1"/>
          </p:cNvSpPr>
          <p:nvPr>
            <p:ph type="title"/>
          </p:nvPr>
        </p:nvSpPr>
        <p:spPr>
          <a:xfrm>
            <a:off x="765051" y="662400"/>
            <a:ext cx="3384000" cy="1492132"/>
          </a:xfrm>
        </p:spPr>
        <p:txBody>
          <a:bodyPr vert="horz" lIns="91440" tIns="45720" rIns="91440" bIns="45720" rtlCol="0" anchor="t">
            <a:normAutofit/>
          </a:bodyPr>
          <a:lstStyle/>
          <a:p>
            <a:r>
              <a:rPr lang="en-US" kern="1200">
                <a:solidFill>
                  <a:schemeClr val="bg1"/>
                </a:solidFill>
                <a:latin typeface="+mj-lt"/>
                <a:ea typeface="+mj-ea"/>
                <a:cs typeface="+mj-cs"/>
              </a:rPr>
              <a:t>Remind</a:t>
            </a:r>
          </a:p>
        </p:txBody>
      </p:sp>
      <p:sp>
        <p:nvSpPr>
          <p:cNvPr id="3" name="Content Placeholder 2">
            <a:extLst>
              <a:ext uri="{FF2B5EF4-FFF2-40B4-BE49-F238E27FC236}">
                <a16:creationId xmlns:a16="http://schemas.microsoft.com/office/drawing/2014/main" id="{4D353E75-A360-44AF-9F93-4DD18471EF16}"/>
              </a:ext>
            </a:extLst>
          </p:cNvPr>
          <p:cNvSpPr>
            <a:spLocks noGrp="1"/>
          </p:cNvSpPr>
          <p:nvPr>
            <p:ph sz="half" idx="1"/>
          </p:nvPr>
        </p:nvSpPr>
        <p:spPr>
          <a:xfrm>
            <a:off x="765051" y="2286000"/>
            <a:ext cx="3384000" cy="3844800"/>
          </a:xfrm>
        </p:spPr>
        <p:txBody>
          <a:bodyPr vert="horz" lIns="91440" tIns="45720" rIns="91440" bIns="45720" rtlCol="0">
            <a:normAutofit/>
          </a:bodyPr>
          <a:lstStyle/>
          <a:p>
            <a:r>
              <a:rPr lang="en-US" sz="2000">
                <a:solidFill>
                  <a:schemeClr val="bg1">
                    <a:alpha val="60000"/>
                  </a:schemeClr>
                </a:solidFill>
              </a:rPr>
              <a:t>Join the OTTER Remind classroom</a:t>
            </a:r>
          </a:p>
          <a:p>
            <a:r>
              <a:rPr lang="en-US" sz="2000">
                <a:solidFill>
                  <a:schemeClr val="bg1">
                    <a:alpha val="60000"/>
                  </a:schemeClr>
                </a:solidFill>
              </a:rPr>
              <a:t>Text @otter2021 to the number 81010</a:t>
            </a:r>
          </a:p>
          <a:p>
            <a:endParaRPr lang="en-US" sz="2000">
              <a:solidFill>
                <a:schemeClr val="bg1">
                  <a:alpha val="60000"/>
                </a:schemeClr>
              </a:solidFill>
            </a:endParaRPr>
          </a:p>
          <a:p>
            <a:r>
              <a:rPr lang="en-US" sz="2000">
                <a:solidFill>
                  <a:schemeClr val="bg1">
                    <a:alpha val="60000"/>
                  </a:schemeClr>
                </a:solidFill>
                <a:hlinkClick r:id="rId2"/>
              </a:rPr>
              <a:t>Remind tutorial</a:t>
            </a:r>
            <a:endParaRPr lang="en-US" sz="2000">
              <a:solidFill>
                <a:schemeClr val="bg1">
                  <a:alpha val="60000"/>
                </a:schemeClr>
              </a:solidFill>
            </a:endParaRPr>
          </a:p>
        </p:txBody>
      </p:sp>
      <p:pic>
        <p:nvPicPr>
          <p:cNvPr id="5" name="Picture 5" descr="A picture containing two photoshopped otters holding a large cell phone.  The cell phone has instructions for joining Remind.  Text &amp;#34;@otter2021&amp;#34; to the number 81010 to join.">
            <a:extLst>
              <a:ext uri="{FF2B5EF4-FFF2-40B4-BE49-F238E27FC236}">
                <a16:creationId xmlns:a16="http://schemas.microsoft.com/office/drawing/2014/main" id="{9E61ADE0-0D24-47A4-9DE5-DD17758EBB68}"/>
              </a:ext>
            </a:extLst>
          </p:cNvPr>
          <p:cNvPicPr>
            <a:picLocks noGrp="1" noChangeAspect="1"/>
          </p:cNvPicPr>
          <p:nvPr>
            <p:ph sz="half" idx="2"/>
          </p:nvPr>
        </p:nvPicPr>
        <p:blipFill rotWithShape="1">
          <a:blip r:embed="rId3"/>
          <a:srcRect r="-7" b="626"/>
          <a:stretch/>
        </p:blipFill>
        <p:spPr>
          <a:xfrm>
            <a:off x="5614871" y="643469"/>
            <a:ext cx="5606548" cy="5571062"/>
          </a:xfrm>
          <a:prstGeom prst="rect">
            <a:avLst/>
          </a:prstGeom>
        </p:spPr>
      </p:pic>
    </p:spTree>
    <p:extLst>
      <p:ext uri="{BB962C8B-B14F-4D97-AF65-F5344CB8AC3E}">
        <p14:creationId xmlns:p14="http://schemas.microsoft.com/office/powerpoint/2010/main" val="2000982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21" name="Freeform: Shape 20">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FD010EF-ECA0-4F42-92FE-8A00C9A86637}"/>
              </a:ext>
            </a:extLst>
          </p:cNvPr>
          <p:cNvSpPr>
            <a:spLocks noGrp="1"/>
          </p:cNvSpPr>
          <p:nvPr>
            <p:ph type="title"/>
          </p:nvPr>
        </p:nvSpPr>
        <p:spPr>
          <a:xfrm>
            <a:off x="765051" y="662400"/>
            <a:ext cx="3384000" cy="1492132"/>
          </a:xfrm>
        </p:spPr>
        <p:txBody>
          <a:bodyPr vert="horz" lIns="91440" tIns="45720" rIns="91440" bIns="45720" rtlCol="0" anchor="t">
            <a:normAutofit/>
          </a:bodyPr>
          <a:lstStyle/>
          <a:p>
            <a:r>
              <a:rPr lang="en-US" kern="1200">
                <a:solidFill>
                  <a:schemeClr val="bg1"/>
                </a:solidFill>
                <a:latin typeface="+mj-lt"/>
                <a:ea typeface="+mj-ea"/>
                <a:cs typeface="+mj-cs"/>
              </a:rPr>
              <a:t>Kahoot</a:t>
            </a:r>
          </a:p>
        </p:txBody>
      </p:sp>
      <p:sp>
        <p:nvSpPr>
          <p:cNvPr id="3" name="Content Placeholder 2">
            <a:extLst>
              <a:ext uri="{FF2B5EF4-FFF2-40B4-BE49-F238E27FC236}">
                <a16:creationId xmlns:a16="http://schemas.microsoft.com/office/drawing/2014/main" id="{30A486DB-81A1-48FF-974F-6223D7F63283}"/>
              </a:ext>
            </a:extLst>
          </p:cNvPr>
          <p:cNvSpPr>
            <a:spLocks noGrp="1"/>
          </p:cNvSpPr>
          <p:nvPr>
            <p:ph sz="half" idx="1"/>
          </p:nvPr>
        </p:nvSpPr>
        <p:spPr>
          <a:xfrm>
            <a:off x="765051" y="2286000"/>
            <a:ext cx="3384000" cy="3844800"/>
          </a:xfrm>
        </p:spPr>
        <p:txBody>
          <a:bodyPr vert="horz" lIns="91440" tIns="45720" rIns="91440" bIns="45720" rtlCol="0">
            <a:normAutofit/>
          </a:bodyPr>
          <a:lstStyle/>
          <a:p>
            <a:r>
              <a:rPr lang="en-US" sz="2000">
                <a:solidFill>
                  <a:schemeClr val="bg1">
                    <a:alpha val="60000"/>
                  </a:schemeClr>
                </a:solidFill>
              </a:rPr>
              <a:t>Quizzing</a:t>
            </a:r>
          </a:p>
          <a:p>
            <a:r>
              <a:rPr lang="en-US" sz="2000">
                <a:solidFill>
                  <a:schemeClr val="bg1">
                    <a:alpha val="60000"/>
                  </a:schemeClr>
                </a:solidFill>
              </a:rPr>
              <a:t>Engagement</a:t>
            </a:r>
          </a:p>
          <a:p>
            <a:r>
              <a:rPr lang="en-US" sz="2000">
                <a:solidFill>
                  <a:schemeClr val="bg1">
                    <a:alpha val="60000"/>
                  </a:schemeClr>
                </a:solidFill>
              </a:rPr>
              <a:t>Exam review</a:t>
            </a:r>
          </a:p>
          <a:p>
            <a:endParaRPr lang="en-US" sz="2000">
              <a:solidFill>
                <a:schemeClr val="bg1">
                  <a:alpha val="60000"/>
                </a:schemeClr>
              </a:solidFill>
            </a:endParaRPr>
          </a:p>
          <a:p>
            <a:r>
              <a:rPr lang="en-US" sz="2000">
                <a:solidFill>
                  <a:schemeClr val="bg1">
                    <a:alpha val="60000"/>
                  </a:schemeClr>
                </a:solidFill>
                <a:hlinkClick r:id="rId2"/>
              </a:rPr>
              <a:t>Kahoot Tutorial</a:t>
            </a:r>
            <a:endParaRPr lang="en-US" sz="2000">
              <a:solidFill>
                <a:schemeClr val="bg1">
                  <a:alpha val="60000"/>
                </a:schemeClr>
              </a:solidFill>
            </a:endParaRPr>
          </a:p>
        </p:txBody>
      </p:sp>
      <p:pic>
        <p:nvPicPr>
          <p:cNvPr id="5" name="Picture 5" descr="A cartoon image of the Kahoot interface with an otter dancing overlayed on top of that image. The words, &amp;#34;OTTER Teaching Test Kitchen&amp;#34; can be read as the title.">
            <a:extLst>
              <a:ext uri="{FF2B5EF4-FFF2-40B4-BE49-F238E27FC236}">
                <a16:creationId xmlns:a16="http://schemas.microsoft.com/office/drawing/2014/main" id="{11002C2F-DB2E-4EC6-9952-C47A4120F35E}"/>
              </a:ext>
            </a:extLst>
          </p:cNvPr>
          <p:cNvPicPr>
            <a:picLocks noGrp="1" noChangeAspect="1"/>
          </p:cNvPicPr>
          <p:nvPr>
            <p:ph sz="half" idx="2"/>
          </p:nvPr>
        </p:nvPicPr>
        <p:blipFill>
          <a:blip r:embed="rId3"/>
          <a:stretch>
            <a:fillRect/>
          </a:stretch>
        </p:blipFill>
        <p:spPr>
          <a:xfrm>
            <a:off x="5632614" y="643469"/>
            <a:ext cx="5571062" cy="5571062"/>
          </a:xfrm>
          <a:prstGeom prst="rect">
            <a:avLst/>
          </a:prstGeom>
        </p:spPr>
      </p:pic>
    </p:spTree>
    <p:extLst>
      <p:ext uri="{BB962C8B-B14F-4D97-AF65-F5344CB8AC3E}">
        <p14:creationId xmlns:p14="http://schemas.microsoft.com/office/powerpoint/2010/main" val="549990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29" name="Freeform: Shape 28">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3264FA0-7106-44FB-B9D2-5886CA8E7362}"/>
              </a:ext>
            </a:extLst>
          </p:cNvPr>
          <p:cNvSpPr>
            <a:spLocks noGrp="1"/>
          </p:cNvSpPr>
          <p:nvPr>
            <p:ph type="title"/>
          </p:nvPr>
        </p:nvSpPr>
        <p:spPr>
          <a:xfrm>
            <a:off x="765051" y="662400"/>
            <a:ext cx="3384000" cy="1492132"/>
          </a:xfrm>
        </p:spPr>
        <p:txBody>
          <a:bodyPr vert="horz" lIns="91440" tIns="45720" rIns="91440" bIns="45720" rtlCol="0" anchor="t">
            <a:normAutofit/>
          </a:bodyPr>
          <a:lstStyle/>
          <a:p>
            <a:r>
              <a:rPr lang="en-US" kern="1200">
                <a:solidFill>
                  <a:schemeClr val="bg1"/>
                </a:solidFill>
                <a:latin typeface="+mj-lt"/>
                <a:ea typeface="+mj-ea"/>
                <a:cs typeface="+mj-cs"/>
              </a:rPr>
              <a:t>Mentimeter</a:t>
            </a:r>
          </a:p>
        </p:txBody>
      </p:sp>
      <p:sp>
        <p:nvSpPr>
          <p:cNvPr id="4" name="Content Placeholder 3">
            <a:extLst>
              <a:ext uri="{FF2B5EF4-FFF2-40B4-BE49-F238E27FC236}">
                <a16:creationId xmlns:a16="http://schemas.microsoft.com/office/drawing/2014/main" id="{4D542A41-FF88-4078-9E6C-C26876755C0C}"/>
              </a:ext>
            </a:extLst>
          </p:cNvPr>
          <p:cNvSpPr>
            <a:spLocks noGrp="1"/>
          </p:cNvSpPr>
          <p:nvPr>
            <p:ph sz="half" idx="1"/>
          </p:nvPr>
        </p:nvSpPr>
        <p:spPr>
          <a:xfrm>
            <a:off x="765051" y="2286000"/>
            <a:ext cx="3384000" cy="3844800"/>
          </a:xfrm>
        </p:spPr>
        <p:txBody>
          <a:bodyPr vert="horz" lIns="91440" tIns="45720" rIns="91440" bIns="45720" rtlCol="0" anchor="t">
            <a:normAutofit/>
          </a:bodyPr>
          <a:lstStyle/>
          <a:p>
            <a:r>
              <a:rPr lang="en-US" sz="2000" dirty="0">
                <a:solidFill>
                  <a:schemeClr val="bg1">
                    <a:alpha val="60000"/>
                  </a:schemeClr>
                </a:solidFill>
              </a:rPr>
              <a:t>Lecture alternative</a:t>
            </a:r>
          </a:p>
          <a:p>
            <a:r>
              <a:rPr lang="en-US" sz="2000" dirty="0">
                <a:solidFill>
                  <a:schemeClr val="bg1">
                    <a:alpha val="60000"/>
                  </a:schemeClr>
                </a:solidFill>
              </a:rPr>
              <a:t>Exam preparation</a:t>
            </a:r>
            <a:endParaRPr lang="en-US" sz="2000" dirty="0">
              <a:solidFill>
                <a:schemeClr val="bg1">
                  <a:alpha val="60000"/>
                </a:schemeClr>
              </a:solidFill>
              <a:cs typeface="Calibri"/>
            </a:endParaRPr>
          </a:p>
          <a:p>
            <a:r>
              <a:rPr lang="en-US" sz="2000" dirty="0">
                <a:solidFill>
                  <a:schemeClr val="bg1">
                    <a:alpha val="60000"/>
                  </a:schemeClr>
                </a:solidFill>
              </a:rPr>
              <a:t>Engagement</a:t>
            </a:r>
            <a:endParaRPr lang="en-US" sz="2000" dirty="0">
              <a:solidFill>
                <a:schemeClr val="bg1">
                  <a:alpha val="60000"/>
                </a:schemeClr>
              </a:solidFill>
              <a:cs typeface="Calibri"/>
            </a:endParaRPr>
          </a:p>
          <a:p>
            <a:endParaRPr lang="en-US" sz="2000" dirty="0">
              <a:solidFill>
                <a:schemeClr val="bg1">
                  <a:alpha val="60000"/>
                </a:schemeClr>
              </a:solidFill>
              <a:cs typeface="Calibri"/>
            </a:endParaRPr>
          </a:p>
          <a:p>
            <a:r>
              <a:rPr lang="en-US" sz="2000" dirty="0">
                <a:solidFill>
                  <a:schemeClr val="bg1"/>
                </a:solidFill>
                <a:ea typeface="+mn-lt"/>
                <a:cs typeface="+mn-lt"/>
              </a:rPr>
              <a:t>https://www.menti.com/yop4y8h4hb</a:t>
            </a:r>
            <a:endParaRPr lang="en-US" sz="2000" dirty="0">
              <a:solidFill>
                <a:schemeClr val="bg1"/>
              </a:solidFill>
              <a:cs typeface="Calibri"/>
            </a:endParaRPr>
          </a:p>
          <a:p>
            <a:endParaRPr lang="en-US" sz="2000">
              <a:solidFill>
                <a:schemeClr val="bg1">
                  <a:alpha val="60000"/>
                </a:schemeClr>
              </a:solidFill>
            </a:endParaRPr>
          </a:p>
          <a:p>
            <a:endParaRPr lang="en-US" sz="2000">
              <a:solidFill>
                <a:srgbClr val="FFFFFF">
                  <a:alpha val="60000"/>
                </a:srgbClr>
              </a:solidFill>
              <a:cs typeface="Calibri" panose="020F0502020204030204"/>
            </a:endParaRPr>
          </a:p>
          <a:p>
            <a:endParaRPr lang="en-US" sz="2000">
              <a:solidFill>
                <a:srgbClr val="FFFFFF">
                  <a:alpha val="60000"/>
                </a:srgbClr>
              </a:solidFill>
              <a:cs typeface="Calibri" panose="020F0502020204030204"/>
            </a:endParaRPr>
          </a:p>
        </p:txBody>
      </p:sp>
      <p:pic>
        <p:nvPicPr>
          <p:cNvPr id="3" name="Picture 4" descr="Qr code for participation in the Mentimeter poll presentation.  To participate, follow this link: https://www.menti.com/yop4y8h4hb&#10;">
            <a:extLst>
              <a:ext uri="{FF2B5EF4-FFF2-40B4-BE49-F238E27FC236}">
                <a16:creationId xmlns:a16="http://schemas.microsoft.com/office/drawing/2014/main" id="{E38DA33D-4CFD-45FF-B3BA-7E5C41BD3443}"/>
              </a:ext>
            </a:extLst>
          </p:cNvPr>
          <p:cNvPicPr>
            <a:picLocks noGrp="1" noChangeAspect="1"/>
          </p:cNvPicPr>
          <p:nvPr>
            <p:ph sz="half" idx="2"/>
          </p:nvPr>
        </p:nvPicPr>
        <p:blipFill>
          <a:blip r:embed="rId2"/>
          <a:stretch>
            <a:fillRect/>
          </a:stretch>
        </p:blipFill>
        <p:spPr>
          <a:xfrm>
            <a:off x="5632614" y="643469"/>
            <a:ext cx="5571062" cy="5571062"/>
          </a:xfrm>
          <a:prstGeom prst="rect">
            <a:avLst/>
          </a:prstGeom>
        </p:spPr>
      </p:pic>
    </p:spTree>
    <p:extLst>
      <p:ext uri="{BB962C8B-B14F-4D97-AF65-F5344CB8AC3E}">
        <p14:creationId xmlns:p14="http://schemas.microsoft.com/office/powerpoint/2010/main" val="2339453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21" name="Freeform: Shape 20">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8B80F24-51CD-44EF-8387-6DAAEA6E9D07}"/>
              </a:ext>
            </a:extLst>
          </p:cNvPr>
          <p:cNvSpPr>
            <a:spLocks noGrp="1"/>
          </p:cNvSpPr>
          <p:nvPr>
            <p:ph type="title"/>
          </p:nvPr>
        </p:nvSpPr>
        <p:spPr>
          <a:xfrm>
            <a:off x="765051" y="662400"/>
            <a:ext cx="3384000" cy="1492132"/>
          </a:xfrm>
        </p:spPr>
        <p:txBody>
          <a:bodyPr vert="horz" lIns="91440" tIns="45720" rIns="91440" bIns="45720" rtlCol="0" anchor="t">
            <a:normAutofit/>
          </a:bodyPr>
          <a:lstStyle/>
          <a:p>
            <a:r>
              <a:rPr lang="en-US" kern="1200">
                <a:solidFill>
                  <a:schemeClr val="bg1"/>
                </a:solidFill>
                <a:latin typeface="+mj-lt"/>
                <a:ea typeface="+mj-ea"/>
                <a:cs typeface="+mj-cs"/>
              </a:rPr>
              <a:t>Flipgrid</a:t>
            </a:r>
          </a:p>
        </p:txBody>
      </p:sp>
      <p:sp>
        <p:nvSpPr>
          <p:cNvPr id="3" name="Content Placeholder 2">
            <a:extLst>
              <a:ext uri="{FF2B5EF4-FFF2-40B4-BE49-F238E27FC236}">
                <a16:creationId xmlns:a16="http://schemas.microsoft.com/office/drawing/2014/main" id="{2FEBB7D2-13BB-43E0-8B82-2C2F6CF21233}"/>
              </a:ext>
            </a:extLst>
          </p:cNvPr>
          <p:cNvSpPr>
            <a:spLocks noGrp="1"/>
          </p:cNvSpPr>
          <p:nvPr>
            <p:ph sz="half" idx="1"/>
          </p:nvPr>
        </p:nvSpPr>
        <p:spPr>
          <a:xfrm>
            <a:off x="765051" y="2286000"/>
            <a:ext cx="3384000" cy="3844800"/>
          </a:xfrm>
        </p:spPr>
        <p:txBody>
          <a:bodyPr vert="horz" lIns="91440" tIns="45720" rIns="91440" bIns="45720" rtlCol="0">
            <a:normAutofit/>
          </a:bodyPr>
          <a:lstStyle/>
          <a:p>
            <a:r>
              <a:rPr lang="en-US" sz="2000">
                <a:solidFill>
                  <a:schemeClr val="bg1">
                    <a:alpha val="60000"/>
                  </a:schemeClr>
                </a:solidFill>
              </a:rPr>
              <a:t>Engagement tool</a:t>
            </a:r>
          </a:p>
          <a:p>
            <a:r>
              <a:rPr lang="en-US" sz="2000">
                <a:solidFill>
                  <a:schemeClr val="bg1">
                    <a:alpha val="60000"/>
                  </a:schemeClr>
                </a:solidFill>
              </a:rPr>
              <a:t>Community Building</a:t>
            </a:r>
          </a:p>
          <a:p>
            <a:endParaRPr lang="en-US" sz="2000">
              <a:solidFill>
                <a:schemeClr val="bg1">
                  <a:alpha val="60000"/>
                </a:schemeClr>
              </a:solidFill>
            </a:endParaRPr>
          </a:p>
          <a:p>
            <a:pPr marL="0"/>
            <a:endParaRPr lang="en-US" sz="2000">
              <a:solidFill>
                <a:schemeClr val="bg1">
                  <a:alpha val="60000"/>
                </a:schemeClr>
              </a:solidFill>
            </a:endParaRPr>
          </a:p>
          <a:p>
            <a:r>
              <a:rPr lang="en-US" sz="2000">
                <a:solidFill>
                  <a:schemeClr val="bg1">
                    <a:alpha val="60000"/>
                  </a:schemeClr>
                </a:solidFill>
              </a:rPr>
              <a:t>https://flipgrid.com/921d6163</a:t>
            </a:r>
          </a:p>
        </p:txBody>
      </p:sp>
      <p:pic>
        <p:nvPicPr>
          <p:cNvPr id="5" name="Picture 5" descr="Qr code for participating in the Flipgrid discussion forum.  To participate, follow the link provided on the slide.">
            <a:extLst>
              <a:ext uri="{FF2B5EF4-FFF2-40B4-BE49-F238E27FC236}">
                <a16:creationId xmlns:a16="http://schemas.microsoft.com/office/drawing/2014/main" id="{8A631D80-D5A2-41FC-A878-2F30A1912086}"/>
              </a:ext>
            </a:extLst>
          </p:cNvPr>
          <p:cNvPicPr>
            <a:picLocks noGrp="1" noChangeAspect="1"/>
          </p:cNvPicPr>
          <p:nvPr>
            <p:ph sz="half" idx="2"/>
          </p:nvPr>
        </p:nvPicPr>
        <p:blipFill>
          <a:blip r:embed="rId2"/>
          <a:stretch>
            <a:fillRect/>
          </a:stretch>
        </p:blipFill>
        <p:spPr>
          <a:xfrm>
            <a:off x="5632614" y="643469"/>
            <a:ext cx="5571062" cy="5571062"/>
          </a:xfrm>
          <a:prstGeom prst="rect">
            <a:avLst/>
          </a:prstGeom>
        </p:spPr>
      </p:pic>
    </p:spTree>
    <p:extLst>
      <p:ext uri="{BB962C8B-B14F-4D97-AF65-F5344CB8AC3E}">
        <p14:creationId xmlns:p14="http://schemas.microsoft.com/office/powerpoint/2010/main" val="387452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decorative picture containing numerous examples of images the author has created using canva.  These are the same images used throughout this presentation, and others in the OTTER Institute, all include otters photoshopped into various scenarios including next to a stone wheel, playing soccer, swimming in a fountain, surrounded by tools, baking in a kitchen, swimming underwater, playing Kahoot, and providing instructions to Remind.">
            <a:extLst>
              <a:ext uri="{FF2B5EF4-FFF2-40B4-BE49-F238E27FC236}">
                <a16:creationId xmlns:a16="http://schemas.microsoft.com/office/drawing/2014/main" id="{69598F9D-09C4-4B49-90B3-98AA4D39F366}"/>
              </a:ext>
            </a:extLst>
          </p:cNvPr>
          <p:cNvPicPr>
            <a:picLocks noGrp="1" noChangeAspect="1"/>
          </p:cNvPicPr>
          <p:nvPr>
            <p:ph sz="half" idx="2"/>
          </p:nvPr>
        </p:nvPicPr>
        <p:blipFill rotWithShape="1">
          <a:blip r:embed="rId2"/>
          <a:srcRect/>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DED39C1A-F7CB-4667-9EE9-F9D95DB839C3}"/>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8000"/>
              <a:t>Canva</a:t>
            </a:r>
            <a:endParaRPr lang="en-US" sz="8000">
              <a:cs typeface="Calibri Light"/>
            </a:endParaRP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90CDD6E-9121-4CBF-8D3B-AB798E369BB9}"/>
              </a:ext>
            </a:extLst>
          </p:cNvPr>
          <p:cNvSpPr>
            <a:spLocks noGrp="1"/>
          </p:cNvSpPr>
          <p:nvPr>
            <p:ph sz="half" idx="1"/>
          </p:nvPr>
        </p:nvSpPr>
        <p:spPr>
          <a:xfrm>
            <a:off x="470299" y="3704703"/>
            <a:ext cx="4593021" cy="2619839"/>
          </a:xfrm>
        </p:spPr>
        <p:txBody>
          <a:bodyPr vert="horz" lIns="91440" tIns="45720" rIns="91440" bIns="45720" rtlCol="0" anchor="ctr">
            <a:normAutofit/>
          </a:bodyPr>
          <a:lstStyle/>
          <a:p>
            <a:r>
              <a:rPr lang="en-US" sz="3200"/>
              <a:t>Course content creation tool</a:t>
            </a:r>
            <a:endParaRPr lang="en-US" sz="3200">
              <a:cs typeface="Calibri"/>
            </a:endParaRPr>
          </a:p>
          <a:p>
            <a:r>
              <a:rPr lang="en-US" sz="3200"/>
              <a:t>Enhance your announcements</a:t>
            </a:r>
            <a:endParaRPr lang="en-US" sz="3200">
              <a:cs typeface="Calibri"/>
            </a:endParaRPr>
          </a:p>
          <a:p>
            <a:r>
              <a:rPr lang="en-US" sz="3200"/>
              <a:t>Liven up presentations</a:t>
            </a:r>
            <a:endParaRPr lang="en-US" sz="2400">
              <a:cs typeface="Calibri"/>
            </a:endParaRPr>
          </a:p>
          <a:p>
            <a:pPr marL="0"/>
            <a:endParaRPr lang="en-US" sz="1800"/>
          </a:p>
        </p:txBody>
      </p:sp>
    </p:spTree>
    <p:extLst>
      <p:ext uri="{BB962C8B-B14F-4D97-AF65-F5344CB8AC3E}">
        <p14:creationId xmlns:p14="http://schemas.microsoft.com/office/powerpoint/2010/main" val="3363581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F701746-0657-4467-BBD3-24051A715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of an otter wearing a chef&amp;#38;#39;s hat in a kitchen.  The otter is photoshopped and appears to be stirring flour in a bowl, while its counter is cluttered with baking equipment and eggs. The words &amp;#38;#34;Technology Test Kitchen&amp;#38;#34; overlay the image.">
            <a:extLst>
              <a:ext uri="{FF2B5EF4-FFF2-40B4-BE49-F238E27FC236}">
                <a16:creationId xmlns:a16="http://schemas.microsoft.com/office/drawing/2014/main" id="{F927CF98-1BE3-484F-A5FA-DDDC79278AE8}"/>
              </a:ext>
            </a:extLst>
          </p:cNvPr>
          <p:cNvPicPr>
            <a:picLocks noGrp="1" noChangeAspect="1"/>
          </p:cNvPicPr>
          <p:nvPr>
            <p:ph sz="half" idx="2"/>
          </p:nvPr>
        </p:nvPicPr>
        <p:blipFill rotWithShape="1">
          <a:blip r:embed="rId2"/>
          <a:srcRect t="5846" r="4" b="4300"/>
          <a:stretch/>
        </p:blipFill>
        <p:spPr>
          <a:xfrm>
            <a:off x="4559968" y="10"/>
            <a:ext cx="7632032" cy="6857990"/>
          </a:xfrm>
          <a:prstGeom prst="rect">
            <a:avLst/>
          </a:prstGeom>
        </p:spPr>
      </p:pic>
      <p:sp useBgFill="1">
        <p:nvSpPr>
          <p:cNvPr id="26" name="Freeform: Shape 25">
            <a:extLst>
              <a:ext uri="{FF2B5EF4-FFF2-40B4-BE49-F238E27FC236}">
                <a16:creationId xmlns:a16="http://schemas.microsoft.com/office/drawing/2014/main" id="{117BEB00-3E3D-4F08-AF56-DB0D22FB5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rot="10800000">
            <a:off x="1"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w="0">
            <a:noFill/>
            <a:prstDash val="solid"/>
            <a:round/>
            <a:headEnd/>
            <a:tailEnd/>
          </a:ln>
        </p:spPr>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BB99054-9C65-4811-AF2B-963C851C077D}"/>
              </a:ext>
            </a:extLst>
          </p:cNvPr>
          <p:cNvSpPr>
            <a:spLocks noGrp="1"/>
          </p:cNvSpPr>
          <p:nvPr>
            <p:ph type="title"/>
          </p:nvPr>
        </p:nvSpPr>
        <p:spPr>
          <a:xfrm>
            <a:off x="765051" y="662400"/>
            <a:ext cx="3409200" cy="1492132"/>
          </a:xfrm>
        </p:spPr>
        <p:txBody>
          <a:bodyPr vert="horz" lIns="91440" tIns="45720" rIns="91440" bIns="45720" rtlCol="0" anchor="t">
            <a:normAutofit fontScale="90000"/>
          </a:bodyPr>
          <a:lstStyle/>
          <a:p>
            <a:r>
              <a:rPr lang="en-US">
                <a:cs typeface="Calibri Light"/>
              </a:rPr>
              <a:t>What's a technology we OTTER know about?</a:t>
            </a:r>
            <a:endParaRPr lang="en-US" dirty="0">
              <a:cs typeface="Calibri Light"/>
            </a:endParaRPr>
          </a:p>
        </p:txBody>
      </p:sp>
      <p:sp>
        <p:nvSpPr>
          <p:cNvPr id="3" name="Content Placeholder 2">
            <a:extLst>
              <a:ext uri="{FF2B5EF4-FFF2-40B4-BE49-F238E27FC236}">
                <a16:creationId xmlns:a16="http://schemas.microsoft.com/office/drawing/2014/main" id="{BBA8D048-94FF-4FE4-9A55-B561103735FE}"/>
              </a:ext>
            </a:extLst>
          </p:cNvPr>
          <p:cNvSpPr>
            <a:spLocks noGrp="1"/>
          </p:cNvSpPr>
          <p:nvPr>
            <p:ph sz="half" idx="1"/>
          </p:nvPr>
        </p:nvSpPr>
        <p:spPr>
          <a:xfrm>
            <a:off x="765051" y="3035508"/>
            <a:ext cx="3409200" cy="3095292"/>
          </a:xfrm>
        </p:spPr>
        <p:txBody>
          <a:bodyPr vert="horz" lIns="91440" tIns="45720" rIns="91440" bIns="45720" rtlCol="0" anchor="t">
            <a:normAutofit/>
          </a:bodyPr>
          <a:lstStyle/>
          <a:p>
            <a:r>
              <a:rPr lang="en-US" sz="2000">
                <a:solidFill>
                  <a:schemeClr val="tx1">
                    <a:alpha val="60000"/>
                  </a:schemeClr>
                </a:solidFill>
                <a:cs typeface="Calibri"/>
              </a:rPr>
              <a:t>Share your favorite technology</a:t>
            </a:r>
            <a:endParaRPr lang="en-US" sz="2000" dirty="0">
              <a:solidFill>
                <a:srgbClr val="000000">
                  <a:alpha val="60000"/>
                </a:srgbClr>
              </a:solidFill>
              <a:cs typeface="Calibri"/>
            </a:endParaRPr>
          </a:p>
          <a:p>
            <a:pPr lvl="1"/>
            <a:r>
              <a:rPr lang="en-US" sz="1600">
                <a:solidFill>
                  <a:schemeClr val="tx1">
                    <a:alpha val="60000"/>
                  </a:schemeClr>
                </a:solidFill>
                <a:cs typeface="Calibri"/>
              </a:rPr>
              <a:t>In the chat</a:t>
            </a:r>
            <a:endParaRPr lang="en-US" sz="1600" dirty="0">
              <a:solidFill>
                <a:schemeClr val="tx1">
                  <a:alpha val="60000"/>
                </a:schemeClr>
              </a:solidFill>
              <a:cs typeface="Calibri"/>
            </a:endParaRPr>
          </a:p>
          <a:p>
            <a:pPr lvl="1"/>
            <a:r>
              <a:rPr lang="en-US" sz="1600">
                <a:solidFill>
                  <a:schemeClr val="tx1">
                    <a:alpha val="60000"/>
                  </a:schemeClr>
                </a:solidFill>
                <a:cs typeface="Calibri"/>
              </a:rPr>
              <a:t>Use the mic</a:t>
            </a:r>
          </a:p>
          <a:p>
            <a:pPr lvl="1"/>
            <a:r>
              <a:rPr lang="en-US" sz="1600">
                <a:solidFill>
                  <a:schemeClr val="tx1">
                    <a:alpha val="60000"/>
                  </a:schemeClr>
                </a:solidFill>
                <a:cs typeface="Calibri"/>
              </a:rPr>
              <a:t>Or ask to screen share</a:t>
            </a:r>
            <a:endParaRPr lang="en-US" sz="1600" dirty="0">
              <a:solidFill>
                <a:schemeClr val="tx1">
                  <a:alpha val="60000"/>
                </a:schemeClr>
              </a:solidFill>
              <a:cs typeface="Calibri"/>
            </a:endParaRPr>
          </a:p>
        </p:txBody>
      </p:sp>
    </p:spTree>
    <p:extLst>
      <p:ext uri="{BB962C8B-B14F-4D97-AF65-F5344CB8AC3E}">
        <p14:creationId xmlns:p14="http://schemas.microsoft.com/office/powerpoint/2010/main" val="34247531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Office Theme</vt:lpstr>
      <vt:lpstr>Otterly Amazing Tech: Teaching Technology Test Kitchen</vt:lpstr>
      <vt:lpstr>Agenda</vt:lpstr>
      <vt:lpstr>Significant Otter Winners</vt:lpstr>
      <vt:lpstr>Remind</vt:lpstr>
      <vt:lpstr>Kahoot</vt:lpstr>
      <vt:lpstr>Mentimeter</vt:lpstr>
      <vt:lpstr>Flipgrid</vt:lpstr>
      <vt:lpstr>Canva</vt:lpstr>
      <vt:lpstr>What's a technology we OTTER know about?</vt:lpstr>
      <vt:lpstr>That's all folks...</vt:lpstr>
      <vt:lpstr>But don't worry, cuz...</vt:lpstr>
      <vt:lpstr>August  9-13, 2021</vt:lpstr>
      <vt:lpstr>For recordings and other resources, please visit: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243</cp:revision>
  <dcterms:created xsi:type="dcterms:W3CDTF">2021-06-02T20:05:34Z</dcterms:created>
  <dcterms:modified xsi:type="dcterms:W3CDTF">2021-06-14T15:43:07Z</dcterms:modified>
</cp:coreProperties>
</file>