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06" r:id="rId5"/>
    <p:sldId id="349" r:id="rId6"/>
    <p:sldId id="272" r:id="rId7"/>
    <p:sldId id="365" r:id="rId8"/>
    <p:sldId id="315" r:id="rId9"/>
    <p:sldId id="316" r:id="rId10"/>
    <p:sldId id="302" r:id="rId11"/>
    <p:sldId id="305" r:id="rId12"/>
    <p:sldId id="359" r:id="rId13"/>
    <p:sldId id="312" r:id="rId14"/>
    <p:sldId id="301" r:id="rId15"/>
    <p:sldId id="321" r:id="rId16"/>
    <p:sldId id="311" r:id="rId17"/>
    <p:sldId id="350" r:id="rId18"/>
    <p:sldId id="357" r:id="rId19"/>
    <p:sldId id="355" r:id="rId20"/>
    <p:sldId id="322" r:id="rId21"/>
    <p:sldId id="347" r:id="rId22"/>
    <p:sldId id="353" r:id="rId23"/>
    <p:sldId id="358" r:id="rId24"/>
    <p:sldId id="366"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1246"/>
    <a:srgbClr val="E71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C7345-359D-42CE-A5D0-15045B2CA3ED}" v="714" dt="2019-10-25T19:34:58.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8" autoAdjust="0"/>
    <p:restoredTop sz="95380" autoAdjust="0"/>
  </p:normalViewPr>
  <p:slideViewPr>
    <p:cSldViewPr snapToGrid="0">
      <p:cViewPr varScale="1">
        <p:scale>
          <a:sx n="81" d="100"/>
          <a:sy n="81" d="100"/>
        </p:scale>
        <p:origin x="10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tton, Kevin" userId="e3b2e3a3-6116-44e7-91db-9b89ea96497f" providerId="ADAL" clId="{36204129-94E8-4B81-93AF-EB649BC8642D}"/>
    <pc:docChg chg="delSld">
      <pc:chgData name="Sutton, Kevin" userId="e3b2e3a3-6116-44e7-91db-9b89ea96497f" providerId="ADAL" clId="{36204129-94E8-4B81-93AF-EB649BC8642D}" dt="2019-10-25T17:57:15.889" v="0" actId="2696"/>
      <pc:docMkLst>
        <pc:docMk/>
      </pc:docMkLst>
      <pc:sldChg chg="del">
        <pc:chgData name="Sutton, Kevin" userId="e3b2e3a3-6116-44e7-91db-9b89ea96497f" providerId="ADAL" clId="{36204129-94E8-4B81-93AF-EB649BC8642D}" dt="2019-10-25T17:57:15.889" v="0" actId="2696"/>
        <pc:sldMkLst>
          <pc:docMk/>
          <pc:sldMk cId="4007133251" sldId="352"/>
        </pc:sldMkLst>
      </pc:sldChg>
    </pc:docChg>
  </pc:docChgLst>
  <pc:docChgLst>
    <pc:chgData name="Sutton, Kevin" userId="e3b2e3a3-6116-44e7-91db-9b89ea96497f" providerId="ADAL" clId="{693C7345-359D-42CE-A5D0-15045B2CA3ED}"/>
    <pc:docChg chg="custSel addSld delSld modSld sldOrd">
      <pc:chgData name="Sutton, Kevin" userId="e3b2e3a3-6116-44e7-91db-9b89ea96497f" providerId="ADAL" clId="{693C7345-359D-42CE-A5D0-15045B2CA3ED}" dt="2019-10-25T19:35:45.738" v="823" actId="1076"/>
      <pc:docMkLst>
        <pc:docMk/>
      </pc:docMkLst>
      <pc:sldChg chg="modSp">
        <pc:chgData name="Sutton, Kevin" userId="e3b2e3a3-6116-44e7-91db-9b89ea96497f" providerId="ADAL" clId="{693C7345-359D-42CE-A5D0-15045B2CA3ED}" dt="2019-10-25T19:35:17.851" v="818" actId="27636"/>
        <pc:sldMkLst>
          <pc:docMk/>
          <pc:sldMk cId="532803399" sldId="286"/>
        </pc:sldMkLst>
        <pc:spChg chg="mod">
          <ac:chgData name="Sutton, Kevin" userId="e3b2e3a3-6116-44e7-91db-9b89ea96497f" providerId="ADAL" clId="{693C7345-359D-42CE-A5D0-15045B2CA3ED}" dt="2019-10-25T19:35:17.851" v="818" actId="27636"/>
          <ac:spMkLst>
            <pc:docMk/>
            <pc:sldMk cId="532803399" sldId="286"/>
            <ac:spMk id="6" creationId="{00000000-0000-0000-0000-000000000000}"/>
          </ac:spMkLst>
        </pc:spChg>
      </pc:sldChg>
      <pc:sldChg chg="del">
        <pc:chgData name="Sutton, Kevin" userId="e3b2e3a3-6116-44e7-91db-9b89ea96497f" providerId="ADAL" clId="{693C7345-359D-42CE-A5D0-15045B2CA3ED}" dt="2019-10-25T18:03:58.410" v="27" actId="2696"/>
        <pc:sldMkLst>
          <pc:docMk/>
          <pc:sldMk cId="1907460038" sldId="289"/>
        </pc:sldMkLst>
      </pc:sldChg>
      <pc:sldChg chg="del">
        <pc:chgData name="Sutton, Kevin" userId="e3b2e3a3-6116-44e7-91db-9b89ea96497f" providerId="ADAL" clId="{693C7345-359D-42CE-A5D0-15045B2CA3ED}" dt="2019-10-25T18:09:14.894" v="52" actId="2696"/>
        <pc:sldMkLst>
          <pc:docMk/>
          <pc:sldMk cId="3065914220" sldId="293"/>
        </pc:sldMkLst>
      </pc:sldChg>
      <pc:sldChg chg="modSp del">
        <pc:chgData name="Sutton, Kevin" userId="e3b2e3a3-6116-44e7-91db-9b89ea96497f" providerId="ADAL" clId="{693C7345-359D-42CE-A5D0-15045B2CA3ED}" dt="2019-10-25T18:12:16.329" v="77" actId="2696"/>
        <pc:sldMkLst>
          <pc:docMk/>
          <pc:sldMk cId="3127129778" sldId="296"/>
        </pc:sldMkLst>
        <pc:spChg chg="mod">
          <ac:chgData name="Sutton, Kevin" userId="e3b2e3a3-6116-44e7-91db-9b89ea96497f" providerId="ADAL" clId="{693C7345-359D-42CE-A5D0-15045B2CA3ED}" dt="2019-10-25T18:03:08.099" v="22"/>
          <ac:spMkLst>
            <pc:docMk/>
            <pc:sldMk cId="3127129778" sldId="296"/>
            <ac:spMk id="10" creationId="{A9F69E35-A15B-4373-9483-C99681361820}"/>
          </ac:spMkLst>
        </pc:spChg>
      </pc:sldChg>
      <pc:sldChg chg="modSp del">
        <pc:chgData name="Sutton, Kevin" userId="e3b2e3a3-6116-44e7-91db-9b89ea96497f" providerId="ADAL" clId="{693C7345-359D-42CE-A5D0-15045B2CA3ED}" dt="2019-10-25T18:12:16.978" v="78" actId="2696"/>
        <pc:sldMkLst>
          <pc:docMk/>
          <pc:sldMk cId="4066318246" sldId="297"/>
        </pc:sldMkLst>
        <pc:spChg chg="mod">
          <ac:chgData name="Sutton, Kevin" userId="e3b2e3a3-6116-44e7-91db-9b89ea96497f" providerId="ADAL" clId="{693C7345-359D-42CE-A5D0-15045B2CA3ED}" dt="2019-10-25T18:03:11.145" v="23"/>
          <ac:spMkLst>
            <pc:docMk/>
            <pc:sldMk cId="4066318246" sldId="297"/>
            <ac:spMk id="9" creationId="{0FC8E2EA-B322-4EFE-A983-F9E7A6FFFF10}"/>
          </ac:spMkLst>
        </pc:spChg>
      </pc:sldChg>
      <pc:sldChg chg="del">
        <pc:chgData name="Sutton, Kevin" userId="e3b2e3a3-6116-44e7-91db-9b89ea96497f" providerId="ADAL" clId="{693C7345-359D-42CE-A5D0-15045B2CA3ED}" dt="2019-10-25T18:02:25.369" v="5" actId="2696"/>
        <pc:sldMkLst>
          <pc:docMk/>
          <pc:sldMk cId="1007696979" sldId="298"/>
        </pc:sldMkLst>
      </pc:sldChg>
      <pc:sldChg chg="modSp del">
        <pc:chgData name="Sutton, Kevin" userId="e3b2e3a3-6116-44e7-91db-9b89ea96497f" providerId="ADAL" clId="{693C7345-359D-42CE-A5D0-15045B2CA3ED}" dt="2019-10-25T18:12:18.241" v="80" actId="2696"/>
        <pc:sldMkLst>
          <pc:docMk/>
          <pc:sldMk cId="3359917311" sldId="299"/>
        </pc:sldMkLst>
        <pc:spChg chg="mod">
          <ac:chgData name="Sutton, Kevin" userId="e3b2e3a3-6116-44e7-91db-9b89ea96497f" providerId="ADAL" clId="{693C7345-359D-42CE-A5D0-15045B2CA3ED}" dt="2019-10-25T18:03:18.234" v="25"/>
          <ac:spMkLst>
            <pc:docMk/>
            <pc:sldMk cId="3359917311" sldId="299"/>
            <ac:spMk id="9" creationId="{84B87C29-249E-4F68-806E-F072257412BB}"/>
          </ac:spMkLst>
        </pc:spChg>
      </pc:sldChg>
      <pc:sldChg chg="modSp del">
        <pc:chgData name="Sutton, Kevin" userId="e3b2e3a3-6116-44e7-91db-9b89ea96497f" providerId="ADAL" clId="{693C7345-359D-42CE-A5D0-15045B2CA3ED}" dt="2019-10-25T18:12:18.879" v="81" actId="2696"/>
        <pc:sldMkLst>
          <pc:docMk/>
          <pc:sldMk cId="861325377" sldId="300"/>
        </pc:sldMkLst>
        <pc:spChg chg="mod">
          <ac:chgData name="Sutton, Kevin" userId="e3b2e3a3-6116-44e7-91db-9b89ea96497f" providerId="ADAL" clId="{693C7345-359D-42CE-A5D0-15045B2CA3ED}" dt="2019-10-25T18:03:22.281" v="26"/>
          <ac:spMkLst>
            <pc:docMk/>
            <pc:sldMk cId="861325377" sldId="300"/>
            <ac:spMk id="9" creationId="{E9D07D86-6531-4456-BF64-D4FFBF9A88BF}"/>
          </ac:spMkLst>
        </pc:spChg>
      </pc:sldChg>
      <pc:sldChg chg="delSp modSp delAnim">
        <pc:chgData name="Sutton, Kevin" userId="e3b2e3a3-6116-44e7-91db-9b89ea96497f" providerId="ADAL" clId="{693C7345-359D-42CE-A5D0-15045B2CA3ED}" dt="2019-10-25T18:11:49.059" v="74" actId="478"/>
        <pc:sldMkLst>
          <pc:docMk/>
          <pc:sldMk cId="2116390294" sldId="301"/>
        </pc:sldMkLst>
        <pc:spChg chg="del mod">
          <ac:chgData name="Sutton, Kevin" userId="e3b2e3a3-6116-44e7-91db-9b89ea96497f" providerId="ADAL" clId="{693C7345-359D-42CE-A5D0-15045B2CA3ED}" dt="2019-10-25T18:01:35.124" v="4" actId="478"/>
          <ac:spMkLst>
            <pc:docMk/>
            <pc:sldMk cId="2116390294" sldId="301"/>
            <ac:spMk id="2" creationId="{F7BE166D-AE55-4958-98A9-1EB819F3E845}"/>
          </ac:spMkLst>
        </pc:spChg>
        <pc:spChg chg="mod">
          <ac:chgData name="Sutton, Kevin" userId="e3b2e3a3-6116-44e7-91db-9b89ea96497f" providerId="ADAL" clId="{693C7345-359D-42CE-A5D0-15045B2CA3ED}" dt="2019-10-25T18:01:04.128" v="1" actId="1076"/>
          <ac:spMkLst>
            <pc:docMk/>
            <pc:sldMk cId="2116390294" sldId="301"/>
            <ac:spMk id="17" creationId="{7CD53569-1F47-4655-A46E-E661846CD8DA}"/>
          </ac:spMkLst>
        </pc:spChg>
        <pc:spChg chg="mod">
          <ac:chgData name="Sutton, Kevin" userId="e3b2e3a3-6116-44e7-91db-9b89ea96497f" providerId="ADAL" clId="{693C7345-359D-42CE-A5D0-15045B2CA3ED}" dt="2019-10-25T18:01:11.975" v="2" actId="1076"/>
          <ac:spMkLst>
            <pc:docMk/>
            <pc:sldMk cId="2116390294" sldId="301"/>
            <ac:spMk id="18" creationId="{E712F7A2-1873-48E1-860E-05CBFF67D104}"/>
          </ac:spMkLst>
        </pc:spChg>
        <pc:spChg chg="mod">
          <ac:chgData name="Sutton, Kevin" userId="e3b2e3a3-6116-44e7-91db-9b89ea96497f" providerId="ADAL" clId="{693C7345-359D-42CE-A5D0-15045B2CA3ED}" dt="2019-10-25T18:11:46.370" v="73" actId="20577"/>
          <ac:spMkLst>
            <pc:docMk/>
            <pc:sldMk cId="2116390294" sldId="301"/>
            <ac:spMk id="20" creationId="{0914D9F0-9B7A-4CCE-9542-C7F9C3ED890F}"/>
          </ac:spMkLst>
        </pc:spChg>
        <pc:spChg chg="del">
          <ac:chgData name="Sutton, Kevin" userId="e3b2e3a3-6116-44e7-91db-9b89ea96497f" providerId="ADAL" clId="{693C7345-359D-42CE-A5D0-15045B2CA3ED}" dt="2019-10-25T18:11:49.059" v="74" actId="478"/>
          <ac:spMkLst>
            <pc:docMk/>
            <pc:sldMk cId="2116390294" sldId="301"/>
            <ac:spMk id="21" creationId="{237C0096-32C2-4403-8EA4-5BE485E59905}"/>
          </ac:spMkLst>
        </pc:spChg>
        <pc:spChg chg="mod">
          <ac:chgData name="Sutton, Kevin" userId="e3b2e3a3-6116-44e7-91db-9b89ea96497f" providerId="ADAL" clId="{693C7345-359D-42CE-A5D0-15045B2CA3ED}" dt="2019-10-25T18:00:55.557" v="0" actId="1076"/>
          <ac:spMkLst>
            <pc:docMk/>
            <pc:sldMk cId="2116390294" sldId="301"/>
            <ac:spMk id="22" creationId="{AEBBCED5-F1D0-4719-9A89-DE3995A2FEC7}"/>
          </ac:spMkLst>
        </pc:spChg>
      </pc:sldChg>
      <pc:sldChg chg="modSp modAnim">
        <pc:chgData name="Sutton, Kevin" userId="e3b2e3a3-6116-44e7-91db-9b89ea96497f" providerId="ADAL" clId="{693C7345-359D-42CE-A5D0-15045B2CA3ED}" dt="2019-10-25T18:11:12.891" v="57" actId="1076"/>
        <pc:sldMkLst>
          <pc:docMk/>
          <pc:sldMk cId="2588419822" sldId="302"/>
        </pc:sldMkLst>
        <pc:spChg chg="mod">
          <ac:chgData name="Sutton, Kevin" userId="e3b2e3a3-6116-44e7-91db-9b89ea96497f" providerId="ADAL" clId="{693C7345-359D-42CE-A5D0-15045B2CA3ED}" dt="2019-10-25T18:11:12.891" v="57" actId="1076"/>
          <ac:spMkLst>
            <pc:docMk/>
            <pc:sldMk cId="2588419822" sldId="302"/>
            <ac:spMk id="6" creationId="{00000000-0000-0000-0000-000000000000}"/>
          </ac:spMkLst>
        </pc:spChg>
      </pc:sldChg>
      <pc:sldChg chg="del">
        <pc:chgData name="Sutton, Kevin" userId="e3b2e3a3-6116-44e7-91db-9b89ea96497f" providerId="ADAL" clId="{693C7345-359D-42CE-A5D0-15045B2CA3ED}" dt="2019-10-25T18:12:13.888" v="75" actId="2696"/>
        <pc:sldMkLst>
          <pc:docMk/>
          <pc:sldMk cId="1186256578" sldId="303"/>
        </pc:sldMkLst>
      </pc:sldChg>
      <pc:sldChg chg="del">
        <pc:chgData name="Sutton, Kevin" userId="e3b2e3a3-6116-44e7-91db-9b89ea96497f" providerId="ADAL" clId="{693C7345-359D-42CE-A5D0-15045B2CA3ED}" dt="2019-10-25T18:23:32.401" v="136" actId="2696"/>
        <pc:sldMkLst>
          <pc:docMk/>
          <pc:sldMk cId="352515035" sldId="304"/>
        </pc:sldMkLst>
      </pc:sldChg>
      <pc:sldChg chg="modSp ord">
        <pc:chgData name="Sutton, Kevin" userId="e3b2e3a3-6116-44e7-91db-9b89ea96497f" providerId="ADAL" clId="{693C7345-359D-42CE-A5D0-15045B2CA3ED}" dt="2019-10-25T18:19:06.131" v="134"/>
        <pc:sldMkLst>
          <pc:docMk/>
          <pc:sldMk cId="580642208" sldId="305"/>
        </pc:sldMkLst>
        <pc:spChg chg="mod">
          <ac:chgData name="Sutton, Kevin" userId="e3b2e3a3-6116-44e7-91db-9b89ea96497f" providerId="ADAL" clId="{693C7345-359D-42CE-A5D0-15045B2CA3ED}" dt="2019-10-25T18:17:43.944" v="133" actId="6549"/>
          <ac:spMkLst>
            <pc:docMk/>
            <pc:sldMk cId="580642208" sldId="305"/>
            <ac:spMk id="6" creationId="{030AEAE7-A20F-4242-A0C7-EB326792F9DC}"/>
          </ac:spMkLst>
        </pc:spChg>
      </pc:sldChg>
      <pc:sldChg chg="del">
        <pc:chgData name="Sutton, Kevin" userId="e3b2e3a3-6116-44e7-91db-9b89ea96497f" providerId="ADAL" clId="{693C7345-359D-42CE-A5D0-15045B2CA3ED}" dt="2019-10-25T18:09:11.962" v="51" actId="2696"/>
        <pc:sldMkLst>
          <pc:docMk/>
          <pc:sldMk cId="853121075" sldId="313"/>
        </pc:sldMkLst>
      </pc:sldChg>
      <pc:sldChg chg="modSp del">
        <pc:chgData name="Sutton, Kevin" userId="e3b2e3a3-6116-44e7-91db-9b89ea96497f" providerId="ADAL" clId="{693C7345-359D-42CE-A5D0-15045B2CA3ED}" dt="2019-10-25T18:09:05.401" v="48" actId="2696"/>
        <pc:sldMkLst>
          <pc:docMk/>
          <pc:sldMk cId="439059926" sldId="317"/>
        </pc:sldMkLst>
        <pc:spChg chg="mod">
          <ac:chgData name="Sutton, Kevin" userId="e3b2e3a3-6116-44e7-91db-9b89ea96497f" providerId="ADAL" clId="{693C7345-359D-42CE-A5D0-15045B2CA3ED}" dt="2019-10-25T18:08:48.523" v="45" actId="20577"/>
          <ac:spMkLst>
            <pc:docMk/>
            <pc:sldMk cId="439059926" sldId="317"/>
            <ac:spMk id="5" creationId="{00000000-0000-0000-0000-000000000000}"/>
          </ac:spMkLst>
        </pc:spChg>
        <pc:spChg chg="mod">
          <ac:chgData name="Sutton, Kevin" userId="e3b2e3a3-6116-44e7-91db-9b89ea96497f" providerId="ADAL" clId="{693C7345-359D-42CE-A5D0-15045B2CA3ED}" dt="2019-10-25T18:08:56.062" v="47" actId="27636"/>
          <ac:spMkLst>
            <pc:docMk/>
            <pc:sldMk cId="439059926" sldId="317"/>
            <ac:spMk id="6" creationId="{00000000-0000-0000-0000-000000000000}"/>
          </ac:spMkLst>
        </pc:spChg>
      </pc:sldChg>
      <pc:sldChg chg="modSp modAnim">
        <pc:chgData name="Sutton, Kevin" userId="e3b2e3a3-6116-44e7-91db-9b89ea96497f" providerId="ADAL" clId="{693C7345-359D-42CE-A5D0-15045B2CA3ED}" dt="2019-10-25T18:24:59.064" v="139" actId="27636"/>
        <pc:sldMkLst>
          <pc:docMk/>
          <pc:sldMk cId="645890361" sldId="322"/>
        </pc:sldMkLst>
        <pc:spChg chg="mod">
          <ac:chgData name="Sutton, Kevin" userId="e3b2e3a3-6116-44e7-91db-9b89ea96497f" providerId="ADAL" clId="{693C7345-359D-42CE-A5D0-15045B2CA3ED}" dt="2019-10-25T18:24:59.064" v="139" actId="27636"/>
          <ac:spMkLst>
            <pc:docMk/>
            <pc:sldMk cId="645890361" sldId="322"/>
            <ac:spMk id="6" creationId="{00000000-0000-0000-0000-000000000000}"/>
          </ac:spMkLst>
        </pc:spChg>
      </pc:sldChg>
      <pc:sldChg chg="del">
        <pc:chgData name="Sutton, Kevin" userId="e3b2e3a3-6116-44e7-91db-9b89ea96497f" providerId="ADAL" clId="{693C7345-359D-42CE-A5D0-15045B2CA3ED}" dt="2019-10-25T18:04:06.405" v="28" actId="2696"/>
        <pc:sldMkLst>
          <pc:docMk/>
          <pc:sldMk cId="2913949516" sldId="324"/>
        </pc:sldMkLst>
      </pc:sldChg>
      <pc:sldChg chg="modSp">
        <pc:chgData name="Sutton, Kevin" userId="e3b2e3a3-6116-44e7-91db-9b89ea96497f" providerId="ADAL" clId="{693C7345-359D-42CE-A5D0-15045B2CA3ED}" dt="2019-10-25T18:25:30.146" v="140" actId="113"/>
        <pc:sldMkLst>
          <pc:docMk/>
          <pc:sldMk cId="1261014423" sldId="347"/>
        </pc:sldMkLst>
        <pc:spChg chg="mod">
          <ac:chgData name="Sutton, Kevin" userId="e3b2e3a3-6116-44e7-91db-9b89ea96497f" providerId="ADAL" clId="{693C7345-359D-42CE-A5D0-15045B2CA3ED}" dt="2019-10-25T18:25:30.146" v="140" actId="113"/>
          <ac:spMkLst>
            <pc:docMk/>
            <pc:sldMk cId="1261014423" sldId="347"/>
            <ac:spMk id="3" creationId="{445E9031-147A-4B95-AA4A-1A961EA719D8}"/>
          </ac:spMkLst>
        </pc:spChg>
      </pc:sldChg>
      <pc:sldChg chg="modSp">
        <pc:chgData name="Sutton, Kevin" userId="e3b2e3a3-6116-44e7-91db-9b89ea96497f" providerId="ADAL" clId="{693C7345-359D-42CE-A5D0-15045B2CA3ED}" dt="2019-10-25T18:27:02.204" v="143" actId="33524"/>
        <pc:sldMkLst>
          <pc:docMk/>
          <pc:sldMk cId="1338632522" sldId="349"/>
        </pc:sldMkLst>
        <pc:spChg chg="mod">
          <ac:chgData name="Sutton, Kevin" userId="e3b2e3a3-6116-44e7-91db-9b89ea96497f" providerId="ADAL" clId="{693C7345-359D-42CE-A5D0-15045B2CA3ED}" dt="2019-10-25T18:27:02.204" v="143" actId="33524"/>
          <ac:spMkLst>
            <pc:docMk/>
            <pc:sldMk cId="1338632522" sldId="349"/>
            <ac:spMk id="8" creationId="{00000000-0000-0000-0000-000000000000}"/>
          </ac:spMkLst>
        </pc:spChg>
      </pc:sldChg>
      <pc:sldChg chg="del">
        <pc:chgData name="Sutton, Kevin" userId="e3b2e3a3-6116-44e7-91db-9b89ea96497f" providerId="ADAL" clId="{693C7345-359D-42CE-A5D0-15045B2CA3ED}" dt="2019-10-25T18:09:08.179" v="50" actId="2696"/>
        <pc:sldMkLst>
          <pc:docMk/>
          <pc:sldMk cId="2201094475" sldId="351"/>
        </pc:sldMkLst>
      </pc:sldChg>
      <pc:sldChg chg="modSp">
        <pc:chgData name="Sutton, Kevin" userId="e3b2e3a3-6116-44e7-91db-9b89ea96497f" providerId="ADAL" clId="{693C7345-359D-42CE-A5D0-15045B2CA3ED}" dt="2019-10-25T18:26:10.991" v="142" actId="20577"/>
        <pc:sldMkLst>
          <pc:docMk/>
          <pc:sldMk cId="3511905756" sldId="353"/>
        </pc:sldMkLst>
        <pc:spChg chg="mod">
          <ac:chgData name="Sutton, Kevin" userId="e3b2e3a3-6116-44e7-91db-9b89ea96497f" providerId="ADAL" clId="{693C7345-359D-42CE-A5D0-15045B2CA3ED}" dt="2019-10-25T18:26:10.991" v="142" actId="20577"/>
          <ac:spMkLst>
            <pc:docMk/>
            <pc:sldMk cId="3511905756" sldId="353"/>
            <ac:spMk id="6" creationId="{00000000-0000-0000-0000-000000000000}"/>
          </ac:spMkLst>
        </pc:spChg>
      </pc:sldChg>
      <pc:sldChg chg="del">
        <pc:chgData name="Sutton, Kevin" userId="e3b2e3a3-6116-44e7-91db-9b89ea96497f" providerId="ADAL" clId="{693C7345-359D-42CE-A5D0-15045B2CA3ED}" dt="2019-10-25T18:08:29.561" v="36" actId="2696"/>
        <pc:sldMkLst>
          <pc:docMk/>
          <pc:sldMk cId="4109399445" sldId="354"/>
        </pc:sldMkLst>
      </pc:sldChg>
      <pc:sldChg chg="modSp modAnim">
        <pc:chgData name="Sutton, Kevin" userId="e3b2e3a3-6116-44e7-91db-9b89ea96497f" providerId="ADAL" clId="{693C7345-359D-42CE-A5D0-15045B2CA3ED}" dt="2019-10-25T18:12:51.009" v="114" actId="20577"/>
        <pc:sldMkLst>
          <pc:docMk/>
          <pc:sldMk cId="1455787274" sldId="355"/>
        </pc:sldMkLst>
        <pc:spChg chg="mod">
          <ac:chgData name="Sutton, Kevin" userId="e3b2e3a3-6116-44e7-91db-9b89ea96497f" providerId="ADAL" clId="{693C7345-359D-42CE-A5D0-15045B2CA3ED}" dt="2019-10-25T18:12:51.009" v="114" actId="20577"/>
          <ac:spMkLst>
            <pc:docMk/>
            <pc:sldMk cId="1455787274" sldId="355"/>
            <ac:spMk id="5" creationId="{00000000-0000-0000-0000-000000000000}"/>
          </ac:spMkLst>
        </pc:spChg>
        <pc:spChg chg="mod">
          <ac:chgData name="Sutton, Kevin" userId="e3b2e3a3-6116-44e7-91db-9b89ea96497f" providerId="ADAL" clId="{693C7345-359D-42CE-A5D0-15045B2CA3ED}" dt="2019-10-25T18:04:58.524" v="35" actId="20577"/>
          <ac:spMkLst>
            <pc:docMk/>
            <pc:sldMk cId="1455787274" sldId="355"/>
            <ac:spMk id="6" creationId="{00000000-0000-0000-0000-000000000000}"/>
          </ac:spMkLst>
        </pc:spChg>
      </pc:sldChg>
      <pc:sldChg chg="del">
        <pc:chgData name="Sutton, Kevin" userId="e3b2e3a3-6116-44e7-91db-9b89ea96497f" providerId="ADAL" clId="{693C7345-359D-42CE-A5D0-15045B2CA3ED}" dt="2019-10-25T18:16:15.222" v="115" actId="2696"/>
        <pc:sldMkLst>
          <pc:docMk/>
          <pc:sldMk cId="4247048323" sldId="356"/>
        </pc:sldMkLst>
      </pc:sldChg>
      <pc:sldChg chg="ord">
        <pc:chgData name="Sutton, Kevin" userId="e3b2e3a3-6116-44e7-91db-9b89ea96497f" providerId="ADAL" clId="{693C7345-359D-42CE-A5D0-15045B2CA3ED}" dt="2019-10-25T18:19:14.760" v="135"/>
        <pc:sldMkLst>
          <pc:docMk/>
          <pc:sldMk cId="2415400854" sldId="359"/>
        </pc:sldMkLst>
      </pc:sldChg>
      <pc:sldChg chg="modSp del">
        <pc:chgData name="Sutton, Kevin" userId="e3b2e3a3-6116-44e7-91db-9b89ea96497f" providerId="ADAL" clId="{693C7345-359D-42CE-A5D0-15045B2CA3ED}" dt="2019-10-25T18:12:15.457" v="76" actId="2696"/>
        <pc:sldMkLst>
          <pc:docMk/>
          <pc:sldMk cId="940459017" sldId="361"/>
        </pc:sldMkLst>
        <pc:spChg chg="mod">
          <ac:chgData name="Sutton, Kevin" userId="e3b2e3a3-6116-44e7-91db-9b89ea96497f" providerId="ADAL" clId="{693C7345-359D-42CE-A5D0-15045B2CA3ED}" dt="2019-10-25T18:02:56.852" v="21" actId="20577"/>
          <ac:spMkLst>
            <pc:docMk/>
            <pc:sldMk cId="940459017" sldId="361"/>
            <ac:spMk id="5" creationId="{00000000-0000-0000-0000-000000000000}"/>
          </ac:spMkLst>
        </pc:spChg>
      </pc:sldChg>
      <pc:sldChg chg="modSp del">
        <pc:chgData name="Sutton, Kevin" userId="e3b2e3a3-6116-44e7-91db-9b89ea96497f" providerId="ADAL" clId="{693C7345-359D-42CE-A5D0-15045B2CA3ED}" dt="2019-10-25T18:12:17.617" v="79" actId="2696"/>
        <pc:sldMkLst>
          <pc:docMk/>
          <pc:sldMk cId="2323537733" sldId="362"/>
        </pc:sldMkLst>
        <pc:spChg chg="mod">
          <ac:chgData name="Sutton, Kevin" userId="e3b2e3a3-6116-44e7-91db-9b89ea96497f" providerId="ADAL" clId="{693C7345-359D-42CE-A5D0-15045B2CA3ED}" dt="2019-10-25T18:03:14.521" v="24"/>
          <ac:spMkLst>
            <pc:docMk/>
            <pc:sldMk cId="2323537733" sldId="362"/>
            <ac:spMk id="9" creationId="{B73B990B-30F6-401E-8F5B-176DBAF7FC2B}"/>
          </ac:spMkLst>
        </pc:spChg>
      </pc:sldChg>
      <pc:sldChg chg="del">
        <pc:chgData name="Sutton, Kevin" userId="e3b2e3a3-6116-44e7-91db-9b89ea96497f" providerId="ADAL" clId="{693C7345-359D-42CE-A5D0-15045B2CA3ED}" dt="2019-10-25T18:09:07.345" v="49" actId="2696"/>
        <pc:sldMkLst>
          <pc:docMk/>
          <pc:sldMk cId="652124698" sldId="363"/>
        </pc:sldMkLst>
      </pc:sldChg>
      <pc:sldChg chg="del">
        <pc:chgData name="Sutton, Kevin" userId="e3b2e3a3-6116-44e7-91db-9b89ea96497f" providerId="ADAL" clId="{693C7345-359D-42CE-A5D0-15045B2CA3ED}" dt="2019-10-25T18:16:43.081" v="117" actId="2696"/>
        <pc:sldMkLst>
          <pc:docMk/>
          <pc:sldMk cId="4063854836" sldId="364"/>
        </pc:sldMkLst>
      </pc:sldChg>
      <pc:sldChg chg="add">
        <pc:chgData name="Sutton, Kevin" userId="e3b2e3a3-6116-44e7-91db-9b89ea96497f" providerId="ADAL" clId="{693C7345-359D-42CE-A5D0-15045B2CA3ED}" dt="2019-10-25T18:16:38.822" v="116"/>
        <pc:sldMkLst>
          <pc:docMk/>
          <pc:sldMk cId="1334883588" sldId="365"/>
        </pc:sldMkLst>
      </pc:sldChg>
      <pc:sldChg chg="del">
        <pc:chgData name="Sutton, Kevin" userId="e3b2e3a3-6116-44e7-91db-9b89ea96497f" providerId="ADAL" clId="{693C7345-359D-42CE-A5D0-15045B2CA3ED}" dt="2019-10-25T18:02:29.978" v="6" actId="2696"/>
        <pc:sldMkLst>
          <pc:docMk/>
          <pc:sldMk cId="2436770823" sldId="365"/>
        </pc:sldMkLst>
      </pc:sldChg>
      <pc:sldChg chg="modSp add modAnim">
        <pc:chgData name="Sutton, Kevin" userId="e3b2e3a3-6116-44e7-91db-9b89ea96497f" providerId="ADAL" clId="{693C7345-359D-42CE-A5D0-15045B2CA3ED}" dt="2019-10-25T19:35:45.738" v="823" actId="1076"/>
        <pc:sldMkLst>
          <pc:docMk/>
          <pc:sldMk cId="1849633253" sldId="366"/>
        </pc:sldMkLst>
        <pc:spChg chg="mod">
          <ac:chgData name="Sutton, Kevin" userId="e3b2e3a3-6116-44e7-91db-9b89ea96497f" providerId="ADAL" clId="{693C7345-359D-42CE-A5D0-15045B2CA3ED}" dt="2019-10-25T19:35:29.623" v="820" actId="122"/>
          <ac:spMkLst>
            <pc:docMk/>
            <pc:sldMk cId="1849633253" sldId="366"/>
            <ac:spMk id="5" creationId="{00000000-0000-0000-0000-000000000000}"/>
          </ac:spMkLst>
        </pc:spChg>
        <pc:spChg chg="mod">
          <ac:chgData name="Sutton, Kevin" userId="e3b2e3a3-6116-44e7-91db-9b89ea96497f" providerId="ADAL" clId="{693C7345-359D-42CE-A5D0-15045B2CA3ED}" dt="2019-10-25T19:35:45.738" v="823" actId="1076"/>
          <ac:spMkLst>
            <pc:docMk/>
            <pc:sldMk cId="1849633253" sldId="366"/>
            <ac:spMk id="6" creationId="{00000000-0000-0000-0000-000000000000}"/>
          </ac:spMkLst>
        </pc:spChg>
      </pc:sldChg>
      <pc:sldMasterChg chg="delSldLayout">
        <pc:chgData name="Sutton, Kevin" userId="e3b2e3a3-6116-44e7-91db-9b89ea96497f" providerId="ADAL" clId="{693C7345-359D-42CE-A5D0-15045B2CA3ED}" dt="2019-10-25T18:12:18.881" v="82" actId="2696"/>
        <pc:sldMasterMkLst>
          <pc:docMk/>
          <pc:sldMasterMk cId="1709019482" sldId="2147483648"/>
        </pc:sldMasterMkLst>
        <pc:sldLayoutChg chg="del">
          <pc:chgData name="Sutton, Kevin" userId="e3b2e3a3-6116-44e7-91db-9b89ea96497f" providerId="ADAL" clId="{693C7345-359D-42CE-A5D0-15045B2CA3ED}" dt="2019-10-25T18:12:18.881" v="82" actId="2696"/>
          <pc:sldLayoutMkLst>
            <pc:docMk/>
            <pc:sldMasterMk cId="1709019482" sldId="2147483648"/>
            <pc:sldLayoutMk cId="3349313877"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E123C-8154-4E79-B5FC-C21DE4C78483}" type="datetimeFigureOut">
              <a:rPr lang="en-US" smtClean="0"/>
              <a:t>10/25/2019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1727B-46A1-444F-A2AB-A43AC73EAA82}" type="slidenum">
              <a:rPr lang="en-US" smtClean="0"/>
              <a:t>‹#›</a:t>
            </a:fld>
            <a:endParaRPr lang="en-US" dirty="0"/>
          </a:p>
        </p:txBody>
      </p:sp>
    </p:spTree>
    <p:extLst>
      <p:ext uri="{BB962C8B-B14F-4D97-AF65-F5344CB8AC3E}">
        <p14:creationId xmlns:p14="http://schemas.microsoft.com/office/powerpoint/2010/main" val="337221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1</a:t>
            </a:fld>
            <a:endParaRPr lang="en-US" dirty="0"/>
          </a:p>
        </p:txBody>
      </p:sp>
    </p:spTree>
    <p:extLst>
      <p:ext uri="{BB962C8B-B14F-4D97-AF65-F5344CB8AC3E}">
        <p14:creationId xmlns:p14="http://schemas.microsoft.com/office/powerpoint/2010/main" val="786648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10</a:t>
            </a:fld>
            <a:endParaRPr lang="en-US" dirty="0"/>
          </a:p>
        </p:txBody>
      </p:sp>
    </p:spTree>
    <p:extLst>
      <p:ext uri="{BB962C8B-B14F-4D97-AF65-F5344CB8AC3E}">
        <p14:creationId xmlns:p14="http://schemas.microsoft.com/office/powerpoint/2010/main" val="668540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space between each area as I am still searching for new ways to reach students</a:t>
            </a:r>
          </a:p>
        </p:txBody>
      </p:sp>
      <p:sp>
        <p:nvSpPr>
          <p:cNvPr id="4" name="Slide Number Placeholder 3"/>
          <p:cNvSpPr>
            <a:spLocks noGrp="1"/>
          </p:cNvSpPr>
          <p:nvPr>
            <p:ph type="sldNum" sz="quarter" idx="10"/>
          </p:nvPr>
        </p:nvSpPr>
        <p:spPr/>
        <p:txBody>
          <a:bodyPr/>
          <a:lstStyle/>
          <a:p>
            <a:fld id="{3331727B-46A1-444F-A2AB-A43AC73EAA82}" type="slidenum">
              <a:rPr lang="en-US" smtClean="0"/>
              <a:t>11</a:t>
            </a:fld>
            <a:endParaRPr lang="en-US" dirty="0"/>
          </a:p>
        </p:txBody>
      </p:sp>
    </p:spTree>
    <p:extLst>
      <p:ext uri="{BB962C8B-B14F-4D97-AF65-F5344CB8AC3E}">
        <p14:creationId xmlns:p14="http://schemas.microsoft.com/office/powerpoint/2010/main" val="16790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12</a:t>
            </a:fld>
            <a:endParaRPr lang="en-US" dirty="0"/>
          </a:p>
        </p:txBody>
      </p:sp>
    </p:spTree>
    <p:extLst>
      <p:ext uri="{BB962C8B-B14F-4D97-AF65-F5344CB8AC3E}">
        <p14:creationId xmlns:p14="http://schemas.microsoft.com/office/powerpoint/2010/main" val="2541002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is hyperlinked</a:t>
            </a:r>
          </a:p>
        </p:txBody>
      </p:sp>
      <p:sp>
        <p:nvSpPr>
          <p:cNvPr id="4" name="Slide Number Placeholder 3"/>
          <p:cNvSpPr>
            <a:spLocks noGrp="1"/>
          </p:cNvSpPr>
          <p:nvPr>
            <p:ph type="sldNum" sz="quarter" idx="10"/>
          </p:nvPr>
        </p:nvSpPr>
        <p:spPr/>
        <p:txBody>
          <a:bodyPr/>
          <a:lstStyle/>
          <a:p>
            <a:fld id="{3331727B-46A1-444F-A2AB-A43AC73EAA82}" type="slidenum">
              <a:rPr lang="en-US" smtClean="0"/>
              <a:t>13</a:t>
            </a:fld>
            <a:endParaRPr lang="en-US" dirty="0"/>
          </a:p>
        </p:txBody>
      </p:sp>
    </p:spTree>
    <p:extLst>
      <p:ext uri="{BB962C8B-B14F-4D97-AF65-F5344CB8AC3E}">
        <p14:creationId xmlns:p14="http://schemas.microsoft.com/office/powerpoint/2010/main" val="1019034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14</a:t>
            </a:fld>
            <a:endParaRPr lang="en-US" dirty="0"/>
          </a:p>
        </p:txBody>
      </p:sp>
    </p:spTree>
    <p:extLst>
      <p:ext uri="{BB962C8B-B14F-4D97-AF65-F5344CB8AC3E}">
        <p14:creationId xmlns:p14="http://schemas.microsoft.com/office/powerpoint/2010/main" val="355962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15</a:t>
            </a:fld>
            <a:endParaRPr lang="en-US" dirty="0"/>
          </a:p>
        </p:txBody>
      </p:sp>
    </p:spTree>
    <p:extLst>
      <p:ext uri="{BB962C8B-B14F-4D97-AF65-F5344CB8AC3E}">
        <p14:creationId xmlns:p14="http://schemas.microsoft.com/office/powerpoint/2010/main" val="3948262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16</a:t>
            </a:fld>
            <a:endParaRPr lang="en-US" dirty="0"/>
          </a:p>
        </p:txBody>
      </p:sp>
    </p:spTree>
    <p:extLst>
      <p:ext uri="{BB962C8B-B14F-4D97-AF65-F5344CB8AC3E}">
        <p14:creationId xmlns:p14="http://schemas.microsoft.com/office/powerpoint/2010/main" val="4286273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17</a:t>
            </a:fld>
            <a:endParaRPr lang="en-US" dirty="0"/>
          </a:p>
        </p:txBody>
      </p:sp>
    </p:spTree>
    <p:extLst>
      <p:ext uri="{BB962C8B-B14F-4D97-AF65-F5344CB8AC3E}">
        <p14:creationId xmlns:p14="http://schemas.microsoft.com/office/powerpoint/2010/main" val="2619555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18</a:t>
            </a:fld>
            <a:endParaRPr lang="en-US" dirty="0"/>
          </a:p>
        </p:txBody>
      </p:sp>
    </p:spTree>
    <p:extLst>
      <p:ext uri="{BB962C8B-B14F-4D97-AF65-F5344CB8AC3E}">
        <p14:creationId xmlns:p14="http://schemas.microsoft.com/office/powerpoint/2010/main" val="104713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19</a:t>
            </a:fld>
            <a:endParaRPr lang="en-US" dirty="0"/>
          </a:p>
        </p:txBody>
      </p:sp>
    </p:spTree>
    <p:extLst>
      <p:ext uri="{BB962C8B-B14F-4D97-AF65-F5344CB8AC3E}">
        <p14:creationId xmlns:p14="http://schemas.microsoft.com/office/powerpoint/2010/main" val="315363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2</a:t>
            </a:fld>
            <a:endParaRPr lang="en-US" dirty="0"/>
          </a:p>
        </p:txBody>
      </p:sp>
    </p:spTree>
    <p:extLst>
      <p:ext uri="{BB962C8B-B14F-4D97-AF65-F5344CB8AC3E}">
        <p14:creationId xmlns:p14="http://schemas.microsoft.com/office/powerpoint/2010/main" val="2332897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20</a:t>
            </a:fld>
            <a:endParaRPr lang="en-US" dirty="0"/>
          </a:p>
        </p:txBody>
      </p:sp>
    </p:spTree>
    <p:extLst>
      <p:ext uri="{BB962C8B-B14F-4D97-AF65-F5344CB8AC3E}">
        <p14:creationId xmlns:p14="http://schemas.microsoft.com/office/powerpoint/2010/main" val="1133682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21</a:t>
            </a:fld>
            <a:endParaRPr lang="en-US" dirty="0"/>
          </a:p>
        </p:txBody>
      </p:sp>
    </p:spTree>
    <p:extLst>
      <p:ext uri="{BB962C8B-B14F-4D97-AF65-F5344CB8AC3E}">
        <p14:creationId xmlns:p14="http://schemas.microsoft.com/office/powerpoint/2010/main" val="3383636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22</a:t>
            </a:fld>
            <a:endParaRPr lang="en-US" dirty="0"/>
          </a:p>
        </p:txBody>
      </p:sp>
    </p:spTree>
    <p:extLst>
      <p:ext uri="{BB962C8B-B14F-4D97-AF65-F5344CB8AC3E}">
        <p14:creationId xmlns:p14="http://schemas.microsoft.com/office/powerpoint/2010/main" val="55510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Advisory Council definition</a:t>
            </a:r>
          </a:p>
        </p:txBody>
      </p:sp>
      <p:sp>
        <p:nvSpPr>
          <p:cNvPr id="4" name="Slide Number Placeholder 3"/>
          <p:cNvSpPr>
            <a:spLocks noGrp="1"/>
          </p:cNvSpPr>
          <p:nvPr>
            <p:ph type="sldNum" sz="quarter" idx="10"/>
          </p:nvPr>
        </p:nvSpPr>
        <p:spPr/>
        <p:txBody>
          <a:bodyPr/>
          <a:lstStyle/>
          <a:p>
            <a:fld id="{3331727B-46A1-444F-A2AB-A43AC73EAA82}" type="slidenum">
              <a:rPr lang="en-US" smtClean="0"/>
              <a:t>3</a:t>
            </a:fld>
            <a:endParaRPr lang="en-US" dirty="0"/>
          </a:p>
        </p:txBody>
      </p:sp>
    </p:spTree>
    <p:extLst>
      <p:ext uri="{BB962C8B-B14F-4D97-AF65-F5344CB8AC3E}">
        <p14:creationId xmlns:p14="http://schemas.microsoft.com/office/powerpoint/2010/main" val="285380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4</a:t>
            </a:fld>
            <a:endParaRPr lang="en-US" dirty="0"/>
          </a:p>
        </p:txBody>
      </p:sp>
    </p:spTree>
    <p:extLst>
      <p:ext uri="{BB962C8B-B14F-4D97-AF65-F5344CB8AC3E}">
        <p14:creationId xmlns:p14="http://schemas.microsoft.com/office/powerpoint/2010/main" val="200218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1 - For campuses with more resources, this model cements Financial Literacy as a mainstay on campus. Benefits include shared job duties and greater accessibility to meeting with students. This format typically requires years to build and is typically associated with larger campuses with greater student traffic. Occasionally, Financial Literacy is incorporated with campus Call Centers or “One Stop Shop” models, with all members being trained on core financial concepts. The drawback to this format is the risk of inadvertently creating a “silo” for financial literacy in the perception of other campus partners. </a:t>
            </a:r>
          </a:p>
          <a:p>
            <a:pPr lvl="0" fontAlgn="base"/>
            <a:endParaRPr lang="en-US" sz="1200"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 As campuses begin exploring incorporating financial literacy onto their campuses, this model is emerging. Essentially, this is a watered-down version of the “Point Person” model with huge benefits in terms of financial resources for the campus. Incorporating financial literacy into existing positions without needing to create an entire “financial literacy” department ensures that students are receiving some aspect of financial education delivery. Typically, these programs offer office hours or are available to meet with students individually and present on relevant topics throughout the academic year. Schools have found more success in brand recognition for students and other campus partners to be aware of where to go for personal finance questions. Balancing the student demand for financial literacy with one’s existing job duties has arisen as a point of concern for some campuses. </a:t>
            </a:r>
          </a:p>
          <a:p>
            <a:pPr lvl="0" fontAlgn="base"/>
            <a:endParaRPr lang="en-US" sz="1200"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 For campuses with limited resources, this format is a great solution. Typically, a cross-campus committee made up of individuals who feel financial literacy education is vital for a student’s education come together in the planning of an annual campus event or a semester presentation on a financial topic. Typically, these programs do not offer one-on-one student appointments and struggle with “brand recognition” yet receive extremely high positive feedback from students that participate in the ad hoc financial literacy event/presentations.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 This can be in the format of a student club, with a staff member acting as an advisor. This minimal time commitment and reliance on students to dictate what information they deem most relevant to them is a strong benefit. The challenge arises in the form of accountability and student turnover leading to inconsistencies in program offerings.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31727B-46A1-444F-A2AB-A43AC73EAA82}" type="slidenum">
              <a:rPr lang="en-US" smtClean="0"/>
              <a:t>5</a:t>
            </a:fld>
            <a:endParaRPr lang="en-US" dirty="0"/>
          </a:p>
        </p:txBody>
      </p:sp>
    </p:spTree>
    <p:extLst>
      <p:ext uri="{BB962C8B-B14F-4D97-AF65-F5344CB8AC3E}">
        <p14:creationId xmlns:p14="http://schemas.microsoft.com/office/powerpoint/2010/main" val="54244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6</a:t>
            </a:fld>
            <a:endParaRPr lang="en-US" dirty="0"/>
          </a:p>
        </p:txBody>
      </p:sp>
    </p:spTree>
    <p:extLst>
      <p:ext uri="{BB962C8B-B14F-4D97-AF65-F5344CB8AC3E}">
        <p14:creationId xmlns:p14="http://schemas.microsoft.com/office/powerpoint/2010/main" val="3265398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7</a:t>
            </a:fld>
            <a:endParaRPr lang="en-US" dirty="0"/>
          </a:p>
        </p:txBody>
      </p:sp>
    </p:spTree>
    <p:extLst>
      <p:ext uri="{BB962C8B-B14F-4D97-AF65-F5344CB8AC3E}">
        <p14:creationId xmlns:p14="http://schemas.microsoft.com/office/powerpoint/2010/main" val="2613784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1727B-46A1-444F-A2AB-A43AC73EAA82}" type="slidenum">
              <a:rPr lang="en-US" smtClean="0"/>
              <a:t>8</a:t>
            </a:fld>
            <a:endParaRPr lang="en-US" dirty="0"/>
          </a:p>
        </p:txBody>
      </p:sp>
    </p:spTree>
    <p:extLst>
      <p:ext uri="{BB962C8B-B14F-4D97-AF65-F5344CB8AC3E}">
        <p14:creationId xmlns:p14="http://schemas.microsoft.com/office/powerpoint/2010/main" val="422251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students a visual that each loan has a separate monthly loan payment amount is crucial in a discussion on debt management strategies. This discussion is what gives them hope and leaves them empowered that they can tackle their debt as quickly as possible. </a:t>
            </a:r>
          </a:p>
          <a:p>
            <a:endParaRPr lang="en-US" dirty="0"/>
          </a:p>
          <a:p>
            <a:r>
              <a:rPr lang="en-US" dirty="0"/>
              <a:t>If you do not have a screen, use the estimate that the monthly payment is roughly 1% of what was borrowed.</a:t>
            </a:r>
          </a:p>
        </p:txBody>
      </p:sp>
      <p:sp>
        <p:nvSpPr>
          <p:cNvPr id="4" name="Slide Number Placeholder 3"/>
          <p:cNvSpPr>
            <a:spLocks noGrp="1"/>
          </p:cNvSpPr>
          <p:nvPr>
            <p:ph type="sldNum" sz="quarter" idx="10"/>
          </p:nvPr>
        </p:nvSpPr>
        <p:spPr/>
        <p:txBody>
          <a:bodyPr/>
          <a:lstStyle/>
          <a:p>
            <a:fld id="{3331727B-46A1-444F-A2AB-A43AC73EAA82}" type="slidenum">
              <a:rPr lang="en-US" smtClean="0"/>
              <a:t>9</a:t>
            </a:fld>
            <a:endParaRPr lang="en-US" dirty="0"/>
          </a:p>
        </p:txBody>
      </p:sp>
    </p:spTree>
    <p:extLst>
      <p:ext uri="{BB962C8B-B14F-4D97-AF65-F5344CB8AC3E}">
        <p14:creationId xmlns:p14="http://schemas.microsoft.com/office/powerpoint/2010/main" val="63581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0" y="0"/>
            <a:ext cx="12192000" cy="6858000"/>
          </a:xfrm>
        </p:spPr>
        <p:txBody>
          <a:bodyPr/>
          <a:lstStyle>
            <a:lvl1pPr>
              <a:defRPr baseline="0"/>
            </a:lvl1pPr>
          </a:lstStyle>
          <a:p>
            <a:r>
              <a:rPr lang="en-US" dirty="0"/>
              <a:t>Mouse over icon in center until it darkens, click to add picture</a:t>
            </a:r>
          </a:p>
        </p:txBody>
      </p:sp>
      <p:sp>
        <p:nvSpPr>
          <p:cNvPr id="6" name="Slide Number Placeholder 5"/>
          <p:cNvSpPr>
            <a:spLocks noGrp="1"/>
          </p:cNvSpPr>
          <p:nvPr>
            <p:ph type="sldNum" sz="quarter" idx="12"/>
          </p:nvPr>
        </p:nvSpPr>
        <p:spPr/>
        <p:txBody>
          <a:bodyPr/>
          <a:lstStyle/>
          <a:p>
            <a:fld id="{CEF1BF51-B1EE-41FC-9BAF-EFD787380960}" type="slidenum">
              <a:rPr lang="en-US" smtClean="0"/>
              <a:t>‹#›</a:t>
            </a:fld>
            <a:endParaRPr lang="en-US" dirty="0"/>
          </a:p>
        </p:txBody>
      </p:sp>
      <p:sp>
        <p:nvSpPr>
          <p:cNvPr id="9" name="Title 1"/>
          <p:cNvSpPr>
            <a:spLocks noGrp="1"/>
          </p:cNvSpPr>
          <p:nvPr>
            <p:ph type="ctrTitle" hasCustomPrompt="1"/>
          </p:nvPr>
        </p:nvSpPr>
        <p:spPr>
          <a:xfrm>
            <a:off x="1524000" y="1122363"/>
            <a:ext cx="9144000" cy="2387600"/>
          </a:xfrm>
        </p:spPr>
        <p:txBody>
          <a:bodyPr anchor="b"/>
          <a:lstStyle>
            <a:lvl1pPr algn="l">
              <a:defRPr sz="6000" baseline="0">
                <a:solidFill>
                  <a:schemeClr val="bg1"/>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10" name="Subtitle 2"/>
          <p:cNvSpPr>
            <a:spLocks noGrp="1"/>
          </p:cNvSpPr>
          <p:nvPr>
            <p:ph type="subTitle" idx="1"/>
          </p:nvPr>
        </p:nvSpPr>
        <p:spPr>
          <a:xfrm>
            <a:off x="1524000" y="3602038"/>
            <a:ext cx="91440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7" name="Straight Connector 16"/>
          <p:cNvCxnSpPr/>
          <p:nvPr userDrawn="1"/>
        </p:nvCxnSpPr>
        <p:spPr>
          <a:xfrm>
            <a:off x="1524000" y="3509963"/>
            <a:ext cx="9872133" cy="0"/>
          </a:xfrm>
          <a:prstGeom prst="line">
            <a:avLst/>
          </a:prstGeom>
          <a:ln w="476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4" hasCustomPrompt="1"/>
          </p:nvPr>
        </p:nvSpPr>
        <p:spPr>
          <a:xfrm>
            <a:off x="128016" y="6080760"/>
            <a:ext cx="2286000" cy="722376"/>
          </a:xfrm>
        </p:spPr>
        <p:txBody>
          <a:bodyPr>
            <a:normAutofit/>
          </a:bodyPr>
          <a:lstStyle>
            <a:lvl1pPr>
              <a:defRPr sz="1800" baseline="0"/>
            </a:lvl1pPr>
          </a:lstStyle>
          <a:p>
            <a:r>
              <a:rPr lang="en-US" dirty="0"/>
              <a:t>Insert archer logo here in whatever color is best</a:t>
            </a:r>
          </a:p>
        </p:txBody>
      </p:sp>
    </p:spTree>
    <p:extLst>
      <p:ext uri="{BB962C8B-B14F-4D97-AF65-F5344CB8AC3E}">
        <p14:creationId xmlns:p14="http://schemas.microsoft.com/office/powerpoint/2010/main" val="347317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Red Bkgr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E7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CEF1BF51-B1EE-41FC-9BAF-EFD787380960}" type="slidenum">
              <a:rPr lang="en-US" smtClean="0"/>
              <a:t>‹#›</a:t>
            </a:fld>
            <a:endParaRPr lang="en-US" dirty="0"/>
          </a:p>
        </p:txBody>
      </p:sp>
      <p:sp>
        <p:nvSpPr>
          <p:cNvPr id="9" name="Title 1"/>
          <p:cNvSpPr>
            <a:spLocks noGrp="1"/>
          </p:cNvSpPr>
          <p:nvPr>
            <p:ph type="ctrTitle" hasCustomPrompt="1"/>
          </p:nvPr>
        </p:nvSpPr>
        <p:spPr>
          <a:xfrm>
            <a:off x="1524000" y="1122363"/>
            <a:ext cx="9144000" cy="2387600"/>
          </a:xfrm>
        </p:spPr>
        <p:txBody>
          <a:bodyPr anchor="b"/>
          <a:lstStyle>
            <a:lvl1pPr algn="l">
              <a:defRPr sz="6000" baseline="0">
                <a:solidFill>
                  <a:schemeClr val="bg1"/>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10" name="Subtitle 2"/>
          <p:cNvSpPr>
            <a:spLocks noGrp="1"/>
          </p:cNvSpPr>
          <p:nvPr>
            <p:ph type="subTitle" idx="1"/>
          </p:nvPr>
        </p:nvSpPr>
        <p:spPr>
          <a:xfrm>
            <a:off x="1524000" y="3602038"/>
            <a:ext cx="91440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016" y="6076099"/>
            <a:ext cx="2286000" cy="742950"/>
          </a:xfrm>
          <a:prstGeom prst="rect">
            <a:avLst/>
          </a:prstGeom>
        </p:spPr>
      </p:pic>
      <p:cxnSp>
        <p:nvCxnSpPr>
          <p:cNvPr id="17" name="Straight Connector 16"/>
          <p:cNvCxnSpPr/>
          <p:nvPr userDrawn="1"/>
        </p:nvCxnSpPr>
        <p:spPr>
          <a:xfrm>
            <a:off x="1524000" y="3509963"/>
            <a:ext cx="9872133" cy="0"/>
          </a:xfrm>
          <a:prstGeom prst="line">
            <a:avLst/>
          </a:prstGeom>
          <a:ln w="476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93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0" y="0"/>
            <a:ext cx="8696325" cy="6858000"/>
          </a:xfrm>
        </p:spPr>
        <p:txBody>
          <a:bodyPr/>
          <a:lstStyle>
            <a:lvl1pPr>
              <a:defRPr/>
            </a:lvl1pPr>
          </a:lstStyle>
          <a:p>
            <a:r>
              <a:rPr lang="en-US" dirty="0"/>
              <a:t>Click here to insert picture</a:t>
            </a:r>
          </a:p>
        </p:txBody>
      </p:sp>
      <p:sp>
        <p:nvSpPr>
          <p:cNvPr id="7" name="Rectangle 6"/>
          <p:cNvSpPr/>
          <p:nvPr userDrawn="1"/>
        </p:nvSpPr>
        <p:spPr>
          <a:xfrm>
            <a:off x="8705144" y="0"/>
            <a:ext cx="3486856" cy="6858000"/>
          </a:xfrm>
          <a:prstGeom prst="rect">
            <a:avLst/>
          </a:prstGeom>
          <a:solidFill>
            <a:srgbClr val="E7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rot="5400000">
            <a:off x="6328154" y="2379518"/>
            <a:ext cx="6084599" cy="1325563"/>
          </a:xfrm>
        </p:spPr>
        <p:txBody>
          <a:bodyPr/>
          <a:lstStyle>
            <a:lvl1pPr algn="ctr">
              <a:defRPr baseline="0">
                <a:solidFill>
                  <a:schemeClr val="bg1"/>
                </a:solidFill>
              </a:defRPr>
            </a:lvl1pPr>
          </a:lstStyle>
          <a:p>
            <a:r>
              <a:rPr lang="en-US" dirty="0"/>
              <a:t>Section Title</a:t>
            </a:r>
          </a:p>
        </p:txBody>
      </p:sp>
      <p:cxnSp>
        <p:nvCxnSpPr>
          <p:cNvPr id="8" name="Straight Connector 7"/>
          <p:cNvCxnSpPr/>
          <p:nvPr userDrawn="1"/>
        </p:nvCxnSpPr>
        <p:spPr>
          <a:xfrm>
            <a:off x="8695618" y="0"/>
            <a:ext cx="1" cy="6858001"/>
          </a:xfrm>
          <a:prstGeom prst="line">
            <a:avLst/>
          </a:prstGeom>
          <a:ln w="952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CEF1BF51-B1EE-41FC-9BAF-EFD787380960}" type="slidenum">
              <a:rPr lang="en-US" smtClean="0"/>
              <a:t>‹#›</a:t>
            </a:fld>
            <a:endParaRPr lang="en-US" dirty="0"/>
          </a:p>
        </p:txBody>
      </p:sp>
      <p:sp>
        <p:nvSpPr>
          <p:cNvPr id="10" name="Picture Placeholder 3"/>
          <p:cNvSpPr>
            <a:spLocks noGrp="1"/>
          </p:cNvSpPr>
          <p:nvPr>
            <p:ph type="pic" sz="quarter" idx="14" hasCustomPrompt="1"/>
          </p:nvPr>
        </p:nvSpPr>
        <p:spPr>
          <a:xfrm>
            <a:off x="128016" y="6080760"/>
            <a:ext cx="2286000" cy="722376"/>
          </a:xfrm>
        </p:spPr>
        <p:txBody>
          <a:bodyPr>
            <a:normAutofit/>
          </a:bodyPr>
          <a:lstStyle>
            <a:lvl1pPr>
              <a:defRPr sz="1800"/>
            </a:lvl1pPr>
          </a:lstStyle>
          <a:p>
            <a:r>
              <a:rPr lang="en-US" dirty="0"/>
              <a:t>Insert archer logo here in whatever color works best</a:t>
            </a:r>
          </a:p>
        </p:txBody>
      </p:sp>
    </p:spTree>
    <p:extLst>
      <p:ext uri="{BB962C8B-B14F-4D97-AF65-F5344CB8AC3E}">
        <p14:creationId xmlns:p14="http://schemas.microsoft.com/office/powerpoint/2010/main" val="379639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8705144" y="0"/>
            <a:ext cx="3486856" cy="6858000"/>
          </a:xfrm>
          <a:prstGeom prst="rect">
            <a:avLst/>
          </a:prstGeom>
          <a:solidFill>
            <a:srgbClr val="E7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8695618" y="0"/>
            <a:ext cx="1" cy="6858001"/>
          </a:xfrm>
          <a:prstGeom prst="line">
            <a:avLst/>
          </a:prstGeom>
          <a:ln w="952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CEF1BF51-B1EE-41FC-9BAF-EFD787380960}"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788" y="6084598"/>
            <a:ext cx="2285714" cy="723809"/>
          </a:xfrm>
          <a:prstGeom prst="rect">
            <a:avLst/>
          </a:prstGeom>
        </p:spPr>
      </p:pic>
      <p:sp>
        <p:nvSpPr>
          <p:cNvPr id="10" name="Content Placeholder 3"/>
          <p:cNvSpPr>
            <a:spLocks noGrp="1"/>
          </p:cNvSpPr>
          <p:nvPr>
            <p:ph sz="half" idx="2" hasCustomPrompt="1"/>
          </p:nvPr>
        </p:nvSpPr>
        <p:spPr>
          <a:xfrm>
            <a:off x="8963696" y="1253331"/>
            <a:ext cx="2997558" cy="4351338"/>
          </a:xfrm>
        </p:spPr>
        <p:txBody>
          <a:bodyPr anchor="ctr"/>
          <a:lstStyle>
            <a:lvl1pPr marL="0" indent="0">
              <a:buNone/>
              <a:defRPr/>
            </a:lvl1pPr>
          </a:lstStyle>
          <a:p>
            <a:pPr lvl="0"/>
            <a:r>
              <a:rPr lang="en-US" dirty="0"/>
              <a:t>Insert image or quote</a:t>
            </a:r>
          </a:p>
        </p:txBody>
      </p:sp>
    </p:spTree>
    <p:extLst>
      <p:ext uri="{BB962C8B-B14F-4D97-AF65-F5344CB8AC3E}">
        <p14:creationId xmlns:p14="http://schemas.microsoft.com/office/powerpoint/2010/main" val="145534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128788" y="0"/>
            <a:ext cx="8481812" cy="1325563"/>
          </a:xfrm>
        </p:spPr>
        <p:txBody>
          <a:bodyPr/>
          <a:lstStyle/>
          <a:p>
            <a:r>
              <a:rPr lang="en-US" dirty="0"/>
              <a:t>Click to edit Master title style</a:t>
            </a:r>
          </a:p>
        </p:txBody>
      </p:sp>
      <p:sp>
        <p:nvSpPr>
          <p:cNvPr id="9" name="Content Placeholder 2"/>
          <p:cNvSpPr>
            <a:spLocks noGrp="1"/>
          </p:cNvSpPr>
          <p:nvPr>
            <p:ph idx="1"/>
          </p:nvPr>
        </p:nvSpPr>
        <p:spPr>
          <a:xfrm>
            <a:off x="348804" y="1439259"/>
            <a:ext cx="390146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705144" y="0"/>
            <a:ext cx="3486856" cy="6858000"/>
          </a:xfrm>
          <a:prstGeom prst="rect">
            <a:avLst/>
          </a:prstGeom>
          <a:solidFill>
            <a:srgbClr val="E7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8695618" y="0"/>
            <a:ext cx="1" cy="6858001"/>
          </a:xfrm>
          <a:prstGeom prst="line">
            <a:avLst/>
          </a:prstGeom>
          <a:ln w="952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9370454" y="6446503"/>
            <a:ext cx="2743200" cy="365125"/>
          </a:xfrm>
        </p:spPr>
        <p:txBody>
          <a:bodyPr/>
          <a:lstStyle/>
          <a:p>
            <a:fld id="{CEF1BF51-B1EE-41FC-9BAF-EFD787380960}" type="slidenum">
              <a:rPr lang="en-US" smtClean="0"/>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788" y="6084598"/>
            <a:ext cx="2285714" cy="723809"/>
          </a:xfrm>
          <a:prstGeom prst="rect">
            <a:avLst/>
          </a:prstGeom>
        </p:spPr>
      </p:pic>
      <p:sp>
        <p:nvSpPr>
          <p:cNvPr id="14" name="Content Placeholder 3"/>
          <p:cNvSpPr>
            <a:spLocks noGrp="1"/>
          </p:cNvSpPr>
          <p:nvPr>
            <p:ph sz="half" idx="2" hasCustomPrompt="1"/>
          </p:nvPr>
        </p:nvSpPr>
        <p:spPr>
          <a:xfrm>
            <a:off x="8963696" y="1253331"/>
            <a:ext cx="2997558" cy="4351338"/>
          </a:xfrm>
        </p:spPr>
        <p:txBody>
          <a:bodyPr anchor="ctr"/>
          <a:lstStyle>
            <a:lvl1pPr marL="0" indent="0">
              <a:buNone/>
              <a:defRPr/>
            </a:lvl1pPr>
          </a:lstStyle>
          <a:p>
            <a:pPr lvl="0"/>
            <a:r>
              <a:rPr lang="en-US" dirty="0"/>
              <a:t>Insert image or quote</a:t>
            </a:r>
          </a:p>
        </p:txBody>
      </p:sp>
      <p:sp>
        <p:nvSpPr>
          <p:cNvPr id="15" name="Content Placeholder 2"/>
          <p:cNvSpPr>
            <a:spLocks noGrp="1"/>
          </p:cNvSpPr>
          <p:nvPr>
            <p:ph idx="13"/>
          </p:nvPr>
        </p:nvSpPr>
        <p:spPr>
          <a:xfrm>
            <a:off x="4508820" y="1439259"/>
            <a:ext cx="390146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784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788" y="0"/>
            <a:ext cx="84818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8803" y="1439259"/>
            <a:ext cx="8261797"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370454" y="6446503"/>
            <a:ext cx="2743200" cy="365125"/>
          </a:xfrm>
          <a:prstGeom prst="rect">
            <a:avLst/>
          </a:prstGeom>
        </p:spPr>
        <p:txBody>
          <a:bodyPr vert="horz" lIns="91440" tIns="45720" rIns="91440" bIns="45720" rtlCol="0" anchor="ctr"/>
          <a:lstStyle>
            <a:lvl1pPr algn="r">
              <a:defRPr sz="1200">
                <a:solidFill>
                  <a:schemeClr val="bg1"/>
                </a:solidFill>
              </a:defRPr>
            </a:lvl1pPr>
          </a:lstStyle>
          <a:p>
            <a:fld id="{CEF1BF51-B1EE-41FC-9BAF-EFD787380960}" type="slidenum">
              <a:rPr lang="en-US" smtClean="0"/>
              <a:pPr/>
              <a:t>‹#›</a:t>
            </a:fld>
            <a:endParaRPr lang="en-US" dirty="0"/>
          </a:p>
        </p:txBody>
      </p:sp>
    </p:spTree>
    <p:extLst>
      <p:ext uri="{BB962C8B-B14F-4D97-AF65-F5344CB8AC3E}">
        <p14:creationId xmlns:p14="http://schemas.microsoft.com/office/powerpoint/2010/main" val="1709019482"/>
      </p:ext>
    </p:extLst>
  </p:cSld>
  <p:clrMap bg1="lt1" tx1="dk1" bg2="lt2" tx2="dk2" accent1="accent1" accent2="accent2" accent3="accent3" accent4="accent4" accent5="accent5" accent6="accent6" hlink="hlink" folHlink="folHlink"/>
  <p:sldLayoutIdLst>
    <p:sldLayoutId id="2147483654" r:id="rId1"/>
    <p:sldLayoutId id="2147483651" r:id="rId2"/>
    <p:sldLayoutId id="2147483650" r:id="rId3"/>
    <p:sldLayoutId id="2147483653" r:id="rId4"/>
    <p:sldLayoutId id="2147483652" r:id="rId5"/>
  </p:sldLayoutIdLst>
  <p:txStyles>
    <p:titleStyle>
      <a:lvl1pPr algn="l" defTabSz="914400" rtl="0" eaLnBrk="1" latinLnBrk="0" hangingPunct="1">
        <a:lnSpc>
          <a:spcPct val="90000"/>
        </a:lnSpc>
        <a:spcBef>
          <a:spcPct val="0"/>
        </a:spcBef>
        <a:buNone/>
        <a:tabLst>
          <a:tab pos="3025775" algn="l"/>
        </a:tabLst>
        <a:defRPr sz="4400" kern="1200">
          <a:solidFill>
            <a:srgbClr val="D31246"/>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suny.oneonta.edu/sites/default/files/uploads/2019-05/making_cents_presentation_menu_1.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suny.oneonta.edu/making-cents/student-financial-wellness-conference" TargetMode="External"/><Relationship Id="rId4" Type="http://schemas.openxmlformats.org/officeDocument/2006/relationships/hyperlink" Target="mailto:Mary.Ballard@Oneonta.e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Kevin.Sutton@oneonta.edu"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s://suny.oneonta.edu/making-ce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523999" y="2245810"/>
            <a:ext cx="8254701" cy="1355750"/>
          </a:xfrm>
        </p:spPr>
        <p:txBody>
          <a:bodyPr vert="horz" lIns="91440" tIns="45720" rIns="91440" bIns="45720" rtlCol="0" anchor="b">
            <a:normAutofit fontScale="90000"/>
          </a:bodyPr>
          <a:lstStyle/>
          <a:p>
            <a:r>
              <a:rPr lang="en-US" sz="4600" dirty="0">
                <a:solidFill>
                  <a:schemeClr val="tx1"/>
                </a:solidFill>
                <a:latin typeface="+mj-lt"/>
                <a:cs typeface="+mj-cs"/>
              </a:rPr>
              <a:t>Enhancing and Scaling Financial Literacy Programs on YOUR campus</a:t>
            </a:r>
          </a:p>
        </p:txBody>
      </p:sp>
      <p:sp>
        <p:nvSpPr>
          <p:cNvPr id="1040"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3A4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772" b="100000" l="0" r="99484">
                        <a14:foregroundMark x1="19277" y1="14969" x2="19277" y2="14969"/>
                        <a14:foregroundMark x1="38898" y1="10185" x2="38898" y2="10185"/>
                        <a14:foregroundMark x1="48709" y1="7562" x2="48709" y2="7562"/>
                        <a14:foregroundMark x1="62478" y1="6790" x2="62478" y2="6790"/>
                        <a14:foregroundMark x1="69191" y1="9568" x2="69191" y2="9568"/>
                        <a14:foregroundMark x1="84337" y1="9568" x2="84337" y2="9568"/>
                        <a14:foregroundMark x1="93460" y1="8179" x2="93460" y2="8179"/>
                        <a14:foregroundMark x1="75215" y1="4167" x2="75215" y2="4167"/>
                        <a14:foregroundMark x1="27539" y1="18364" x2="27539" y2="18364"/>
                        <a14:foregroundMark x1="8606" y1="17747" x2="8606" y2="17747"/>
                        <a14:backgroundMark x1="16867" y1="18981" x2="16867" y2="18981"/>
                      </a14:backgroundRemoval>
                    </a14:imgEffect>
                  </a14:imgLayer>
                </a14:imgProps>
              </a:ext>
              <a:ext uri="{28A0092B-C50C-407E-A947-70E740481C1C}">
                <a14:useLocalDpi xmlns:a14="http://schemas.microsoft.com/office/drawing/2010/main" val="0"/>
              </a:ext>
            </a:extLst>
          </a:blip>
          <a:stretch>
            <a:fillRect/>
          </a:stretch>
        </p:blipFill>
        <p:spPr>
          <a:xfrm>
            <a:off x="9088869" y="643467"/>
            <a:ext cx="2355637" cy="2624667"/>
          </a:xfrm>
          <a:prstGeom prst="rect">
            <a:avLst/>
          </a:prstGeom>
        </p:spPr>
      </p:pic>
      <p:sp>
        <p:nvSpPr>
          <p:cNvPr id="1041"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student loan meme">
            <a:extLst>
              <a:ext uri="{FF2B5EF4-FFF2-40B4-BE49-F238E27FC236}">
                <a16:creationId xmlns:a16="http://schemas.microsoft.com/office/drawing/2014/main" id="{EC76F527-CF20-4110-846D-C9D1A62613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00" y="3858808"/>
            <a:ext cx="3521138" cy="26273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795740B-41EC-4F58-906F-286FE611ED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7755" y="73445"/>
            <a:ext cx="3345183" cy="1915117"/>
          </a:xfrm>
          <a:prstGeom prst="rect">
            <a:avLst/>
          </a:prstGeom>
        </p:spPr>
      </p:pic>
      <p:pic>
        <p:nvPicPr>
          <p:cNvPr id="3076" name="Picture 4" descr="Image result for budget mistake meme">
            <a:extLst>
              <a:ext uri="{FF2B5EF4-FFF2-40B4-BE49-F238E27FC236}">
                <a16:creationId xmlns:a16="http://schemas.microsoft.com/office/drawing/2014/main" id="{DB468F63-CF08-4FD7-944D-7226857A94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5800" y="4922676"/>
            <a:ext cx="4007591" cy="169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5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Campus Challenge: Reaching Students</a:t>
            </a:r>
          </a:p>
        </p:txBody>
      </p:sp>
      <p:sp>
        <p:nvSpPr>
          <p:cNvPr id="6" name="Content Placeholder 2"/>
          <p:cNvSpPr>
            <a:spLocks noGrp="1"/>
          </p:cNvSpPr>
          <p:nvPr>
            <p:ph idx="1"/>
          </p:nvPr>
        </p:nvSpPr>
        <p:spPr>
          <a:xfrm>
            <a:off x="238795" y="991260"/>
            <a:ext cx="8261797" cy="4875480"/>
          </a:xfrm>
        </p:spPr>
        <p:txBody>
          <a:bodyPr>
            <a:normAutofit lnSpcReduction="10000"/>
          </a:bodyPr>
          <a:lstStyle/>
          <a:p>
            <a:pPr marL="0" indent="0">
              <a:buNone/>
            </a:pPr>
            <a:endParaRPr lang="en-US" dirty="0"/>
          </a:p>
          <a:p>
            <a:pPr marL="0" indent="0">
              <a:buNone/>
            </a:pPr>
            <a:r>
              <a:rPr lang="en-US" dirty="0"/>
              <a:t>We are all here to support students and seek to be a resource to assist in their collegiate experience</a:t>
            </a:r>
          </a:p>
          <a:p>
            <a:pPr marL="0" indent="0">
              <a:buNone/>
            </a:pPr>
            <a:endParaRPr lang="en-US" dirty="0"/>
          </a:p>
          <a:p>
            <a:pPr marL="0" indent="0">
              <a:buNone/>
            </a:pPr>
            <a:r>
              <a:rPr lang="en-US" dirty="0"/>
              <a:t>The students that utilize our resources attest to their benefit.</a:t>
            </a:r>
          </a:p>
          <a:p>
            <a:pPr marL="0" indent="0">
              <a:buNone/>
            </a:pPr>
            <a:endParaRPr lang="en-US" dirty="0"/>
          </a:p>
          <a:p>
            <a:pPr marL="0" indent="0">
              <a:buNone/>
            </a:pPr>
            <a:r>
              <a:rPr lang="en-US" dirty="0"/>
              <a:t>The challenge we face – reaching students</a:t>
            </a:r>
          </a:p>
          <a:p>
            <a:pPr marL="0" indent="0" algn="ctr">
              <a:buNone/>
            </a:pPr>
            <a:r>
              <a:rPr lang="en-US" dirty="0"/>
              <a:t>	Solution: Offer as many different mediums to </a:t>
            </a:r>
            <a:r>
              <a:rPr lang="en-US" dirty="0">
                <a:solidFill>
                  <a:srgbClr val="FF0000"/>
                </a:solidFill>
              </a:rPr>
              <a:t>interact with students in the ways that THEY want to interact.</a:t>
            </a:r>
          </a:p>
        </p:txBody>
      </p:sp>
      <p:pic>
        <p:nvPicPr>
          <p:cNvPr id="7" name="Content Placeholder 6">
            <a:extLst>
              <a:ext uri="{FF2B5EF4-FFF2-40B4-BE49-F238E27FC236}">
                <a16:creationId xmlns:a16="http://schemas.microsoft.com/office/drawing/2014/main" id="{8F6AC8F0-CAED-CC40-A5AD-7B1CD0378C3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63025" y="1759221"/>
            <a:ext cx="2998788" cy="3339559"/>
          </a:xfrm>
          <a:prstGeom prst="rect">
            <a:avLst/>
          </a:prstGeom>
        </p:spPr>
      </p:pic>
    </p:spTree>
    <p:extLst>
      <p:ext uri="{BB962C8B-B14F-4D97-AF65-F5344CB8AC3E}">
        <p14:creationId xmlns:p14="http://schemas.microsoft.com/office/powerpoint/2010/main" val="195787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3D cone">
            <a:extLst>
              <a:ext uri="{FF2B5EF4-FFF2-40B4-BE49-F238E27FC236}">
                <a16:creationId xmlns:a16="http://schemas.microsoft.com/office/drawing/2014/main" id="{D5D80169-D293-4E5B-A706-77C89AF85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156" y="1342668"/>
            <a:ext cx="3935406" cy="54395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B00E193-7C5B-4C3D-8E7D-381CE93A507B}"/>
              </a:ext>
            </a:extLst>
          </p:cNvPr>
          <p:cNvSpPr txBox="1"/>
          <p:nvPr/>
        </p:nvSpPr>
        <p:spPr>
          <a:xfrm>
            <a:off x="2285428" y="1337395"/>
            <a:ext cx="3291840" cy="923330"/>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1. </a:t>
            </a:r>
            <a:r>
              <a:rPr lang="en-US" dirty="0">
                <a:latin typeface="Verdana" panose="020B0604030504040204" pitchFamily="34" charset="0"/>
                <a:ea typeface="Verdana" panose="020B0604030504040204" pitchFamily="34" charset="0"/>
              </a:rPr>
              <a:t>One-on-one coaching sessions</a:t>
            </a:r>
          </a:p>
          <a:p>
            <a:endParaRPr lang="en-US"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F2A8939B-ED7E-46CF-9AB6-EFF016659E38}"/>
              </a:ext>
            </a:extLst>
          </p:cNvPr>
          <p:cNvSpPr txBox="1"/>
          <p:nvPr/>
        </p:nvSpPr>
        <p:spPr>
          <a:xfrm>
            <a:off x="1752645" y="5578565"/>
            <a:ext cx="1903590" cy="523220"/>
          </a:xfrm>
          <a:prstGeom prst="rect">
            <a:avLst/>
          </a:prstGeom>
          <a:noFill/>
        </p:spPr>
        <p:txBody>
          <a:bodyPr wrap="square" rtlCol="0">
            <a:spAutoFit/>
          </a:bodyPr>
          <a:lstStyle/>
          <a:p>
            <a:pPr lvl="0" algn="r"/>
            <a:r>
              <a:rPr lang="en-US" sz="1400" b="1" dirty="0">
                <a:latin typeface="Verdana" panose="020B0604030504040204" pitchFamily="34" charset="0"/>
                <a:ea typeface="Verdana" panose="020B0604030504040204" pitchFamily="34" charset="0"/>
              </a:rPr>
              <a:t>7. </a:t>
            </a:r>
            <a:r>
              <a:rPr lang="en-US" sz="1400" dirty="0">
                <a:latin typeface="Verdana" panose="020B0604030504040204" pitchFamily="34" charset="0"/>
                <a:ea typeface="Verdana" panose="020B0604030504040204" pitchFamily="34" charset="0"/>
              </a:rPr>
              <a:t>Refund Emails</a:t>
            </a:r>
          </a:p>
          <a:p>
            <a:endParaRPr lang="en-US" sz="1400" dirty="0">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E41D3AF4-A9BE-4583-8B8E-2D3DEAA1667D}"/>
              </a:ext>
            </a:extLst>
          </p:cNvPr>
          <p:cNvSpPr txBox="1"/>
          <p:nvPr/>
        </p:nvSpPr>
        <p:spPr>
          <a:xfrm>
            <a:off x="307466" y="4773024"/>
            <a:ext cx="3169920" cy="923330"/>
          </a:xfrm>
          <a:prstGeom prst="rect">
            <a:avLst/>
          </a:prstGeom>
          <a:noFill/>
        </p:spPr>
        <p:txBody>
          <a:bodyPr wrap="square" rtlCol="0">
            <a:spAutoFit/>
          </a:bodyPr>
          <a:lstStyle/>
          <a:p>
            <a:pPr algn="r"/>
            <a:r>
              <a:rPr lang="en-US" b="1" dirty="0"/>
              <a:t>6. </a:t>
            </a:r>
            <a:r>
              <a:rPr lang="en-US" dirty="0"/>
              <a:t>Debt Letters</a:t>
            </a:r>
          </a:p>
          <a:p>
            <a:pPr algn="r"/>
            <a:r>
              <a:rPr lang="en-US" dirty="0"/>
              <a:t>(Bonus: they reach family too!)</a:t>
            </a:r>
          </a:p>
          <a:p>
            <a:endParaRPr lang="en-US" dirty="0"/>
          </a:p>
        </p:txBody>
      </p:sp>
      <p:sp>
        <p:nvSpPr>
          <p:cNvPr id="13" name="TextBox 12">
            <a:extLst>
              <a:ext uri="{FF2B5EF4-FFF2-40B4-BE49-F238E27FC236}">
                <a16:creationId xmlns:a16="http://schemas.microsoft.com/office/drawing/2014/main" id="{233A1D1B-C791-4FF4-B739-64B22D4AFDAA}"/>
              </a:ext>
            </a:extLst>
          </p:cNvPr>
          <p:cNvSpPr txBox="1"/>
          <p:nvPr/>
        </p:nvSpPr>
        <p:spPr>
          <a:xfrm>
            <a:off x="1103071" y="1927682"/>
            <a:ext cx="4104105" cy="923330"/>
          </a:xfrm>
          <a:prstGeom prst="rect">
            <a:avLst/>
          </a:prstGeom>
          <a:noFill/>
        </p:spPr>
        <p:txBody>
          <a:bodyPr wrap="square" rtlCol="0">
            <a:spAutoFit/>
          </a:bodyPr>
          <a:lstStyle/>
          <a:p>
            <a:pPr algn="r"/>
            <a:r>
              <a:rPr lang="en-US" b="1" dirty="0">
                <a:latin typeface="Verdana" panose="020B0604030504040204" pitchFamily="34" charset="0"/>
                <a:ea typeface="Verdana" panose="020B0604030504040204" pitchFamily="34" charset="0"/>
              </a:rPr>
              <a:t>2. </a:t>
            </a:r>
            <a:r>
              <a:rPr lang="en-US" dirty="0">
                <a:latin typeface="Verdana" panose="020B0604030504040204" pitchFamily="34" charset="0"/>
                <a:ea typeface="Verdana" panose="020B0604030504040204" pitchFamily="34" charset="0"/>
              </a:rPr>
              <a:t>One credit mini course (active engagement)</a:t>
            </a:r>
          </a:p>
          <a:p>
            <a:endParaRPr lang="en-US" dirty="0">
              <a:latin typeface="Verdana" panose="020B0604030504040204" pitchFamily="34" charset="0"/>
              <a:ea typeface="Verdana" panose="020B0604030504040204" pitchFamily="34" charset="0"/>
            </a:endParaRPr>
          </a:p>
        </p:txBody>
      </p:sp>
      <p:sp>
        <p:nvSpPr>
          <p:cNvPr id="14" name="TextBox 13">
            <a:extLst>
              <a:ext uri="{FF2B5EF4-FFF2-40B4-BE49-F238E27FC236}">
                <a16:creationId xmlns:a16="http://schemas.microsoft.com/office/drawing/2014/main" id="{71762C36-C3C2-4E12-B676-3F4C27615A23}"/>
              </a:ext>
            </a:extLst>
          </p:cNvPr>
          <p:cNvSpPr txBox="1"/>
          <p:nvPr/>
        </p:nvSpPr>
        <p:spPr>
          <a:xfrm>
            <a:off x="1043709" y="3211116"/>
            <a:ext cx="3493053" cy="923330"/>
          </a:xfrm>
          <a:prstGeom prst="rect">
            <a:avLst/>
          </a:prstGeom>
          <a:noFill/>
        </p:spPr>
        <p:txBody>
          <a:bodyPr wrap="square" rtlCol="0">
            <a:spAutoFit/>
          </a:bodyPr>
          <a:lstStyle/>
          <a:p>
            <a:pPr algn="r"/>
            <a:r>
              <a:rPr lang="en-US" b="1" dirty="0"/>
              <a:t>4. </a:t>
            </a:r>
            <a:r>
              <a:rPr lang="en-US" dirty="0"/>
              <a:t>Presentations – Residence Halls, Classroom, Clubs, etc.</a:t>
            </a:r>
          </a:p>
          <a:p>
            <a:pPr algn="r"/>
            <a:endParaRPr lang="en-US" dirty="0"/>
          </a:p>
        </p:txBody>
      </p:sp>
      <p:sp>
        <p:nvSpPr>
          <p:cNvPr id="15" name="TextBox 14">
            <a:extLst>
              <a:ext uri="{FF2B5EF4-FFF2-40B4-BE49-F238E27FC236}">
                <a16:creationId xmlns:a16="http://schemas.microsoft.com/office/drawing/2014/main" id="{6EACF9D1-A323-4964-9579-952F11A56465}"/>
              </a:ext>
            </a:extLst>
          </p:cNvPr>
          <p:cNvSpPr txBox="1"/>
          <p:nvPr/>
        </p:nvSpPr>
        <p:spPr>
          <a:xfrm>
            <a:off x="776194" y="4016657"/>
            <a:ext cx="3291840" cy="738664"/>
          </a:xfrm>
          <a:prstGeom prst="rect">
            <a:avLst/>
          </a:prstGeom>
          <a:noFill/>
        </p:spPr>
        <p:txBody>
          <a:bodyPr wrap="square" rtlCol="0">
            <a:spAutoFit/>
          </a:bodyPr>
          <a:lstStyle/>
          <a:p>
            <a:pPr algn="r"/>
            <a:r>
              <a:rPr lang="en-US" sz="1400" b="1" dirty="0">
                <a:latin typeface="Verdana" panose="020B0604030504040204" pitchFamily="34" charset="0"/>
                <a:ea typeface="Verdana" panose="020B0604030504040204" pitchFamily="34" charset="0"/>
              </a:rPr>
              <a:t>5. </a:t>
            </a:r>
            <a:r>
              <a:rPr lang="en-US" sz="1400" dirty="0">
                <a:latin typeface="Verdana" panose="020B0604030504040204" pitchFamily="34" charset="0"/>
                <a:ea typeface="Verdana" panose="020B0604030504040204" pitchFamily="34" charset="0"/>
              </a:rPr>
              <a:t>Tabling/Campus Presence (passive engagement)</a:t>
            </a:r>
          </a:p>
          <a:p>
            <a:endParaRPr lang="en-US" sz="1400" dirty="0">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250156EA-B56C-4E71-A541-0CF50DBCBE10}"/>
              </a:ext>
            </a:extLst>
          </p:cNvPr>
          <p:cNvSpPr txBox="1"/>
          <p:nvPr/>
        </p:nvSpPr>
        <p:spPr>
          <a:xfrm>
            <a:off x="963102" y="2669007"/>
            <a:ext cx="4281543" cy="584775"/>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3. </a:t>
            </a:r>
            <a:r>
              <a:rPr lang="en-US" sz="1600" dirty="0">
                <a:latin typeface="Verdana" panose="020B0604030504040204" pitchFamily="34" charset="0"/>
                <a:ea typeface="Verdana" panose="020B0604030504040204" pitchFamily="34" charset="0"/>
              </a:rPr>
              <a:t>Campus-Wide Event each semester</a:t>
            </a:r>
          </a:p>
          <a:p>
            <a:endParaRPr lang="en-US" sz="1600" dirty="0">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7CD53569-1F47-4655-A46E-E661846CD8DA}"/>
              </a:ext>
            </a:extLst>
          </p:cNvPr>
          <p:cNvSpPr txBox="1"/>
          <p:nvPr/>
        </p:nvSpPr>
        <p:spPr>
          <a:xfrm>
            <a:off x="7431777" y="1525024"/>
            <a:ext cx="3291840" cy="923330"/>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Other elements of program:</a:t>
            </a:r>
          </a:p>
          <a:p>
            <a:endParaRPr lang="en-US" dirty="0">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E712F7A2-1873-48E1-860E-05CBFF67D104}"/>
              </a:ext>
            </a:extLst>
          </p:cNvPr>
          <p:cNvSpPr txBox="1"/>
          <p:nvPr/>
        </p:nvSpPr>
        <p:spPr>
          <a:xfrm>
            <a:off x="7640313" y="2623121"/>
            <a:ext cx="484514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Making Cent$ on the Move</a:t>
            </a:r>
          </a:p>
          <a:p>
            <a:endParaRPr lang="en-US" dirty="0"/>
          </a:p>
          <a:p>
            <a:pPr marL="285750" indent="-285750">
              <a:buFont typeface="Arial" panose="020B0604020202020204" pitchFamily="34" charset="0"/>
              <a:buChar char="•"/>
            </a:pPr>
            <a:r>
              <a:rPr lang="en-US" dirty="0"/>
              <a:t>Internship Opportunities</a:t>
            </a:r>
          </a:p>
          <a:p>
            <a:pPr marL="742950" lvl="1" indent="-285750">
              <a:buFont typeface="Arial" panose="020B0604020202020204" pitchFamily="34" charset="0"/>
              <a:buChar char="•"/>
            </a:pPr>
            <a:r>
              <a:rPr lang="en-US" dirty="0"/>
              <a:t>Peer-to-peer coaching </a:t>
            </a:r>
          </a:p>
          <a:p>
            <a:pPr lvl="1"/>
            <a:endParaRPr lang="en-US" dirty="0"/>
          </a:p>
          <a:p>
            <a:pPr marL="285750" indent="-285750">
              <a:buFont typeface="Arial" panose="020B0604020202020204" pitchFamily="34" charset="0"/>
              <a:buChar char="•"/>
            </a:pPr>
            <a:r>
              <a:rPr lang="en-US" dirty="0"/>
              <a:t>Faculty / Professional Development</a:t>
            </a:r>
          </a:p>
          <a:p>
            <a:pPr marL="742950" lvl="1" indent="-285750">
              <a:buFont typeface="Arial" panose="020B0604020202020204" pitchFamily="34" charset="0"/>
              <a:buChar char="•"/>
            </a:pPr>
            <a:r>
              <a:rPr lang="en-US" dirty="0"/>
              <a:t>Budgeting, Credit, Loan Repayment</a:t>
            </a:r>
          </a:p>
        </p:txBody>
      </p:sp>
      <p:sp>
        <p:nvSpPr>
          <p:cNvPr id="20" name="TextBox 19">
            <a:extLst>
              <a:ext uri="{FF2B5EF4-FFF2-40B4-BE49-F238E27FC236}">
                <a16:creationId xmlns:a16="http://schemas.microsoft.com/office/drawing/2014/main" id="{0914D9F0-9B7A-4CCE-9542-C7F9C3ED890F}"/>
              </a:ext>
            </a:extLst>
          </p:cNvPr>
          <p:cNvSpPr txBox="1"/>
          <p:nvPr/>
        </p:nvSpPr>
        <p:spPr>
          <a:xfrm>
            <a:off x="660533" y="-4444"/>
            <a:ext cx="11545385" cy="830997"/>
          </a:xfrm>
          <a:prstGeom prst="rect">
            <a:avLst/>
          </a:prstGeom>
          <a:noFill/>
        </p:spPr>
        <p:txBody>
          <a:bodyPr wrap="square" rtlCol="0">
            <a:spAutoFit/>
          </a:bodyPr>
          <a:lstStyle/>
          <a:p>
            <a:r>
              <a:rPr lang="en-US" sz="4800" dirty="0">
                <a:solidFill>
                  <a:srgbClr val="D31246"/>
                </a:solidFill>
                <a:latin typeface="Verdana" panose="020B0604030504040204" pitchFamily="34" charset="0"/>
                <a:ea typeface="Verdana" panose="020B0604030504040204" pitchFamily="34" charset="0"/>
              </a:rPr>
              <a:t>Points of Impact</a:t>
            </a:r>
          </a:p>
        </p:txBody>
      </p:sp>
      <p:sp>
        <p:nvSpPr>
          <p:cNvPr id="10" name="Rectangle: Rounded Corners 9">
            <a:extLst>
              <a:ext uri="{FF2B5EF4-FFF2-40B4-BE49-F238E27FC236}">
                <a16:creationId xmlns:a16="http://schemas.microsoft.com/office/drawing/2014/main" id="{578FA1AF-FAA1-4B2A-AA33-2B3BBE530D69}"/>
              </a:ext>
            </a:extLst>
          </p:cNvPr>
          <p:cNvSpPr/>
          <p:nvPr/>
        </p:nvSpPr>
        <p:spPr>
          <a:xfrm>
            <a:off x="7433352" y="2965581"/>
            <a:ext cx="4758648" cy="2886579"/>
          </a:xfrm>
          <a:prstGeom prst="round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AEBBCED5-F1D0-4719-9A89-DE3995A2FEC7}"/>
              </a:ext>
            </a:extLst>
          </p:cNvPr>
          <p:cNvSpPr/>
          <p:nvPr/>
        </p:nvSpPr>
        <p:spPr>
          <a:xfrm>
            <a:off x="7431777" y="2269577"/>
            <a:ext cx="4638391" cy="255963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150298D-4388-4C4C-8490-2F183F5F4659}"/>
              </a:ext>
            </a:extLst>
          </p:cNvPr>
          <p:cNvSpPr txBox="1"/>
          <p:nvPr/>
        </p:nvSpPr>
        <p:spPr>
          <a:xfrm>
            <a:off x="281286" y="6016013"/>
            <a:ext cx="3417410" cy="923330"/>
          </a:xfrm>
          <a:prstGeom prst="rect">
            <a:avLst/>
          </a:prstGeom>
          <a:noFill/>
        </p:spPr>
        <p:txBody>
          <a:bodyPr wrap="square" rtlCol="0">
            <a:spAutoFit/>
          </a:bodyPr>
          <a:lstStyle/>
          <a:p>
            <a:pPr algn="r"/>
            <a:r>
              <a:rPr lang="en-US" b="1" dirty="0"/>
              <a:t>8.  </a:t>
            </a:r>
            <a:r>
              <a:rPr lang="en-US" dirty="0"/>
              <a:t>Social Media</a:t>
            </a:r>
          </a:p>
          <a:p>
            <a:pPr algn="r"/>
            <a:r>
              <a:rPr lang="en-US" dirty="0"/>
              <a:t>(Insta: </a:t>
            </a:r>
            <a:r>
              <a:rPr lang="en-US" dirty="0" err="1"/>
              <a:t>makingcentsoneonta</a:t>
            </a:r>
            <a:r>
              <a:rPr lang="en-US" dirty="0"/>
              <a:t>)</a:t>
            </a:r>
          </a:p>
          <a:p>
            <a:endParaRPr lang="en-US" dirty="0"/>
          </a:p>
        </p:txBody>
      </p:sp>
    </p:spTree>
    <p:extLst>
      <p:ext uri="{BB962C8B-B14F-4D97-AF65-F5344CB8AC3E}">
        <p14:creationId xmlns:p14="http://schemas.microsoft.com/office/powerpoint/2010/main" val="211639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randombar(horizontal)">
                                      <p:cBhvr>
                                        <p:cTn id="55" dur="500"/>
                                        <p:tgtEl>
                                          <p:spTgt spid="22"/>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7" grpId="0"/>
      <p:bldP spid="22"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B58F6B-6BE2-4D12-BB3B-F27F1F7DB909}"/>
              </a:ext>
            </a:extLst>
          </p:cNvPr>
          <p:cNvSpPr/>
          <p:nvPr/>
        </p:nvSpPr>
        <p:spPr>
          <a:xfrm>
            <a:off x="0" y="5759116"/>
            <a:ext cx="2887579" cy="10988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28787" y="0"/>
            <a:ext cx="8606421" cy="1325563"/>
          </a:xfrm>
        </p:spPr>
        <p:txBody>
          <a:bodyPr>
            <a:normAutofit/>
          </a:bodyPr>
          <a:lstStyle/>
          <a:p>
            <a:r>
              <a:rPr lang="en-US" sz="3600" dirty="0"/>
              <a:t>Our First Attempt (and it paid off!):</a:t>
            </a:r>
          </a:p>
        </p:txBody>
      </p:sp>
      <p:sp>
        <p:nvSpPr>
          <p:cNvPr id="6" name="Content Placeholder 2"/>
          <p:cNvSpPr>
            <a:spLocks noGrp="1"/>
          </p:cNvSpPr>
          <p:nvPr>
            <p:ph idx="1"/>
          </p:nvPr>
        </p:nvSpPr>
        <p:spPr>
          <a:xfrm>
            <a:off x="301098" y="1325563"/>
            <a:ext cx="8261797" cy="5318125"/>
          </a:xfrm>
        </p:spPr>
        <p:txBody>
          <a:bodyPr>
            <a:normAutofit/>
          </a:bodyPr>
          <a:lstStyle/>
          <a:p>
            <a:r>
              <a:rPr lang="en-US" dirty="0"/>
              <a:t>Making Cent$ on the Move</a:t>
            </a:r>
          </a:p>
          <a:p>
            <a:pPr lvl="1"/>
            <a:r>
              <a:rPr lang="en-US" dirty="0"/>
              <a:t>Partnered with school thrift shop and dining services to provide prizes</a:t>
            </a:r>
          </a:p>
          <a:p>
            <a:pPr lvl="1"/>
            <a:r>
              <a:rPr lang="en-US" dirty="0"/>
              <a:t>Extremely positive student feedback. Loved the risk of getting kicked out for incorrect answers.</a:t>
            </a:r>
          </a:p>
          <a:p>
            <a:pPr lvl="1"/>
            <a:r>
              <a:rPr lang="en-US" dirty="0"/>
              <a:t>Template for questions to ask</a:t>
            </a:r>
          </a:p>
          <a:p>
            <a:pPr lvl="1"/>
            <a:endParaRPr lang="en-US" dirty="0"/>
          </a:p>
        </p:txBody>
      </p:sp>
      <p:pic>
        <p:nvPicPr>
          <p:cNvPr id="13" name="Content Placeholder 12">
            <a:extLst>
              <a:ext uri="{FF2B5EF4-FFF2-40B4-BE49-F238E27FC236}">
                <a16:creationId xmlns:a16="http://schemas.microsoft.com/office/drawing/2014/main" id="{289673FF-DF16-4C7E-8837-0B1EC2B0BB5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414588" y="3707283"/>
            <a:ext cx="4000500" cy="3000375"/>
          </a:xfrm>
        </p:spPr>
      </p:pic>
    </p:spTree>
    <p:extLst>
      <p:ext uri="{BB962C8B-B14F-4D97-AF65-F5344CB8AC3E}">
        <p14:creationId xmlns:p14="http://schemas.microsoft.com/office/powerpoint/2010/main" val="232972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What’s For Dinner?</a:t>
            </a:r>
          </a:p>
        </p:txBody>
      </p:sp>
      <p:sp>
        <p:nvSpPr>
          <p:cNvPr id="6" name="Content Placeholder 2"/>
          <p:cNvSpPr>
            <a:spLocks noGrp="1"/>
          </p:cNvSpPr>
          <p:nvPr>
            <p:ph idx="1"/>
          </p:nvPr>
        </p:nvSpPr>
        <p:spPr/>
        <p:txBody>
          <a:bodyPr>
            <a:normAutofit/>
          </a:bodyPr>
          <a:lstStyle/>
          <a:p>
            <a:pPr marL="0" indent="0">
              <a:buNone/>
            </a:pPr>
            <a:r>
              <a:rPr lang="en-US" dirty="0"/>
              <a:t>Check the menu! (target audience: student RAs that need to put on regular programming in the residence halls.)</a:t>
            </a:r>
          </a:p>
          <a:p>
            <a:pPr marL="0" indent="0">
              <a:buNone/>
            </a:pPr>
            <a:endParaRPr lang="en-US" dirty="0"/>
          </a:p>
          <a:p>
            <a:pPr marL="0" indent="0">
              <a:buNone/>
            </a:pPr>
            <a:r>
              <a:rPr lang="en-US" dirty="0"/>
              <a:t>				</a:t>
            </a:r>
          </a:p>
        </p:txBody>
      </p:sp>
      <p:pic>
        <p:nvPicPr>
          <p:cNvPr id="7" name="Content Placeholder 6">
            <a:extLst>
              <a:ext uri="{FF2B5EF4-FFF2-40B4-BE49-F238E27FC236}">
                <a16:creationId xmlns:a16="http://schemas.microsoft.com/office/drawing/2014/main" id="{8F6AC8F0-CAED-CC40-A5AD-7B1CD0378C3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63025" y="1759221"/>
            <a:ext cx="2998788" cy="3339559"/>
          </a:xfrm>
          <a:prstGeom prst="rect">
            <a:avLst/>
          </a:prstGeom>
        </p:spPr>
      </p:pic>
      <p:pic>
        <p:nvPicPr>
          <p:cNvPr id="2" name="Picture 1">
            <a:hlinkClick r:id="rId4"/>
            <a:extLst>
              <a:ext uri="{FF2B5EF4-FFF2-40B4-BE49-F238E27FC236}">
                <a16:creationId xmlns:a16="http://schemas.microsoft.com/office/drawing/2014/main" id="{61DA10DB-0572-4656-BB3C-632851E220E0}"/>
              </a:ext>
            </a:extLst>
          </p:cNvPr>
          <p:cNvPicPr>
            <a:picLocks noChangeAspect="1"/>
          </p:cNvPicPr>
          <p:nvPr/>
        </p:nvPicPr>
        <p:blipFill>
          <a:blip r:embed="rId5"/>
          <a:stretch>
            <a:fillRect/>
          </a:stretch>
        </p:blipFill>
        <p:spPr>
          <a:xfrm>
            <a:off x="1689649" y="3067422"/>
            <a:ext cx="5839864" cy="3270324"/>
          </a:xfrm>
          <a:prstGeom prst="rect">
            <a:avLst/>
          </a:prstGeom>
        </p:spPr>
      </p:pic>
      <p:sp>
        <p:nvSpPr>
          <p:cNvPr id="3" name="Rectangle 2">
            <a:extLst>
              <a:ext uri="{FF2B5EF4-FFF2-40B4-BE49-F238E27FC236}">
                <a16:creationId xmlns:a16="http://schemas.microsoft.com/office/drawing/2014/main" id="{22874469-95F8-41F6-9D81-67BFF8226239}"/>
              </a:ext>
            </a:extLst>
          </p:cNvPr>
          <p:cNvSpPr/>
          <p:nvPr/>
        </p:nvSpPr>
        <p:spPr>
          <a:xfrm>
            <a:off x="1496627" y="2881852"/>
            <a:ext cx="1017974" cy="3455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3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B58F6B-6BE2-4D12-BB3B-F27F1F7DB909}"/>
              </a:ext>
            </a:extLst>
          </p:cNvPr>
          <p:cNvSpPr/>
          <p:nvPr/>
        </p:nvSpPr>
        <p:spPr>
          <a:xfrm>
            <a:off x="0" y="5715000"/>
            <a:ext cx="2887579" cy="1143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07304" y="-304800"/>
            <a:ext cx="8606421" cy="1325563"/>
          </a:xfrm>
        </p:spPr>
        <p:txBody>
          <a:bodyPr>
            <a:normAutofit/>
          </a:bodyPr>
          <a:lstStyle/>
          <a:p>
            <a:r>
              <a:rPr lang="en-US" sz="3600" dirty="0"/>
              <a:t>Making Cent$: Some of our Campus Partners</a:t>
            </a:r>
          </a:p>
        </p:txBody>
      </p:sp>
      <p:sp>
        <p:nvSpPr>
          <p:cNvPr id="6" name="Content Placeholder 2"/>
          <p:cNvSpPr>
            <a:spLocks noGrp="1"/>
          </p:cNvSpPr>
          <p:nvPr>
            <p:ph idx="1"/>
          </p:nvPr>
        </p:nvSpPr>
        <p:spPr>
          <a:xfrm>
            <a:off x="230187" y="655444"/>
            <a:ext cx="8360656" cy="6346881"/>
          </a:xfrm>
        </p:spPr>
        <p:txBody>
          <a:bodyPr>
            <a:normAutofit fontScale="47500" lnSpcReduction="20000"/>
          </a:bodyPr>
          <a:lstStyle/>
          <a:p>
            <a:pPr marL="0" indent="0">
              <a:buNone/>
            </a:pPr>
            <a:r>
              <a:rPr lang="en-US" sz="4200" dirty="0"/>
              <a:t>Consider reaching out to the following areas:</a:t>
            </a:r>
          </a:p>
          <a:p>
            <a:r>
              <a:rPr lang="en-US" sz="3400" dirty="0"/>
              <a:t>Access Opportunity Programs</a:t>
            </a:r>
          </a:p>
          <a:p>
            <a:pPr lvl="1"/>
            <a:r>
              <a:rPr lang="en-US" sz="2900" dirty="0"/>
              <a:t>Eat lunch with them if you have a summer program, Train their counselors on what you do, Offer services to their department</a:t>
            </a:r>
          </a:p>
          <a:p>
            <a:r>
              <a:rPr lang="en-US" sz="3400" dirty="0"/>
              <a:t>New Student Services</a:t>
            </a:r>
          </a:p>
          <a:p>
            <a:pPr lvl="1"/>
            <a:r>
              <a:rPr lang="en-US" sz="2900" dirty="0"/>
              <a:t>Orientation – Present with other offices, Incorporate content into existing sessions, write skits for Orientation (Kevin has a theatre degree, but you can have the skits he wrote too if you want!)</a:t>
            </a:r>
          </a:p>
          <a:p>
            <a:r>
              <a:rPr lang="en-US" sz="3400" dirty="0"/>
              <a:t> Academic Advisement</a:t>
            </a:r>
          </a:p>
          <a:p>
            <a:pPr lvl="1"/>
            <a:r>
              <a:rPr lang="en-US" sz="2900" dirty="0"/>
              <a:t>Wants and Needs of their college experience, Graduating early discussion (remember, be unbiased and provide them with information!), How your gen eds. Can apply to your field of study conversation, etc.</a:t>
            </a:r>
          </a:p>
          <a:p>
            <a:r>
              <a:rPr lang="en-US" sz="3400" dirty="0"/>
              <a:t>Career Development</a:t>
            </a:r>
          </a:p>
          <a:p>
            <a:pPr lvl="1"/>
            <a:r>
              <a:rPr lang="en-US" sz="2900" dirty="0"/>
              <a:t>Cost of living and job offer comparison, LGBTQ Resumes and states with non-discrimination employment laws, Budgeting for internship experiences, etc.</a:t>
            </a:r>
          </a:p>
          <a:p>
            <a:r>
              <a:rPr lang="en-US" sz="3400" dirty="0"/>
              <a:t>Community Standards</a:t>
            </a:r>
          </a:p>
          <a:p>
            <a:pPr lvl="1"/>
            <a:r>
              <a:rPr lang="en-US" sz="2900" dirty="0"/>
              <a:t>Moving into the community (off campus): Be a good neighbor, things to look for in a lease, budgeting for off-campus expenses, paying utilities to build credit, parking laws in the community, how to pay parking tickets, what to do if your car gets toed, etc.</a:t>
            </a:r>
          </a:p>
          <a:p>
            <a:r>
              <a:rPr lang="en-US" sz="3400" dirty="0"/>
              <a:t>Sustainability</a:t>
            </a:r>
          </a:p>
          <a:p>
            <a:pPr lvl="1"/>
            <a:r>
              <a:rPr lang="en-US" sz="2900" dirty="0"/>
              <a:t>Bottled water vs reusable water bottle, buying the appropriate amount of groceries (reducing waste and wasted dollars), Thrift store locations in town, etc.</a:t>
            </a:r>
          </a:p>
          <a:p>
            <a:r>
              <a:rPr lang="en-US" sz="3400" dirty="0"/>
              <a:t>Residential Community Life</a:t>
            </a:r>
          </a:p>
          <a:p>
            <a:pPr lvl="1"/>
            <a:r>
              <a:rPr lang="en-US" sz="2900" dirty="0"/>
              <a:t>Offer services to their professional staff, Be incorporated into their RA training, Find out how they do programming and make it your goal to offer more presentations than any other office!</a:t>
            </a:r>
          </a:p>
          <a:p>
            <a:r>
              <a:rPr lang="en-US" sz="3400" dirty="0"/>
              <a:t>Alumni Association / Donor Relations</a:t>
            </a:r>
          </a:p>
          <a:p>
            <a:pPr lvl="1"/>
            <a:r>
              <a:rPr lang="en-US" sz="2900" dirty="0"/>
              <a:t>Provide alumni with a service to build and maintain their connection to campus in a positive way (not just asking them for money, but assisting them with budget sheets and information on loan repayment), Send mailing to students 5 months after graduation that have borrowed loans.</a:t>
            </a:r>
          </a:p>
          <a:p>
            <a:pPr marL="0" indent="0">
              <a:buNone/>
            </a:pPr>
            <a:endParaRPr lang="en-US" dirty="0"/>
          </a:p>
        </p:txBody>
      </p:sp>
      <p:pic>
        <p:nvPicPr>
          <p:cNvPr id="7" name="Content Placeholder 6">
            <a:extLst>
              <a:ext uri="{FF2B5EF4-FFF2-40B4-BE49-F238E27FC236}">
                <a16:creationId xmlns:a16="http://schemas.microsoft.com/office/drawing/2014/main" id="{5217FD90-1102-3D4C-9A9F-3621BD510A6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63025" y="1759221"/>
            <a:ext cx="2998788" cy="3339559"/>
          </a:xfrm>
          <a:prstGeom prst="rect">
            <a:avLst/>
          </a:prstGeom>
        </p:spPr>
      </p:pic>
    </p:spTree>
    <p:extLst>
      <p:ext uri="{BB962C8B-B14F-4D97-AF65-F5344CB8AC3E}">
        <p14:creationId xmlns:p14="http://schemas.microsoft.com/office/powerpoint/2010/main" val="82600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additive="base">
                                        <p:cTn id="4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xEl>
                                              <p:pRg st="9" end="9"/>
                                            </p:txEl>
                                          </p:spTgt>
                                        </p:tgtEl>
                                        <p:attrNameLst>
                                          <p:attrName>style.visibility</p:attrName>
                                        </p:attrNameLst>
                                      </p:cBhvr>
                                      <p:to>
                                        <p:strVal val="visible"/>
                                      </p:to>
                                    </p:set>
                                    <p:anim calcmode="lin" valueType="num">
                                      <p:cBhvr additive="base">
                                        <p:cTn id="5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 calcmode="lin" valueType="num">
                                      <p:cBhvr additive="base">
                                        <p:cTn id="5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xEl>
                                              <p:pRg st="11" end="11"/>
                                            </p:txEl>
                                          </p:spTgt>
                                        </p:tgtEl>
                                        <p:attrNameLst>
                                          <p:attrName>style.visibility</p:attrName>
                                        </p:attrNameLst>
                                      </p:cBhvr>
                                      <p:to>
                                        <p:strVal val="visible"/>
                                      </p:to>
                                    </p:set>
                                    <p:anim calcmode="lin" valueType="num">
                                      <p:cBhvr additive="base">
                                        <p:cTn id="6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 calcmode="lin" valueType="num">
                                      <p:cBhvr additive="base">
                                        <p:cTn id="67"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13" end="13"/>
                                            </p:txEl>
                                          </p:spTgt>
                                        </p:tgtEl>
                                        <p:attrNameLst>
                                          <p:attrName>style.visibility</p:attrName>
                                        </p:attrNameLst>
                                      </p:cBhvr>
                                      <p:to>
                                        <p:strVal val="visible"/>
                                      </p:to>
                                    </p:set>
                                    <p:anim calcmode="lin" valueType="num">
                                      <p:cBhvr additive="base">
                                        <p:cTn id="73"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
                                            <p:txEl>
                                              <p:pRg st="14" end="14"/>
                                            </p:txEl>
                                          </p:spTgt>
                                        </p:tgtEl>
                                        <p:attrNameLst>
                                          <p:attrName>style.visibility</p:attrName>
                                        </p:attrNameLst>
                                      </p:cBhvr>
                                      <p:to>
                                        <p:strVal val="visible"/>
                                      </p:to>
                                    </p:set>
                                    <p:anim calcmode="lin" valueType="num">
                                      <p:cBhvr additive="base">
                                        <p:cTn id="77"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6">
                                            <p:txEl>
                                              <p:pRg st="15" end="15"/>
                                            </p:txEl>
                                          </p:spTgt>
                                        </p:tgtEl>
                                        <p:attrNameLst>
                                          <p:attrName>style.visibility</p:attrName>
                                        </p:attrNameLst>
                                      </p:cBhvr>
                                      <p:to>
                                        <p:strVal val="visible"/>
                                      </p:to>
                                    </p:set>
                                    <p:anim calcmode="lin" valueType="num">
                                      <p:cBhvr additive="base">
                                        <p:cTn id="83"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
                                            <p:txEl>
                                              <p:pRg st="16" end="16"/>
                                            </p:txEl>
                                          </p:spTgt>
                                        </p:tgtEl>
                                        <p:attrNameLst>
                                          <p:attrName>style.visibility</p:attrName>
                                        </p:attrNameLst>
                                      </p:cBhvr>
                                      <p:to>
                                        <p:strVal val="visible"/>
                                      </p:to>
                                    </p:set>
                                    <p:anim calcmode="lin" valueType="num">
                                      <p:cBhvr additive="base">
                                        <p:cTn id="87"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6">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8787" y="0"/>
            <a:ext cx="8929151" cy="1325563"/>
          </a:xfrm>
        </p:spPr>
        <p:txBody>
          <a:bodyPr>
            <a:normAutofit/>
          </a:bodyPr>
          <a:lstStyle/>
          <a:p>
            <a:r>
              <a:rPr lang="en-US" sz="4000" dirty="0"/>
              <a:t>Making Cent$ of Life After College: A Campus-Wide Effort</a:t>
            </a:r>
          </a:p>
        </p:txBody>
      </p:sp>
      <p:sp>
        <p:nvSpPr>
          <p:cNvPr id="6" name="Content Placeholder 2"/>
          <p:cNvSpPr>
            <a:spLocks noGrp="1"/>
          </p:cNvSpPr>
          <p:nvPr>
            <p:ph idx="1"/>
          </p:nvPr>
        </p:nvSpPr>
        <p:spPr/>
        <p:txBody>
          <a:bodyPr>
            <a:normAutofit lnSpcReduction="10000"/>
          </a:bodyPr>
          <a:lstStyle/>
          <a:p>
            <a:pPr marL="0" indent="0">
              <a:buNone/>
            </a:pPr>
            <a:r>
              <a:rPr lang="en-US" dirty="0"/>
              <a:t>What You Have Access To:</a:t>
            </a:r>
          </a:p>
          <a:p>
            <a:r>
              <a:rPr lang="en-US" dirty="0"/>
              <a:t>Suggested timeline on planning your event</a:t>
            </a:r>
          </a:p>
          <a:p>
            <a:r>
              <a:rPr lang="en-US" dirty="0"/>
              <a:t>18 Table Signs with price ranges and resources for calculations</a:t>
            </a:r>
          </a:p>
          <a:p>
            <a:r>
              <a:rPr lang="en-US" dirty="0"/>
              <a:t>Email templates for volunteers specific to each individual table.</a:t>
            </a:r>
          </a:p>
          <a:p>
            <a:r>
              <a:rPr lang="en-US" dirty="0"/>
              <a:t>Sample pre-registration form for student attendance</a:t>
            </a:r>
          </a:p>
          <a:p>
            <a:r>
              <a:rPr lang="en-US" dirty="0"/>
              <a:t>Table order/layout recommendation</a:t>
            </a:r>
          </a:p>
          <a:p>
            <a:r>
              <a:rPr lang="en-US" dirty="0"/>
              <a:t>Video with student testimonials of the event</a:t>
            </a:r>
          </a:p>
          <a:p>
            <a:pPr marL="0" indent="0">
              <a:buNone/>
            </a:pPr>
            <a:endParaRPr lang="en-US" dirty="0"/>
          </a:p>
        </p:txBody>
      </p:sp>
      <p:pic>
        <p:nvPicPr>
          <p:cNvPr id="3" name="Picture 2">
            <a:extLst>
              <a:ext uri="{FF2B5EF4-FFF2-40B4-BE49-F238E27FC236}">
                <a16:creationId xmlns:a16="http://schemas.microsoft.com/office/drawing/2014/main" id="{E2B0DC3B-A02B-4B1B-8075-22857AE04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2285" y="2271713"/>
            <a:ext cx="3439715" cy="2293143"/>
          </a:xfrm>
          <a:prstGeom prst="rect">
            <a:avLst/>
          </a:prstGeom>
        </p:spPr>
      </p:pic>
    </p:spTree>
    <p:extLst>
      <p:ext uri="{BB962C8B-B14F-4D97-AF65-F5344CB8AC3E}">
        <p14:creationId xmlns:p14="http://schemas.microsoft.com/office/powerpoint/2010/main" val="16248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B58F6B-6BE2-4D12-BB3B-F27F1F7DB909}"/>
              </a:ext>
            </a:extLst>
          </p:cNvPr>
          <p:cNvSpPr/>
          <p:nvPr/>
        </p:nvSpPr>
        <p:spPr>
          <a:xfrm>
            <a:off x="0" y="5759116"/>
            <a:ext cx="2887579" cy="1143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28787" y="0"/>
            <a:ext cx="8606421" cy="1325563"/>
          </a:xfrm>
        </p:spPr>
        <p:txBody>
          <a:bodyPr>
            <a:normAutofit/>
          </a:bodyPr>
          <a:lstStyle/>
          <a:p>
            <a:r>
              <a:rPr lang="en-US" sz="3600" dirty="0"/>
              <a:t>Tracking Program Participation- Important!</a:t>
            </a:r>
          </a:p>
        </p:txBody>
      </p:sp>
      <p:sp>
        <p:nvSpPr>
          <p:cNvPr id="6" name="Content Placeholder 2"/>
          <p:cNvSpPr>
            <a:spLocks noGrp="1"/>
          </p:cNvSpPr>
          <p:nvPr>
            <p:ph idx="1"/>
          </p:nvPr>
        </p:nvSpPr>
        <p:spPr>
          <a:xfrm>
            <a:off x="301098" y="911875"/>
            <a:ext cx="8261797" cy="5731813"/>
          </a:xfrm>
        </p:spPr>
        <p:txBody>
          <a:bodyPr>
            <a:normAutofit fontScale="92500"/>
          </a:bodyPr>
          <a:lstStyle/>
          <a:p>
            <a:pPr marL="0" indent="0">
              <a:buNone/>
            </a:pPr>
            <a:r>
              <a:rPr lang="en-US" dirty="0"/>
              <a:t>Our Campus: Manually Monitored Attendance Tracking</a:t>
            </a:r>
          </a:p>
          <a:p>
            <a:pPr lvl="1"/>
            <a:r>
              <a:rPr lang="en-US" dirty="0"/>
              <a:t>An excel file with each student having their own, unique row.</a:t>
            </a:r>
          </a:p>
          <a:p>
            <a:pPr marL="0" indent="0">
              <a:buNone/>
            </a:pPr>
            <a:r>
              <a:rPr lang="en-US" dirty="0"/>
              <a:t>Columns are for each “moment of impact” with the Making Cent$ program.</a:t>
            </a:r>
          </a:p>
          <a:p>
            <a:pPr lvl="1"/>
            <a:r>
              <a:rPr lang="en-US" dirty="0"/>
              <a:t>This includes each one-on-one meeting, attendance at each presentation done (aside from new student orientation), tabling interaction, and event attendance.</a:t>
            </a:r>
          </a:p>
          <a:p>
            <a:pPr marL="0" indent="0" algn="ctr">
              <a:buNone/>
            </a:pPr>
            <a:endParaRPr lang="en-US" dirty="0"/>
          </a:p>
          <a:p>
            <a:pPr marL="0" indent="0" algn="ctr">
              <a:buNone/>
            </a:pPr>
            <a:r>
              <a:rPr lang="en-US" dirty="0"/>
              <a:t>One day, this can be used to determine if students interacting with your program have a lower default rate, and what aspects of your program are the biggest predictive indicator for similar areas, such as retention, compared with the general student body.</a:t>
            </a:r>
          </a:p>
          <a:p>
            <a:pPr marL="0" indent="0">
              <a:buNone/>
            </a:pPr>
            <a:endParaRPr lang="en-US" dirty="0"/>
          </a:p>
        </p:txBody>
      </p:sp>
      <p:pic>
        <p:nvPicPr>
          <p:cNvPr id="7" name="Content Placeholder 6">
            <a:extLst>
              <a:ext uri="{FF2B5EF4-FFF2-40B4-BE49-F238E27FC236}">
                <a16:creationId xmlns:a16="http://schemas.microsoft.com/office/drawing/2014/main" id="{5217FD90-1102-3D4C-9A9F-3621BD510A6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63025" y="1759221"/>
            <a:ext cx="2998788" cy="3339559"/>
          </a:xfrm>
          <a:prstGeom prst="rect">
            <a:avLst/>
          </a:prstGeom>
        </p:spPr>
      </p:pic>
    </p:spTree>
    <p:extLst>
      <p:ext uri="{BB962C8B-B14F-4D97-AF65-F5344CB8AC3E}">
        <p14:creationId xmlns:p14="http://schemas.microsoft.com/office/powerpoint/2010/main" val="145578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86E6CC-A182-496C-AA17-5E7B79525F91}"/>
              </a:ext>
            </a:extLst>
          </p:cNvPr>
          <p:cNvSpPr/>
          <p:nvPr/>
        </p:nvSpPr>
        <p:spPr>
          <a:xfrm>
            <a:off x="0" y="5759116"/>
            <a:ext cx="2887579" cy="1143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28787" y="0"/>
            <a:ext cx="8606421" cy="1325563"/>
          </a:xfrm>
        </p:spPr>
        <p:txBody>
          <a:bodyPr>
            <a:normAutofit/>
          </a:bodyPr>
          <a:lstStyle/>
          <a:p>
            <a:r>
              <a:rPr lang="en-US" sz="3600" dirty="0"/>
              <a:t>Personal Financial Management Course </a:t>
            </a:r>
          </a:p>
        </p:txBody>
      </p:sp>
      <p:sp>
        <p:nvSpPr>
          <p:cNvPr id="6" name="Content Placeholder 2"/>
          <p:cNvSpPr>
            <a:spLocks noGrp="1"/>
          </p:cNvSpPr>
          <p:nvPr>
            <p:ph idx="1"/>
          </p:nvPr>
        </p:nvSpPr>
        <p:spPr>
          <a:xfrm>
            <a:off x="348803" y="889000"/>
            <a:ext cx="8261797" cy="5811839"/>
          </a:xfrm>
        </p:spPr>
        <p:txBody>
          <a:bodyPr>
            <a:normAutofit/>
          </a:bodyPr>
          <a:lstStyle/>
          <a:p>
            <a:pPr marL="0" indent="0">
              <a:buNone/>
            </a:pPr>
            <a:r>
              <a:rPr lang="en-US" dirty="0"/>
              <a:t>5-week, One-credit, Pass/Fail, “mini” elective, offered 3 times a semester.</a:t>
            </a:r>
          </a:p>
          <a:p>
            <a:pPr lvl="1"/>
            <a:r>
              <a:rPr lang="en-US" dirty="0"/>
              <a:t>Meet twice a week for an hour and fifteen minutes</a:t>
            </a:r>
          </a:p>
          <a:p>
            <a:pPr marL="0" indent="0">
              <a:buNone/>
            </a:pPr>
            <a:endParaRPr lang="en-US" b="1" dirty="0"/>
          </a:p>
          <a:p>
            <a:pPr marL="0" indent="0">
              <a:buNone/>
            </a:pPr>
            <a:r>
              <a:rPr lang="en-US" dirty="0"/>
              <a:t>Things you have access to:</a:t>
            </a:r>
          </a:p>
          <a:p>
            <a:r>
              <a:rPr lang="en-US" dirty="0"/>
              <a:t>Syllabus</a:t>
            </a:r>
          </a:p>
          <a:p>
            <a:r>
              <a:rPr lang="en-US" dirty="0"/>
              <a:t>9 Lectures</a:t>
            </a:r>
          </a:p>
          <a:p>
            <a:r>
              <a:rPr lang="en-US" dirty="0"/>
              <a:t>Final Exam</a:t>
            </a:r>
          </a:p>
          <a:p>
            <a:r>
              <a:rPr lang="en-US" dirty="0"/>
              <a:t>2 Quizzes</a:t>
            </a:r>
          </a:p>
          <a:p>
            <a:r>
              <a:rPr lang="en-US" dirty="0"/>
              <a:t>19 homework assignments</a:t>
            </a:r>
          </a:p>
          <a:p>
            <a:r>
              <a:rPr lang="en-US" dirty="0"/>
              <a:t>Sample Gradebook</a:t>
            </a:r>
          </a:p>
        </p:txBody>
      </p:sp>
      <p:pic>
        <p:nvPicPr>
          <p:cNvPr id="7" name="Content Placeholder 6">
            <a:extLst>
              <a:ext uri="{FF2B5EF4-FFF2-40B4-BE49-F238E27FC236}">
                <a16:creationId xmlns:a16="http://schemas.microsoft.com/office/drawing/2014/main" id="{5217FD90-1102-3D4C-9A9F-3621BD510A6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63025" y="1759221"/>
            <a:ext cx="2998788" cy="3339559"/>
          </a:xfrm>
          <a:prstGeom prst="rect">
            <a:avLst/>
          </a:prstGeom>
        </p:spPr>
      </p:pic>
    </p:spTree>
    <p:extLst>
      <p:ext uri="{BB962C8B-B14F-4D97-AF65-F5344CB8AC3E}">
        <p14:creationId xmlns:p14="http://schemas.microsoft.com/office/powerpoint/2010/main" val="64589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 calcmode="lin" valueType="num">
                                      <p:cBhvr additive="base">
                                        <p:cTn id="5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171700" y="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tabLst>
                <a:tab pos="3025775" algn="l"/>
              </a:tabLst>
              <a:defRPr sz="4400" kern="1200">
                <a:solidFill>
                  <a:srgbClr val="D31246"/>
                </a:solidFill>
                <a:latin typeface="Times New Roman" panose="02020603050405020304" pitchFamily="18" charset="0"/>
                <a:ea typeface="+mj-ea"/>
                <a:cs typeface="Times New Roman" panose="02020603050405020304" pitchFamily="18" charset="0"/>
              </a:defRPr>
            </a:lvl1pPr>
          </a:lstStyle>
          <a:p>
            <a:r>
              <a:rPr lang="en-US" dirty="0">
                <a:solidFill>
                  <a:srgbClr val="00B050"/>
                </a:solidFill>
              </a:rPr>
              <a:t>YELP Reviews:</a:t>
            </a:r>
          </a:p>
          <a:p>
            <a:r>
              <a:rPr lang="en-US" sz="1800" dirty="0">
                <a:solidFill>
                  <a:srgbClr val="00B050"/>
                </a:solidFill>
              </a:rPr>
              <a:t>(SPI Reviews from past students)</a:t>
            </a:r>
          </a:p>
        </p:txBody>
      </p:sp>
      <p:sp>
        <p:nvSpPr>
          <p:cNvPr id="3" name="TextBox 2">
            <a:extLst>
              <a:ext uri="{FF2B5EF4-FFF2-40B4-BE49-F238E27FC236}">
                <a16:creationId xmlns:a16="http://schemas.microsoft.com/office/drawing/2014/main" id="{445E9031-147A-4B95-AA4A-1A961EA719D8}"/>
              </a:ext>
            </a:extLst>
          </p:cNvPr>
          <p:cNvSpPr txBox="1"/>
          <p:nvPr/>
        </p:nvSpPr>
        <p:spPr>
          <a:xfrm>
            <a:off x="486504" y="950447"/>
            <a:ext cx="7804298" cy="5193729"/>
          </a:xfrm>
          <a:prstGeom prst="rect">
            <a:avLst/>
          </a:prstGeom>
          <a:noFill/>
        </p:spPr>
        <p:txBody>
          <a:bodyPr wrap="square" rtlCol="0">
            <a:spAutoFit/>
          </a:bodyPr>
          <a:lstStyle/>
          <a:p>
            <a:r>
              <a:rPr lang="en-US" sz="2000" dirty="0"/>
              <a:t>“It was great, maybe fewer hand-outs. But I really liked the class and the professor[sic]. He also was very understanding[sic], which I really appreciated.”</a:t>
            </a:r>
          </a:p>
          <a:p>
            <a:r>
              <a:rPr lang="en-US" sz="2000" dirty="0"/>
              <a:t>	- Spring 2019 Mini 1</a:t>
            </a:r>
          </a:p>
          <a:p>
            <a:endParaRPr lang="en-US" sz="1050" dirty="0"/>
          </a:p>
          <a:p>
            <a:r>
              <a:rPr lang="en-US" sz="2000" dirty="0"/>
              <a:t>“I am a graduating senior and I believe this course should be mandatory for students soon entering the real world. This has been my favorite course throughout my college career and wish it was longer!” </a:t>
            </a:r>
          </a:p>
          <a:p>
            <a:r>
              <a:rPr lang="en-US" sz="2000" dirty="0"/>
              <a:t>	- Spring 2019 Mini 2</a:t>
            </a:r>
          </a:p>
          <a:p>
            <a:endParaRPr lang="en-US" sz="1050" dirty="0"/>
          </a:p>
          <a:p>
            <a:r>
              <a:rPr lang="en-US" sz="2000" dirty="0"/>
              <a:t>“I felt this was entirely too much work for a 1 credit mini.”</a:t>
            </a:r>
          </a:p>
          <a:p>
            <a:r>
              <a:rPr lang="en-US" sz="2000" dirty="0"/>
              <a:t>	- Spring 2019 Mini 2</a:t>
            </a:r>
          </a:p>
          <a:p>
            <a:endParaRPr lang="en-US" sz="1050" dirty="0"/>
          </a:p>
          <a:p>
            <a:r>
              <a:rPr lang="en-US" sz="2000" dirty="0"/>
              <a:t>“The course is valuable experience when preparing students for being adults in the real world and I would really recommend the course to anyone. The homework that was given provided valuable experience that I will need in the future.”</a:t>
            </a:r>
          </a:p>
          <a:p>
            <a:r>
              <a:rPr lang="en-US" sz="2000" dirty="0"/>
              <a:t>	- Spring 2019 Mini 3</a:t>
            </a:r>
          </a:p>
        </p:txBody>
      </p:sp>
    </p:spTree>
    <p:extLst>
      <p:ext uri="{BB962C8B-B14F-4D97-AF65-F5344CB8AC3E}">
        <p14:creationId xmlns:p14="http://schemas.microsoft.com/office/powerpoint/2010/main" val="1261014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B58F6B-6BE2-4D12-BB3B-F27F1F7DB909}"/>
              </a:ext>
            </a:extLst>
          </p:cNvPr>
          <p:cNvSpPr/>
          <p:nvPr/>
        </p:nvSpPr>
        <p:spPr>
          <a:xfrm>
            <a:off x="0" y="5759116"/>
            <a:ext cx="2887579" cy="1143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28787" y="0"/>
            <a:ext cx="8606421" cy="1325563"/>
          </a:xfrm>
        </p:spPr>
        <p:txBody>
          <a:bodyPr>
            <a:normAutofit/>
          </a:bodyPr>
          <a:lstStyle/>
          <a:p>
            <a:r>
              <a:rPr lang="en-US" sz="3600" dirty="0"/>
              <a:t>Student Involvement</a:t>
            </a:r>
          </a:p>
        </p:txBody>
      </p:sp>
      <p:sp>
        <p:nvSpPr>
          <p:cNvPr id="6" name="Content Placeholder 2"/>
          <p:cNvSpPr>
            <a:spLocks noGrp="1"/>
          </p:cNvSpPr>
          <p:nvPr>
            <p:ph idx="1"/>
          </p:nvPr>
        </p:nvSpPr>
        <p:spPr>
          <a:xfrm>
            <a:off x="301098" y="911875"/>
            <a:ext cx="8261797" cy="5731813"/>
          </a:xfrm>
        </p:spPr>
        <p:txBody>
          <a:bodyPr>
            <a:normAutofit lnSpcReduction="10000"/>
          </a:bodyPr>
          <a:lstStyle/>
          <a:p>
            <a:pPr marL="0" indent="0">
              <a:buNone/>
            </a:pPr>
            <a:r>
              <a:rPr lang="en-US" dirty="0"/>
              <a:t>Student Internships</a:t>
            </a:r>
          </a:p>
          <a:p>
            <a:pPr lvl="1"/>
            <a:r>
              <a:rPr lang="en-US" dirty="0"/>
              <a:t>Currently offer 6 positions. Unpaid. Students can opt to get credit if they wish, but most solely want the experience.</a:t>
            </a:r>
          </a:p>
          <a:p>
            <a:pPr lvl="1"/>
            <a:r>
              <a:rPr lang="en-US" dirty="0"/>
              <a:t>Student interns have been primarily those in the Business Economics Department seeking relevant work experience prior to graduation, however we also have had Psychology majors express interest.</a:t>
            </a:r>
          </a:p>
          <a:p>
            <a:pPr lvl="1"/>
            <a:r>
              <a:rPr lang="en-US" dirty="0"/>
              <a:t>Students have frequently cited limited opportunity to work in any finance-related capacity to gain relevant experience while in school.</a:t>
            </a:r>
          </a:p>
          <a:p>
            <a:pPr lvl="1"/>
            <a:r>
              <a:rPr lang="en-US" dirty="0"/>
              <a:t>Tasks have been developed tailored to each student’s personal and professional goals including:</a:t>
            </a:r>
          </a:p>
          <a:p>
            <a:pPr lvl="2"/>
            <a:r>
              <a:rPr lang="en-US" dirty="0"/>
              <a:t>Marketing, Event Planning and Outreach</a:t>
            </a:r>
          </a:p>
          <a:p>
            <a:pPr lvl="2"/>
            <a:r>
              <a:rPr lang="en-US" dirty="0"/>
              <a:t>Counseling</a:t>
            </a:r>
          </a:p>
          <a:p>
            <a:pPr lvl="2"/>
            <a:r>
              <a:rPr lang="en-US" dirty="0"/>
              <a:t>Data analysis (student loan borrowing)</a:t>
            </a:r>
          </a:p>
          <a:p>
            <a:pPr lvl="2"/>
            <a:r>
              <a:rPr lang="en-US" dirty="0"/>
              <a:t>Content development and Presentations</a:t>
            </a:r>
          </a:p>
          <a:p>
            <a:pPr lvl="1"/>
            <a:endParaRPr lang="en-US" dirty="0"/>
          </a:p>
        </p:txBody>
      </p:sp>
      <p:pic>
        <p:nvPicPr>
          <p:cNvPr id="7" name="Content Placeholder 6">
            <a:extLst>
              <a:ext uri="{FF2B5EF4-FFF2-40B4-BE49-F238E27FC236}">
                <a16:creationId xmlns:a16="http://schemas.microsoft.com/office/drawing/2014/main" id="{5217FD90-1102-3D4C-9A9F-3621BD510A6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63025" y="1759221"/>
            <a:ext cx="2998788" cy="3339559"/>
          </a:xfrm>
          <a:prstGeom prst="rect">
            <a:avLst/>
          </a:prstGeom>
        </p:spPr>
      </p:pic>
    </p:spTree>
    <p:extLst>
      <p:ext uri="{BB962C8B-B14F-4D97-AF65-F5344CB8AC3E}">
        <p14:creationId xmlns:p14="http://schemas.microsoft.com/office/powerpoint/2010/main" val="351190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00993"/>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tabLst>
                <a:tab pos="3025775" algn="l"/>
              </a:tabLst>
              <a:defRPr sz="4400" kern="1200">
                <a:solidFill>
                  <a:srgbClr val="D31246"/>
                </a:solidFill>
                <a:latin typeface="Times New Roman" panose="02020603050405020304" pitchFamily="18" charset="0"/>
                <a:ea typeface="+mj-ea"/>
                <a:cs typeface="Times New Roman" panose="02020603050405020304" pitchFamily="18" charset="0"/>
              </a:defRPr>
            </a:lvl1pPr>
          </a:lstStyle>
          <a:p>
            <a:r>
              <a:rPr lang="en-US" dirty="0"/>
              <a:t>This Presentation:</a:t>
            </a:r>
          </a:p>
        </p:txBody>
      </p:sp>
      <p:sp>
        <p:nvSpPr>
          <p:cNvPr id="8" name="Content Placeholder 2"/>
          <p:cNvSpPr txBox="1">
            <a:spLocks/>
          </p:cNvSpPr>
          <p:nvPr/>
        </p:nvSpPr>
        <p:spPr>
          <a:xfrm>
            <a:off x="163095" y="1768036"/>
            <a:ext cx="8229600" cy="4525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3100" dirty="0">
                <a:solidFill>
                  <a:srgbClr val="D31246"/>
                </a:solidFill>
              </a:rPr>
              <a:t>Many Words on the Slides. </a:t>
            </a:r>
          </a:p>
          <a:p>
            <a:pPr algn="ctr"/>
            <a:endParaRPr lang="en-US" sz="3100" dirty="0">
              <a:solidFill>
                <a:srgbClr val="D31246"/>
              </a:solidFill>
            </a:endParaRPr>
          </a:p>
          <a:p>
            <a:pPr algn="ctr"/>
            <a:r>
              <a:rPr lang="en-US" sz="3100" dirty="0">
                <a:solidFill>
                  <a:srgbClr val="D31246"/>
                </a:solidFill>
              </a:rPr>
              <a:t>Hopefully, this helps when reviewing slides after leaving the session.</a:t>
            </a:r>
          </a:p>
          <a:p>
            <a:pPr algn="ctr"/>
            <a:endParaRPr lang="en-US" sz="3100" dirty="0">
              <a:solidFill>
                <a:srgbClr val="D31246"/>
              </a:solidFill>
            </a:endParaRPr>
          </a:p>
          <a:p>
            <a:pPr algn="ctr"/>
            <a:r>
              <a:rPr lang="en-US" sz="3100" dirty="0">
                <a:solidFill>
                  <a:srgbClr val="D31246"/>
                </a:solidFill>
              </a:rPr>
              <a:t>Some slides I will move through rather quickly for the sake of time.</a:t>
            </a:r>
          </a:p>
          <a:p>
            <a:endParaRPr lang="en-US" sz="3100" dirty="0">
              <a:solidFill>
                <a:schemeClr val="tx1"/>
              </a:solidFill>
            </a:endParaRPr>
          </a:p>
          <a:p>
            <a:endParaRPr lang="en-US" sz="3100" dirty="0">
              <a:solidFill>
                <a:schemeClr val="tx1"/>
              </a:solidFill>
            </a:endParaRPr>
          </a:p>
          <a:p>
            <a:pPr algn="ctr"/>
            <a:endParaRPr lang="en-US" sz="3400" b="1" u="sng" dirty="0"/>
          </a:p>
        </p:txBody>
      </p:sp>
    </p:spTree>
    <p:extLst>
      <p:ext uri="{BB962C8B-B14F-4D97-AF65-F5344CB8AC3E}">
        <p14:creationId xmlns:p14="http://schemas.microsoft.com/office/powerpoint/2010/main" val="1338632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2ACA94-2658-42DE-B879-4B36D914EC9C}"/>
              </a:ext>
            </a:extLst>
          </p:cNvPr>
          <p:cNvPicPr>
            <a:picLocks noChangeAspect="1"/>
          </p:cNvPicPr>
          <p:nvPr/>
        </p:nvPicPr>
        <p:blipFill>
          <a:blip r:embed="rId3"/>
          <a:stretch>
            <a:fillRect/>
          </a:stretch>
        </p:blipFill>
        <p:spPr>
          <a:xfrm>
            <a:off x="92818" y="5717949"/>
            <a:ext cx="2889754" cy="1140051"/>
          </a:xfrm>
          <a:prstGeom prst="rect">
            <a:avLst/>
          </a:prstGeom>
        </p:spPr>
      </p:pic>
      <p:sp>
        <p:nvSpPr>
          <p:cNvPr id="5" name="Title 1"/>
          <p:cNvSpPr>
            <a:spLocks noGrp="1"/>
          </p:cNvSpPr>
          <p:nvPr>
            <p:ph type="title"/>
          </p:nvPr>
        </p:nvSpPr>
        <p:spPr>
          <a:xfrm>
            <a:off x="128787" y="0"/>
            <a:ext cx="8929151" cy="1325563"/>
          </a:xfrm>
        </p:spPr>
        <p:txBody>
          <a:bodyPr>
            <a:normAutofit/>
          </a:bodyPr>
          <a:lstStyle/>
          <a:p>
            <a:r>
              <a:rPr lang="en-US" sz="4000" dirty="0"/>
              <a:t>Program Impact</a:t>
            </a:r>
          </a:p>
        </p:txBody>
      </p:sp>
      <p:sp>
        <p:nvSpPr>
          <p:cNvPr id="6" name="Content Placeholder 2"/>
          <p:cNvSpPr>
            <a:spLocks noGrp="1"/>
          </p:cNvSpPr>
          <p:nvPr>
            <p:ph idx="1"/>
          </p:nvPr>
        </p:nvSpPr>
        <p:spPr>
          <a:xfrm>
            <a:off x="291653" y="982058"/>
            <a:ext cx="8261797" cy="5990242"/>
          </a:xfrm>
        </p:spPr>
        <p:txBody>
          <a:bodyPr>
            <a:normAutofit fontScale="55000" lnSpcReduction="20000"/>
          </a:bodyPr>
          <a:lstStyle/>
          <a:p>
            <a:pPr marL="0" indent="0">
              <a:buNone/>
            </a:pPr>
            <a:r>
              <a:rPr lang="en-US" dirty="0"/>
              <a:t>Loan Borrowing:</a:t>
            </a:r>
          </a:p>
          <a:p>
            <a:pPr lvl="0"/>
            <a:r>
              <a:rPr lang="en-US" dirty="0"/>
              <a:t>Major reduction in Parent borrowing with initial “debt letter” outreach. As borrowing is commonly a “family decision,” the reduction in Parent Plus borrowing as opposed to a reduction in student borrowing is understandable.</a:t>
            </a:r>
          </a:p>
          <a:p>
            <a:pPr lvl="0"/>
            <a:r>
              <a:rPr lang="en-US" dirty="0"/>
              <a:t>Schools with higher family EFCs have been able to reduce student loan borrowing at a higher rate with these communications.</a:t>
            </a:r>
          </a:p>
          <a:p>
            <a:pPr lvl="0"/>
            <a:r>
              <a:rPr lang="en-US" dirty="0"/>
              <a:t>The unforeseen outcome in supporting students in understanding all aspects of student loan repayment and managing debt shifted to become primary aspects of the program.</a:t>
            </a:r>
          </a:p>
          <a:p>
            <a:pPr marL="0" indent="0">
              <a:buNone/>
            </a:pPr>
            <a:r>
              <a:rPr lang="en-US" dirty="0"/>
              <a:t>Student Support:</a:t>
            </a:r>
          </a:p>
          <a:p>
            <a:pPr lvl="0"/>
            <a:r>
              <a:rPr lang="en-US" dirty="0"/>
              <a:t>The student feedback consistently recommends making aspects of the program (namely, the 1-credit class and the Life After College event) to be mandatory for all students and shows high levels of satisfaction. The student demand truly exceeds the supply of our campus resources.</a:t>
            </a:r>
          </a:p>
          <a:p>
            <a:pPr marL="0" indent="0">
              <a:buNone/>
            </a:pPr>
            <a:r>
              <a:rPr lang="en-US" dirty="0"/>
              <a:t>Student Stress:</a:t>
            </a:r>
          </a:p>
          <a:p>
            <a:pPr lvl="0"/>
            <a:r>
              <a:rPr lang="en-US" dirty="0"/>
              <a:t>Since 2015, the number of students citing “financial stress” as a reason for visiting the campus health center saw a decrease of ≈20%.</a:t>
            </a:r>
          </a:p>
          <a:p>
            <a:pPr marL="0" indent="0">
              <a:buNone/>
            </a:pPr>
            <a:r>
              <a:rPr lang="en-US" dirty="0"/>
              <a:t>Retention:</a:t>
            </a:r>
          </a:p>
          <a:p>
            <a:pPr lvl="0"/>
            <a:r>
              <a:rPr lang="en-US" dirty="0"/>
              <a:t>A 2016 study titled “Why Students Left College” by Neal </a:t>
            </a:r>
            <a:r>
              <a:rPr lang="en-US" dirty="0" err="1"/>
              <a:t>Raisman</a:t>
            </a:r>
            <a:r>
              <a:rPr lang="en-US" dirty="0"/>
              <a:t> found that major reasons students left college in 2016 was the belief that the college they attended did not care about them (20%), that it was not worth their time/money (19%), or directly tied to money issues (13%).</a:t>
            </a:r>
          </a:p>
          <a:p>
            <a:pPr lvl="0"/>
            <a:r>
              <a:rPr lang="en-US" dirty="0"/>
              <a:t>Comprehensive and accessible Financial Literacy Programs can make a positive impact in all three of these areas. </a:t>
            </a:r>
          </a:p>
          <a:p>
            <a:pPr lvl="0"/>
            <a:r>
              <a:rPr lang="en-US" dirty="0"/>
              <a:t>It has been difficult for programs to measure their specific impact on retention as it is often a campus-wide effort.</a:t>
            </a:r>
          </a:p>
          <a:p>
            <a:pPr marL="0" indent="0">
              <a:buNone/>
            </a:pPr>
            <a:endParaRPr lang="en-US" dirty="0"/>
          </a:p>
        </p:txBody>
      </p:sp>
    </p:spTree>
    <p:extLst>
      <p:ext uri="{BB962C8B-B14F-4D97-AF65-F5344CB8AC3E}">
        <p14:creationId xmlns:p14="http://schemas.microsoft.com/office/powerpoint/2010/main" val="201895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
                                            <p:txEl>
                                              <p:pRg st="10" end="10"/>
                                            </p:txEl>
                                          </p:spTgt>
                                        </p:tgtEl>
                                        <p:attrNameLst>
                                          <p:attrName>style.visibility</p:attrName>
                                        </p:attrNameLst>
                                      </p:cBhvr>
                                      <p:to>
                                        <p:strVal val="visible"/>
                                      </p:to>
                                    </p:set>
                                    <p:anim calcmode="lin" valueType="num">
                                      <p:cBhvr additive="base">
                                        <p:cTn id="5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 calcmode="lin" valueType="num">
                                      <p:cBhvr additive="base">
                                        <p:cTn id="5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2ACA94-2658-42DE-B879-4B36D914EC9C}"/>
              </a:ext>
            </a:extLst>
          </p:cNvPr>
          <p:cNvPicPr>
            <a:picLocks noChangeAspect="1"/>
          </p:cNvPicPr>
          <p:nvPr/>
        </p:nvPicPr>
        <p:blipFill>
          <a:blip r:embed="rId3"/>
          <a:stretch>
            <a:fillRect/>
          </a:stretch>
        </p:blipFill>
        <p:spPr>
          <a:xfrm>
            <a:off x="92818" y="5717949"/>
            <a:ext cx="2889754" cy="1140051"/>
          </a:xfrm>
          <a:prstGeom prst="rect">
            <a:avLst/>
          </a:prstGeom>
        </p:spPr>
      </p:pic>
      <p:sp>
        <p:nvSpPr>
          <p:cNvPr id="5" name="Title 1"/>
          <p:cNvSpPr>
            <a:spLocks noGrp="1"/>
          </p:cNvSpPr>
          <p:nvPr>
            <p:ph type="title"/>
          </p:nvPr>
        </p:nvSpPr>
        <p:spPr>
          <a:xfrm>
            <a:off x="128787" y="0"/>
            <a:ext cx="8929151" cy="1325563"/>
          </a:xfrm>
        </p:spPr>
        <p:txBody>
          <a:bodyPr>
            <a:normAutofit/>
          </a:bodyPr>
          <a:lstStyle/>
          <a:p>
            <a:pPr algn="ctr"/>
            <a:r>
              <a:rPr lang="en-US" sz="4000" dirty="0"/>
              <a:t>Join Us!</a:t>
            </a:r>
          </a:p>
        </p:txBody>
      </p:sp>
      <p:sp>
        <p:nvSpPr>
          <p:cNvPr id="6" name="Content Placeholder 2"/>
          <p:cNvSpPr>
            <a:spLocks noGrp="1"/>
          </p:cNvSpPr>
          <p:nvPr>
            <p:ph idx="1"/>
          </p:nvPr>
        </p:nvSpPr>
        <p:spPr>
          <a:xfrm>
            <a:off x="327279" y="1324948"/>
            <a:ext cx="8261797" cy="4963026"/>
          </a:xfrm>
        </p:spPr>
        <p:txBody>
          <a:bodyPr>
            <a:normAutofit fontScale="92500" lnSpcReduction="20000"/>
          </a:bodyPr>
          <a:lstStyle/>
          <a:p>
            <a:pPr marL="0" indent="0">
              <a:buNone/>
            </a:pPr>
            <a:r>
              <a:rPr lang="en-US" sz="2000" dirty="0"/>
              <a:t>SUNY Oneonta is hosting the first SUNY Student Financial Wellness Conference on November 12</a:t>
            </a:r>
            <a:r>
              <a:rPr lang="en-US" sz="2000" baseline="30000" dirty="0"/>
              <a:t>th</a:t>
            </a:r>
            <a:r>
              <a:rPr lang="en-US" sz="2000" dirty="0"/>
              <a:t> and 13</a:t>
            </a:r>
            <a:r>
              <a:rPr lang="en-US" sz="2000" baseline="30000" dirty="0"/>
              <a:t>th</a:t>
            </a:r>
            <a:r>
              <a:rPr lang="en-US" sz="2000" dirty="0"/>
              <a:t> 2019.</a:t>
            </a:r>
          </a:p>
          <a:p>
            <a:pPr marL="0" indent="0">
              <a:buNone/>
            </a:pPr>
            <a:endParaRPr lang="en-US" sz="1000" dirty="0"/>
          </a:p>
          <a:p>
            <a:pPr marL="0" indent="0">
              <a:buNone/>
            </a:pPr>
            <a:r>
              <a:rPr lang="en-US" sz="2000" dirty="0"/>
              <a:t>You will have access to all our “plug and play” resources to choice which elements you believe would apply most to your student populations and the resources you have available.</a:t>
            </a:r>
          </a:p>
          <a:p>
            <a:pPr marL="0" indent="0">
              <a:buNone/>
            </a:pPr>
            <a:endParaRPr lang="en-US" sz="2000" dirty="0"/>
          </a:p>
          <a:p>
            <a:pPr marL="0" indent="0">
              <a:buNone/>
            </a:pPr>
            <a:r>
              <a:rPr lang="en-US" sz="2000" dirty="0"/>
              <a:t>To register:</a:t>
            </a:r>
          </a:p>
          <a:p>
            <a:pPr marL="0" indent="0">
              <a:buNone/>
            </a:pPr>
            <a:r>
              <a:rPr lang="en-US" sz="2000" dirty="0"/>
              <a:t>Email </a:t>
            </a:r>
            <a:r>
              <a:rPr lang="en-US" sz="2000" dirty="0">
                <a:hlinkClick r:id="rId4"/>
              </a:rPr>
              <a:t>Mary.Ballard@Oneonta.edu</a:t>
            </a:r>
            <a:r>
              <a:rPr lang="en-US" sz="2000" dirty="0"/>
              <a:t> for the registration link</a:t>
            </a:r>
          </a:p>
          <a:p>
            <a:pPr marL="0" indent="0">
              <a:buNone/>
            </a:pPr>
            <a:r>
              <a:rPr lang="en-US" sz="2000" dirty="0"/>
              <a:t>Or</a:t>
            </a:r>
          </a:p>
          <a:p>
            <a:pPr marL="0" indent="0">
              <a:buNone/>
            </a:pPr>
            <a:r>
              <a:rPr lang="en-US" sz="2000" dirty="0"/>
              <a:t>Visit our conference page </a:t>
            </a:r>
            <a:r>
              <a:rPr lang="en-US" sz="2000" dirty="0">
                <a:hlinkClick r:id="rId5"/>
              </a:rPr>
              <a:t>https://suny.oneonta.edu/making-cents/student-financial-wellness-conference</a:t>
            </a:r>
            <a:endParaRPr lang="en-US" sz="2000" dirty="0"/>
          </a:p>
          <a:p>
            <a:pPr marL="0" indent="0">
              <a:buNone/>
            </a:pPr>
            <a:endParaRPr lang="en-US" sz="2000" dirty="0"/>
          </a:p>
          <a:p>
            <a:pPr marL="0" indent="0">
              <a:buNone/>
            </a:pPr>
            <a:r>
              <a:rPr lang="en-US" sz="2000" dirty="0"/>
              <a:t>We encourage you to register ASAP. We are able to offer hotel reimbursement for the first 20 campuses that complete the registration survey.</a:t>
            </a:r>
          </a:p>
          <a:p>
            <a:pPr marL="0" indent="0">
              <a:buNone/>
            </a:pPr>
            <a:r>
              <a:rPr lang="en-US" sz="2000" dirty="0"/>
              <a:t>Registration closes on November 1</a:t>
            </a:r>
            <a:r>
              <a:rPr lang="en-US" sz="2000" baseline="30000" dirty="0"/>
              <a:t>st</a:t>
            </a:r>
            <a:endParaRPr lang="en-US" sz="2000" dirty="0"/>
          </a:p>
        </p:txBody>
      </p:sp>
    </p:spTree>
    <p:extLst>
      <p:ext uri="{BB962C8B-B14F-4D97-AF65-F5344CB8AC3E}">
        <p14:creationId xmlns:p14="http://schemas.microsoft.com/office/powerpoint/2010/main" val="184963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anim calcmode="lin" valueType="num">
                                      <p:cBhvr additive="base">
                                        <p:cTn id="4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Hope I kept your “Interest”</a:t>
            </a:r>
          </a:p>
        </p:txBody>
      </p:sp>
      <p:sp>
        <p:nvSpPr>
          <p:cNvPr id="6" name="Content Placeholder 2"/>
          <p:cNvSpPr>
            <a:spLocks noGrp="1"/>
          </p:cNvSpPr>
          <p:nvPr>
            <p:ph idx="1"/>
          </p:nvPr>
        </p:nvSpPr>
        <p:spPr>
          <a:xfrm>
            <a:off x="348803" y="1439259"/>
            <a:ext cx="8261797" cy="5061554"/>
          </a:xfrm>
        </p:spPr>
        <p:txBody>
          <a:bodyPr>
            <a:normAutofit lnSpcReduction="10000"/>
          </a:bodyPr>
          <a:lstStyle/>
          <a:p>
            <a:pPr marL="0" indent="0" algn="ctr">
              <a:buNone/>
            </a:pPr>
            <a:r>
              <a:rPr lang="en-US" dirty="0"/>
              <a:t>Thank you for attending!</a:t>
            </a:r>
          </a:p>
          <a:p>
            <a:pPr marL="0" indent="0" algn="ctr">
              <a:buNone/>
            </a:pPr>
            <a:r>
              <a:rPr lang="en-US" dirty="0"/>
              <a:t>Contact me for access to Making Cent$ resources:</a:t>
            </a:r>
          </a:p>
          <a:p>
            <a:pPr marL="0" indent="0" algn="ctr">
              <a:buNone/>
            </a:pPr>
            <a:r>
              <a:rPr lang="en-US" dirty="0"/>
              <a:t>607-436-3021 </a:t>
            </a:r>
          </a:p>
          <a:p>
            <a:pPr marL="0" indent="0" algn="ctr">
              <a:buNone/>
            </a:pPr>
            <a:r>
              <a:rPr lang="en-US" dirty="0">
                <a:hlinkClick r:id="rId3"/>
              </a:rPr>
              <a:t>Kevin.Sutton@oneonta.edu</a:t>
            </a:r>
            <a:endParaRPr lang="en-US" dirty="0"/>
          </a:p>
          <a:p>
            <a:pPr marL="0" indent="0" algn="ctr">
              <a:buNone/>
            </a:pPr>
            <a:r>
              <a:rPr lang="en-US" dirty="0"/>
              <a:t>(Will send you a link to a Microsoft SharePoint site.)</a:t>
            </a:r>
          </a:p>
          <a:p>
            <a:pPr marL="0" indent="0" algn="ctr">
              <a:buNone/>
            </a:pPr>
            <a:endParaRPr lang="en-US" dirty="0"/>
          </a:p>
          <a:p>
            <a:pPr marL="0" indent="0" algn="ctr">
              <a:buNone/>
            </a:pPr>
            <a:r>
              <a:rPr lang="en-US" sz="2200" u="sng" dirty="0"/>
              <a:t>Now, some shameless plugs:</a:t>
            </a:r>
          </a:p>
          <a:p>
            <a:pPr marL="0" indent="0" algn="ctr">
              <a:buNone/>
            </a:pPr>
            <a:r>
              <a:rPr lang="en-US" sz="2200" dirty="0"/>
              <a:t>Check out our webpage: </a:t>
            </a:r>
            <a:r>
              <a:rPr lang="en-US" sz="2200" dirty="0">
                <a:hlinkClick r:id="rId4"/>
              </a:rPr>
              <a:t>https://suny.oneonta.edu/making-cents</a:t>
            </a:r>
            <a:endParaRPr lang="en-US" sz="2200" dirty="0"/>
          </a:p>
          <a:p>
            <a:pPr marL="0" indent="0" algn="ctr">
              <a:buNone/>
            </a:pPr>
            <a:endParaRPr lang="en-US" sz="1700" dirty="0"/>
          </a:p>
          <a:p>
            <a:pPr marL="0" indent="0" algn="ctr">
              <a:buNone/>
            </a:pPr>
            <a:r>
              <a:rPr lang="en-US" sz="1700" dirty="0"/>
              <a:t>Follow our Instagram: @Makingcentsoneonta</a:t>
            </a:r>
          </a:p>
          <a:p>
            <a:pPr marL="0" indent="0" algn="ctr">
              <a:buNone/>
            </a:pPr>
            <a:r>
              <a:rPr lang="en-US" sz="1700" dirty="0"/>
              <a:t>(Our social media intern is quite funny)</a:t>
            </a:r>
          </a:p>
          <a:p>
            <a:pPr marL="0" indent="0" algn="ctr">
              <a:buNone/>
            </a:pPr>
            <a:endParaRPr lang="en-US" dirty="0"/>
          </a:p>
          <a:p>
            <a:pPr marL="0" indent="0" algn="ctr">
              <a:buNone/>
            </a:pPr>
            <a:endParaRPr lang="en-US" sz="2400" dirty="0"/>
          </a:p>
        </p:txBody>
      </p:sp>
      <p:pic>
        <p:nvPicPr>
          <p:cNvPr id="7" name="Content Placeholder 6">
            <a:extLst>
              <a:ext uri="{FF2B5EF4-FFF2-40B4-BE49-F238E27FC236}">
                <a16:creationId xmlns:a16="http://schemas.microsoft.com/office/drawing/2014/main" id="{16379F1E-3032-5A4E-8C01-8E3D33D486A1}"/>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8963025" y="1759221"/>
            <a:ext cx="2998788" cy="3339559"/>
          </a:xfrm>
          <a:prstGeom prst="rect">
            <a:avLst/>
          </a:prstGeom>
        </p:spPr>
      </p:pic>
    </p:spTree>
    <p:extLst>
      <p:ext uri="{BB962C8B-B14F-4D97-AF65-F5344CB8AC3E}">
        <p14:creationId xmlns:p14="http://schemas.microsoft.com/office/powerpoint/2010/main" val="532803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171700" y="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tabLst>
                <a:tab pos="3025775" algn="l"/>
              </a:tabLst>
              <a:defRPr sz="4400" kern="1200">
                <a:solidFill>
                  <a:srgbClr val="D31246"/>
                </a:solidFill>
                <a:latin typeface="Times New Roman" panose="02020603050405020304" pitchFamily="18" charset="0"/>
                <a:ea typeface="+mj-ea"/>
                <a:cs typeface="Times New Roman" panose="02020603050405020304" pitchFamily="18" charset="0"/>
              </a:defRPr>
            </a:lvl1pPr>
          </a:lstStyle>
          <a:p>
            <a:r>
              <a:rPr lang="en-US" dirty="0"/>
              <a:t>What is Financial Literacy?</a:t>
            </a:r>
          </a:p>
        </p:txBody>
      </p:sp>
      <p:sp>
        <p:nvSpPr>
          <p:cNvPr id="8" name="Content Placeholder 2"/>
          <p:cNvSpPr txBox="1">
            <a:spLocks/>
          </p:cNvSpPr>
          <p:nvPr/>
        </p:nvSpPr>
        <p:spPr>
          <a:xfrm>
            <a:off x="634583" y="2110936"/>
            <a:ext cx="8229600" cy="4525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3100" dirty="0">
                <a:solidFill>
                  <a:srgbClr val="D31246"/>
                </a:solidFill>
              </a:rPr>
              <a:t>The ability to use knowledge and skills to manage financial resources effectively for a lifetime of financial well-being</a:t>
            </a:r>
          </a:p>
          <a:p>
            <a:endParaRPr lang="en-US" sz="3100" dirty="0">
              <a:solidFill>
                <a:srgbClr val="FF0000"/>
              </a:solidFill>
            </a:endParaRPr>
          </a:p>
          <a:p>
            <a:pPr algn="ctr"/>
            <a:endParaRPr lang="en-US" sz="3400" b="1" u="sng"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242" y="2110936"/>
            <a:ext cx="2311251" cy="2667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2375" y="3644822"/>
            <a:ext cx="2414016" cy="2691384"/>
          </a:xfrm>
          <a:prstGeom prst="rect">
            <a:avLst/>
          </a:prstGeom>
        </p:spPr>
      </p:pic>
    </p:spTree>
    <p:extLst>
      <p:ext uri="{BB962C8B-B14F-4D97-AF65-F5344CB8AC3E}">
        <p14:creationId xmlns:p14="http://schemas.microsoft.com/office/powerpoint/2010/main" val="28536919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364391-1D8F-489A-99E7-6FC563C7E947}"/>
              </a:ext>
            </a:extLst>
          </p:cNvPr>
          <p:cNvPicPr>
            <a:picLocks noChangeAspect="1"/>
          </p:cNvPicPr>
          <p:nvPr/>
        </p:nvPicPr>
        <p:blipFill>
          <a:blip r:embed="rId3"/>
          <a:stretch>
            <a:fillRect/>
          </a:stretch>
        </p:blipFill>
        <p:spPr>
          <a:xfrm>
            <a:off x="0" y="5772151"/>
            <a:ext cx="2889754" cy="1085850"/>
          </a:xfrm>
          <a:prstGeom prst="rect">
            <a:avLst/>
          </a:prstGeom>
        </p:spPr>
      </p:pic>
      <p:sp>
        <p:nvSpPr>
          <p:cNvPr id="7" name="Title 1"/>
          <p:cNvSpPr txBox="1">
            <a:spLocks/>
          </p:cNvSpPr>
          <p:nvPr/>
        </p:nvSpPr>
        <p:spPr>
          <a:xfrm>
            <a:off x="314325" y="200993"/>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tabLst>
                <a:tab pos="3025775" algn="l"/>
              </a:tabLst>
              <a:defRPr sz="4400" kern="1200">
                <a:solidFill>
                  <a:srgbClr val="D31246"/>
                </a:solidFill>
                <a:latin typeface="Times New Roman" panose="02020603050405020304" pitchFamily="18" charset="0"/>
                <a:ea typeface="+mj-ea"/>
                <a:cs typeface="Times New Roman" panose="02020603050405020304" pitchFamily="18" charset="0"/>
              </a:defRPr>
            </a:lvl1pPr>
          </a:lstStyle>
          <a:p>
            <a:r>
              <a:rPr lang="en-US" dirty="0"/>
              <a:t>Our Mission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1976" y="2083308"/>
            <a:ext cx="2414016" cy="2691384"/>
          </a:xfrm>
          <a:prstGeom prst="rect">
            <a:avLst/>
          </a:prstGeom>
        </p:spPr>
      </p:pic>
      <p:sp>
        <p:nvSpPr>
          <p:cNvPr id="3" name="Rectangle 2">
            <a:extLst>
              <a:ext uri="{FF2B5EF4-FFF2-40B4-BE49-F238E27FC236}">
                <a16:creationId xmlns:a16="http://schemas.microsoft.com/office/drawing/2014/main" id="{6CF3681B-4C19-4D18-87C5-F5206EA48253}"/>
              </a:ext>
            </a:extLst>
          </p:cNvPr>
          <p:cNvSpPr/>
          <p:nvPr/>
        </p:nvSpPr>
        <p:spPr>
          <a:xfrm>
            <a:off x="-185738" y="885826"/>
            <a:ext cx="8543925" cy="5922583"/>
          </a:xfrm>
          <a:prstGeom prst="rect">
            <a:avLst/>
          </a:prstGeom>
        </p:spPr>
        <p:txBody>
          <a:bodyPr wrap="square">
            <a:spAutoFit/>
          </a:bodyPr>
          <a:lstStyle/>
          <a:p>
            <a:pPr marL="742950" marR="0" indent="-285750">
              <a:lnSpc>
                <a:spcPct val="200000"/>
              </a:lnSpc>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To provide timely and accurate financial information and counsel students, family members, faculty, staff, and the greater community. Through collaboration with faculty and staff, we are accessible to all students from the time of acceptance in development of their personal financial knowledge and skills to manage their financial resources effectively for a lifetime of financial well-being. </a:t>
            </a:r>
          </a:p>
          <a:p>
            <a:pPr marL="457200" marR="0">
              <a:lnSpc>
                <a:spcPct val="200000"/>
              </a:lnSpc>
              <a:spcBef>
                <a:spcPts val="0"/>
              </a:spcBef>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42950" marR="0" indent="-285750">
              <a:lnSpc>
                <a:spcPct val="200000"/>
              </a:lnSpc>
              <a:spcBef>
                <a:spcPts val="0"/>
              </a:spcBef>
              <a:spcAft>
                <a:spcPts val="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Our advisement philosophy: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200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Providing information that is free of personal bias so that students can make informed decisions and to assist in their holistic development of self.</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4883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7A867A-B4F2-45CA-9542-8AB58C635E71}"/>
              </a:ext>
            </a:extLst>
          </p:cNvPr>
          <p:cNvSpPr/>
          <p:nvPr/>
        </p:nvSpPr>
        <p:spPr>
          <a:xfrm>
            <a:off x="0" y="5759116"/>
            <a:ext cx="2887579" cy="1143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00025" y="19696"/>
            <a:ext cx="8229600" cy="11430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tabLst>
                <a:tab pos="3025775" algn="l"/>
              </a:tabLst>
              <a:defRPr sz="4400" kern="1200">
                <a:solidFill>
                  <a:srgbClr val="D31246"/>
                </a:solidFill>
                <a:latin typeface="Times New Roman" panose="02020603050405020304" pitchFamily="18" charset="0"/>
                <a:ea typeface="+mj-ea"/>
                <a:cs typeface="Times New Roman" panose="02020603050405020304" pitchFamily="18" charset="0"/>
              </a:defRPr>
            </a:lvl1pPr>
          </a:lstStyle>
          <a:p>
            <a:r>
              <a:rPr lang="en-US" dirty="0"/>
              <a:t>Types of Financial Literacy Programs:</a:t>
            </a:r>
          </a:p>
        </p:txBody>
      </p:sp>
      <p:sp>
        <p:nvSpPr>
          <p:cNvPr id="8" name="Content Placeholder 2"/>
          <p:cNvSpPr txBox="1">
            <a:spLocks/>
          </p:cNvSpPr>
          <p:nvPr/>
        </p:nvSpPr>
        <p:spPr>
          <a:xfrm>
            <a:off x="200025" y="1233153"/>
            <a:ext cx="8229600" cy="4525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100" dirty="0">
                <a:solidFill>
                  <a:srgbClr val="D31246"/>
                </a:solidFill>
              </a:rPr>
              <a:t>*This is by no means an exhaustive list.</a:t>
            </a:r>
          </a:p>
          <a:p>
            <a:pPr marL="514350" indent="-514350">
              <a:buFont typeface="+mj-lt"/>
              <a:buAutoNum type="arabicPeriod"/>
            </a:pPr>
            <a:r>
              <a:rPr lang="en-US" sz="3100" dirty="0">
                <a:solidFill>
                  <a:srgbClr val="D31246"/>
                </a:solidFill>
              </a:rPr>
              <a:t>Distinct Financial Literacy Department</a:t>
            </a:r>
          </a:p>
          <a:p>
            <a:pPr marL="514350" indent="-514350">
              <a:buAutoNum type="arabicPeriod"/>
            </a:pPr>
            <a:r>
              <a:rPr lang="en-US" sz="3100" dirty="0">
                <a:solidFill>
                  <a:srgbClr val="D31246"/>
                </a:solidFill>
              </a:rPr>
              <a:t>Point-Person</a:t>
            </a:r>
          </a:p>
          <a:p>
            <a:pPr marL="514350" indent="-514350">
              <a:buAutoNum type="arabicPeriod"/>
            </a:pPr>
            <a:r>
              <a:rPr lang="en-US" sz="3100" dirty="0">
                <a:solidFill>
                  <a:srgbClr val="D31246"/>
                </a:solidFill>
              </a:rPr>
              <a:t>Incorporated into existing duties</a:t>
            </a:r>
          </a:p>
          <a:p>
            <a:pPr marL="514350" indent="-514350">
              <a:buAutoNum type="arabicPeriod"/>
            </a:pPr>
            <a:r>
              <a:rPr lang="en-US" sz="3100" dirty="0">
                <a:solidFill>
                  <a:srgbClr val="D31246"/>
                </a:solidFill>
              </a:rPr>
              <a:t>Committee-based format (typically for a specific event or small series of presentations)</a:t>
            </a:r>
          </a:p>
          <a:p>
            <a:pPr marL="514350" indent="-514350">
              <a:buAutoNum type="arabicPeriod"/>
            </a:pPr>
            <a:r>
              <a:rPr lang="en-US" sz="3100" dirty="0">
                <a:solidFill>
                  <a:srgbClr val="D31246"/>
                </a:solidFill>
              </a:rPr>
              <a:t>Peer Led</a:t>
            </a:r>
            <a:endParaRPr lang="en-US" sz="3100" dirty="0">
              <a:solidFill>
                <a:srgbClr val="FF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3087" y="2083308"/>
            <a:ext cx="2414016" cy="2691384"/>
          </a:xfrm>
          <a:prstGeom prst="rect">
            <a:avLst/>
          </a:prstGeom>
        </p:spPr>
      </p:pic>
      <p:sp>
        <p:nvSpPr>
          <p:cNvPr id="3" name="TextBox 2">
            <a:extLst>
              <a:ext uri="{FF2B5EF4-FFF2-40B4-BE49-F238E27FC236}">
                <a16:creationId xmlns:a16="http://schemas.microsoft.com/office/drawing/2014/main" id="{14CE2831-7B22-4122-82C1-D9D2829B7449}"/>
              </a:ext>
            </a:extLst>
          </p:cNvPr>
          <p:cNvSpPr txBox="1"/>
          <p:nvPr/>
        </p:nvSpPr>
        <p:spPr>
          <a:xfrm>
            <a:off x="2722521" y="4952410"/>
            <a:ext cx="5872162" cy="1754326"/>
          </a:xfrm>
          <a:prstGeom prst="rect">
            <a:avLst/>
          </a:prstGeom>
          <a:noFill/>
        </p:spPr>
        <p:txBody>
          <a:bodyPr wrap="square" rtlCol="0">
            <a:spAutoFit/>
          </a:bodyPr>
          <a:lstStyle/>
          <a:p>
            <a:r>
              <a:rPr lang="en-US" dirty="0"/>
              <a:t>We tend to think of this on a spectrum of what campuses can do with a lot of resources to what they can do with limited resources as it relates to what the outputs a financial literacy program can create.</a:t>
            </a:r>
          </a:p>
          <a:p>
            <a:endParaRPr lang="en-US" dirty="0"/>
          </a:p>
          <a:p>
            <a:r>
              <a:rPr lang="en-US" dirty="0"/>
              <a:t>This does not have to be the case!</a:t>
            </a:r>
          </a:p>
        </p:txBody>
      </p:sp>
    </p:spTree>
    <p:extLst>
      <p:ext uri="{BB962C8B-B14F-4D97-AF65-F5344CB8AC3E}">
        <p14:creationId xmlns:p14="http://schemas.microsoft.com/office/powerpoint/2010/main" val="3956221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Where We Began</a:t>
            </a:r>
          </a:p>
        </p:txBody>
      </p:sp>
      <p:sp>
        <p:nvSpPr>
          <p:cNvPr id="6" name="Content Placeholder 2"/>
          <p:cNvSpPr>
            <a:spLocks noGrp="1"/>
          </p:cNvSpPr>
          <p:nvPr>
            <p:ph idx="1"/>
          </p:nvPr>
        </p:nvSpPr>
        <p:spPr/>
        <p:txBody>
          <a:bodyPr>
            <a:normAutofit/>
          </a:bodyPr>
          <a:lstStyle/>
          <a:p>
            <a:pPr marL="0" indent="0">
              <a:buNone/>
            </a:pPr>
            <a:endParaRPr lang="en-US" sz="2400" dirty="0"/>
          </a:p>
          <a:p>
            <a:pPr marL="0" indent="0">
              <a:buNone/>
            </a:pPr>
            <a:r>
              <a:rPr lang="en-US" sz="2400" dirty="0"/>
              <a:t>SUNY Grant: 16/17 Academic Year – 19/20 Academic Year</a:t>
            </a:r>
          </a:p>
          <a:p>
            <a:pPr marL="0" indent="0">
              <a:buNone/>
            </a:pPr>
            <a:endParaRPr lang="en-US" sz="2400" dirty="0"/>
          </a:p>
          <a:p>
            <a:pPr marL="0" indent="0">
              <a:buNone/>
            </a:pPr>
            <a:r>
              <a:rPr lang="en-US" sz="2400" dirty="0"/>
              <a:t>Initial Goals:</a:t>
            </a:r>
          </a:p>
          <a:p>
            <a:r>
              <a:rPr lang="en-US" sz="2400" dirty="0"/>
              <a:t>Decrease debt year-to-year</a:t>
            </a:r>
          </a:p>
          <a:p>
            <a:r>
              <a:rPr lang="en-US" sz="2400" dirty="0"/>
              <a:t>Decrease debt at graduation</a:t>
            </a:r>
          </a:p>
          <a:p>
            <a:r>
              <a:rPr lang="en-US" sz="2400" dirty="0"/>
              <a:t>Decrease financial-related stress</a:t>
            </a:r>
          </a:p>
          <a:p>
            <a:r>
              <a:rPr lang="en-US" sz="2400" dirty="0"/>
              <a:t>Increase financial knowledge</a:t>
            </a:r>
          </a:p>
        </p:txBody>
      </p:sp>
      <p:pic>
        <p:nvPicPr>
          <p:cNvPr id="7" name="Content Placeholder 6">
            <a:extLst>
              <a:ext uri="{FF2B5EF4-FFF2-40B4-BE49-F238E27FC236}">
                <a16:creationId xmlns:a16="http://schemas.microsoft.com/office/drawing/2014/main" id="{8F6AC8F0-CAED-CC40-A5AD-7B1CD0378C3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63025" y="1759221"/>
            <a:ext cx="2998788" cy="3339559"/>
          </a:xfrm>
          <a:prstGeom prst="rect">
            <a:avLst/>
          </a:prstGeom>
        </p:spPr>
      </p:pic>
    </p:spTree>
    <p:extLst>
      <p:ext uri="{BB962C8B-B14F-4D97-AF65-F5344CB8AC3E}">
        <p14:creationId xmlns:p14="http://schemas.microsoft.com/office/powerpoint/2010/main" val="28814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E9118A-94D5-4C9B-B607-03FB58B14380}"/>
              </a:ext>
            </a:extLst>
          </p:cNvPr>
          <p:cNvSpPr/>
          <p:nvPr/>
        </p:nvSpPr>
        <p:spPr>
          <a:xfrm>
            <a:off x="0" y="5759116"/>
            <a:ext cx="2887579" cy="10988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p:txBody>
          <a:bodyPr/>
          <a:lstStyle/>
          <a:p>
            <a:r>
              <a:rPr lang="en-US" dirty="0"/>
              <a:t>Evolution</a:t>
            </a:r>
          </a:p>
        </p:txBody>
      </p:sp>
      <p:sp>
        <p:nvSpPr>
          <p:cNvPr id="6" name="Content Placeholder 2"/>
          <p:cNvSpPr>
            <a:spLocks noGrp="1"/>
          </p:cNvSpPr>
          <p:nvPr>
            <p:ph idx="1"/>
          </p:nvPr>
        </p:nvSpPr>
        <p:spPr>
          <a:xfrm>
            <a:off x="348803" y="1325563"/>
            <a:ext cx="8261797" cy="5141419"/>
          </a:xfrm>
        </p:spPr>
        <p:txBody>
          <a:bodyPr>
            <a:normAutofit/>
          </a:bodyPr>
          <a:lstStyle/>
          <a:p>
            <a:pPr marL="0" indent="0">
              <a:buNone/>
            </a:pPr>
            <a:r>
              <a:rPr lang="en-US" sz="2400" dirty="0"/>
              <a:t>Students need assistance navigating </a:t>
            </a:r>
            <a:r>
              <a:rPr lang="en-US" sz="2400" i="1" dirty="0"/>
              <a:t>many</a:t>
            </a:r>
            <a:r>
              <a:rPr lang="en-US" sz="2400" dirty="0"/>
              <a:t> areas relating to their own personal finance</a:t>
            </a:r>
          </a:p>
          <a:p>
            <a:pPr marL="0" indent="0">
              <a:buNone/>
            </a:pPr>
            <a:r>
              <a:rPr lang="en-US" sz="2400" dirty="0"/>
              <a:t>This includes navigating certain processes on our campus that have a financial impact (beyond just financial aid implications), such as:</a:t>
            </a:r>
          </a:p>
          <a:p>
            <a:pPr lvl="1"/>
            <a:r>
              <a:rPr lang="en-US" sz="2000" dirty="0"/>
              <a:t>Taking a leave of absence</a:t>
            </a:r>
          </a:p>
          <a:p>
            <a:pPr lvl="1"/>
            <a:r>
              <a:rPr lang="en-US" sz="2000" dirty="0"/>
              <a:t>Studying abroad</a:t>
            </a:r>
          </a:p>
          <a:p>
            <a:pPr lvl="1"/>
            <a:r>
              <a:rPr lang="en-US" sz="2000" dirty="0"/>
              <a:t>Taking a summer class</a:t>
            </a:r>
          </a:p>
          <a:p>
            <a:pPr lvl="1"/>
            <a:r>
              <a:rPr lang="en-US" sz="2000" dirty="0"/>
              <a:t>Paid/unpaid internship experience</a:t>
            </a:r>
          </a:p>
          <a:p>
            <a:pPr marL="0" indent="0">
              <a:buNone/>
            </a:pPr>
            <a:r>
              <a:rPr lang="en-US" sz="2400" dirty="0"/>
              <a:t>Students in these groups were referred to meet with the Financial Literacy Department.</a:t>
            </a:r>
          </a:p>
          <a:p>
            <a:pPr marL="0" indent="0">
              <a:buNone/>
            </a:pPr>
            <a:r>
              <a:rPr lang="en-US" sz="2400" dirty="0"/>
              <a:t>Loan </a:t>
            </a:r>
            <a:r>
              <a:rPr lang="en-US" sz="2400" u="sng" dirty="0"/>
              <a:t>repayment</a:t>
            </a:r>
            <a:r>
              <a:rPr lang="en-US" sz="2400" dirty="0"/>
              <a:t> and debt management emerged as a main focus, as opposed to simply decreasing debt upfront.</a:t>
            </a:r>
          </a:p>
          <a:p>
            <a:pPr marL="0" indent="0">
              <a:buNone/>
            </a:pPr>
            <a:endParaRPr lang="en-US" sz="2400" dirty="0"/>
          </a:p>
          <a:p>
            <a:pPr marL="0" indent="0">
              <a:buNone/>
            </a:pPr>
            <a:endParaRPr lang="en-US" sz="2400" dirty="0"/>
          </a:p>
        </p:txBody>
      </p:sp>
      <p:pic>
        <p:nvPicPr>
          <p:cNvPr id="7" name="Content Placeholder 6">
            <a:extLst>
              <a:ext uri="{FF2B5EF4-FFF2-40B4-BE49-F238E27FC236}">
                <a16:creationId xmlns:a16="http://schemas.microsoft.com/office/drawing/2014/main" id="{8F6AC8F0-CAED-CC40-A5AD-7B1CD0378C3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63025" y="1759221"/>
            <a:ext cx="2998788" cy="3339559"/>
          </a:xfrm>
          <a:prstGeom prst="rect">
            <a:avLst/>
          </a:prstGeom>
        </p:spPr>
      </p:pic>
    </p:spTree>
    <p:extLst>
      <p:ext uri="{BB962C8B-B14F-4D97-AF65-F5344CB8AC3E}">
        <p14:creationId xmlns:p14="http://schemas.microsoft.com/office/powerpoint/2010/main" val="25884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D23BB0-9ADF-47B0-9FED-2855E3E26248}"/>
              </a:ext>
            </a:extLst>
          </p:cNvPr>
          <p:cNvSpPr/>
          <p:nvPr/>
        </p:nvSpPr>
        <p:spPr>
          <a:xfrm>
            <a:off x="0" y="5715000"/>
            <a:ext cx="2887579" cy="1143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28787" y="1"/>
            <a:ext cx="12192000" cy="968188"/>
          </a:xfrm>
        </p:spPr>
        <p:txBody>
          <a:bodyPr>
            <a:normAutofit/>
          </a:bodyPr>
          <a:lstStyle/>
          <a:p>
            <a:r>
              <a:rPr lang="en-US" sz="4000" dirty="0"/>
              <a:t>Loan Repayment and Debt Management</a:t>
            </a:r>
          </a:p>
        </p:txBody>
      </p:sp>
      <p:pic>
        <p:nvPicPr>
          <p:cNvPr id="7" name="Content Placeholder 6">
            <a:extLst>
              <a:ext uri="{FF2B5EF4-FFF2-40B4-BE49-F238E27FC236}">
                <a16:creationId xmlns:a16="http://schemas.microsoft.com/office/drawing/2014/main" id="{8F6AC8F0-CAED-CC40-A5AD-7B1CD0378C3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63025" y="1759221"/>
            <a:ext cx="2998788" cy="3339559"/>
          </a:xfrm>
          <a:prstGeom prst="rect">
            <a:avLst/>
          </a:prstGeom>
        </p:spPr>
      </p:pic>
      <p:sp>
        <p:nvSpPr>
          <p:cNvPr id="6" name="Content Placeholder 2">
            <a:extLst>
              <a:ext uri="{FF2B5EF4-FFF2-40B4-BE49-F238E27FC236}">
                <a16:creationId xmlns:a16="http://schemas.microsoft.com/office/drawing/2014/main" id="{030AEAE7-A20F-4242-A0C7-EB326792F9DC}"/>
              </a:ext>
            </a:extLst>
          </p:cNvPr>
          <p:cNvSpPr>
            <a:spLocks noGrp="1"/>
          </p:cNvSpPr>
          <p:nvPr>
            <p:ph idx="1"/>
          </p:nvPr>
        </p:nvSpPr>
        <p:spPr>
          <a:xfrm>
            <a:off x="364043" y="1119219"/>
            <a:ext cx="8261797" cy="5261580"/>
          </a:xfrm>
        </p:spPr>
        <p:txBody>
          <a:bodyPr>
            <a:normAutofit fontScale="92500"/>
          </a:bodyPr>
          <a:lstStyle/>
          <a:p>
            <a:r>
              <a:rPr lang="en-US" dirty="0"/>
              <a:t>A main feature of our program is assisting students in setting up an account with their servicer. </a:t>
            </a:r>
          </a:p>
          <a:p>
            <a:r>
              <a:rPr lang="en-US" dirty="0"/>
              <a:t>Students bring their laptop to the office and are assisted in navigating the process in account set up with their servicer. </a:t>
            </a:r>
          </a:p>
          <a:p>
            <a:pPr lvl="1"/>
            <a:r>
              <a:rPr lang="en-US" dirty="0"/>
              <a:t>This is followed up with discussion on loan repayment </a:t>
            </a:r>
            <a:r>
              <a:rPr lang="en-US" dirty="0">
                <a:solidFill>
                  <a:srgbClr val="00B050"/>
                </a:solidFill>
              </a:rPr>
              <a:t>plans</a:t>
            </a:r>
          </a:p>
          <a:p>
            <a:pPr lvl="1"/>
            <a:r>
              <a:rPr lang="en-US" dirty="0"/>
              <a:t>Then a 2-minute discussion that there are loan forgiveness </a:t>
            </a:r>
            <a:r>
              <a:rPr lang="en-US" dirty="0">
                <a:solidFill>
                  <a:srgbClr val="00B050"/>
                </a:solidFill>
              </a:rPr>
              <a:t>programs</a:t>
            </a:r>
            <a:r>
              <a:rPr lang="en-US" dirty="0"/>
              <a:t> available if enrolled in certain </a:t>
            </a:r>
            <a:r>
              <a:rPr lang="en-US" dirty="0">
                <a:solidFill>
                  <a:srgbClr val="00B050"/>
                </a:solidFill>
              </a:rPr>
              <a:t>plans.</a:t>
            </a:r>
          </a:p>
          <a:p>
            <a:pPr lvl="1"/>
            <a:r>
              <a:rPr lang="en-US" dirty="0"/>
              <a:t>This concludes with an overview of various debt management </a:t>
            </a:r>
            <a:r>
              <a:rPr lang="en-US" dirty="0">
                <a:solidFill>
                  <a:srgbClr val="00B050"/>
                </a:solidFill>
              </a:rPr>
              <a:t>strategies.</a:t>
            </a:r>
            <a:endParaRPr lang="en-US" dirty="0"/>
          </a:p>
          <a:p>
            <a:r>
              <a:rPr lang="en-US" dirty="0"/>
              <a:t>These appointments take ≈30-40 minutes.</a:t>
            </a:r>
          </a:p>
          <a:p>
            <a:pPr lvl="1"/>
            <a:r>
              <a:rPr lang="en-US" dirty="0">
                <a:solidFill>
                  <a:srgbClr val="FF0000"/>
                </a:solidFill>
              </a:rPr>
              <a:t>Remembering log in info, contacting parents, etc. is the hardest part for most students.</a:t>
            </a:r>
          </a:p>
        </p:txBody>
      </p:sp>
    </p:spTree>
    <p:extLst>
      <p:ext uri="{BB962C8B-B14F-4D97-AF65-F5344CB8AC3E}">
        <p14:creationId xmlns:p14="http://schemas.microsoft.com/office/powerpoint/2010/main" val="5806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8787" y="1"/>
            <a:ext cx="12192000" cy="968188"/>
          </a:xfrm>
        </p:spPr>
        <p:txBody>
          <a:bodyPr>
            <a:normAutofit/>
          </a:bodyPr>
          <a:lstStyle/>
          <a:p>
            <a:r>
              <a:rPr lang="en-US" sz="4000" dirty="0"/>
              <a:t>Loan Repayment and Debt Management</a:t>
            </a:r>
          </a:p>
        </p:txBody>
      </p:sp>
      <p:pic>
        <p:nvPicPr>
          <p:cNvPr id="7" name="Content Placeholder 6">
            <a:extLst>
              <a:ext uri="{FF2B5EF4-FFF2-40B4-BE49-F238E27FC236}">
                <a16:creationId xmlns:a16="http://schemas.microsoft.com/office/drawing/2014/main" id="{8F6AC8F0-CAED-CC40-A5AD-7B1CD0378C3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63025" y="1759221"/>
            <a:ext cx="2998788" cy="3339559"/>
          </a:xfrm>
          <a:prstGeom prst="rect">
            <a:avLst/>
          </a:prstGeom>
        </p:spPr>
      </p:pic>
      <p:pic>
        <p:nvPicPr>
          <p:cNvPr id="3" name="Picture 2">
            <a:extLst>
              <a:ext uri="{FF2B5EF4-FFF2-40B4-BE49-F238E27FC236}">
                <a16:creationId xmlns:a16="http://schemas.microsoft.com/office/drawing/2014/main" id="{7FD5C831-0D95-4644-BE46-A5E093E79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787" y="968189"/>
            <a:ext cx="12320788" cy="5987655"/>
          </a:xfrm>
          <a:prstGeom prst="rect">
            <a:avLst/>
          </a:prstGeom>
        </p:spPr>
      </p:pic>
      <p:sp>
        <p:nvSpPr>
          <p:cNvPr id="2" name="Oval 1">
            <a:extLst>
              <a:ext uri="{FF2B5EF4-FFF2-40B4-BE49-F238E27FC236}">
                <a16:creationId xmlns:a16="http://schemas.microsoft.com/office/drawing/2014/main" id="{32EE16CB-CE3E-49FD-8493-E49B082B3AF5}"/>
              </a:ext>
            </a:extLst>
          </p:cNvPr>
          <p:cNvSpPr/>
          <p:nvPr/>
        </p:nvSpPr>
        <p:spPr>
          <a:xfrm>
            <a:off x="9866488" y="968189"/>
            <a:ext cx="903111" cy="28673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400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680A83D8877B4DA5CED9FADE9D376B" ma:contentTypeVersion="2" ma:contentTypeDescription="Create a new document." ma:contentTypeScope="" ma:versionID="c8cf1980c3ba443ea889544cc7c07646">
  <xsd:schema xmlns:xsd="http://www.w3.org/2001/XMLSchema" xmlns:xs="http://www.w3.org/2001/XMLSchema" xmlns:p="http://schemas.microsoft.com/office/2006/metadata/properties" xmlns:ns2="9977b56c-5932-428f-b99b-11199e436dd3" targetNamespace="http://schemas.microsoft.com/office/2006/metadata/properties" ma:root="true" ma:fieldsID="7248540ce2704a72cbb80138db65f90a" ns2:_="">
    <xsd:import namespace="9977b56c-5932-428f-b99b-11199e436dd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7b56c-5932-428f-b99b-11199e436dd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AC0C52-78E6-4F49-9B33-678530185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7b56c-5932-428f-b99b-11199e436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4967B0-18A2-49EA-B18F-9E81F11C429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AF11948-5EB9-4D11-BC6F-8837FF6FB4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720</TotalTime>
  <Words>2082</Words>
  <Application>Microsoft Office PowerPoint</Application>
  <PresentationFormat>Widescreen</PresentationFormat>
  <Paragraphs>229</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Verdana</vt:lpstr>
      <vt:lpstr>Office Theme</vt:lpstr>
      <vt:lpstr>Enhancing and Scaling Financial Literacy Programs on YOUR campus</vt:lpstr>
      <vt:lpstr>PowerPoint Presentation</vt:lpstr>
      <vt:lpstr>PowerPoint Presentation</vt:lpstr>
      <vt:lpstr>PowerPoint Presentation</vt:lpstr>
      <vt:lpstr>PowerPoint Presentation</vt:lpstr>
      <vt:lpstr>Where We Began</vt:lpstr>
      <vt:lpstr>Evolution</vt:lpstr>
      <vt:lpstr>Loan Repayment and Debt Management</vt:lpstr>
      <vt:lpstr>Loan Repayment and Debt Management</vt:lpstr>
      <vt:lpstr>Campus Challenge: Reaching Students</vt:lpstr>
      <vt:lpstr>PowerPoint Presentation</vt:lpstr>
      <vt:lpstr>Our First Attempt (and it paid off!):</vt:lpstr>
      <vt:lpstr>What’s For Dinner?</vt:lpstr>
      <vt:lpstr>Making Cent$: Some of our Campus Partners</vt:lpstr>
      <vt:lpstr>Making Cent$ of Life After College: A Campus-Wide Effort</vt:lpstr>
      <vt:lpstr>Tracking Program Participation- Important!</vt:lpstr>
      <vt:lpstr>Personal Financial Management Course </vt:lpstr>
      <vt:lpstr>PowerPoint Presentation</vt:lpstr>
      <vt:lpstr>Student Involvement</vt:lpstr>
      <vt:lpstr>Program Impact</vt:lpstr>
      <vt:lpstr>Join Us!</vt:lpstr>
      <vt:lpstr>Hope I kept your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and Scaling Financial Literacy Programs on YOUR campus</dc:title>
  <dc:creator>Sutton, Kevin</dc:creator>
  <cp:lastModifiedBy>Sutton, Kevin</cp:lastModifiedBy>
  <cp:revision>6</cp:revision>
  <dcterms:created xsi:type="dcterms:W3CDTF">2019-07-15T23:20:59Z</dcterms:created>
  <dcterms:modified xsi:type="dcterms:W3CDTF">2019-10-25T19:35:53Z</dcterms:modified>
</cp:coreProperties>
</file>