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72" r:id="rId3"/>
  </p:sldMasterIdLst>
  <p:notesMasterIdLst>
    <p:notesMasterId r:id="rId9"/>
  </p:notesMasterIdLst>
  <p:sldIdLst>
    <p:sldId id="256" r:id="rId4"/>
    <p:sldId id="257" r:id="rId5"/>
    <p:sldId id="259" r:id="rId6"/>
    <p:sldId id="260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6" autoAdjust="0"/>
    <p:restoredTop sz="78134" autoAdjust="0"/>
  </p:normalViewPr>
  <p:slideViewPr>
    <p:cSldViewPr snapToGrid="0">
      <p:cViewPr varScale="1">
        <p:scale>
          <a:sx n="50" d="100"/>
          <a:sy n="50" d="100"/>
        </p:scale>
        <p:origin x="8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2A15E-7B09-4D72-BF51-781BDBF074C5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55D852-C54C-40A3-9199-27D2497960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28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Jamie</a:t>
            </a:r>
            <a:r>
              <a:rPr lang="en-US" baseline="0" dirty="0" smtClean="0"/>
              <a:t> – welcome</a:t>
            </a:r>
          </a:p>
          <a:p>
            <a:r>
              <a:rPr lang="en-US" baseline="0" dirty="0" smtClean="0"/>
              <a:t>Erin – intro panelists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5D852-C54C-40A3-9199-27D2497960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294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Ryan – overview of terminology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5D852-C54C-40A3-9199-27D2497960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65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Ryan – facilitate Q&amp;A</a:t>
            </a:r>
          </a:p>
          <a:p>
            <a:r>
              <a:rPr lang="en-US" dirty="0" smtClean="0"/>
              <a:t>Panelists respond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5D852-C54C-40A3-9199-27D2497960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34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Open up to chat questions (Erin and Jamie will track</a:t>
            </a:r>
            <a:r>
              <a:rPr lang="en-US" baseline="0" dirty="0" smtClean="0"/>
              <a:t> the chat)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5D852-C54C-40A3-9199-27D2497960D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278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Jamie – close out session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5D852-C54C-40A3-9199-27D2497960D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42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40DC-E9E9-4E26-A5AD-01C9FD8AC14A}" type="datetimeFigureOut">
              <a:rPr lang="en-US" smtClean="0"/>
              <a:t>8/9/2021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45405" y="6356350"/>
            <a:ext cx="4908395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SUNY CPD Online Teaching: Technology &amp; Educational Resources 2021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9468" y="212952"/>
            <a:ext cx="1726748" cy="1726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826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40DC-E9E9-4E26-A5AD-01C9FD8AC14A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6601D-C0C6-4AA2-B868-AF86C4905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0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40DC-E9E9-4E26-A5AD-01C9FD8AC14A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6601D-C0C6-4AA2-B868-AF86C4905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19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40DC-E9E9-4E26-A5AD-01C9FD8AC14A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6601D-C0C6-4AA2-B868-AF86C4905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0490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F044-97A2-48DD-AC9F-A9701BB76C2F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A3DD-0F86-4ABB-912A-FED941AF1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41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F044-97A2-48DD-AC9F-A9701BB76C2F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A3DD-0F86-4ABB-912A-FED941AF1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418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F044-97A2-48DD-AC9F-A9701BB76C2F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A3DD-0F86-4ABB-912A-FED941AF1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8032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F044-97A2-48DD-AC9F-A9701BB76C2F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A3DD-0F86-4ABB-912A-FED941AF1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5582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F044-97A2-48DD-AC9F-A9701BB76C2F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A3DD-0F86-4ABB-912A-FED941AF1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28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F044-97A2-48DD-AC9F-A9701BB76C2F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A3DD-0F86-4ABB-912A-FED941AF1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1021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F044-97A2-48DD-AC9F-A9701BB76C2F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A3DD-0F86-4ABB-912A-FED941AF1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625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40DC-E9E9-4E26-A5AD-01C9FD8AC14A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6601D-C0C6-4AA2-B868-AF86C49056E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0448925" y="268288"/>
            <a:ext cx="1571625" cy="208438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743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F044-97A2-48DD-AC9F-A9701BB76C2F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A3DD-0F86-4ABB-912A-FED941AF1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3373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F044-97A2-48DD-AC9F-A9701BB76C2F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A3DD-0F86-4ABB-912A-FED941AF1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9829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F044-97A2-48DD-AC9F-A9701BB76C2F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A3DD-0F86-4ABB-912A-FED941AF1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971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6F044-97A2-48DD-AC9F-A9701BB76C2F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A3DD-0F86-4ABB-912A-FED941AF1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247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086C-1C94-4D20-9FEF-506AB74A99D1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F359-A4FD-4C18-9C1F-A741F0523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236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086C-1C94-4D20-9FEF-506AB74A99D1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F359-A4FD-4C18-9C1F-A741F0523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276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086C-1C94-4D20-9FEF-506AB74A99D1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F359-A4FD-4C18-9C1F-A741F0523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4279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086C-1C94-4D20-9FEF-506AB74A99D1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F359-A4FD-4C18-9C1F-A741F0523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353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086C-1C94-4D20-9FEF-506AB74A99D1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F359-A4FD-4C18-9C1F-A741F0523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0874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086C-1C94-4D20-9FEF-506AB74A99D1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F359-A4FD-4C18-9C1F-A741F0523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75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40DC-E9E9-4E26-A5AD-01C9FD8AC14A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6601D-C0C6-4AA2-B868-AF86C4905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6385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086C-1C94-4D20-9FEF-506AB74A99D1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F359-A4FD-4C18-9C1F-A741F0523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5568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086C-1C94-4D20-9FEF-506AB74A99D1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F359-A4FD-4C18-9C1F-A741F0523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38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086C-1C94-4D20-9FEF-506AB74A99D1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F359-A4FD-4C18-9C1F-A741F0523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3766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086C-1C94-4D20-9FEF-506AB74A99D1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F359-A4FD-4C18-9C1F-A741F0523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1276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2086C-1C94-4D20-9FEF-506AB74A99D1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F359-A4FD-4C18-9C1F-A741F0523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72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40DC-E9E9-4E26-A5AD-01C9FD8AC14A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6601D-C0C6-4AA2-B868-AF86C4905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24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40DC-E9E9-4E26-A5AD-01C9FD8AC14A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6601D-C0C6-4AA2-B868-AF86C4905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5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40DC-E9E9-4E26-A5AD-01C9FD8AC14A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6601D-C0C6-4AA2-B868-AF86C4905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957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40DC-E9E9-4E26-A5AD-01C9FD8AC14A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6601D-C0C6-4AA2-B868-AF86C4905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536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40DC-E9E9-4E26-A5AD-01C9FD8AC14A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6601D-C0C6-4AA2-B868-AF86C4905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5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40DC-E9E9-4E26-A5AD-01C9FD8AC14A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6601D-C0C6-4AA2-B868-AF86C4905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6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B40DC-E9E9-4E26-A5AD-01C9FD8AC14A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601D-C0C6-4AA2-B868-AF86C4905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26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4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6F044-97A2-48DD-AC9F-A9701BB76C2F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0A3DD-0F86-4ABB-912A-FED941AF1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826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2086C-1C94-4D20-9FEF-506AB74A99D1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0F359-A4FD-4C18-9C1F-A741F05239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496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corative image of OTTER Institute LOgo: Online Teaching: Technology &amp; Educational resources, Course  delivery series, August 9-13, 20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7999" y="572485"/>
            <a:ext cx="5204178" cy="2387600"/>
          </a:xfrm>
        </p:spPr>
        <p:txBody>
          <a:bodyPr>
            <a:noAutofit/>
          </a:bodyPr>
          <a:lstStyle/>
          <a:p>
            <a:pPr algn="l"/>
            <a:r>
              <a:rPr lang="en-US" sz="4400" dirty="0" smtClean="0">
                <a:solidFill>
                  <a:schemeClr val="bg1"/>
                </a:solidFill>
              </a:rPr>
              <a:t>Flexible Learning Experiences Improve Learning for SUNY Students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7999" y="4277032"/>
            <a:ext cx="4978401" cy="2019346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Ryan McCabe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i="1" dirty="0" smtClean="0">
                <a:solidFill>
                  <a:schemeClr val="bg1"/>
                </a:solidFill>
              </a:rPr>
              <a:t>Finger Lakes Community College</a:t>
            </a:r>
          </a:p>
          <a:p>
            <a:pPr algn="l"/>
            <a:r>
              <a:rPr lang="en-US" b="1" dirty="0">
                <a:solidFill>
                  <a:schemeClr val="bg1"/>
                </a:solidFill>
              </a:rPr>
              <a:t>Andrea </a:t>
            </a:r>
            <a:r>
              <a:rPr lang="en-US" b="1" dirty="0" err="1">
                <a:solidFill>
                  <a:schemeClr val="bg1"/>
                </a:solidFill>
              </a:rPr>
              <a:t>MacArgel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i="1" dirty="0">
                <a:solidFill>
                  <a:schemeClr val="bg1"/>
                </a:solidFill>
              </a:rPr>
              <a:t>Binghamton University</a:t>
            </a:r>
          </a:p>
          <a:p>
            <a:pPr algn="l"/>
            <a:r>
              <a:rPr lang="en-US" b="1" dirty="0" smtClean="0">
                <a:solidFill>
                  <a:schemeClr val="bg1"/>
                </a:solidFill>
              </a:rPr>
              <a:t>Eric Berg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i="1" dirty="0" smtClean="0">
                <a:solidFill>
                  <a:schemeClr val="bg1"/>
                </a:solidFill>
              </a:rPr>
              <a:t>Monroe Community College</a:t>
            </a:r>
          </a:p>
          <a:p>
            <a:pPr algn="l"/>
            <a:r>
              <a:rPr lang="en-US" b="1" dirty="0" smtClean="0">
                <a:solidFill>
                  <a:schemeClr val="bg1"/>
                </a:solidFill>
              </a:rPr>
              <a:t>Amber </a:t>
            </a:r>
            <a:r>
              <a:rPr lang="en-US" b="1" dirty="0" err="1" smtClean="0">
                <a:solidFill>
                  <a:schemeClr val="bg1"/>
                </a:solidFill>
              </a:rPr>
              <a:t>Gilewski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i="1" dirty="0" smtClean="0">
                <a:solidFill>
                  <a:schemeClr val="bg1"/>
                </a:solidFill>
              </a:rPr>
              <a:t>Tompkins Cortland </a:t>
            </a:r>
            <a:r>
              <a:rPr lang="en-US" i="1" dirty="0" smtClean="0">
                <a:solidFill>
                  <a:schemeClr val="bg1"/>
                </a:solidFill>
              </a:rPr>
              <a:t>Community College</a:t>
            </a:r>
          </a:p>
          <a:p>
            <a:pPr algn="l"/>
            <a:r>
              <a:rPr lang="en-US" b="1" dirty="0" smtClean="0">
                <a:solidFill>
                  <a:schemeClr val="bg1"/>
                </a:solidFill>
              </a:rPr>
              <a:t>Melissa </a:t>
            </a:r>
            <a:r>
              <a:rPr lang="en-US" b="1" dirty="0" err="1" smtClean="0">
                <a:solidFill>
                  <a:schemeClr val="bg1"/>
                </a:solidFill>
              </a:rPr>
              <a:t>Pincus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i="1" dirty="0" smtClean="0">
                <a:solidFill>
                  <a:schemeClr val="bg1"/>
                </a:solidFill>
              </a:rPr>
              <a:t>Lumen Learning/Stony Brook University</a:t>
            </a:r>
            <a:endParaRPr lang="en-US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443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25355" y="6311900"/>
            <a:ext cx="5218289" cy="365125"/>
          </a:xfrm>
        </p:spPr>
        <p:txBody>
          <a:bodyPr/>
          <a:lstStyle/>
          <a:p>
            <a:pPr algn="r"/>
            <a:r>
              <a:rPr lang="en-US" dirty="0" smtClean="0"/>
              <a:t>SUNY CPD Online Teaching: Technology &amp; Educational Resources  Institute 2021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9318523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dirty="0" smtClean="0"/>
              <a:t>HYBRID   |   HYFLEX   |   BLENDFLEX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/>
              <a:t>What do we mean by “flexible </a:t>
            </a:r>
            <a:r>
              <a:rPr lang="en-US" i="1" dirty="0" smtClean="0"/>
              <a:t>learning”?</a:t>
            </a:r>
            <a:endParaRPr lang="en-US" i="1" dirty="0"/>
          </a:p>
          <a:p>
            <a:pPr marL="0" indent="0">
              <a:buNone/>
            </a:pPr>
            <a:endParaRPr lang="en-US" sz="2200" dirty="0" smtClean="0"/>
          </a:p>
        </p:txBody>
      </p:sp>
      <p:pic>
        <p:nvPicPr>
          <p:cNvPr id="13" name="Picture 12" descr="OTTER Institute Logo.  Dark blue curcle with the white outline of an otter.  SUNY Center for Professional Development, OTTER Institute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90" y="5528353"/>
            <a:ext cx="1297220" cy="129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243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Facilitated Q&amp;A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How is the instructional/course design approach different for a flexible learning format?</a:t>
            </a:r>
          </a:p>
          <a:p>
            <a:pPr marL="0" indent="0">
              <a:buNone/>
            </a:pPr>
            <a:r>
              <a:rPr lang="en-US" sz="2200" dirty="0" smtClean="0"/>
              <a:t>What </a:t>
            </a:r>
            <a:r>
              <a:rPr lang="en-US" sz="2200" dirty="0"/>
              <a:t>resources </a:t>
            </a:r>
            <a:r>
              <a:rPr lang="en-US" sz="2200" dirty="0" smtClean="0"/>
              <a:t>(technological and pedagogical) would support faculty to teach </a:t>
            </a:r>
            <a:r>
              <a:rPr lang="en-US" sz="2200" dirty="0"/>
              <a:t>effectively in this modality? 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What do students need to be successful?</a:t>
            </a:r>
          </a:p>
          <a:p>
            <a:pPr marL="0" indent="0">
              <a:buNone/>
            </a:pPr>
            <a:r>
              <a:rPr lang="en-US" sz="2200" dirty="0" smtClean="0"/>
              <a:t>What </a:t>
            </a:r>
            <a:r>
              <a:rPr lang="en-US" sz="2200" dirty="0"/>
              <a:t>are the anticipated future </a:t>
            </a:r>
            <a:r>
              <a:rPr lang="en-US" sz="2200" dirty="0" smtClean="0"/>
              <a:t>needs as we continue to explore and provide flexible learning environments?</a:t>
            </a:r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25355" y="6311900"/>
            <a:ext cx="5218289" cy="365125"/>
          </a:xfrm>
        </p:spPr>
        <p:txBody>
          <a:bodyPr/>
          <a:lstStyle/>
          <a:p>
            <a:pPr algn="r"/>
            <a:r>
              <a:rPr lang="en-US" dirty="0" smtClean="0"/>
              <a:t>SUNY CPD Online Teaching: Technology &amp; Educational Resources  Institute 2021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smtClean="0"/>
              <a:t>What has been your experience with flexible learning formats?</a:t>
            </a:r>
          </a:p>
          <a:p>
            <a:pPr marL="0" indent="0">
              <a:buNone/>
            </a:pPr>
            <a:r>
              <a:rPr lang="en-US" sz="2200" dirty="0" smtClean="0"/>
              <a:t>How has </a:t>
            </a:r>
            <a:r>
              <a:rPr lang="en-US" sz="2200" dirty="0" err="1" smtClean="0"/>
              <a:t>hyflex</a:t>
            </a:r>
            <a:r>
              <a:rPr lang="en-US" sz="2200" dirty="0" smtClean="0"/>
              <a:t>/flexible </a:t>
            </a:r>
            <a:r>
              <a:rPr lang="en-US" sz="2200" dirty="0"/>
              <a:t>learning has increased access, flexibility, </a:t>
            </a:r>
            <a:r>
              <a:rPr lang="en-US" sz="2200" dirty="0" smtClean="0"/>
              <a:t>and/or reduced cost for students?</a:t>
            </a:r>
          </a:p>
          <a:p>
            <a:pPr marL="0" indent="0">
              <a:buNone/>
            </a:pPr>
            <a:r>
              <a:rPr lang="en-US" sz="2200" dirty="0" smtClean="0"/>
              <a:t>What </a:t>
            </a:r>
            <a:r>
              <a:rPr lang="en-US" sz="2200" dirty="0"/>
              <a:t>have been </a:t>
            </a:r>
            <a:r>
              <a:rPr lang="en-US" sz="2200" dirty="0" smtClean="0"/>
              <a:t>some of the </a:t>
            </a:r>
            <a:r>
              <a:rPr lang="en-US" sz="2200" dirty="0"/>
              <a:t>benefits </a:t>
            </a:r>
            <a:r>
              <a:rPr lang="en-US" sz="2200" dirty="0" smtClean="0"/>
              <a:t>of flexible learning environments for </a:t>
            </a:r>
            <a:r>
              <a:rPr lang="en-US" sz="2200" dirty="0"/>
              <a:t>instructors and students? 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/>
              <a:t>What have been some of the drawbacks of flexible learning environments for instructors and students? </a:t>
            </a:r>
          </a:p>
          <a:p>
            <a:pPr marL="0" indent="0">
              <a:buNone/>
            </a:pPr>
            <a:endParaRPr lang="en-US" sz="2200" dirty="0" smtClean="0"/>
          </a:p>
        </p:txBody>
      </p:sp>
      <p:pic>
        <p:nvPicPr>
          <p:cNvPr id="13" name="Picture 12" descr="OTTER Institute Logo.  Dark blue curcle with the white outline of an otter.  SUNY Center for Professional Development, OTTER Institute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90" y="5528353"/>
            <a:ext cx="1297220" cy="129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392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Q&amp;A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25355" y="6311900"/>
            <a:ext cx="5218289" cy="365125"/>
          </a:xfrm>
        </p:spPr>
        <p:txBody>
          <a:bodyPr/>
          <a:lstStyle/>
          <a:p>
            <a:pPr algn="r"/>
            <a:r>
              <a:rPr lang="en-US" dirty="0" smtClean="0"/>
              <a:t>SUNY CPD Online Teaching: Technology &amp; Educational Resources  Institute 2021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What are your thoughts on this topic?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What questions do you have for our panelists?</a:t>
            </a:r>
            <a:endParaRPr lang="en-US" sz="2400" dirty="0"/>
          </a:p>
          <a:p>
            <a:pPr marL="0" indent="0">
              <a:buNone/>
            </a:pPr>
            <a:endParaRPr lang="en-US" sz="2200" dirty="0" smtClean="0"/>
          </a:p>
        </p:txBody>
      </p:sp>
      <p:pic>
        <p:nvPicPr>
          <p:cNvPr id="13" name="Picture 12" descr="OTTER Institute Logo.  Dark blue curcle with the white outline of an otter.  SUNY Center for Professional Development, OTTER Institute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90" y="5528353"/>
            <a:ext cx="1297220" cy="12972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0338" y="403994"/>
            <a:ext cx="3170785" cy="192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24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corative image of OTTER Institute LOgo: Online Teaching: Technology &amp; Educational resources, Course  delivery series, August 9-13, 20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8000" y="2465741"/>
            <a:ext cx="6344357" cy="156439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For recordings and other resources, please visit: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8000" y="4189061"/>
            <a:ext cx="5757334" cy="109414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sz="5400" dirty="0" smtClean="0">
                <a:solidFill>
                  <a:schemeClr val="bg1"/>
                </a:solidFill>
              </a:rPr>
              <a:t>www.suny.edu/OTTER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15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7812</TotalTime>
  <Words>274</Words>
  <Application>Microsoft Office PowerPoint</Application>
  <PresentationFormat>Widescreen</PresentationFormat>
  <Paragraphs>41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Custom Design</vt:lpstr>
      <vt:lpstr>1_Custom Design</vt:lpstr>
      <vt:lpstr>Flexible Learning Experiences Improve Learning for SUNY Students</vt:lpstr>
      <vt:lpstr>Overview</vt:lpstr>
      <vt:lpstr>Facilitated Q&amp;A</vt:lpstr>
      <vt:lpstr>Open Q&amp;A</vt:lpstr>
      <vt:lpstr>For recordings and other resources, please visit:</vt:lpstr>
    </vt:vector>
  </TitlesOfParts>
  <Company>SUNY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TITLE HERE</dc:title>
  <dc:creator>Heron, Jamie</dc:creator>
  <cp:lastModifiedBy>Maney, Erin</cp:lastModifiedBy>
  <cp:revision>10</cp:revision>
  <dcterms:created xsi:type="dcterms:W3CDTF">2021-05-18T20:02:57Z</dcterms:created>
  <dcterms:modified xsi:type="dcterms:W3CDTF">2021-08-09T12:29:05Z</dcterms:modified>
</cp:coreProperties>
</file>