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4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5" r:id="rId3"/>
  </p:sldMasterIdLst>
  <p:notesMasterIdLst>
    <p:notesMasterId r:id="rId17"/>
  </p:notesMasterIdLst>
  <p:sldIdLst>
    <p:sldId id="344" r:id="rId4"/>
    <p:sldId id="378" r:id="rId5"/>
    <p:sldId id="257" r:id="rId6"/>
    <p:sldId id="258" r:id="rId7"/>
    <p:sldId id="376" r:id="rId8"/>
    <p:sldId id="346" r:id="rId9"/>
    <p:sldId id="381" r:id="rId10"/>
    <p:sldId id="392" r:id="rId11"/>
    <p:sldId id="399" r:id="rId12"/>
    <p:sldId id="362" r:id="rId13"/>
    <p:sldId id="364" r:id="rId14"/>
    <p:sldId id="370" r:id="rId15"/>
    <p:sldId id="389" r:id="rId16"/>
  </p:sldIdLst>
  <p:sldSz cx="9144000" cy="6858000" type="letter"/>
  <p:notesSz cx="6858000" cy="9144000"/>
  <p:defaultTextStyle>
    <a:defPPr>
      <a:defRPr lang="en-US"/>
    </a:defPPr>
    <a:lvl1pPr marL="0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09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1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2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165FC2"/>
    <a:srgbClr val="155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85" autoAdjust="0"/>
    <p:restoredTop sz="87617" autoAdjust="0"/>
  </p:normalViewPr>
  <p:slideViewPr>
    <p:cSldViewPr snapToGrid="0" snapToObjects="1">
      <p:cViewPr varScale="1">
        <p:scale>
          <a:sx n="114" d="100"/>
          <a:sy n="114" d="100"/>
        </p:scale>
        <p:origin x="2512" y="176"/>
      </p:cViewPr>
      <p:guideLst>
        <p:guide orient="horz" pos="2160"/>
        <p:guide pos="2881"/>
      </p:guideLst>
    </p:cSldViewPr>
  </p:slideViewPr>
  <p:notesTextViewPr>
    <p:cViewPr>
      <p:scale>
        <a:sx n="110" d="100"/>
        <a:sy n="11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720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47AD7-5D03-7F40-BA51-59F357C55E6F}" type="datetimeFigureOut">
              <a:rPr lang="en-US" smtClean="0"/>
              <a:t>5/24/19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72690-16F6-6C4D-B571-B17AB8F5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9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2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(Lisa)</a:t>
            </a:r>
            <a:r>
              <a:rPr lang="en-US" sz="1200" dirty="0"/>
              <a:t> Welcome!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I’m Lisa Stephens, here with Chris Price, and new this year, we’re co-managing the IITG Program,  We’re also happy to welcome our Business Manager, Sandy </a:t>
            </a:r>
            <a:r>
              <a:rPr lang="en-US" sz="1200" dirty="0" err="1"/>
              <a:t>Cowin</a:t>
            </a:r>
            <a:r>
              <a:rPr lang="en-US" sz="1200" dirty="0"/>
              <a:t> – who can help respond to any specific budget or finance questions you may have.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Thank you</a:t>
            </a:r>
            <a:r>
              <a:rPr lang="en-US" sz="1200" baseline="0" dirty="0"/>
              <a:t> for joining today’s Webinar describing the </a:t>
            </a:r>
            <a:r>
              <a:rPr lang="en-US" sz="1200" b="1" baseline="0" dirty="0"/>
              <a:t>eighth round </a:t>
            </a:r>
            <a:r>
              <a:rPr lang="en-US" sz="1200" baseline="0" dirty="0"/>
              <a:t>of the SUNY</a:t>
            </a:r>
            <a:r>
              <a:rPr lang="en-US" sz="1200" dirty="0"/>
              <a:t> Innovative Instruction Technology Grant Program!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Today’s session focuses on the Request for Proposals and orientation to anyone new to IITG.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 second session for Q&amp;A is scheduled for </a:t>
            </a:r>
            <a:r>
              <a:rPr lang="en-US" sz="1200" b="1" baseline="0" dirty="0"/>
              <a:t>Tuesday, Feb 12</a:t>
            </a:r>
            <a:r>
              <a:rPr lang="en-US" sz="1200" b="1" baseline="30000" dirty="0"/>
              <a:t>th</a:t>
            </a:r>
            <a:r>
              <a:rPr lang="en-US" sz="1200" b="1" baseline="0" dirty="0"/>
              <a:t> at Noon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Both sessions are being recorded and will be posted on the  Application Website along with annotated </a:t>
            </a:r>
            <a:r>
              <a:rPr lang="en-US" sz="1200" baseline="0" dirty="0" err="1"/>
              <a:t>Powerpoint</a:t>
            </a:r>
            <a:r>
              <a:rPr lang="en-US" sz="1200" baseline="0" dirty="0"/>
              <a:t> notes.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Please feel free to jump in and ask a question at any point, or use chat box if you prefer – we’ll keep an eye on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8207E52-98E5-4F6A-9B70-BFE9B84B039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00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3221038" cy="241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83029"/>
            <a:ext cx="5486400" cy="4114800"/>
          </a:xfrm>
        </p:spPr>
        <p:txBody>
          <a:bodyPr/>
          <a:lstStyle/>
          <a:p>
            <a:pPr marL="0" indent="0">
              <a:buFont typeface="Arial"/>
              <a:buNone/>
            </a:pPr>
            <a:r>
              <a:rPr lang="en-US" sz="1100" baseline="0" dirty="0">
                <a:latin typeface="Arial"/>
                <a:cs typeface="Arial"/>
              </a:rPr>
              <a:t>A word about categorizing your project…</a:t>
            </a:r>
          </a:p>
          <a:p>
            <a:pPr marL="0" indent="0">
              <a:buFont typeface="Arial"/>
              <a:buNone/>
            </a:pPr>
            <a:r>
              <a:rPr lang="en-US" sz="1100" baseline="0" dirty="0">
                <a:latin typeface="Arial"/>
                <a:cs typeface="Arial"/>
              </a:rPr>
              <a:t>A few years back, a small group gathered from some NE campuses – Penn State, U Maryland, Shippensburg, and U Mass, along with some help from Malcolm Brown at ELI – to develop a taxonomy to help our us to identify and connect teaching and learning innovations across our campuses.</a:t>
            </a:r>
          </a:p>
          <a:p>
            <a:pPr marL="0" indent="0">
              <a:buFont typeface="Arial"/>
              <a:buNone/>
            </a:pPr>
            <a:endParaRPr lang="en-US" sz="1100" baseline="0" dirty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r>
              <a:rPr lang="en-US" sz="1100" baseline="0" dirty="0">
                <a:latin typeface="Arial"/>
                <a:cs typeface="Arial"/>
              </a:rPr>
              <a:t>More importantly – we needed an organizational system to help people outside of SUNY search the IITG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572690-16F6-6C4D-B571-B17AB8F5EA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0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3221038" cy="241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83029"/>
            <a:ext cx="5486400" cy="4114800"/>
          </a:xfrm>
        </p:spPr>
        <p:txBody>
          <a:bodyPr/>
          <a:lstStyle/>
          <a:p>
            <a:pPr marL="0" indent="0">
              <a:buFont typeface="Arial"/>
              <a:buNone/>
            </a:pPr>
            <a:endParaRPr lang="en-US" sz="1100" baseline="0" dirty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r>
              <a:rPr lang="en-US" sz="1100" baseline="0" dirty="0">
                <a:latin typeface="Arial"/>
                <a:cs typeface="Arial"/>
              </a:rPr>
              <a:t>And here’s what it looks like when you search and filter on those categories.</a:t>
            </a:r>
          </a:p>
          <a:p>
            <a:pPr marL="0" indent="0">
              <a:buFont typeface="Arial"/>
              <a:buNone/>
            </a:pPr>
            <a:endParaRPr lang="en-US" sz="1100" baseline="0" dirty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r>
              <a:rPr lang="en-US" sz="1100" baseline="0" dirty="0">
                <a:latin typeface="Arial"/>
                <a:cs typeface="Arial"/>
              </a:rPr>
              <a:t>(Toss to Chris)</a:t>
            </a:r>
          </a:p>
          <a:p>
            <a:pPr marL="0" indent="0">
              <a:buFont typeface="Arial"/>
              <a:buNone/>
            </a:pPr>
            <a:endParaRPr lang="en-US" sz="1100" baseline="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572690-16F6-6C4D-B571-B17AB8F5EA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(Chris) Please check the FAQ section first if you have a question about the Application, Budget or Administrative processes – we think we’ve got most of the common questions and issues covered, but we’re happy to receive feedback and update more information on these pages – just let us know!</a:t>
            </a:r>
          </a:p>
          <a:p>
            <a:endParaRPr lang="en-US" baseline="0" dirty="0"/>
          </a:p>
          <a:p>
            <a:r>
              <a:rPr lang="en-US" baseline="0" dirty="0"/>
              <a:t>(back to </a:t>
            </a:r>
            <a:r>
              <a:rPr lang="en-US" baseline="0" dirty="0" err="1"/>
              <a:t>lisa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572690-16F6-6C4D-B571-B17AB8F5EA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0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050" y="685800"/>
            <a:ext cx="3076575" cy="2308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055638"/>
            <a:ext cx="5486400" cy="5422123"/>
          </a:xfr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572690-16F6-6C4D-B571-B17AB8F5EA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2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aseline="0" dirty="0"/>
              <a:t>Chris – RIF on PIF</a:t>
            </a:r>
          </a:p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72690-16F6-6C4D-B571-B17AB8F5EA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2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(Lisa)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We’ll start with context and “a big picture” view of how this SUNY program was launched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describe how the review process functions and what to expect if your proposal is funded.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Understanding </a:t>
            </a:r>
            <a:r>
              <a:rPr lang="en-US" b="1" baseline="0" dirty="0"/>
              <a:t>the post award process in advance </a:t>
            </a:r>
            <a:r>
              <a:rPr lang="en-US" baseline="0" dirty="0"/>
              <a:t>is important because some program elements </a:t>
            </a:r>
            <a:r>
              <a:rPr lang="en-US" b="1" baseline="0" dirty="0"/>
              <a:t>may impact your budget planning </a:t>
            </a:r>
            <a:r>
              <a:rPr lang="en-US" baseline="0" dirty="0"/>
              <a:t>– for example, conference and travel support.</a:t>
            </a:r>
          </a:p>
          <a:p>
            <a:endParaRPr lang="en-US" baseline="0" dirty="0"/>
          </a:p>
          <a:p>
            <a:r>
              <a:rPr lang="en-US" baseline="0" dirty="0"/>
              <a:t>Finally, we’ll describe expectations for how outcomes should be shared and how project outcomes become discoverable both SUNY-wide and to higher education in general.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72690-16F6-6C4D-B571-B17AB8F5EA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/>
              <a:t>(Lisa)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/>
              <a:t>The IITG program </a:t>
            </a:r>
            <a:r>
              <a:rPr lang="en-US" sz="1100" b="1" baseline="0" dirty="0"/>
              <a:t>was launched in 2012 </a:t>
            </a:r>
            <a:r>
              <a:rPr lang="en-US" sz="1100" baseline="0" dirty="0"/>
              <a:t>as part of the Chancellor’s strategic plan. The </a:t>
            </a:r>
            <a:r>
              <a:rPr lang="en-US" sz="1100" b="1" baseline="0" dirty="0"/>
              <a:t>RFP</a:t>
            </a:r>
            <a:r>
              <a:rPr lang="en-US" sz="1100" baseline="0" dirty="0"/>
              <a:t> was developed by members of the SUNY Faculty Advisory Council on Teaching and Technology (FACT2).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/>
              <a:t>Over the past 7 rounds</a:t>
            </a:r>
            <a:r>
              <a:rPr lang="en-US" sz="1100" b="1" baseline="0" dirty="0"/>
              <a:t>, IITG’s have awarded 4.9M dollars </a:t>
            </a:r>
            <a:r>
              <a:rPr lang="en-US" sz="1100" baseline="0" dirty="0"/>
              <a:t>and have proven to be </a:t>
            </a:r>
            <a:r>
              <a:rPr lang="en-US" sz="1100" b="1" baseline="0" dirty="0"/>
              <a:t>highly effective in fostering cross-campus collaboration</a:t>
            </a:r>
            <a:r>
              <a:rPr lang="en-US" sz="1100" baseline="0" dirty="0"/>
              <a:t>, expanding the objectives of Open SUNY and Open Education Resources, </a:t>
            </a:r>
            <a:r>
              <a:rPr lang="en-US" sz="1100" b="1" baseline="0" dirty="0"/>
              <a:t>and seeding campus-based innovations </a:t>
            </a:r>
            <a:r>
              <a:rPr lang="en-US" sz="1100" baseline="0" dirty="0"/>
              <a:t>that have  </a:t>
            </a:r>
            <a:r>
              <a:rPr lang="en-US" sz="1100" b="1" baseline="0" dirty="0"/>
              <a:t>scale-up </a:t>
            </a:r>
            <a:r>
              <a:rPr lang="en-US" sz="1100" baseline="0" dirty="0"/>
              <a:t>potential throughout the system.</a:t>
            </a:r>
          </a:p>
          <a:p>
            <a:endParaRPr lang="en-US" sz="1100" baseline="0" dirty="0"/>
          </a:p>
          <a:p>
            <a:r>
              <a:rPr lang="en-US" sz="1100" baseline="0" dirty="0"/>
              <a:t>In a nutshell, the funding tiers were created to require more cross institutional collaboration the greater the funding request</a:t>
            </a:r>
          </a:p>
          <a:p>
            <a:r>
              <a:rPr lang="en-US" sz="1100" baseline="0" dirty="0"/>
              <a:t>(refer to graphic)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72690-16F6-6C4D-B571-B17AB8F5EA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aseline="0" dirty="0"/>
              <a:t>(Lisa – for all process slides) </a:t>
            </a:r>
          </a:p>
          <a:p>
            <a:r>
              <a:rPr lang="en-US" sz="1100" baseline="0" dirty="0"/>
              <a:t>The opportunity to be funded for an IITG is much greater than more competitive federal or foundation grants.</a:t>
            </a:r>
          </a:p>
          <a:p>
            <a:r>
              <a:rPr lang="en-US" sz="1100" baseline="0" dirty="0"/>
              <a:t>And, an IITG may be a nice way, particularly for a junior faculty member to develop and explore a solution that has much greater funding potential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72690-16F6-6C4D-B571-B17AB8F5EA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1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(Lisa)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highlights of what’s been funded… particularly as Open SUNY was being rolled out…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8207E52-98E5-4F6A-9B70-BFE9B84B039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8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/>
              <a:t>The Governor provided SUNY and CUNY 8M each over the past two years to further develop Open Textbooks.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/>
              <a:t>Obviously this is a huge example of scale up.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/>
              <a:t>But just as IITG’s are meant to seed individual faculty and staff effort, we hope that outcomes will encourage campuses to consider leveraging these explorations through Performance Improvement Funds – PIF.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aseline="0" dirty="0"/>
          </a:p>
          <a:p>
            <a:r>
              <a:rPr lang="en-US" sz="1100" baseline="0" dirty="0"/>
              <a:t>(Toss to Chris)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72690-16F6-6C4D-B571-B17AB8F5EA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(Chris) Workplace is Facebook for</a:t>
            </a:r>
            <a:r>
              <a:rPr lang="en-US" baseline="0" dirty="0"/>
              <a:t> workplace environments</a:t>
            </a:r>
          </a:p>
          <a:p>
            <a:r>
              <a:rPr lang="en-US" baseline="0" dirty="0"/>
              <a:t>There is no relationship between your personal FB account and WP - but they function in the same manner.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572690-16F6-6C4D-B571-B17AB8F5EA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0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aseline="0" dirty="0"/>
              <a:t>(Chris) </a:t>
            </a:r>
          </a:p>
          <a:p>
            <a:endParaRPr lang="en-US" sz="1100" baseline="0" dirty="0"/>
          </a:p>
          <a:p>
            <a:r>
              <a:rPr lang="en-US" sz="1100" baseline="0" dirty="0"/>
              <a:t>(Toss back to Lisa)</a:t>
            </a:r>
          </a:p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72690-16F6-6C4D-B571-B17AB8F5EA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3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6581146"/>
              </p:ext>
            </p:extLst>
          </p:nvPr>
        </p:nvGraphicFramePr>
        <p:xfrm>
          <a:off x="1622" y="162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2" y="162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207"/>
            <a:ext cx="9144000" cy="6857596"/>
          </a:xfrm>
          <a:prstGeom prst="rect">
            <a:avLst/>
          </a:prstGeom>
        </p:spPr>
      </p:pic>
      <p:grpSp>
        <p:nvGrpSpPr>
          <p:cNvPr id="5" name="McK Title Elements" hidden="1"/>
          <p:cNvGrpSpPr/>
          <p:nvPr userDrawn="1"/>
        </p:nvGrpSpPr>
        <p:grpSpPr bwMode="auto">
          <a:xfrm>
            <a:off x="2783730" y="6009134"/>
            <a:ext cx="4308777" cy="489181"/>
            <a:chOff x="2630487" y="5223688"/>
            <a:chExt cx="4222751" cy="479443"/>
          </a:xfrm>
        </p:grpSpPr>
        <p:sp>
          <p:nvSpPr>
            <p:cNvPr id="9" name="McK Document type"/>
            <p:cNvSpPr txBox="1">
              <a:spLocks noChangeArrowheads="1"/>
            </p:cNvSpPr>
            <p:nvPr/>
          </p:nvSpPr>
          <p:spPr bwMode="auto">
            <a:xfrm>
              <a:off x="2630487" y="5223688"/>
              <a:ext cx="4222751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3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ＭＳ Ｐゴシック"/>
                </a:rPr>
                <a:t>Document type</a:t>
              </a:r>
            </a:p>
          </p:txBody>
        </p:sp>
        <p:sp>
          <p:nvSpPr>
            <p:cNvPr id="10" name="McK Date"/>
            <p:cNvSpPr txBox="1">
              <a:spLocks noChangeArrowheads="1"/>
            </p:cNvSpPr>
            <p:nvPr/>
          </p:nvSpPr>
          <p:spPr bwMode="auto">
            <a:xfrm>
              <a:off x="2630487" y="5491976"/>
              <a:ext cx="4222751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3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ＭＳ Ｐゴシック"/>
                </a:rPr>
                <a:t>Date</a:t>
              </a:r>
            </a:p>
          </p:txBody>
        </p:sp>
      </p:grp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2783723" y="3300543"/>
            <a:ext cx="5794732" cy="446276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l">
              <a:defRPr sz="29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783723" y="4762329"/>
            <a:ext cx="5794732" cy="215444"/>
          </a:xfrm>
        </p:spPr>
        <p:txBody>
          <a:bodyPr wrap="square">
            <a:spAutoFit/>
          </a:bodyPr>
          <a:lstStyle>
            <a:lvl1pPr>
              <a:defRPr sz="140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auto">
          <a:xfrm>
            <a:off x="2783725" y="374541"/>
            <a:ext cx="88485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auto">
          <a:xfrm>
            <a:off x="2783730" y="533275"/>
            <a:ext cx="269304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FFFFFF"/>
                </a:solidFill>
                <a:latin typeface="Arial"/>
                <a:ea typeface="ＭＳ Ｐゴシック"/>
              </a:rPr>
              <a:t>Last Modified 12/10/2013 11:02 PM Eastern Standard Time</a:t>
            </a:r>
            <a:endParaRPr lang="en-US" sz="8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auto">
          <a:xfrm>
            <a:off x="2783730" y="693633"/>
            <a:ext cx="32505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/>
                <a:ea typeface="ＭＳ Ｐゴシック"/>
              </a:rPr>
              <a:t>Printed</a:t>
            </a:r>
          </a:p>
        </p:txBody>
      </p:sp>
    </p:spTree>
    <p:extLst>
      <p:ext uri="{BB962C8B-B14F-4D97-AF65-F5344CB8AC3E}">
        <p14:creationId xmlns:p14="http://schemas.microsoft.com/office/powerpoint/2010/main" val="780319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2282756" y="491500"/>
            <a:ext cx="6632853" cy="2923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 bwMode="auto">
          <a:xfrm>
            <a:off x="8758876" y="6592677"/>
            <a:ext cx="15673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914303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 algn="r" defTabSz="9143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6393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0935177"/>
              </p:ext>
            </p:extLst>
          </p:nvPr>
        </p:nvGraphicFramePr>
        <p:xfrm>
          <a:off x="0" y="3"/>
          <a:ext cx="161984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"/>
                        <a:ext cx="161984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 bwMode="auto">
          <a:xfrm>
            <a:off x="8758876" y="6592677"/>
            <a:ext cx="15673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914303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 algn="r" defTabSz="9143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1063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6581146"/>
              </p:ext>
            </p:extLst>
          </p:nvPr>
        </p:nvGraphicFramePr>
        <p:xfrm>
          <a:off x="1622" y="162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2" y="162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207"/>
            <a:ext cx="9144000" cy="6857596"/>
          </a:xfrm>
          <a:prstGeom prst="rect">
            <a:avLst/>
          </a:prstGeom>
        </p:spPr>
      </p:pic>
      <p:grpSp>
        <p:nvGrpSpPr>
          <p:cNvPr id="5" name="McK Title Elements" hidden="1"/>
          <p:cNvGrpSpPr/>
          <p:nvPr userDrawn="1"/>
        </p:nvGrpSpPr>
        <p:grpSpPr bwMode="auto">
          <a:xfrm>
            <a:off x="2783730" y="6009134"/>
            <a:ext cx="4308777" cy="489181"/>
            <a:chOff x="2630487" y="5223688"/>
            <a:chExt cx="4222751" cy="479443"/>
          </a:xfrm>
        </p:grpSpPr>
        <p:sp>
          <p:nvSpPr>
            <p:cNvPr id="9" name="McK Document type"/>
            <p:cNvSpPr txBox="1">
              <a:spLocks noChangeArrowheads="1"/>
            </p:cNvSpPr>
            <p:nvPr/>
          </p:nvSpPr>
          <p:spPr bwMode="auto">
            <a:xfrm>
              <a:off x="2630487" y="5223688"/>
              <a:ext cx="4222751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ＭＳ Ｐゴシック"/>
                </a:rPr>
                <a:t>Document type</a:t>
              </a:r>
            </a:p>
          </p:txBody>
        </p:sp>
        <p:sp>
          <p:nvSpPr>
            <p:cNvPr id="10" name="McK Date"/>
            <p:cNvSpPr txBox="1">
              <a:spLocks noChangeArrowheads="1"/>
            </p:cNvSpPr>
            <p:nvPr/>
          </p:nvSpPr>
          <p:spPr bwMode="auto">
            <a:xfrm>
              <a:off x="2630487" y="5491976"/>
              <a:ext cx="4222751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ＭＳ Ｐゴシック"/>
                </a:rPr>
                <a:t>Date</a:t>
              </a:r>
            </a:p>
          </p:txBody>
        </p:sp>
      </p:grp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2783723" y="3300543"/>
            <a:ext cx="5794732" cy="446276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l">
              <a:defRPr sz="29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783723" y="4762329"/>
            <a:ext cx="5794732" cy="215444"/>
          </a:xfrm>
        </p:spPr>
        <p:txBody>
          <a:bodyPr wrap="square">
            <a:spAutoFit/>
          </a:bodyPr>
          <a:lstStyle>
            <a:lvl1pPr>
              <a:defRPr sz="140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Working Draft Text"/>
          <p:cNvSpPr txBox="1">
            <a:spLocks noChangeArrowheads="1"/>
          </p:cNvSpPr>
          <p:nvPr userDrawn="1"/>
        </p:nvSpPr>
        <p:spPr bwMode="auto">
          <a:xfrm>
            <a:off x="2783725" y="374541"/>
            <a:ext cx="88485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/>
              </a:rPr>
              <a:t>WORKING DRAFT</a:t>
            </a:r>
          </a:p>
        </p:txBody>
      </p:sp>
      <p:sp>
        <p:nvSpPr>
          <p:cNvPr id="6" name="Working Draft"/>
          <p:cNvSpPr txBox="1">
            <a:spLocks noChangeArrowheads="1"/>
          </p:cNvSpPr>
          <p:nvPr userDrawn="1"/>
        </p:nvSpPr>
        <p:spPr bwMode="auto">
          <a:xfrm>
            <a:off x="2783730" y="533275"/>
            <a:ext cx="269304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FFFFFF"/>
                </a:solidFill>
                <a:latin typeface="Arial"/>
                <a:ea typeface="ＭＳ Ｐゴシック"/>
              </a:rPr>
              <a:t>Last Modified 12/10/2013 11:02 PM Eastern Standard Time</a:t>
            </a:r>
            <a:endParaRPr lang="en-US" sz="8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Printed"/>
          <p:cNvSpPr txBox="1">
            <a:spLocks noChangeArrowheads="1"/>
          </p:cNvSpPr>
          <p:nvPr userDrawn="1"/>
        </p:nvSpPr>
        <p:spPr bwMode="auto">
          <a:xfrm>
            <a:off x="2783730" y="693633"/>
            <a:ext cx="32505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/>
                <a:ea typeface="ＭＳ Ｐゴシック"/>
              </a:rPr>
              <a:t>Printed</a:t>
            </a:r>
          </a:p>
        </p:txBody>
      </p:sp>
    </p:spTree>
    <p:extLst>
      <p:ext uri="{BB962C8B-B14F-4D97-AF65-F5344CB8AC3E}">
        <p14:creationId xmlns:p14="http://schemas.microsoft.com/office/powerpoint/2010/main" val="780319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2282756" y="491500"/>
            <a:ext cx="6632853" cy="2923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 bwMode="auto">
          <a:xfrm>
            <a:off x="8758876" y="6592677"/>
            <a:ext cx="15673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639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0935177"/>
              </p:ext>
            </p:extLst>
          </p:nvPr>
        </p:nvGraphicFramePr>
        <p:xfrm>
          <a:off x="0" y="3"/>
          <a:ext cx="161984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"/>
                        <a:ext cx="161984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 bwMode="auto">
          <a:xfrm>
            <a:off x="8758876" y="6592677"/>
            <a:ext cx="15673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1063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 bwMode="auto">
          <a:xfrm>
            <a:off x="8758876" y="6592677"/>
            <a:ext cx="15673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406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5" indent="0">
              <a:buNone/>
              <a:defRPr sz="1600" b="1"/>
            </a:lvl4pPr>
            <a:lvl5pPr marL="1828606" indent="0">
              <a:buNone/>
              <a:defRPr sz="1600" b="1"/>
            </a:lvl5pPr>
            <a:lvl6pPr marL="2285758" indent="0">
              <a:buNone/>
              <a:defRPr sz="1600" b="1"/>
            </a:lvl6pPr>
            <a:lvl7pPr marL="2742909" indent="0">
              <a:buNone/>
              <a:defRPr sz="1600" b="1"/>
            </a:lvl7pPr>
            <a:lvl8pPr marL="3200061" indent="0">
              <a:buNone/>
              <a:defRPr sz="1600" b="1"/>
            </a:lvl8pPr>
            <a:lvl9pPr marL="36572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5" indent="0">
              <a:buNone/>
              <a:defRPr sz="1600" b="1"/>
            </a:lvl4pPr>
            <a:lvl5pPr marL="1828606" indent="0">
              <a:buNone/>
              <a:defRPr sz="1600" b="1"/>
            </a:lvl5pPr>
            <a:lvl6pPr marL="2285758" indent="0">
              <a:buNone/>
              <a:defRPr sz="1600" b="1"/>
            </a:lvl6pPr>
            <a:lvl7pPr marL="2742909" indent="0">
              <a:buNone/>
              <a:defRPr sz="1600" b="1"/>
            </a:lvl7pPr>
            <a:lvl8pPr marL="3200061" indent="0">
              <a:buNone/>
              <a:defRPr sz="1600" b="1"/>
            </a:lvl8pPr>
            <a:lvl9pPr marL="36572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3" indent="0">
              <a:buNone/>
              <a:defRPr sz="1000"/>
            </a:lvl3pPr>
            <a:lvl4pPr marL="1371455" indent="0">
              <a:buNone/>
              <a:defRPr sz="900"/>
            </a:lvl4pPr>
            <a:lvl5pPr marL="1828606" indent="0">
              <a:buNone/>
              <a:defRPr sz="900"/>
            </a:lvl5pPr>
            <a:lvl6pPr marL="2285758" indent="0">
              <a:buNone/>
              <a:defRPr sz="900"/>
            </a:lvl6pPr>
            <a:lvl7pPr marL="2742909" indent="0">
              <a:buNone/>
              <a:defRPr sz="900"/>
            </a:lvl7pPr>
            <a:lvl8pPr marL="3200061" indent="0">
              <a:buNone/>
              <a:defRPr sz="900"/>
            </a:lvl8pPr>
            <a:lvl9pPr marL="365721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3" indent="0">
              <a:buNone/>
              <a:defRPr sz="2400"/>
            </a:lvl3pPr>
            <a:lvl4pPr marL="1371455" indent="0">
              <a:buNone/>
              <a:defRPr sz="2000"/>
            </a:lvl4pPr>
            <a:lvl5pPr marL="1828606" indent="0">
              <a:buNone/>
              <a:defRPr sz="2000"/>
            </a:lvl5pPr>
            <a:lvl6pPr marL="2285758" indent="0">
              <a:buNone/>
              <a:defRPr sz="2000"/>
            </a:lvl6pPr>
            <a:lvl7pPr marL="2742909" indent="0">
              <a:buNone/>
              <a:defRPr sz="2000"/>
            </a:lvl7pPr>
            <a:lvl8pPr marL="3200061" indent="0">
              <a:buNone/>
              <a:defRPr sz="2000"/>
            </a:lvl8pPr>
            <a:lvl9pPr marL="365721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3" indent="0">
              <a:buNone/>
              <a:defRPr sz="1000"/>
            </a:lvl3pPr>
            <a:lvl4pPr marL="1371455" indent="0">
              <a:buNone/>
              <a:defRPr sz="900"/>
            </a:lvl4pPr>
            <a:lvl5pPr marL="1828606" indent="0">
              <a:buNone/>
              <a:defRPr sz="900"/>
            </a:lvl5pPr>
            <a:lvl6pPr marL="2285758" indent="0">
              <a:buNone/>
              <a:defRPr sz="900"/>
            </a:lvl6pPr>
            <a:lvl7pPr marL="2742909" indent="0">
              <a:buNone/>
              <a:defRPr sz="900"/>
            </a:lvl7pPr>
            <a:lvl8pPr marL="3200061" indent="0">
              <a:buNone/>
              <a:defRPr sz="900"/>
            </a:lvl8pPr>
            <a:lvl9pPr marL="365721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tags" Target="../tags/tag8.xml"/><Relationship Id="rId18" Type="http://schemas.openxmlformats.org/officeDocument/2006/relationships/tags" Target="../tags/tag13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16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17" Type="http://schemas.openxmlformats.org/officeDocument/2006/relationships/tags" Target="../tags/tag12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1.xml"/><Relationship Id="rId20" Type="http://schemas.openxmlformats.org/officeDocument/2006/relationships/tags" Target="../tags/tag15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1.xml"/><Relationship Id="rId11" Type="http://schemas.openxmlformats.org/officeDocument/2006/relationships/tags" Target="../tags/tag6.xml"/><Relationship Id="rId24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15" Type="http://schemas.openxmlformats.org/officeDocument/2006/relationships/tags" Target="../tags/tag10.xml"/><Relationship Id="rId23" Type="http://schemas.openxmlformats.org/officeDocument/2006/relationships/tags" Target="../tags/tag18.xml"/><Relationship Id="rId10" Type="http://schemas.openxmlformats.org/officeDocument/2006/relationships/tags" Target="../tags/tag5.xml"/><Relationship Id="rId19" Type="http://schemas.openxmlformats.org/officeDocument/2006/relationships/tags" Target="../tags/tag14.xml"/><Relationship Id="rId4" Type="http://schemas.openxmlformats.org/officeDocument/2006/relationships/theme" Target="../theme/theme2.xml"/><Relationship Id="rId9" Type="http://schemas.openxmlformats.org/officeDocument/2006/relationships/tags" Target="../tags/tag4.xml"/><Relationship Id="rId14" Type="http://schemas.openxmlformats.org/officeDocument/2006/relationships/tags" Target="../tags/tag9.xml"/><Relationship Id="rId22" Type="http://schemas.openxmlformats.org/officeDocument/2006/relationships/tags" Target="../tags/tag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7.xml"/><Relationship Id="rId21" Type="http://schemas.openxmlformats.org/officeDocument/2006/relationships/tags" Target="../tags/tag36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oleObject" Target="../embeddings/oleObject4.bin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31.xml"/><Relationship Id="rId20" Type="http://schemas.openxmlformats.org/officeDocument/2006/relationships/tags" Target="../tags/tag35.xml"/><Relationship Id="rId1" Type="http://schemas.openxmlformats.org/officeDocument/2006/relationships/slideLayout" Target="../slideLayouts/slideLayout15.xml"/><Relationship Id="rId6" Type="http://schemas.openxmlformats.org/officeDocument/2006/relationships/vmlDrawing" Target="../drawings/vmlDrawing4.vml"/><Relationship Id="rId11" Type="http://schemas.openxmlformats.org/officeDocument/2006/relationships/tags" Target="../tags/tag26.xml"/><Relationship Id="rId24" Type="http://schemas.openxmlformats.org/officeDocument/2006/relationships/tags" Target="../tags/tag39.xml"/><Relationship Id="rId5" Type="http://schemas.openxmlformats.org/officeDocument/2006/relationships/theme" Target="../theme/theme3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10" Type="http://schemas.openxmlformats.org/officeDocument/2006/relationships/tags" Target="../tags/tag25.xml"/><Relationship Id="rId19" Type="http://schemas.openxmlformats.org/officeDocument/2006/relationships/tags" Target="../tags/tag34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094CE-3A42-6F46-9620-A415DE6758C4}" type="datetimeFigureOut">
              <a:rPr lang="en-US" smtClean="0"/>
              <a:pPr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82B13-F593-224D-BA00-C18C518B3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45715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1" indent="-285720" algn="l" defTabSz="45715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45715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0" indent="-228576" algn="l" defTabSz="45715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2" indent="-228576" algn="l" defTabSz="45715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3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5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7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8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343272256"/>
              </p:ext>
            </p:extLst>
          </p:nvPr>
        </p:nvGraphicFramePr>
        <p:xfrm>
          <a:off x="0" y="3"/>
          <a:ext cx="161984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3"/>
                        <a:ext cx="161984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595"/>
          </a:xfrm>
          <a:prstGeom prst="rect">
            <a:avLst/>
          </a:prstGeom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43099" y="2859540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282756" y="491500"/>
            <a:ext cx="663285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8056392" y="18451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 defTabSz="91430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ea typeface="ＭＳ Ｐゴシック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5" y="1275393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808080"/>
                </a:solidFill>
                <a:latin typeface="Arial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2343099" y="2250799"/>
            <a:ext cx="4350892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Title</a:t>
              </a:r>
            </a:p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Arial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25" name="LegendBoxes" hidden="1"/>
          <p:cNvGrpSpPr>
            <a:grpSpLocks/>
          </p:cNvGrpSpPr>
          <p:nvPr/>
        </p:nvGrpSpPr>
        <p:grpSpPr bwMode="auto">
          <a:xfrm>
            <a:off x="192011" y="1327546"/>
            <a:ext cx="772665" cy="1013963"/>
            <a:chOff x="4936" y="176"/>
            <a:chExt cx="477" cy="626"/>
          </a:xfrm>
        </p:grpSpPr>
        <p:sp>
          <p:nvSpPr>
            <p:cNvPr id="26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27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8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29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31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2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33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34" name="LegendLines" hidden="1"/>
          <p:cNvGrpSpPr>
            <a:grpSpLocks/>
          </p:cNvGrpSpPr>
          <p:nvPr/>
        </p:nvGrpSpPr>
        <p:grpSpPr bwMode="auto">
          <a:xfrm>
            <a:off x="192008" y="1327542"/>
            <a:ext cx="1086914" cy="741846"/>
            <a:chOff x="4750" y="176"/>
            <a:chExt cx="671" cy="458"/>
          </a:xfrm>
        </p:grpSpPr>
        <p:sp>
          <p:nvSpPr>
            <p:cNvPr id="35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6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7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03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8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39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40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</p:grpSp>
      <p:grpSp>
        <p:nvGrpSpPr>
          <p:cNvPr id="41" name="McKSticker" hidden="1"/>
          <p:cNvGrpSpPr/>
          <p:nvPr/>
        </p:nvGrpSpPr>
        <p:grpSpPr bwMode="auto">
          <a:xfrm>
            <a:off x="215239" y="1327543"/>
            <a:ext cx="1065394" cy="212366"/>
            <a:chOff x="7696652" y="285750"/>
            <a:chExt cx="1044123" cy="208136"/>
          </a:xfrm>
        </p:grpSpPr>
        <p:sp>
          <p:nvSpPr>
            <p:cNvPr id="42" name="StickerRectangle"/>
            <p:cNvSpPr>
              <a:spLocks noChangeArrowheads="1"/>
            </p:cNvSpPr>
            <p:nvPr/>
          </p:nvSpPr>
          <p:spPr bwMode="auto">
            <a:xfrm>
              <a:off x="7696652" y="285750"/>
              <a:ext cx="1044123" cy="20813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808080"/>
                  </a:solidFill>
                  <a:latin typeface="Arial"/>
                  <a:ea typeface="ＭＳ Ｐゴシック"/>
                </a:rPr>
                <a:t>PRELIMINARY</a:t>
              </a:r>
            </a:p>
          </p:txBody>
        </p:sp>
        <p:cxnSp>
          <p:nvCxnSpPr>
            <p:cNvPr id="43" name="AutoShape 31"/>
            <p:cNvCxnSpPr>
              <a:cxnSpLocks noChangeShapeType="1"/>
              <a:stCxn id="42" idx="2"/>
              <a:endCxn id="42" idx="4"/>
            </p:cNvCxnSpPr>
            <p:nvPr/>
          </p:nvCxnSpPr>
          <p:spPr bwMode="auto">
            <a:xfrm>
              <a:off x="7696652" y="285750"/>
              <a:ext cx="0" cy="20813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AutoShape 32"/>
            <p:cNvCxnSpPr>
              <a:cxnSpLocks noChangeShapeType="1"/>
              <a:stCxn id="42" idx="4"/>
              <a:endCxn id="42" idx="6"/>
            </p:cNvCxnSpPr>
            <p:nvPr/>
          </p:nvCxnSpPr>
          <p:spPr bwMode="auto">
            <a:xfrm>
              <a:off x="7696652" y="493886"/>
              <a:ext cx="1044123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5" name="LegendMoons" hidden="1"/>
          <p:cNvGrpSpPr/>
          <p:nvPr/>
        </p:nvGrpSpPr>
        <p:grpSpPr bwMode="auto">
          <a:xfrm>
            <a:off x="192008" y="1327541"/>
            <a:ext cx="840720" cy="1333055"/>
            <a:chOff x="6655594" y="273840"/>
            <a:chExt cx="823935" cy="1306516"/>
          </a:xfrm>
        </p:grpSpPr>
        <p:grpSp>
          <p:nvGrpSpPr>
            <p:cNvPr id="46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64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47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48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60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1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49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58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9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50" name="Legend1"/>
            <p:cNvSpPr>
              <a:spLocks noChangeArrowheads="1"/>
            </p:cNvSpPr>
            <p:nvPr/>
          </p:nvSpPr>
          <p:spPr bwMode="auto">
            <a:xfrm>
              <a:off x="6976269" y="286539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1" name="Legend2"/>
            <p:cNvSpPr>
              <a:spLocks noChangeArrowheads="1"/>
            </p:cNvSpPr>
            <p:nvPr/>
          </p:nvSpPr>
          <p:spPr bwMode="auto">
            <a:xfrm>
              <a:off x="6976269" y="561178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2" name="Legend3"/>
            <p:cNvSpPr>
              <a:spLocks noChangeArrowheads="1"/>
            </p:cNvSpPr>
            <p:nvPr/>
          </p:nvSpPr>
          <p:spPr bwMode="auto">
            <a:xfrm>
              <a:off x="6976269" y="835817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3" name="Legend4"/>
            <p:cNvSpPr>
              <a:spLocks noChangeArrowheads="1"/>
            </p:cNvSpPr>
            <p:nvPr/>
          </p:nvSpPr>
          <p:spPr bwMode="auto">
            <a:xfrm>
              <a:off x="6976269" y="1107280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4" name="Legend5"/>
            <p:cNvSpPr>
              <a:spLocks noChangeArrowheads="1"/>
            </p:cNvSpPr>
            <p:nvPr/>
          </p:nvSpPr>
          <p:spPr bwMode="auto">
            <a:xfrm>
              <a:off x="6976269" y="1383505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grpSp>
          <p:nvGrpSpPr>
            <p:cNvPr id="55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56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7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70" name="McK Slide Elements" hidden="1"/>
          <p:cNvGrpSpPr/>
          <p:nvPr/>
        </p:nvGrpSpPr>
        <p:grpSpPr bwMode="auto">
          <a:xfrm>
            <a:off x="192010" y="6385636"/>
            <a:ext cx="8330281" cy="372863"/>
            <a:chOff x="121488" y="6355697"/>
            <a:chExt cx="8794114" cy="365440"/>
          </a:xfrm>
        </p:grpSpPr>
        <p:sp>
          <p:nvSpPr>
            <p:cNvPr id="74" name="McK 4. Footnote"/>
            <p:cNvSpPr txBox="1">
              <a:spLocks noChangeArrowheads="1"/>
            </p:cNvSpPr>
            <p:nvPr/>
          </p:nvSpPr>
          <p:spPr bwMode="auto">
            <a:xfrm>
              <a:off x="121488" y="6355697"/>
              <a:ext cx="8794114" cy="15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ea typeface="ＭＳ Ｐゴシック"/>
                </a:rPr>
                <a:t>1 Footnote</a:t>
              </a:r>
            </a:p>
          </p:txBody>
        </p:sp>
        <p:sp>
          <p:nvSpPr>
            <p:cNvPr id="75" name="McK 5. Source"/>
            <p:cNvSpPr>
              <a:spLocks noChangeArrowheads="1"/>
            </p:cNvSpPr>
            <p:nvPr/>
          </p:nvSpPr>
          <p:spPr bwMode="auto">
            <a:xfrm>
              <a:off x="121488" y="6570313"/>
              <a:ext cx="8794112" cy="15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625148" indent="-625148" defTabSz="931973" fontAlgn="base">
                <a:spcBef>
                  <a:spcPct val="0"/>
                </a:spcBef>
                <a:spcAft>
                  <a:spcPct val="0"/>
                </a:spcAft>
                <a:tabLst>
                  <a:tab pos="630008" algn="l"/>
                </a:tabLst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ea typeface="ＭＳ Ｐゴシック"/>
                </a:rPr>
                <a:t>SOURCE: Source</a:t>
              </a:r>
            </a:p>
          </p:txBody>
        </p:sp>
      </p:grpSp>
      <p:sp>
        <p:nvSpPr>
          <p:cNvPr id="67" name="SlideLogoText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6820330" y="6592109"/>
            <a:ext cx="168221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2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  <a:ea typeface="ＭＳ Ｐゴシック"/>
              </a:rPr>
              <a:t>Preliminary and predecisional</a:t>
            </a:r>
          </a:p>
        </p:txBody>
      </p:sp>
      <p:sp>
        <p:nvSpPr>
          <p:cNvPr id="68" name="SlideLogoSeparator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8590626" y="6571659"/>
            <a:ext cx="40892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91342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|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r" defTabSz="913429" rtl="0" eaLnBrk="1" fontAlgn="base" hangingPunct="1">
        <a:spcBef>
          <a:spcPct val="0"/>
        </a:spcBef>
        <a:spcAft>
          <a:spcPct val="0"/>
        </a:spcAft>
        <a:tabLst>
          <a:tab pos="275324" algn="l"/>
        </a:tabLst>
        <a:defRPr sz="19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31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863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295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728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586" indent="-195966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31" indent="-267227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768" indent="-158716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31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863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295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728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159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590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022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453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343272256"/>
              </p:ext>
            </p:extLst>
          </p:nvPr>
        </p:nvGraphicFramePr>
        <p:xfrm>
          <a:off x="0" y="3"/>
          <a:ext cx="161984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think-cell Slide" r:id="rId25" imgW="270" imgH="270" progId="TCLayout.ActiveDocument.1">
                  <p:embed/>
                </p:oleObj>
              </mc:Choice>
              <mc:Fallback>
                <p:oleObj name="think-cell Slide" r:id="rId2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0" y="3"/>
                        <a:ext cx="161984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595"/>
          </a:xfrm>
          <a:prstGeom prst="rect">
            <a:avLst/>
          </a:prstGeom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43099" y="2859540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282756" y="491500"/>
            <a:ext cx="663285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8056392" y="18451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ea typeface="ＭＳ Ｐゴシック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5" y="1275393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808080"/>
                </a:solidFill>
                <a:latin typeface="Arial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2343099" y="2250799"/>
            <a:ext cx="4350892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Title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08080"/>
                  </a:solidFill>
                  <a:latin typeface="Arial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25" name="LegendBoxes" hidden="1"/>
          <p:cNvGrpSpPr>
            <a:grpSpLocks/>
          </p:cNvGrpSpPr>
          <p:nvPr/>
        </p:nvGrpSpPr>
        <p:grpSpPr bwMode="auto">
          <a:xfrm>
            <a:off x="192011" y="1327546"/>
            <a:ext cx="772665" cy="1013963"/>
            <a:chOff x="4936" y="176"/>
            <a:chExt cx="477" cy="626"/>
          </a:xfrm>
        </p:grpSpPr>
        <p:sp>
          <p:nvSpPr>
            <p:cNvPr id="26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27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8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29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31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2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33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34" name="LegendLines" hidden="1"/>
          <p:cNvGrpSpPr>
            <a:grpSpLocks/>
          </p:cNvGrpSpPr>
          <p:nvPr/>
        </p:nvGrpSpPr>
        <p:grpSpPr bwMode="auto">
          <a:xfrm>
            <a:off x="192008" y="1327542"/>
            <a:ext cx="1086914" cy="741846"/>
            <a:chOff x="4750" y="176"/>
            <a:chExt cx="671" cy="458"/>
          </a:xfrm>
        </p:grpSpPr>
        <p:sp>
          <p:nvSpPr>
            <p:cNvPr id="35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6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7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8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39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40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17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</p:grpSp>
      <p:grpSp>
        <p:nvGrpSpPr>
          <p:cNvPr id="41" name="McKSticker" hidden="1"/>
          <p:cNvGrpSpPr/>
          <p:nvPr/>
        </p:nvGrpSpPr>
        <p:grpSpPr bwMode="auto">
          <a:xfrm>
            <a:off x="215239" y="1327543"/>
            <a:ext cx="1065394" cy="212366"/>
            <a:chOff x="7696652" y="285750"/>
            <a:chExt cx="1044123" cy="208136"/>
          </a:xfrm>
        </p:grpSpPr>
        <p:sp>
          <p:nvSpPr>
            <p:cNvPr id="42" name="StickerRectangle"/>
            <p:cNvSpPr>
              <a:spLocks noChangeArrowheads="1"/>
            </p:cNvSpPr>
            <p:nvPr/>
          </p:nvSpPr>
          <p:spPr bwMode="auto">
            <a:xfrm>
              <a:off x="7696652" y="285750"/>
              <a:ext cx="1044123" cy="20813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808080"/>
                  </a:solidFill>
                  <a:latin typeface="Arial"/>
                  <a:ea typeface="ＭＳ Ｐゴシック"/>
                </a:rPr>
                <a:t>PRELIMINARY</a:t>
              </a:r>
            </a:p>
          </p:txBody>
        </p:sp>
        <p:cxnSp>
          <p:nvCxnSpPr>
            <p:cNvPr id="43" name="AutoShape 31"/>
            <p:cNvCxnSpPr>
              <a:cxnSpLocks noChangeShapeType="1"/>
              <a:stCxn id="42" idx="2"/>
              <a:endCxn id="42" idx="4"/>
            </p:cNvCxnSpPr>
            <p:nvPr/>
          </p:nvCxnSpPr>
          <p:spPr bwMode="auto">
            <a:xfrm>
              <a:off x="7696652" y="285750"/>
              <a:ext cx="0" cy="20813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AutoShape 32"/>
            <p:cNvCxnSpPr>
              <a:cxnSpLocks noChangeShapeType="1"/>
              <a:stCxn id="42" idx="4"/>
              <a:endCxn id="42" idx="6"/>
            </p:cNvCxnSpPr>
            <p:nvPr/>
          </p:nvCxnSpPr>
          <p:spPr bwMode="auto">
            <a:xfrm>
              <a:off x="7696652" y="493886"/>
              <a:ext cx="1044123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5" name="LegendMoons" hidden="1"/>
          <p:cNvGrpSpPr/>
          <p:nvPr/>
        </p:nvGrpSpPr>
        <p:grpSpPr bwMode="auto">
          <a:xfrm>
            <a:off x="192008" y="1327541"/>
            <a:ext cx="840720" cy="1333055"/>
            <a:chOff x="6655594" y="273840"/>
            <a:chExt cx="823935" cy="1306516"/>
          </a:xfrm>
        </p:grpSpPr>
        <p:grpSp>
          <p:nvGrpSpPr>
            <p:cNvPr id="46" name="MoonLegend1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64" name="Oval 38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" name="Arc 39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47" name="MoonLegend2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48" name="MoonLegend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60" name="Oval 47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1" name="Arc 48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49" name="MoonLegend5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58" name="Oval 50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9" name="Oval 5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50" name="Legend1"/>
            <p:cNvSpPr>
              <a:spLocks noChangeArrowheads="1"/>
            </p:cNvSpPr>
            <p:nvPr/>
          </p:nvSpPr>
          <p:spPr bwMode="auto">
            <a:xfrm>
              <a:off x="6976269" y="286539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1" name="Legend2"/>
            <p:cNvSpPr>
              <a:spLocks noChangeArrowheads="1"/>
            </p:cNvSpPr>
            <p:nvPr/>
          </p:nvSpPr>
          <p:spPr bwMode="auto">
            <a:xfrm>
              <a:off x="6976269" y="561178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2" name="Legend3"/>
            <p:cNvSpPr>
              <a:spLocks noChangeArrowheads="1"/>
            </p:cNvSpPr>
            <p:nvPr/>
          </p:nvSpPr>
          <p:spPr bwMode="auto">
            <a:xfrm>
              <a:off x="6976269" y="835817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3" name="Legend4"/>
            <p:cNvSpPr>
              <a:spLocks noChangeArrowheads="1"/>
            </p:cNvSpPr>
            <p:nvPr/>
          </p:nvSpPr>
          <p:spPr bwMode="auto">
            <a:xfrm>
              <a:off x="6976269" y="1107280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54" name="Legend5"/>
            <p:cNvSpPr>
              <a:spLocks noChangeArrowheads="1"/>
            </p:cNvSpPr>
            <p:nvPr/>
          </p:nvSpPr>
          <p:spPr bwMode="auto">
            <a:xfrm>
              <a:off x="6976269" y="1383505"/>
              <a:ext cx="503260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Legend</a:t>
              </a:r>
            </a:p>
          </p:txBody>
        </p:sp>
        <p:grpSp>
          <p:nvGrpSpPr>
            <p:cNvPr id="55" name="MoonLegend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56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7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70" name="McK Slide Elements" hidden="1"/>
          <p:cNvGrpSpPr/>
          <p:nvPr/>
        </p:nvGrpSpPr>
        <p:grpSpPr bwMode="auto">
          <a:xfrm>
            <a:off x="192010" y="6385636"/>
            <a:ext cx="8330281" cy="372863"/>
            <a:chOff x="121488" y="6355697"/>
            <a:chExt cx="8794114" cy="365440"/>
          </a:xfrm>
        </p:grpSpPr>
        <p:sp>
          <p:nvSpPr>
            <p:cNvPr id="74" name="McK 4. Footnote"/>
            <p:cNvSpPr txBox="1">
              <a:spLocks noChangeArrowheads="1"/>
            </p:cNvSpPr>
            <p:nvPr/>
          </p:nvSpPr>
          <p:spPr bwMode="auto">
            <a:xfrm>
              <a:off x="121488" y="6355697"/>
              <a:ext cx="8794114" cy="15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ea typeface="ＭＳ Ｐゴシック"/>
                </a:rPr>
                <a:t>1 Footnote</a:t>
              </a:r>
            </a:p>
          </p:txBody>
        </p:sp>
        <p:sp>
          <p:nvSpPr>
            <p:cNvPr id="75" name="McK 5. Source"/>
            <p:cNvSpPr>
              <a:spLocks noChangeArrowheads="1"/>
            </p:cNvSpPr>
            <p:nvPr/>
          </p:nvSpPr>
          <p:spPr bwMode="auto">
            <a:xfrm>
              <a:off x="121488" y="6570313"/>
              <a:ext cx="8794112" cy="15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625148" indent="-625148" defTabSz="931973" fontAlgn="base">
                <a:spcBef>
                  <a:spcPct val="0"/>
                </a:spcBef>
                <a:spcAft>
                  <a:spcPct val="0"/>
                </a:spcAft>
                <a:tabLst>
                  <a:tab pos="630008" algn="l"/>
                </a:tabLst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ea typeface="ＭＳ Ｐゴシック"/>
                </a:rPr>
                <a:t>SOURCE: Source</a:t>
              </a:r>
            </a:p>
          </p:txBody>
        </p:sp>
      </p:grpSp>
      <p:sp>
        <p:nvSpPr>
          <p:cNvPr id="67" name="SlideLogoText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6820330" y="6592109"/>
            <a:ext cx="168221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2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Arial"/>
                <a:ea typeface="ＭＳ Ｐゴシック"/>
              </a:rPr>
              <a:t>Preliminary and predecisional</a:t>
            </a:r>
          </a:p>
        </p:txBody>
      </p:sp>
      <p:sp>
        <p:nvSpPr>
          <p:cNvPr id="68" name="SlideLogoSeparator"/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8590626" y="6571659"/>
            <a:ext cx="40892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91342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|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r" defTabSz="913429" rtl="0" eaLnBrk="1" fontAlgn="base" hangingPunct="1">
        <a:spcBef>
          <a:spcPct val="0"/>
        </a:spcBef>
        <a:spcAft>
          <a:spcPct val="0"/>
        </a:spcAft>
        <a:tabLst>
          <a:tab pos="275324" algn="l"/>
        </a:tabLst>
        <a:defRPr sz="19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31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863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295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728" algn="l" defTabSz="91342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586" indent="-195966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31" indent="-267227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768" indent="-158716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4947" indent="-132804" algn="l" defTabSz="9134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31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863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295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728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159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590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022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453" algn="l" defTabSz="9328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.tif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/>
          <p:nvPr>
            <p:custDataLst>
              <p:tags r:id="rId1"/>
            </p:custDataLst>
          </p:nvPr>
        </p:nvSpPr>
        <p:spPr>
          <a:xfrm>
            <a:off x="9784765" y="5303813"/>
            <a:ext cx="2018349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587" lvl="1" indent="0">
              <a:spcBef>
                <a:spcPts val="600"/>
              </a:spcBef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3"/>
          <p:cNvSpPr txBox="1"/>
          <p:nvPr>
            <p:custDataLst>
              <p:tags r:id="rId2"/>
            </p:custDataLst>
          </p:nvPr>
        </p:nvSpPr>
        <p:spPr>
          <a:xfrm>
            <a:off x="9937171" y="5456213"/>
            <a:ext cx="2018349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587" lvl="1" indent="0">
              <a:spcBef>
                <a:spcPts val="600"/>
              </a:spcBef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2993"/>
          <a:stretch/>
        </p:blipFill>
        <p:spPr>
          <a:xfrm>
            <a:off x="1094014" y="-447526"/>
            <a:ext cx="1026360" cy="1960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7214" y="829809"/>
            <a:ext cx="3321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ysClr val="windowText" lastClr="000000"/>
                </a:solidFill>
              </a:rPr>
              <a:t>www.commons.suny.edu</a:t>
            </a:r>
            <a:r>
              <a:rPr lang="en-US" sz="2000" b="1" dirty="0">
                <a:solidFill>
                  <a:sysClr val="windowText" lastClr="000000"/>
                </a:solidFill>
              </a:rPr>
              <a:t>/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iitg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E8D11-41DC-954A-B0A5-38B2BD9D9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50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89053" y="196710"/>
            <a:ext cx="3287115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auxPro OT"/>
              </a:rPr>
              <a:t>Elements of 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auxPro OT"/>
              </a:rPr>
              <a:t>Strong Proposal</a:t>
            </a:r>
          </a:p>
        </p:txBody>
      </p:sp>
      <p:pic>
        <p:nvPicPr>
          <p:cNvPr id="2" name="Picture 1" descr="Screen Shot 2016-01-20 at 12.2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924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8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89053" y="196710"/>
            <a:ext cx="3287115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auxPro OT"/>
              </a:rPr>
              <a:t>Elements of 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auxPro OT"/>
              </a:rPr>
              <a:t>Strong Proposal</a:t>
            </a:r>
          </a:p>
        </p:txBody>
      </p:sp>
      <p:pic>
        <p:nvPicPr>
          <p:cNvPr id="3" name="Picture 2" descr="Screen Shot 2016-01-20 at 3.15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0"/>
            <a:ext cx="5405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5"/>
            <a:ext cx="9144001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"/>
            <a:ext cx="9144001" cy="6858000"/>
          </a:xfrm>
          <a:prstGeom prst="rect">
            <a:avLst/>
          </a:prstGeom>
        </p:spPr>
      </p:pic>
      <p:pic>
        <p:nvPicPr>
          <p:cNvPr id="9" name="Picture 8" descr="SUNY_logo_bottom_right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73"/>
            <a:ext cx="9144000" cy="6858001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5" y="2373"/>
            <a:ext cx="9144000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3229" y="2406999"/>
            <a:ext cx="7447571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88825" y="257027"/>
            <a:ext cx="4826337" cy="67710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IITG Application Materials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http://</a:t>
            </a:r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commons.suny.edu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iitg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/apply</a:t>
            </a:r>
          </a:p>
        </p:txBody>
      </p:sp>
      <p:pic>
        <p:nvPicPr>
          <p:cNvPr id="3" name="Picture 2" descr="Screen Shot 2015-01-29 at 11.06.4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4" y="1269870"/>
            <a:ext cx="9160937" cy="5588135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>
          <a:xfrm rot="5583455">
            <a:off x="552931" y="3355401"/>
            <a:ext cx="689428" cy="61685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2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Y_blue_bkgrnd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5"/>
            <a:ext cx="9144001" cy="6858001"/>
          </a:xfrm>
          <a:prstGeom prst="rect">
            <a:avLst/>
          </a:prstGeom>
        </p:spPr>
      </p:pic>
      <p:pic>
        <p:nvPicPr>
          <p:cNvPr id="6" name="Picture 5" descr="SUNY_trns_circles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3"/>
            <a:ext cx="9144001" cy="6858000"/>
          </a:xfrm>
          <a:prstGeom prst="rect">
            <a:avLst/>
          </a:prstGeom>
        </p:spPr>
      </p:pic>
      <p:pic>
        <p:nvPicPr>
          <p:cNvPr id="13" name="Picture 12" descr="SUNY_State_text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" y="-1"/>
            <a:ext cx="9144001" cy="6858001"/>
          </a:xfrm>
          <a:prstGeom prst="rect">
            <a:avLst/>
          </a:prstGeom>
        </p:spPr>
      </p:pic>
      <p:pic>
        <p:nvPicPr>
          <p:cNvPr id="14" name="Picture 13" descr="SUNY_Logo-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04415" y="2655397"/>
            <a:ext cx="5676891" cy="34163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Questions?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IITGrants@suny.edu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Thank You!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372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3"/>
            <a:ext cx="9144001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"/>
            <a:ext cx="9144001" cy="6858000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3"/>
            <a:ext cx="9144000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0829" y="2099392"/>
            <a:ext cx="7748870" cy="343477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Arial"/>
                <a:cs typeface="Arial"/>
              </a:rPr>
              <a:t>State funds </a:t>
            </a:r>
            <a:r>
              <a:rPr lang="en-US" sz="2400" dirty="0">
                <a:latin typeface="Arial"/>
                <a:cs typeface="Arial"/>
              </a:rPr>
              <a:t>allocated to:</a:t>
            </a:r>
            <a:endParaRPr lang="en-US" sz="2400" i="1" dirty="0">
              <a:latin typeface="Arial"/>
              <a:cs typeface="Arial"/>
            </a:endParaRPr>
          </a:p>
          <a:p>
            <a:pPr marL="800015" lvl="1" indent="-342864">
              <a:lnSpc>
                <a:spcPct val="130000"/>
              </a:lnSpc>
              <a:buFont typeface="Courier New"/>
              <a:buChar char="o"/>
            </a:pPr>
            <a:r>
              <a:rPr lang="en-US" sz="2400" dirty="0">
                <a:latin typeface="Arial"/>
                <a:cs typeface="Arial"/>
              </a:rPr>
              <a:t>Replicate campus success, avoid pitfalls</a:t>
            </a:r>
          </a:p>
          <a:p>
            <a:pPr marL="800015" lvl="1" indent="-342864">
              <a:lnSpc>
                <a:spcPct val="130000"/>
              </a:lnSpc>
              <a:buFont typeface="Courier New"/>
              <a:buChar char="o"/>
            </a:pPr>
            <a:r>
              <a:rPr lang="en-US" sz="2400" dirty="0">
                <a:latin typeface="Arial"/>
                <a:cs typeface="Arial"/>
              </a:rPr>
              <a:t>Transcend campus boundaries</a:t>
            </a:r>
          </a:p>
          <a:p>
            <a:pPr marL="800015" lvl="1" indent="-342864">
              <a:lnSpc>
                <a:spcPct val="130000"/>
              </a:lnSpc>
              <a:buFont typeface="Courier New"/>
              <a:buChar char="o"/>
            </a:pPr>
            <a:r>
              <a:rPr lang="en-US" sz="2400" dirty="0">
                <a:latin typeface="Arial"/>
                <a:cs typeface="Arial"/>
              </a:rPr>
              <a:t>Build </a:t>
            </a:r>
            <a:r>
              <a:rPr lang="en-US" sz="2400" i="1" dirty="0">
                <a:latin typeface="Arial"/>
                <a:cs typeface="Arial"/>
              </a:rPr>
              <a:t>Communities of Practice</a:t>
            </a:r>
          </a:p>
          <a:p>
            <a:pPr marL="800015" lvl="1" indent="-342864">
              <a:lnSpc>
                <a:spcPct val="130000"/>
              </a:lnSpc>
              <a:buFont typeface="Courier New"/>
              <a:buChar char="o"/>
            </a:pPr>
            <a:r>
              <a:rPr lang="en-US" sz="2400" dirty="0">
                <a:latin typeface="Arial"/>
                <a:cs typeface="Arial"/>
              </a:rPr>
              <a:t>Demonstrate and share evidence of impact</a:t>
            </a:r>
          </a:p>
          <a:p>
            <a:pPr marL="800015" lvl="1" indent="-342864">
              <a:lnSpc>
                <a:spcPct val="130000"/>
              </a:lnSpc>
              <a:buFont typeface="Courier New"/>
              <a:buChar char="o"/>
            </a:pPr>
            <a:r>
              <a:rPr lang="en-US" sz="2400" dirty="0">
                <a:latin typeface="Arial"/>
                <a:cs typeface="Arial"/>
              </a:rPr>
              <a:t>Support Open SUNY related tools and services</a:t>
            </a:r>
          </a:p>
          <a:p>
            <a:pPr marL="800015" lvl="1" indent="-342864">
              <a:lnSpc>
                <a:spcPct val="130000"/>
              </a:lnSpc>
              <a:buFont typeface="Courier New"/>
              <a:buChar char="o"/>
            </a:pPr>
            <a:r>
              <a:rPr lang="en-US" sz="2400" dirty="0">
                <a:latin typeface="Arial"/>
                <a:cs typeface="Arial"/>
              </a:rPr>
              <a:t>Scale-Up success across SUNY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0063" y="438122"/>
            <a:ext cx="4629288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IITG Funding Source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664B07-7F06-BE46-A44E-7D2B1DBCCF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1000"/>
          </a:blip>
          <a:stretch>
            <a:fillRect/>
          </a:stretch>
        </p:blipFill>
        <p:spPr>
          <a:xfrm>
            <a:off x="1862669" y="1337733"/>
            <a:ext cx="5520267" cy="55202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491661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3"/>
            <a:ext cx="9144001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"/>
            <a:ext cx="9144001" cy="6858000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3"/>
            <a:ext cx="9144000" cy="6858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9401" y="427385"/>
            <a:ext cx="3005180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Program Overview</a:t>
            </a:r>
          </a:p>
        </p:txBody>
      </p:sp>
      <p:sp>
        <p:nvSpPr>
          <p:cNvPr id="4" name="Rectangle 3"/>
          <p:cNvSpPr/>
          <p:nvPr/>
        </p:nvSpPr>
        <p:spPr>
          <a:xfrm>
            <a:off x="709317" y="2012094"/>
            <a:ext cx="7725348" cy="2960033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marL="342864" indent="-342864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Purpose of IITG: Experiment, Share and Scale-Up!</a:t>
            </a:r>
          </a:p>
          <a:p>
            <a:pPr marL="342864" indent="-342864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Provide Small Scale “Start Up” Funds Directly to Campus Faculty and Staff</a:t>
            </a:r>
          </a:p>
          <a:p>
            <a:pPr marL="342864" indent="-342864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Build on Prior Project Outcomes</a:t>
            </a:r>
          </a:p>
          <a:p>
            <a:pPr marL="342864" indent="-342864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Align to SUNY Priorities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3"/>
            <a:ext cx="9144001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"/>
            <a:ext cx="9144001" cy="6858000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5" y="2372"/>
            <a:ext cx="9144000" cy="6858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40733" r="31850" b="9514"/>
          <a:stretch/>
        </p:blipFill>
        <p:spPr>
          <a:xfrm>
            <a:off x="0" y="1317099"/>
            <a:ext cx="9160943" cy="5500083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11" name="Group 10"/>
          <p:cNvGrpSpPr/>
          <p:nvPr/>
        </p:nvGrpSpPr>
        <p:grpSpPr>
          <a:xfrm>
            <a:off x="1099814" y="2181970"/>
            <a:ext cx="5709560" cy="4188676"/>
            <a:chOff x="1197785" y="2165642"/>
            <a:chExt cx="5709560" cy="4188676"/>
          </a:xfrm>
        </p:grpSpPr>
        <p:sp>
          <p:nvSpPr>
            <p:cNvPr id="6" name="Oval 5"/>
            <p:cNvSpPr/>
            <p:nvPr/>
          </p:nvSpPr>
          <p:spPr>
            <a:xfrm>
              <a:off x="5717628" y="2165642"/>
              <a:ext cx="1189717" cy="11550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800100">
                <a:schemeClr val="bg1">
                  <a:alpha val="64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41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690652" y="3475915"/>
              <a:ext cx="1189717" cy="11550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800100">
                <a:schemeClr val="bg1">
                  <a:alpha val="64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41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197785" y="5199237"/>
              <a:ext cx="1189717" cy="11550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800100">
                <a:schemeClr val="bg1">
                  <a:alpha val="64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241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ight Arrow 3"/>
          <p:cNvSpPr/>
          <p:nvPr/>
        </p:nvSpPr>
        <p:spPr>
          <a:xfrm rot="19493074">
            <a:off x="-745808" y="3550347"/>
            <a:ext cx="9478529" cy="1460938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  <a:lumMod val="7000"/>
                  <a:lumOff val="93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8676" y="5947439"/>
            <a:ext cx="24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IITG Tier One: Up to 10K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307" y="5575901"/>
            <a:ext cx="478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IITG Tier Two: Up to 20K with 25% in kind match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3140" y="5217084"/>
            <a:ext cx="492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IITG Tier Three: Up to 60K with 50% in kind match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9335" y="3662804"/>
            <a:ext cx="3680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IITG One Time Renewal </a:t>
            </a:r>
          </a:p>
          <a:p>
            <a:r>
              <a:rPr lang="en-US" b="1" dirty="0"/>
              <a:t>     can move to different funding tier</a:t>
            </a:r>
          </a:p>
        </p:txBody>
      </p:sp>
      <p:sp>
        <p:nvSpPr>
          <p:cNvPr id="19" name="Right Arrow 18"/>
          <p:cNvSpPr/>
          <p:nvPr/>
        </p:nvSpPr>
        <p:spPr>
          <a:xfrm rot="19493074">
            <a:off x="-88679" y="2323728"/>
            <a:ext cx="4892708" cy="1460938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  <a:lumMod val="7000"/>
                  <a:lumOff val="93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9493074">
            <a:off x="4677365" y="4604044"/>
            <a:ext cx="4892708" cy="1460938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  <a:lumMod val="7000"/>
                  <a:lumOff val="93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9495292">
            <a:off x="652095" y="3048492"/>
            <a:ext cx="298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Expectation for Collaboration</a:t>
            </a:r>
          </a:p>
        </p:txBody>
      </p:sp>
      <p:sp>
        <p:nvSpPr>
          <p:cNvPr id="22" name="TextBox 21"/>
          <p:cNvSpPr txBox="1"/>
          <p:nvPr/>
        </p:nvSpPr>
        <p:spPr>
          <a:xfrm rot="19473611">
            <a:off x="4927175" y="5179007"/>
            <a:ext cx="440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Individual &gt; Department &gt; Campus </a:t>
            </a:r>
            <a:r>
              <a:rPr lang="en-US" b="1"/>
              <a:t>&gt; System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49380" y="2454993"/>
            <a:ext cx="3019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SUNY Initiatives or External  </a:t>
            </a:r>
          </a:p>
          <a:p>
            <a:pPr algn="ctr"/>
            <a:r>
              <a:rPr lang="en-US" b="1" dirty="0"/>
              <a:t>Grant/Foundation Funds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EFFD92-4AA9-194E-A98E-9752BA1EC14A}"/>
              </a:ext>
            </a:extLst>
          </p:cNvPr>
          <p:cNvSpPr txBox="1"/>
          <p:nvPr/>
        </p:nvSpPr>
        <p:spPr>
          <a:xfrm>
            <a:off x="3069401" y="427385"/>
            <a:ext cx="3005180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97553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3"/>
            <a:ext cx="9144001" cy="6858001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5" y="2372"/>
            <a:ext cx="9144000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"/>
            <a:ext cx="9144008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8729" y="196708"/>
            <a:ext cx="3994726" cy="83098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IITG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Funding Distribution to 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40733" r="31850" b="9514"/>
          <a:stretch/>
        </p:blipFill>
        <p:spPr>
          <a:xfrm>
            <a:off x="-16943" y="1228290"/>
            <a:ext cx="9160943" cy="5500083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27144" y="1316058"/>
            <a:ext cx="8411905" cy="556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35" tIns="81268" rIns="162535" bIns="8126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prstClr val="black"/>
                </a:solidFill>
                <a:latin typeface="Arial" charset="0"/>
                <a:cs typeface="Arial" charset="0"/>
              </a:rPr>
              <a:t>Round Eight Funding Requests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/>
          </a:p>
          <a:p>
            <a:pPr lvl="1"/>
            <a:r>
              <a:rPr lang="en-US" sz="2133" dirty="0"/>
              <a:t>87 proposals received for a total funding request of $2,692,442</a:t>
            </a:r>
            <a:endParaRPr lang="en-US" sz="2133" b="1" dirty="0"/>
          </a:p>
          <a:p>
            <a:pPr lvl="1"/>
            <a:r>
              <a:rPr lang="en-US" sz="2133" b="1" dirty="0"/>
              <a:t>Tier 3 (up to $60,000)    </a:t>
            </a:r>
            <a:r>
              <a:rPr lang="en-US" sz="2133" dirty="0"/>
              <a:t>(n=34) $1,914,600 - (9)  Awarded: $390,410</a:t>
            </a:r>
          </a:p>
          <a:p>
            <a:pPr lvl="1"/>
            <a:r>
              <a:rPr lang="en-US" sz="2133" b="1" dirty="0"/>
              <a:t>Tier 2 (up to $20,000)    </a:t>
            </a:r>
            <a:r>
              <a:rPr lang="en-US" sz="2133" dirty="0"/>
              <a:t>(n=28) $   498,656 -(11) Awarded: $215,800</a:t>
            </a:r>
          </a:p>
          <a:p>
            <a:pPr lvl="1"/>
            <a:r>
              <a:rPr lang="en-US" sz="2133" b="1" dirty="0"/>
              <a:t>Tier 1 (up to $10,000)    </a:t>
            </a:r>
            <a:r>
              <a:rPr lang="en-US" sz="2133" dirty="0"/>
              <a:t>(n=25) $   240,835 - (6)  Awarded: $  58,790</a:t>
            </a:r>
            <a:endParaRPr lang="en-US" sz="2133" b="1" dirty="0"/>
          </a:p>
          <a:p>
            <a:pPr lvl="1"/>
            <a:endParaRPr lang="en-US" sz="1000" b="1" dirty="0"/>
          </a:p>
          <a:p>
            <a:pPr lvl="1"/>
            <a:r>
              <a:rPr lang="en-US" sz="2133" b="1" dirty="0"/>
              <a:t>Funding Ratio - Application to Awards </a:t>
            </a:r>
          </a:p>
          <a:p>
            <a:pPr lvl="1"/>
            <a:r>
              <a:rPr lang="en-US" sz="2133" dirty="0"/>
              <a:t>2019 = 30% award funding success (</a:t>
            </a:r>
            <a:r>
              <a:rPr lang="en-US" sz="2133" b="1" dirty="0"/>
              <a:t>26</a:t>
            </a:r>
            <a:r>
              <a:rPr lang="en-US" sz="2133" dirty="0"/>
              <a:t> funded out of</a:t>
            </a:r>
            <a:r>
              <a:rPr lang="en-US" sz="2133" b="1" dirty="0"/>
              <a:t>   87 </a:t>
            </a:r>
            <a:r>
              <a:rPr lang="en-US" sz="2133" dirty="0"/>
              <a:t>proposed)</a:t>
            </a:r>
          </a:p>
          <a:p>
            <a:pPr lvl="1"/>
            <a:r>
              <a:rPr lang="en-US" sz="2133" dirty="0"/>
              <a:t>2018 = 43% award funding success (</a:t>
            </a:r>
            <a:r>
              <a:rPr lang="en-US" sz="2133" b="1" dirty="0"/>
              <a:t>30</a:t>
            </a:r>
            <a:r>
              <a:rPr lang="en-US" sz="2133" dirty="0"/>
              <a:t> funded out of</a:t>
            </a:r>
            <a:r>
              <a:rPr lang="en-US" sz="2133" b="1" dirty="0"/>
              <a:t>   69 </a:t>
            </a:r>
            <a:r>
              <a:rPr lang="en-US" sz="2133" dirty="0"/>
              <a:t>proposed)</a:t>
            </a:r>
          </a:p>
          <a:p>
            <a:pPr lvl="1"/>
            <a:r>
              <a:rPr lang="en-US" sz="2133" dirty="0"/>
              <a:t>2017 = 42% award funding success (</a:t>
            </a:r>
            <a:r>
              <a:rPr lang="en-US" sz="2133" b="1" dirty="0"/>
              <a:t>28</a:t>
            </a:r>
            <a:r>
              <a:rPr lang="en-US" sz="2133" dirty="0"/>
              <a:t> funded out of</a:t>
            </a:r>
            <a:r>
              <a:rPr lang="en-US" sz="2133" b="1" dirty="0"/>
              <a:t>   67 </a:t>
            </a:r>
            <a:r>
              <a:rPr lang="en-US" sz="2133" dirty="0"/>
              <a:t>proposed)</a:t>
            </a:r>
          </a:p>
          <a:p>
            <a:pPr lvl="1"/>
            <a:r>
              <a:rPr lang="en-US" sz="2133" dirty="0"/>
              <a:t>2016 = 45% award funding success (</a:t>
            </a:r>
            <a:r>
              <a:rPr lang="en-US" sz="2133" b="1" dirty="0"/>
              <a:t>35</a:t>
            </a:r>
            <a:r>
              <a:rPr lang="en-US" sz="2133" dirty="0"/>
              <a:t> funded out of   </a:t>
            </a:r>
            <a:r>
              <a:rPr lang="en-US" sz="2133" b="1" dirty="0"/>
              <a:t>78</a:t>
            </a:r>
            <a:r>
              <a:rPr lang="en-US" sz="2133" dirty="0"/>
              <a:t> proposed)</a:t>
            </a:r>
          </a:p>
          <a:p>
            <a:pPr lvl="1"/>
            <a:r>
              <a:rPr lang="en-US" sz="2133" dirty="0"/>
              <a:t>2015 = 60% award funding success (</a:t>
            </a:r>
            <a:r>
              <a:rPr lang="en-US" sz="2133" b="1" dirty="0"/>
              <a:t>27</a:t>
            </a:r>
            <a:r>
              <a:rPr lang="en-US" sz="2133" dirty="0"/>
              <a:t> funded out of   </a:t>
            </a:r>
            <a:r>
              <a:rPr lang="en-US" sz="2133" b="1" dirty="0"/>
              <a:t>45</a:t>
            </a:r>
            <a:r>
              <a:rPr lang="en-US" sz="2133" dirty="0"/>
              <a:t> proposed)</a:t>
            </a:r>
          </a:p>
          <a:p>
            <a:pPr lvl="1"/>
            <a:r>
              <a:rPr lang="en-US" sz="2133" dirty="0"/>
              <a:t>2014 = 40% award funding success (</a:t>
            </a:r>
            <a:r>
              <a:rPr lang="en-US" sz="2133" b="1" dirty="0"/>
              <a:t>25</a:t>
            </a:r>
            <a:r>
              <a:rPr lang="en-US" sz="2133" dirty="0"/>
              <a:t> funded out of   </a:t>
            </a:r>
            <a:r>
              <a:rPr lang="en-US" sz="2133" b="1" dirty="0"/>
              <a:t>63</a:t>
            </a:r>
            <a:r>
              <a:rPr lang="en-US" sz="2133" dirty="0"/>
              <a:t> proposed)</a:t>
            </a:r>
          </a:p>
          <a:p>
            <a:pPr lvl="1"/>
            <a:r>
              <a:rPr lang="en-US" sz="2133" dirty="0"/>
              <a:t>2013 = 35% award funding success (</a:t>
            </a:r>
            <a:r>
              <a:rPr lang="en-US" sz="2133" b="1" dirty="0"/>
              <a:t>33</a:t>
            </a:r>
            <a:r>
              <a:rPr lang="en-US" sz="2133" dirty="0"/>
              <a:t> funded out of   </a:t>
            </a:r>
            <a:r>
              <a:rPr lang="en-US" sz="2133" b="1" dirty="0"/>
              <a:t>93</a:t>
            </a:r>
            <a:r>
              <a:rPr lang="en-US" sz="2133" dirty="0"/>
              <a:t> proposed)</a:t>
            </a:r>
          </a:p>
          <a:p>
            <a:pPr lvl="1"/>
            <a:r>
              <a:rPr lang="en-US" sz="2133" dirty="0"/>
              <a:t>2012 = 41% award funding success (</a:t>
            </a:r>
            <a:r>
              <a:rPr lang="en-US" sz="2133" b="1" dirty="0"/>
              <a:t>48</a:t>
            </a:r>
            <a:r>
              <a:rPr lang="en-US" sz="2133" dirty="0"/>
              <a:t> funded out of </a:t>
            </a:r>
            <a:r>
              <a:rPr lang="en-US" sz="2133" b="1" dirty="0"/>
              <a:t>117</a:t>
            </a:r>
            <a:r>
              <a:rPr lang="en-US" sz="2133" dirty="0"/>
              <a:t> proposed)</a:t>
            </a:r>
            <a:endParaRPr lang="en-US" sz="2133" b="1" dirty="0"/>
          </a:p>
          <a:p>
            <a:pPr lvl="1"/>
            <a:r>
              <a:rPr lang="en-US" sz="2133" b="1" dirty="0"/>
              <a:t>$5,560,380 total distribution (all rounds to date)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130059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ring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" y="-1661583"/>
            <a:ext cx="9149444" cy="914944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10800000">
            <a:off x="-220133" y="0"/>
            <a:ext cx="9550400" cy="6858000"/>
          </a:xfrm>
          <a:prstGeom prst="rect">
            <a:avLst/>
          </a:prstGeom>
          <a:gradFill flip="none" rotWithShape="1">
            <a:gsLst>
              <a:gs pos="0">
                <a:srgbClr val="F8C01B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6" name="Rectangle 3"/>
          <p:cNvSpPr txBox="1"/>
          <p:nvPr>
            <p:custDataLst>
              <p:tags r:id="rId1"/>
            </p:custDataLst>
          </p:nvPr>
        </p:nvSpPr>
        <p:spPr>
          <a:xfrm>
            <a:off x="9784765" y="5303813"/>
            <a:ext cx="2018349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587" lvl="1" indent="0">
              <a:spcBef>
                <a:spcPts val="600"/>
              </a:spcBef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09800" y="550361"/>
            <a:ext cx="6858000" cy="461651"/>
          </a:xfrm>
          <a:prstGeom prst="rect">
            <a:avLst/>
          </a:prstGeom>
          <a:solidFill>
            <a:srgbClr val="062751">
              <a:alpha val="80000"/>
            </a:srgbClr>
          </a:solidFill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Innovative Instruction Technology Grants (IITG)</a:t>
            </a:r>
          </a:p>
        </p:txBody>
      </p:sp>
      <p:sp>
        <p:nvSpPr>
          <p:cNvPr id="13" name="Rectangle 3"/>
          <p:cNvSpPr txBox="1"/>
          <p:nvPr>
            <p:custDataLst>
              <p:tags r:id="rId2"/>
            </p:custDataLst>
          </p:nvPr>
        </p:nvSpPr>
        <p:spPr>
          <a:xfrm>
            <a:off x="9937171" y="5456213"/>
            <a:ext cx="2018349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587" lvl="1" indent="0">
              <a:spcBef>
                <a:spcPts val="600"/>
              </a:spcBef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79" y="-186267"/>
            <a:ext cx="1800395" cy="1960429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1969500"/>
            <a:ext cx="8686800" cy="41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What was seeded?</a:t>
            </a:r>
            <a:endParaRPr lang="en-US" sz="1051" dirty="0"/>
          </a:p>
          <a:p>
            <a:pPr marL="557199" lvl="1" indent="-214308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Open SUNY Textbooks and OER Services</a:t>
            </a:r>
          </a:p>
          <a:p>
            <a:pPr marL="557199" lvl="1" indent="-214308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MOOCs </a:t>
            </a:r>
          </a:p>
          <a:p>
            <a:pPr marL="557199" lvl="1" indent="-214308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Gaming Initiatives and Minecraft for Educators MOOC</a:t>
            </a:r>
          </a:p>
          <a:p>
            <a:pPr marL="557199" lvl="1" indent="-214308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Small Campus UG Access to Visualize Big Data</a:t>
            </a:r>
          </a:p>
          <a:p>
            <a:pPr marL="557199" lvl="1" indent="-214308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App Development </a:t>
            </a:r>
          </a:p>
          <a:p>
            <a:pPr marL="557199" lvl="1" indent="-214308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E-Portfolio Exploration and Adoption</a:t>
            </a:r>
          </a:p>
          <a:p>
            <a:pPr lvl="1"/>
            <a:endParaRPr lang="en-US" sz="1200" b="1" dirty="0"/>
          </a:p>
          <a:p>
            <a:pPr lvl="1"/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17073" y="993094"/>
            <a:ext cx="3822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ysClr val="windowText" lastClr="000000"/>
                </a:solidFill>
              </a:rPr>
              <a:t>www.commons.suny.edu</a:t>
            </a:r>
            <a:r>
              <a:rPr lang="en-US" sz="2400" dirty="0">
                <a:solidFill>
                  <a:sysClr val="windowText" lastClr="000000"/>
                </a:solidFill>
              </a:rPr>
              <a:t>/</a:t>
            </a:r>
            <a:r>
              <a:rPr lang="en-US" sz="2400" dirty="0" err="1">
                <a:solidFill>
                  <a:sysClr val="windowText" lastClr="000000"/>
                </a:solidFill>
              </a:rPr>
              <a:t>iitg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FE1E5DC-BC2A-AF48-BFE1-43354A12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649" y="5105744"/>
            <a:ext cx="2065508" cy="1752256"/>
          </a:xfrm>
          <a:prstGeom prst="rect">
            <a:avLst/>
          </a:prstGeom>
        </p:spPr>
      </p:pic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3"/>
            <a:ext cx="9144001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"/>
            <a:ext cx="9144001" cy="6858000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5" y="2372"/>
            <a:ext cx="9144000" cy="6858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8685" y="198873"/>
            <a:ext cx="4629288" cy="83098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IITG Round 8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Experiment, Share &amp; Scale-Up!</a:t>
            </a:r>
          </a:p>
        </p:txBody>
      </p:sp>
      <p:sp>
        <p:nvSpPr>
          <p:cNvPr id="19" name="Right Arrow 18"/>
          <p:cNvSpPr/>
          <p:nvPr/>
        </p:nvSpPr>
        <p:spPr>
          <a:xfrm rot="19493074">
            <a:off x="-710050" y="2193099"/>
            <a:ext cx="4892708" cy="1460938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  <a:lumMod val="7000"/>
                  <a:lumOff val="93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40733" r="31850" b="9514"/>
          <a:stretch/>
        </p:blipFill>
        <p:spPr>
          <a:xfrm>
            <a:off x="0" y="1300773"/>
            <a:ext cx="9160943" cy="550008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0" name="Right Arrow 19"/>
          <p:cNvSpPr/>
          <p:nvPr/>
        </p:nvSpPr>
        <p:spPr>
          <a:xfrm rot="19493074">
            <a:off x="4677365" y="4604044"/>
            <a:ext cx="4892708" cy="1460938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  <a:lumMod val="7000"/>
                  <a:lumOff val="93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09943-33E3-924F-8909-CD6894BF3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32979"/>
            <a:ext cx="2586294" cy="625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9C8641-0DC6-F84D-8B10-1C76CD504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628" y="1518558"/>
            <a:ext cx="6622448" cy="474635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FA32A5-5019-804C-9D9F-D2CFC1FD9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656" y="5640263"/>
            <a:ext cx="4141352" cy="106435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50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62916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5"/>
            <a:ext cx="9144001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"/>
            <a:ext cx="9144001" cy="6858000"/>
          </a:xfrm>
          <a:prstGeom prst="rect">
            <a:avLst/>
          </a:prstGeom>
        </p:spPr>
      </p:pic>
      <p:pic>
        <p:nvPicPr>
          <p:cNvPr id="9" name="Picture 8" descr="SUNY_logo_bottom_right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73"/>
            <a:ext cx="9144000" cy="6858001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5" y="2373"/>
            <a:ext cx="9144000" cy="6858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8197" y="196710"/>
            <a:ext cx="4232183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“All things Workplace!”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kelly.williamson@suny.edu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746"/>
            <a:ext cx="9127065" cy="560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5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Y_Blue_bar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3"/>
            <a:ext cx="9144001" cy="6858001"/>
          </a:xfrm>
          <a:prstGeom prst="rect">
            <a:avLst/>
          </a:prstGeom>
        </p:spPr>
      </p:pic>
      <p:pic>
        <p:nvPicPr>
          <p:cNvPr id="8" name="Picture 7" descr="SUNY_trans_circ_small_top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"/>
            <a:ext cx="9144001" cy="6858000"/>
          </a:xfrm>
          <a:prstGeom prst="rect">
            <a:avLst/>
          </a:prstGeom>
        </p:spPr>
      </p:pic>
      <p:pic>
        <p:nvPicPr>
          <p:cNvPr id="10" name="Picture 9" descr="SUNY_small_logo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5" y="2372"/>
            <a:ext cx="9144000" cy="6858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9837" y="491120"/>
            <a:ext cx="4629288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Experiment, Share &amp; Scale-Up!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B698D-5C92-E947-A849-1748AF4F2C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408"/>
          <a:stretch/>
        </p:blipFill>
        <p:spPr>
          <a:xfrm>
            <a:off x="16934" y="2420470"/>
            <a:ext cx="9144000" cy="443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DF872-8FCB-2941-92AE-3E47A9336216}"/>
              </a:ext>
            </a:extLst>
          </p:cNvPr>
          <p:cNvSpPr txBox="1"/>
          <p:nvPr/>
        </p:nvSpPr>
        <p:spPr>
          <a:xfrm>
            <a:off x="1077075" y="1441524"/>
            <a:ext cx="7023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Models for Enrollment, Retention &amp; Completion </a:t>
            </a:r>
          </a:p>
          <a:p>
            <a:pPr algn="ctr"/>
            <a:r>
              <a:rPr lang="en-US" sz="2400" b="1" dirty="0"/>
              <a:t>Communities of Practice</a:t>
            </a:r>
          </a:p>
        </p:txBody>
      </p:sp>
    </p:spTree>
    <p:extLst>
      <p:ext uri="{BB962C8B-B14F-4D97-AF65-F5344CB8AC3E}">
        <p14:creationId xmlns:p14="http://schemas.microsoft.com/office/powerpoint/2010/main" val="1763484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_F5bs2V0.1wetZJWNlK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_F5bs2V0.1wetZJWNlK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ul4_mmOEm8TIJM6w97E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ul4_mmOEm8TIJM6w97E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ul4_mmOEm8TIJM6w97E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ul4_mmOEm8TIJM6w97E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NY_CF_NYE002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2D5E6"/>
      </a:accent1>
      <a:accent2>
        <a:srgbClr val="2E9DD1"/>
      </a:accent2>
      <a:accent3>
        <a:srgbClr val="22749A"/>
      </a:accent3>
      <a:accent4>
        <a:srgbClr val="164A63"/>
      </a:accent4>
      <a:accent5>
        <a:srgbClr val="FF8800"/>
      </a:accent5>
      <a:accent6>
        <a:srgbClr val="808080"/>
      </a:accent6>
      <a:hlink>
        <a:srgbClr val="22749A"/>
      </a:hlink>
      <a:folHlink>
        <a:srgbClr val="164A63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2D5E6"/>
        </a:accent1>
        <a:accent2>
          <a:srgbClr val="2E9DD1"/>
        </a:accent2>
        <a:accent3>
          <a:srgbClr val="22749A"/>
        </a:accent3>
        <a:accent4>
          <a:srgbClr val="164A63"/>
        </a:accent4>
        <a:accent5>
          <a:srgbClr val="FF8800"/>
        </a:accent5>
        <a:accent6>
          <a:srgbClr val="808080"/>
        </a:accent6>
        <a:hlink>
          <a:srgbClr val="22749A"/>
        </a:hlink>
        <a:folHlink>
          <a:srgbClr val="164A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UNY_CF_NYE002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2D5E6"/>
      </a:accent1>
      <a:accent2>
        <a:srgbClr val="2E9DD1"/>
      </a:accent2>
      <a:accent3>
        <a:srgbClr val="22749A"/>
      </a:accent3>
      <a:accent4>
        <a:srgbClr val="164A63"/>
      </a:accent4>
      <a:accent5>
        <a:srgbClr val="FF8800"/>
      </a:accent5>
      <a:accent6>
        <a:srgbClr val="808080"/>
      </a:accent6>
      <a:hlink>
        <a:srgbClr val="22749A"/>
      </a:hlink>
      <a:folHlink>
        <a:srgbClr val="164A63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2D5E6"/>
        </a:accent1>
        <a:accent2>
          <a:srgbClr val="2E9DD1"/>
        </a:accent2>
        <a:accent3>
          <a:srgbClr val="22749A"/>
        </a:accent3>
        <a:accent4>
          <a:srgbClr val="164A63"/>
        </a:accent4>
        <a:accent5>
          <a:srgbClr val="FF8800"/>
        </a:accent5>
        <a:accent6>
          <a:srgbClr val="808080"/>
        </a:accent6>
        <a:hlink>
          <a:srgbClr val="22749A"/>
        </a:hlink>
        <a:folHlink>
          <a:srgbClr val="164A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22072</TotalTime>
  <Words>1198</Words>
  <Application>Microsoft Macintosh PowerPoint</Application>
  <PresentationFormat>Letter Paper (8.5x11 in)</PresentationFormat>
  <Paragraphs>138</Paragraphs>
  <Slides>13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AauxPro OT</vt:lpstr>
      <vt:lpstr>Arial</vt:lpstr>
      <vt:lpstr>Calibri</vt:lpstr>
      <vt:lpstr>Courier New</vt:lpstr>
      <vt:lpstr>Office Theme</vt:lpstr>
      <vt:lpstr>SUNY_CF_NYE002</vt:lpstr>
      <vt:lpstr>1_SUNY_CF_NYE002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IITG Pgm Overview</dc:title>
  <dc:subject/>
  <dc:creator>stephens</dc:creator>
  <cp:keywords/>
  <dc:description/>
  <cp:lastModifiedBy>Stephens, Lisa</cp:lastModifiedBy>
  <cp:revision>291</cp:revision>
  <cp:lastPrinted>2018-01-26T15:46:34Z</cp:lastPrinted>
  <dcterms:created xsi:type="dcterms:W3CDTF">2010-08-30T20:00:37Z</dcterms:created>
  <dcterms:modified xsi:type="dcterms:W3CDTF">2019-05-24T18:33:45Z</dcterms:modified>
  <cp:category/>
</cp:coreProperties>
</file>