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0"/>
  </p:notesMasterIdLst>
  <p:sldIdLst>
    <p:sldId id="285" r:id="rId2"/>
    <p:sldId id="259" r:id="rId3"/>
    <p:sldId id="286" r:id="rId4"/>
    <p:sldId id="289" r:id="rId5"/>
    <p:sldId id="288" r:id="rId6"/>
    <p:sldId id="291" r:id="rId7"/>
    <p:sldId id="292" r:id="rId8"/>
    <p:sldId id="294" r:id="rId9"/>
    <p:sldId id="293" r:id="rId10"/>
    <p:sldId id="307" r:id="rId11"/>
    <p:sldId id="296" r:id="rId12"/>
    <p:sldId id="297" r:id="rId13"/>
    <p:sldId id="299" r:id="rId14"/>
    <p:sldId id="301" r:id="rId15"/>
    <p:sldId id="279" r:id="rId16"/>
    <p:sldId id="302" r:id="rId17"/>
    <p:sldId id="308" r:id="rId18"/>
    <p:sldId id="298" r:id="rId19"/>
    <p:sldId id="300" r:id="rId20"/>
    <p:sldId id="303" r:id="rId21"/>
    <p:sldId id="311" r:id="rId22"/>
    <p:sldId id="312" r:id="rId23"/>
    <p:sldId id="313" r:id="rId24"/>
    <p:sldId id="314" r:id="rId25"/>
    <p:sldId id="309" r:id="rId26"/>
    <p:sldId id="295" r:id="rId27"/>
    <p:sldId id="310"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donado, Heather" initials="MH" lastIdx="6" clrIdx="0">
    <p:extLst>
      <p:ext uri="{19B8F6BF-5375-455C-9EA6-DF929625EA0E}">
        <p15:presenceInfo xmlns:p15="http://schemas.microsoft.com/office/powerpoint/2012/main" userId="S::MALDONHD@buffalostate.edu::0e31143e-c731-4b15-8327-434d8bf7b348" providerId="AD"/>
      </p:ext>
    </p:extLst>
  </p:cmAuthor>
  <p:cmAuthor id="2" name="Martin, Ashley R" initials="MAR" lastIdx="1" clrIdx="1">
    <p:extLst>
      <p:ext uri="{19B8F6BF-5375-455C-9EA6-DF929625EA0E}">
        <p15:presenceInfo xmlns:p15="http://schemas.microsoft.com/office/powerpoint/2012/main" userId="S::martinar@buffalostate.edu::3fa4b5c9-4fba-4b9e-80bf-14a56df141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DA5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6B353-783E-466D-B8F8-6E2D97C3CA23}" type="datetimeFigureOut">
              <a:rPr lang="en-US" smtClean="0"/>
              <a:t>10/25/2019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B48BC2-FBC1-4498-B471-CA7A166D51A2}" type="slidenum">
              <a:rPr lang="en-US" smtClean="0"/>
              <a:t>‹#›</a:t>
            </a:fld>
            <a:endParaRPr lang="en-US"/>
          </a:p>
        </p:txBody>
      </p:sp>
    </p:spTree>
    <p:extLst>
      <p:ext uri="{BB962C8B-B14F-4D97-AF65-F5344CB8AC3E}">
        <p14:creationId xmlns:p14="http://schemas.microsoft.com/office/powerpoint/2010/main" val="2590948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B48BC2-FBC1-4498-B471-CA7A166D51A2}" type="slidenum">
              <a:rPr lang="en-US" smtClean="0"/>
              <a:t>25</a:t>
            </a:fld>
            <a:endParaRPr lang="en-US"/>
          </a:p>
        </p:txBody>
      </p:sp>
    </p:spTree>
    <p:extLst>
      <p:ext uri="{BB962C8B-B14F-4D97-AF65-F5344CB8AC3E}">
        <p14:creationId xmlns:p14="http://schemas.microsoft.com/office/powerpoint/2010/main" val="2323618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53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6"/>
            <a:ext cx="10363200" cy="1146175"/>
          </a:xfrm>
        </p:spPr>
        <p:txBody>
          <a:bodyPr/>
          <a:lstStyle>
            <a:lvl1pPr>
              <a:defRPr b="1"/>
            </a:lvl1pPr>
          </a:lstStyle>
          <a:p>
            <a:r>
              <a:rPr lang="en-US" dirty="0"/>
              <a:t>Click to Edit Master Title</a:t>
            </a:r>
          </a:p>
        </p:txBody>
      </p:sp>
      <p:sp>
        <p:nvSpPr>
          <p:cNvPr id="3" name="Subtitle 2"/>
          <p:cNvSpPr>
            <a:spLocks noGrp="1"/>
          </p:cNvSpPr>
          <p:nvPr>
            <p:ph type="subTitle" idx="1"/>
          </p:nvPr>
        </p:nvSpPr>
        <p:spPr>
          <a:xfrm>
            <a:off x="1828800" y="320040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62389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100"/>
            <a:ext cx="113792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p:nvPr>
        </p:nvSpPr>
        <p:spPr>
          <a:xfrm>
            <a:off x="304800" y="1143000"/>
            <a:ext cx="11379200" cy="4572000"/>
          </a:xfrm>
        </p:spPr>
        <p:txBody>
          <a:bodyPr/>
          <a:lstStyle>
            <a:lvl1pPr>
              <a:buClr>
                <a:srgbClr val="CC6600"/>
              </a:buClr>
              <a:defRPr sz="26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87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100"/>
            <a:ext cx="113792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304800" y="1143001"/>
            <a:ext cx="53848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6197600" y="1143001"/>
            <a:ext cx="53848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9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64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23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8100"/>
            <a:ext cx="113792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304800" y="1143001"/>
            <a:ext cx="53848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6197600" y="1143001"/>
            <a:ext cx="53848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47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10/25/2019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9707892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9" r:id="rId6"/>
    <p:sldLayoutId id="214748368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451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BAB4-BDE8-4EAA-B59C-402AC5089B8A}"/>
              </a:ext>
            </a:extLst>
          </p:cNvPr>
          <p:cNvSpPr>
            <a:spLocks noGrp="1"/>
          </p:cNvSpPr>
          <p:nvPr>
            <p:ph type="ctrTitle"/>
          </p:nvPr>
        </p:nvSpPr>
        <p:spPr/>
        <p:txBody>
          <a:bodyPr>
            <a:normAutofit fontScale="90000"/>
          </a:bodyPr>
          <a:lstStyle/>
          <a:p>
            <a:pPr algn="ctr"/>
            <a:r>
              <a:rPr lang="en-US" sz="4000" dirty="0"/>
              <a:t>Student Achievement Programs’</a:t>
            </a:r>
            <a:br>
              <a:rPr lang="en-US" sz="4000" dirty="0"/>
            </a:br>
            <a:r>
              <a:rPr lang="en-US" sz="4000" dirty="0"/>
              <a:t>Staffing Model &amp; Recruitment Plan </a:t>
            </a:r>
          </a:p>
        </p:txBody>
      </p:sp>
      <p:sp>
        <p:nvSpPr>
          <p:cNvPr id="3" name="Content Placeholder 2">
            <a:extLst>
              <a:ext uri="{FF2B5EF4-FFF2-40B4-BE49-F238E27FC236}">
                <a16:creationId xmlns:a16="http://schemas.microsoft.com/office/drawing/2014/main" id="{062EAD36-3BA1-4FBF-861B-A723CA0BF5A2}"/>
              </a:ext>
            </a:extLst>
          </p:cNvPr>
          <p:cNvSpPr>
            <a:spLocks noGrp="1"/>
          </p:cNvSpPr>
          <p:nvPr>
            <p:ph type="subTitle" idx="1"/>
          </p:nvPr>
        </p:nvSpPr>
        <p:spPr/>
        <p:txBody>
          <a:bodyPr>
            <a:normAutofit/>
          </a:bodyPr>
          <a:lstStyle/>
          <a:p>
            <a:pPr lvl="2"/>
            <a:endParaRPr lang="en-US" dirty="0"/>
          </a:p>
          <a:p>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F19F2D20-D5AF-449E-AB65-28D774FC9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000" b="5555"/>
          <a:stretch/>
        </p:blipFill>
        <p:spPr>
          <a:xfrm>
            <a:off x="3195255" y="3429000"/>
            <a:ext cx="5801490" cy="2821482"/>
          </a:xfrm>
          <a:prstGeom prst="rect">
            <a:avLst/>
          </a:prstGeom>
        </p:spPr>
      </p:pic>
    </p:spTree>
    <p:extLst>
      <p:ext uri="{BB962C8B-B14F-4D97-AF65-F5344CB8AC3E}">
        <p14:creationId xmlns:p14="http://schemas.microsoft.com/office/powerpoint/2010/main" val="1678502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2089-4A43-412A-AEFF-E1071CCB24C4}"/>
              </a:ext>
            </a:extLst>
          </p:cNvPr>
          <p:cNvSpPr>
            <a:spLocks noGrp="1"/>
          </p:cNvSpPr>
          <p:nvPr>
            <p:ph type="title"/>
          </p:nvPr>
        </p:nvSpPr>
        <p:spPr/>
        <p:txBody>
          <a:bodyPr>
            <a:normAutofit/>
          </a:bodyPr>
          <a:lstStyle/>
          <a:p>
            <a:pPr algn="ctr"/>
            <a:r>
              <a:rPr lang="en-US" dirty="0"/>
              <a:t>Number of Students &amp; Initial Program Staff</a:t>
            </a:r>
          </a:p>
        </p:txBody>
      </p:sp>
      <p:sp>
        <p:nvSpPr>
          <p:cNvPr id="3" name="Content Placeholder 2">
            <a:extLst>
              <a:ext uri="{FF2B5EF4-FFF2-40B4-BE49-F238E27FC236}">
                <a16:creationId xmlns:a16="http://schemas.microsoft.com/office/drawing/2014/main" id="{3FA8FC92-3F2F-42C9-B53F-F4837C463383}"/>
              </a:ext>
            </a:extLst>
          </p:cNvPr>
          <p:cNvSpPr>
            <a:spLocks noGrp="1"/>
          </p:cNvSpPr>
          <p:nvPr>
            <p:ph idx="1"/>
          </p:nvPr>
        </p:nvSpPr>
        <p:spPr>
          <a:xfrm>
            <a:off x="304800" y="1143001"/>
            <a:ext cx="3657600" cy="4525963"/>
          </a:xfrm>
        </p:spPr>
        <p:txBody>
          <a:bodyPr/>
          <a:lstStyle/>
          <a:p>
            <a:r>
              <a:rPr lang="en-US" dirty="0"/>
              <a:t>Summer Bridge: </a:t>
            </a:r>
          </a:p>
          <a:p>
            <a:pPr marL="342900" indent="-342900">
              <a:buFont typeface="Arial" panose="020B0604020202020204" pitchFamily="34" charset="0"/>
              <a:buChar char="•"/>
            </a:pPr>
            <a:r>
              <a:rPr lang="en-US" dirty="0"/>
              <a:t>14 Peer Mentors</a:t>
            </a:r>
          </a:p>
          <a:p>
            <a:pPr marL="342900" indent="-342900">
              <a:buFont typeface="Arial" panose="020B0604020202020204" pitchFamily="34" charset="0"/>
              <a:buChar char="•"/>
            </a:pPr>
            <a:r>
              <a:rPr lang="en-US" dirty="0"/>
              <a:t>Approximately 150 Students</a:t>
            </a:r>
          </a:p>
          <a:p>
            <a:pPr marL="342900" indent="-342900">
              <a:buFont typeface="Arial" panose="020B0604020202020204" pitchFamily="34" charset="0"/>
              <a:buChar char="•"/>
            </a:pPr>
            <a:r>
              <a:rPr lang="en-US" dirty="0"/>
              <a:t>25 Instructors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97D9E623-2692-4533-9302-A1F51FE15B47}"/>
              </a:ext>
            </a:extLst>
          </p:cNvPr>
          <p:cNvSpPr>
            <a:spLocks noGrp="1"/>
          </p:cNvSpPr>
          <p:nvPr>
            <p:ph idx="10"/>
          </p:nvPr>
        </p:nvSpPr>
        <p:spPr>
          <a:xfrm>
            <a:off x="3974123" y="1143001"/>
            <a:ext cx="3657600" cy="4267200"/>
          </a:xfrm>
        </p:spPr>
        <p:txBody>
          <a:bodyPr/>
          <a:lstStyle/>
          <a:p>
            <a:r>
              <a:rPr lang="en-US" dirty="0"/>
              <a:t>Peer Mentoring: </a:t>
            </a:r>
          </a:p>
          <a:p>
            <a:pPr marL="342900" indent="-342900">
              <a:buFont typeface="Arial" panose="020B0604020202020204" pitchFamily="34" charset="0"/>
              <a:buChar char="•"/>
            </a:pPr>
            <a:r>
              <a:rPr lang="en-US" dirty="0"/>
              <a:t>19 Peer Mentors</a:t>
            </a:r>
          </a:p>
          <a:p>
            <a:pPr marL="342900" indent="-342900">
              <a:buFont typeface="Arial" panose="020B0604020202020204" pitchFamily="34" charset="0"/>
              <a:buChar char="•"/>
            </a:pPr>
            <a:r>
              <a:rPr lang="en-US" dirty="0"/>
              <a:t>Approximately 250 Students</a:t>
            </a:r>
          </a:p>
          <a:p>
            <a:endParaRPr lang="en-US" dirty="0"/>
          </a:p>
        </p:txBody>
      </p:sp>
      <p:sp>
        <p:nvSpPr>
          <p:cNvPr id="5" name="Content Placeholder 3">
            <a:extLst>
              <a:ext uri="{FF2B5EF4-FFF2-40B4-BE49-F238E27FC236}">
                <a16:creationId xmlns:a16="http://schemas.microsoft.com/office/drawing/2014/main" id="{62C76E23-B20E-49A8-8F1E-24E6668E57E3}"/>
              </a:ext>
            </a:extLst>
          </p:cNvPr>
          <p:cNvSpPr txBox="1">
            <a:spLocks/>
          </p:cNvSpPr>
          <p:nvPr/>
        </p:nvSpPr>
        <p:spPr>
          <a:xfrm>
            <a:off x="7772400" y="1143001"/>
            <a:ext cx="3810000" cy="42672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Supplemental Instruction: </a:t>
            </a:r>
          </a:p>
          <a:p>
            <a:pPr marL="342900" indent="-342900">
              <a:buFont typeface="Arial" panose="020B0604020202020204" pitchFamily="34" charset="0"/>
              <a:buChar char="•"/>
            </a:pPr>
            <a:r>
              <a:rPr lang="en-US" dirty="0"/>
              <a:t>10 SI leaders for 11 different courses</a:t>
            </a:r>
          </a:p>
          <a:p>
            <a:pPr marL="342900" indent="-342900">
              <a:buFont typeface="Arial" panose="020B0604020202020204" pitchFamily="34" charset="0"/>
              <a:buChar char="•"/>
            </a:pPr>
            <a:r>
              <a:rPr lang="en-US" dirty="0"/>
              <a:t>Approximately 250 Students</a:t>
            </a:r>
          </a:p>
          <a:p>
            <a:pPr marL="342900" indent="-342900">
              <a:buFont typeface="Arial" panose="020B0604020202020204" pitchFamily="34" charset="0"/>
              <a:buChar char="•"/>
            </a:pPr>
            <a:r>
              <a:rPr lang="en-US" dirty="0"/>
              <a:t>9 SI faculty</a:t>
            </a:r>
          </a:p>
          <a:p>
            <a:endParaRPr lang="en-US" dirty="0"/>
          </a:p>
        </p:txBody>
      </p:sp>
      <p:sp>
        <p:nvSpPr>
          <p:cNvPr id="7" name="TextBox 6">
            <a:extLst>
              <a:ext uri="{FF2B5EF4-FFF2-40B4-BE49-F238E27FC236}">
                <a16:creationId xmlns:a16="http://schemas.microsoft.com/office/drawing/2014/main" id="{D29A990D-0942-480B-848F-FDF2C1E5D445}"/>
              </a:ext>
            </a:extLst>
          </p:cNvPr>
          <p:cNvSpPr txBox="1"/>
          <p:nvPr/>
        </p:nvSpPr>
        <p:spPr>
          <a:xfrm>
            <a:off x="3922621" y="3822305"/>
            <a:ext cx="3930748" cy="1846659"/>
          </a:xfrm>
          <a:prstGeom prst="rect">
            <a:avLst/>
          </a:prstGeom>
          <a:noFill/>
        </p:spPr>
        <p:txBody>
          <a:bodyPr wrap="square" rtlCol="0">
            <a:spAutoFit/>
          </a:bodyPr>
          <a:lstStyle/>
          <a:p>
            <a:r>
              <a:rPr lang="en-US" sz="2400" dirty="0"/>
              <a:t>Additional Staff: </a:t>
            </a:r>
          </a:p>
          <a:p>
            <a:pPr marL="342900" indent="-342900">
              <a:buClr>
                <a:srgbClr val="CC6600"/>
              </a:buClr>
              <a:buFont typeface="Arial" panose="020B0604020202020204" pitchFamily="34" charset="0"/>
              <a:buChar char="•"/>
            </a:pPr>
            <a:r>
              <a:rPr lang="en-US" sz="2400" dirty="0"/>
              <a:t>1 Office Assistant (CSEA) </a:t>
            </a:r>
          </a:p>
          <a:p>
            <a:pPr marL="342900" indent="-342900">
              <a:buClr>
                <a:srgbClr val="CC6600"/>
              </a:buClr>
              <a:buFont typeface="Arial" panose="020B0604020202020204" pitchFamily="34" charset="0"/>
              <a:buChar char="•"/>
            </a:pPr>
            <a:r>
              <a:rPr lang="en-US" sz="2400" dirty="0"/>
              <a:t>2 Graduate Assistants</a:t>
            </a:r>
          </a:p>
          <a:p>
            <a:pPr marL="342900" indent="-342900">
              <a:buClr>
                <a:srgbClr val="CC6600"/>
              </a:buClr>
              <a:buFont typeface="Arial" panose="020B0604020202020204" pitchFamily="34" charset="0"/>
              <a:buChar char="•"/>
            </a:pPr>
            <a:r>
              <a:rPr lang="en-US" sz="2400" dirty="0"/>
              <a:t>1 Work Study</a:t>
            </a:r>
          </a:p>
          <a:p>
            <a:endParaRPr lang="en-US" dirty="0"/>
          </a:p>
        </p:txBody>
      </p:sp>
    </p:spTree>
    <p:extLst>
      <p:ext uri="{BB962C8B-B14F-4D97-AF65-F5344CB8AC3E}">
        <p14:creationId xmlns:p14="http://schemas.microsoft.com/office/powerpoint/2010/main" val="122561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E887-D19A-4F5F-9A85-B31F286B14FB}"/>
              </a:ext>
            </a:extLst>
          </p:cNvPr>
          <p:cNvSpPr>
            <a:spLocks noGrp="1"/>
          </p:cNvSpPr>
          <p:nvPr>
            <p:ph type="title"/>
          </p:nvPr>
        </p:nvSpPr>
        <p:spPr>
          <a:xfrm>
            <a:off x="406400" y="304800"/>
            <a:ext cx="11557000" cy="1676400"/>
          </a:xfrm>
        </p:spPr>
        <p:txBody>
          <a:bodyPr>
            <a:noAutofit/>
          </a:bodyPr>
          <a:lstStyle/>
          <a:p>
            <a:r>
              <a:rPr lang="en-US" dirty="0"/>
              <a:t>How can one Director provide support to all students and staff in large-scale retention programs?</a:t>
            </a:r>
          </a:p>
        </p:txBody>
      </p:sp>
      <p:sp>
        <p:nvSpPr>
          <p:cNvPr id="3" name="Content Placeholder 2">
            <a:extLst>
              <a:ext uri="{FF2B5EF4-FFF2-40B4-BE49-F238E27FC236}">
                <a16:creationId xmlns:a16="http://schemas.microsoft.com/office/drawing/2014/main" id="{5BBBFD73-1E31-4C6E-AD89-92B6E3C18FD8}"/>
              </a:ext>
            </a:extLst>
          </p:cNvPr>
          <p:cNvSpPr>
            <a:spLocks noGrp="1"/>
          </p:cNvSpPr>
          <p:nvPr>
            <p:ph idx="1"/>
          </p:nvPr>
        </p:nvSpPr>
        <p:spPr>
          <a:xfrm>
            <a:off x="304800" y="2286000"/>
            <a:ext cx="11379200" cy="4267200"/>
          </a:xfrm>
        </p:spPr>
        <p:txBody>
          <a:bodyPr/>
          <a:lstStyle/>
          <a:p>
            <a:r>
              <a:rPr lang="en-US" dirty="0"/>
              <a:t>By Creating a Culture of Leadership with Undergraduate Peer Leaders</a:t>
            </a:r>
          </a:p>
          <a:p>
            <a:pPr marL="0" indent="0">
              <a:buNone/>
            </a:pPr>
            <a:r>
              <a:rPr lang="en-US" dirty="0"/>
              <a:t>	-Senior Peer Mentors</a:t>
            </a:r>
          </a:p>
          <a:p>
            <a:pPr marL="0" indent="0">
              <a:buNone/>
            </a:pPr>
            <a:r>
              <a:rPr lang="en-US" dirty="0"/>
              <a:t>	-Senior SI Leaders</a:t>
            </a:r>
          </a:p>
          <a:p>
            <a:pPr marL="0" indent="0">
              <a:buNone/>
            </a:pP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12E980D2-C665-4561-B45E-96508BC921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356"/>
          <a:stretch/>
        </p:blipFill>
        <p:spPr>
          <a:xfrm>
            <a:off x="1710972" y="3810000"/>
            <a:ext cx="8770055" cy="2358705"/>
          </a:xfrm>
          <a:prstGeom prst="rect">
            <a:avLst/>
          </a:prstGeom>
        </p:spPr>
      </p:pic>
    </p:spTree>
    <p:extLst>
      <p:ext uri="{BB962C8B-B14F-4D97-AF65-F5344CB8AC3E}">
        <p14:creationId xmlns:p14="http://schemas.microsoft.com/office/powerpoint/2010/main" val="418077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2089-4A43-412A-AEFF-E1071CCB24C4}"/>
              </a:ext>
            </a:extLst>
          </p:cNvPr>
          <p:cNvSpPr>
            <a:spLocks noGrp="1"/>
          </p:cNvSpPr>
          <p:nvPr>
            <p:ph type="title"/>
          </p:nvPr>
        </p:nvSpPr>
        <p:spPr/>
        <p:txBody>
          <a:bodyPr>
            <a:normAutofit fontScale="90000"/>
          </a:bodyPr>
          <a:lstStyle/>
          <a:p>
            <a:pPr algn="ctr"/>
            <a:r>
              <a:rPr lang="en-US" dirty="0"/>
              <a:t>Number of Students &amp; Program Staff for Each Program</a:t>
            </a:r>
          </a:p>
        </p:txBody>
      </p:sp>
      <p:sp>
        <p:nvSpPr>
          <p:cNvPr id="3" name="Content Placeholder 2">
            <a:extLst>
              <a:ext uri="{FF2B5EF4-FFF2-40B4-BE49-F238E27FC236}">
                <a16:creationId xmlns:a16="http://schemas.microsoft.com/office/drawing/2014/main" id="{3FA8FC92-3F2F-42C9-B53F-F4837C463383}"/>
              </a:ext>
            </a:extLst>
          </p:cNvPr>
          <p:cNvSpPr>
            <a:spLocks noGrp="1"/>
          </p:cNvSpPr>
          <p:nvPr>
            <p:ph idx="1"/>
          </p:nvPr>
        </p:nvSpPr>
        <p:spPr>
          <a:xfrm>
            <a:off x="304800" y="1143001"/>
            <a:ext cx="3657600" cy="4525963"/>
          </a:xfrm>
        </p:spPr>
        <p:txBody>
          <a:bodyPr/>
          <a:lstStyle/>
          <a:p>
            <a:r>
              <a:rPr lang="en-US" dirty="0"/>
              <a:t>Summer Bridge: </a:t>
            </a:r>
          </a:p>
          <a:p>
            <a:pPr marL="342900" indent="-342900">
              <a:buFont typeface="Arial" panose="020B0604020202020204" pitchFamily="34" charset="0"/>
              <a:buChar char="•"/>
            </a:pPr>
            <a:r>
              <a:rPr lang="en-US" dirty="0">
                <a:solidFill>
                  <a:srgbClr val="CC6600"/>
                </a:solidFill>
              </a:rPr>
              <a:t>3 Senior Peer Mentors</a:t>
            </a:r>
          </a:p>
          <a:p>
            <a:pPr marL="342900" indent="-342900">
              <a:buFont typeface="Arial" panose="020B0604020202020204" pitchFamily="34" charset="0"/>
              <a:buChar char="•"/>
            </a:pPr>
            <a:r>
              <a:rPr lang="en-US" dirty="0"/>
              <a:t>14 Peer Mentors</a:t>
            </a:r>
          </a:p>
          <a:p>
            <a:pPr marL="342900" indent="-342900">
              <a:buFont typeface="Arial" panose="020B0604020202020204" pitchFamily="34" charset="0"/>
              <a:buChar char="•"/>
            </a:pPr>
            <a:r>
              <a:rPr lang="en-US" dirty="0"/>
              <a:t>Approximately 150 Students</a:t>
            </a:r>
          </a:p>
          <a:p>
            <a:pPr marL="342900" indent="-342900">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97D9E623-2692-4533-9302-A1F51FE15B47}"/>
              </a:ext>
            </a:extLst>
          </p:cNvPr>
          <p:cNvSpPr>
            <a:spLocks noGrp="1"/>
          </p:cNvSpPr>
          <p:nvPr>
            <p:ph idx="10"/>
          </p:nvPr>
        </p:nvSpPr>
        <p:spPr>
          <a:xfrm>
            <a:off x="3974123" y="1143001"/>
            <a:ext cx="3657600" cy="4267200"/>
          </a:xfrm>
        </p:spPr>
        <p:txBody>
          <a:bodyPr/>
          <a:lstStyle/>
          <a:p>
            <a:r>
              <a:rPr lang="en-US" dirty="0"/>
              <a:t>Peer Mentoring: </a:t>
            </a:r>
          </a:p>
          <a:p>
            <a:pPr marL="342900" indent="-342900">
              <a:buFont typeface="Arial" panose="020B0604020202020204" pitchFamily="34" charset="0"/>
              <a:buChar char="•"/>
            </a:pPr>
            <a:r>
              <a:rPr lang="en-US" dirty="0">
                <a:solidFill>
                  <a:srgbClr val="CC6600"/>
                </a:solidFill>
              </a:rPr>
              <a:t>3 Senior Peer Mentors</a:t>
            </a:r>
          </a:p>
          <a:p>
            <a:pPr marL="342900" indent="-342900">
              <a:buFont typeface="Arial" panose="020B0604020202020204" pitchFamily="34" charset="0"/>
              <a:buChar char="•"/>
            </a:pPr>
            <a:r>
              <a:rPr lang="en-US" dirty="0"/>
              <a:t>19 Peer Mentors</a:t>
            </a:r>
          </a:p>
          <a:p>
            <a:pPr marL="342900" indent="-342900">
              <a:buFont typeface="Arial" panose="020B0604020202020204" pitchFamily="34" charset="0"/>
              <a:buChar char="•"/>
            </a:pPr>
            <a:r>
              <a:rPr lang="en-US" dirty="0"/>
              <a:t>Approximately 250 Students</a:t>
            </a:r>
          </a:p>
          <a:p>
            <a:endParaRPr lang="en-US" dirty="0"/>
          </a:p>
        </p:txBody>
      </p:sp>
      <p:sp>
        <p:nvSpPr>
          <p:cNvPr id="5" name="Content Placeholder 3">
            <a:extLst>
              <a:ext uri="{FF2B5EF4-FFF2-40B4-BE49-F238E27FC236}">
                <a16:creationId xmlns:a16="http://schemas.microsoft.com/office/drawing/2014/main" id="{62C76E23-B20E-49A8-8F1E-24E6668E57E3}"/>
              </a:ext>
            </a:extLst>
          </p:cNvPr>
          <p:cNvSpPr txBox="1">
            <a:spLocks/>
          </p:cNvSpPr>
          <p:nvPr/>
        </p:nvSpPr>
        <p:spPr>
          <a:xfrm>
            <a:off x="7772400" y="1143001"/>
            <a:ext cx="3810000" cy="42672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Supplemental Instruction: </a:t>
            </a:r>
          </a:p>
          <a:p>
            <a:pPr marL="342900" indent="-342900">
              <a:buFont typeface="Arial" panose="020B0604020202020204" pitchFamily="34" charset="0"/>
              <a:buChar char="•"/>
            </a:pPr>
            <a:r>
              <a:rPr lang="en-US" dirty="0">
                <a:solidFill>
                  <a:srgbClr val="CC6600"/>
                </a:solidFill>
              </a:rPr>
              <a:t>2 Senior SI Leaders</a:t>
            </a:r>
          </a:p>
          <a:p>
            <a:pPr marL="342900" indent="-342900">
              <a:buFont typeface="Arial" panose="020B0604020202020204" pitchFamily="34" charset="0"/>
              <a:buChar char="•"/>
            </a:pPr>
            <a:r>
              <a:rPr lang="en-US" dirty="0"/>
              <a:t>10 SI leaders for 11 different courses</a:t>
            </a:r>
          </a:p>
          <a:p>
            <a:pPr marL="342900" indent="-342900">
              <a:buFont typeface="Arial" panose="020B0604020202020204" pitchFamily="34" charset="0"/>
              <a:buChar char="•"/>
            </a:pPr>
            <a:r>
              <a:rPr lang="en-US" dirty="0"/>
              <a:t>Approximately 250 Students</a:t>
            </a:r>
          </a:p>
          <a:p>
            <a:endParaRPr lang="en-US" dirty="0"/>
          </a:p>
        </p:txBody>
      </p:sp>
      <p:sp>
        <p:nvSpPr>
          <p:cNvPr id="7" name="TextBox 6">
            <a:extLst>
              <a:ext uri="{FF2B5EF4-FFF2-40B4-BE49-F238E27FC236}">
                <a16:creationId xmlns:a16="http://schemas.microsoft.com/office/drawing/2014/main" id="{BF527A8D-2638-49D9-99FA-4B045554950B}"/>
              </a:ext>
            </a:extLst>
          </p:cNvPr>
          <p:cNvSpPr txBox="1"/>
          <p:nvPr/>
        </p:nvSpPr>
        <p:spPr>
          <a:xfrm>
            <a:off x="3922621" y="3822305"/>
            <a:ext cx="3930748" cy="1846659"/>
          </a:xfrm>
          <a:prstGeom prst="rect">
            <a:avLst/>
          </a:prstGeom>
          <a:noFill/>
        </p:spPr>
        <p:txBody>
          <a:bodyPr wrap="square" rtlCol="0">
            <a:spAutoFit/>
          </a:bodyPr>
          <a:lstStyle/>
          <a:p>
            <a:r>
              <a:rPr lang="en-US" sz="2400" dirty="0"/>
              <a:t>Additional Staff: </a:t>
            </a:r>
          </a:p>
          <a:p>
            <a:pPr marL="342900" indent="-342900">
              <a:buClr>
                <a:srgbClr val="CC6600"/>
              </a:buClr>
              <a:buFont typeface="Arial" panose="020B0604020202020204" pitchFamily="34" charset="0"/>
              <a:buChar char="•"/>
            </a:pPr>
            <a:r>
              <a:rPr lang="en-US" sz="2400" dirty="0"/>
              <a:t>1 Office Assistant (CSEA) </a:t>
            </a:r>
          </a:p>
          <a:p>
            <a:pPr marL="342900" indent="-342900">
              <a:buClr>
                <a:srgbClr val="CC6600"/>
              </a:buClr>
              <a:buFont typeface="Arial" panose="020B0604020202020204" pitchFamily="34" charset="0"/>
              <a:buChar char="•"/>
            </a:pPr>
            <a:r>
              <a:rPr lang="en-US" sz="2400" dirty="0"/>
              <a:t>2 Graduate Assistants</a:t>
            </a:r>
          </a:p>
          <a:p>
            <a:pPr marL="342900" indent="-342900">
              <a:buClr>
                <a:srgbClr val="CC6600"/>
              </a:buClr>
              <a:buFont typeface="Arial" panose="020B0604020202020204" pitchFamily="34" charset="0"/>
              <a:buChar char="•"/>
            </a:pPr>
            <a:r>
              <a:rPr lang="en-US" sz="2400" dirty="0"/>
              <a:t>1 Work Study</a:t>
            </a:r>
          </a:p>
          <a:p>
            <a:endParaRPr lang="en-US" dirty="0"/>
          </a:p>
        </p:txBody>
      </p:sp>
    </p:spTree>
    <p:extLst>
      <p:ext uri="{BB962C8B-B14F-4D97-AF65-F5344CB8AC3E}">
        <p14:creationId xmlns:p14="http://schemas.microsoft.com/office/powerpoint/2010/main" val="68954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Recruiting Summer Bridge Mentors/Senior Peer Mentors</a:t>
            </a:r>
          </a:p>
        </p:txBody>
      </p:sp>
      <p:sp>
        <p:nvSpPr>
          <p:cNvPr id="3" name="Content Placeholder 2"/>
          <p:cNvSpPr>
            <a:spLocks noGrp="1"/>
          </p:cNvSpPr>
          <p:nvPr>
            <p:ph idx="1"/>
          </p:nvPr>
        </p:nvSpPr>
        <p:spPr>
          <a:xfrm>
            <a:off x="6299200" y="1166018"/>
            <a:ext cx="5384800" cy="5006182"/>
          </a:xfrm>
        </p:spPr>
        <p:txBody>
          <a:bodyPr>
            <a:normAutofit fontScale="70000" lnSpcReduction="20000"/>
          </a:bodyPr>
          <a:lstStyle/>
          <a:p>
            <a:r>
              <a:rPr lang="en-US" b="1" dirty="0"/>
              <a:t>Position Title: </a:t>
            </a:r>
            <a:r>
              <a:rPr lang="en-US" dirty="0"/>
              <a:t>Senior Peer Mentor</a:t>
            </a:r>
          </a:p>
          <a:p>
            <a:endParaRPr lang="en-US" dirty="0"/>
          </a:p>
          <a:p>
            <a:r>
              <a:rPr lang="en-US" b="1" dirty="0"/>
              <a:t>Description: </a:t>
            </a:r>
            <a:r>
              <a:rPr lang="en-US" dirty="0"/>
              <a:t>Senior Peer Mentors will be assigned a group of Peer Mentors who the Senior Peer Mentors will assist with fulfilling the responsibilities of the Peer Mentor position (e.g., answering questions, brainstorming ideas to engage students, supporting the Peer Mentor in their dual role of student-staff) and will observe their assigned Peer Mentors three times each throughout the semester to provide constructive feedback for performance improvement.  Additionally, the Senior Peer Mentors will have additional meetings with the Director of Student Achievement Programs to discuss opportunities for program improvement. </a:t>
            </a:r>
            <a:endParaRPr lang="en-US" b="1" dirty="0"/>
          </a:p>
          <a:p>
            <a:endParaRPr lang="en-US" b="1" dirty="0"/>
          </a:p>
          <a:p>
            <a:r>
              <a:rPr lang="en-US" b="1" dirty="0"/>
              <a:t>Qualifications: </a:t>
            </a:r>
            <a:r>
              <a:rPr lang="en-US" dirty="0"/>
              <a:t>At least Junior Status, must have been a Peer Mentor for the program in the past, &amp; 3.0 GPA </a:t>
            </a:r>
          </a:p>
          <a:p>
            <a:endParaRPr lang="en-US" dirty="0"/>
          </a:p>
          <a:p>
            <a:r>
              <a:rPr lang="en-US" b="1" dirty="0"/>
              <a:t>Compensation: </a:t>
            </a:r>
            <a:r>
              <a:rPr lang="en-US" dirty="0"/>
              <a:t>$11.10 Per Hour (Approximately $999 per semester)</a:t>
            </a:r>
          </a:p>
          <a:p>
            <a:endParaRPr lang="en-US" dirty="0"/>
          </a:p>
        </p:txBody>
      </p:sp>
      <p:sp>
        <p:nvSpPr>
          <p:cNvPr id="4" name="Content Placeholder 2">
            <a:extLst>
              <a:ext uri="{FF2B5EF4-FFF2-40B4-BE49-F238E27FC236}">
                <a16:creationId xmlns:a16="http://schemas.microsoft.com/office/drawing/2014/main" id="{765933E6-9A40-40E6-82B8-D8D7669D2F9F}"/>
              </a:ext>
            </a:extLst>
          </p:cNvPr>
          <p:cNvSpPr txBox="1">
            <a:spLocks/>
          </p:cNvSpPr>
          <p:nvPr/>
        </p:nvSpPr>
        <p:spPr>
          <a:xfrm>
            <a:off x="609600" y="1166018"/>
            <a:ext cx="5486400" cy="4091782"/>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Position Title: </a:t>
            </a:r>
            <a:r>
              <a:rPr lang="en-US" sz="2000" dirty="0"/>
              <a:t>Summer Bridge Peer Mentor </a:t>
            </a:r>
          </a:p>
          <a:p>
            <a:endParaRPr lang="en-US" sz="2000" dirty="0"/>
          </a:p>
          <a:p>
            <a:r>
              <a:rPr lang="en-US" sz="2000" b="1" dirty="0"/>
              <a:t>Description: </a:t>
            </a:r>
            <a:r>
              <a:rPr lang="en-US" sz="2000" dirty="0"/>
              <a:t>Summer Bridge Peer Mentors will be linked with a group of students they will work with first-year students throughout the entire week of the Academic Success Academy and will continue to mentor these students throughout their entire first year of college. The Summer Bridge Peer Mentor will assist the students to ensure they are finding their way to academic success at Buffalo State.  Summer Bridge Peer Mentors have the opportunity to share what they know about being a successful student who meets their academic goals while living an engaged and exciting extra-curricular life at Buffalo State.</a:t>
            </a:r>
          </a:p>
          <a:p>
            <a:endParaRPr lang="en-US" sz="2000" b="1" dirty="0"/>
          </a:p>
          <a:p>
            <a:r>
              <a:rPr lang="en-US" sz="2000" b="1" dirty="0"/>
              <a:t>Qualifications: </a:t>
            </a:r>
            <a:r>
              <a:rPr lang="en-US" sz="2000" dirty="0"/>
              <a:t>At least Sophomore Status &amp; 3.0 GPA </a:t>
            </a:r>
          </a:p>
          <a:p>
            <a:endParaRPr lang="en-US" sz="2000" dirty="0"/>
          </a:p>
          <a:p>
            <a:r>
              <a:rPr lang="en-US" sz="2000" b="1" dirty="0"/>
              <a:t>Compensation: </a:t>
            </a:r>
            <a:r>
              <a:rPr lang="en-US" sz="2000" dirty="0"/>
              <a:t>$11.10 Per Hour ($600 for the week)</a:t>
            </a:r>
          </a:p>
          <a:p>
            <a:endParaRPr lang="en-US" dirty="0"/>
          </a:p>
        </p:txBody>
      </p:sp>
    </p:spTree>
    <p:extLst>
      <p:ext uri="{BB962C8B-B14F-4D97-AF65-F5344CB8AC3E}">
        <p14:creationId xmlns:p14="http://schemas.microsoft.com/office/powerpoint/2010/main" val="53986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Recruiting Peer Mentors/Senior Peer Mentors</a:t>
            </a:r>
          </a:p>
        </p:txBody>
      </p:sp>
      <p:sp>
        <p:nvSpPr>
          <p:cNvPr id="3" name="Content Placeholder 2"/>
          <p:cNvSpPr>
            <a:spLocks noGrp="1"/>
          </p:cNvSpPr>
          <p:nvPr>
            <p:ph idx="1"/>
          </p:nvPr>
        </p:nvSpPr>
        <p:spPr>
          <a:xfrm>
            <a:off x="6299200" y="1166018"/>
            <a:ext cx="5384800" cy="5006182"/>
          </a:xfrm>
        </p:spPr>
        <p:txBody>
          <a:bodyPr>
            <a:normAutofit fontScale="70000" lnSpcReduction="20000"/>
          </a:bodyPr>
          <a:lstStyle/>
          <a:p>
            <a:r>
              <a:rPr lang="en-US" b="1" dirty="0"/>
              <a:t>Position Title: </a:t>
            </a:r>
            <a:r>
              <a:rPr lang="en-US" dirty="0"/>
              <a:t>Senior Peer Mentor</a:t>
            </a:r>
          </a:p>
          <a:p>
            <a:endParaRPr lang="en-US" dirty="0"/>
          </a:p>
          <a:p>
            <a:r>
              <a:rPr lang="en-US" b="1" dirty="0"/>
              <a:t>Description: </a:t>
            </a:r>
            <a:r>
              <a:rPr lang="en-US" dirty="0"/>
              <a:t>Senior Peer Mentors will be assigned a group of Peer Mentors who the Senior Peer Mentors will assist with fulfilling the responsibilities of the Peer Mentor position (e.g., answering questions, brainstorming ideas to engage students, supporting the Peer Mentor in their dual role of student-staff) and will observe their assigned Peer Mentors three times each throughout the semester to provide constructive feedback for performance improvement.  Additionally, the Senior Peer Mentors will have additional meetings with the Director of Student Achievement Programs to discuss opportunities for program improvement. </a:t>
            </a:r>
            <a:endParaRPr lang="en-US" b="1" dirty="0"/>
          </a:p>
          <a:p>
            <a:endParaRPr lang="en-US" b="1" dirty="0"/>
          </a:p>
          <a:p>
            <a:r>
              <a:rPr lang="en-US" b="1" dirty="0"/>
              <a:t>Qualifications: </a:t>
            </a:r>
            <a:r>
              <a:rPr lang="en-US" dirty="0"/>
              <a:t>At least Junior Status, must have been a Peer Mentor for the program in the past, &amp; 3.0 GPA </a:t>
            </a:r>
          </a:p>
          <a:p>
            <a:endParaRPr lang="en-US" dirty="0"/>
          </a:p>
          <a:p>
            <a:r>
              <a:rPr lang="en-US" b="1" dirty="0"/>
              <a:t>Compensation: </a:t>
            </a:r>
            <a:r>
              <a:rPr lang="en-US" dirty="0"/>
              <a:t>$11.10 Per Hour (Approximately $999 per semester)</a:t>
            </a:r>
          </a:p>
          <a:p>
            <a:endParaRPr lang="en-US" dirty="0"/>
          </a:p>
        </p:txBody>
      </p:sp>
      <p:sp>
        <p:nvSpPr>
          <p:cNvPr id="4" name="Content Placeholder 2">
            <a:extLst>
              <a:ext uri="{FF2B5EF4-FFF2-40B4-BE49-F238E27FC236}">
                <a16:creationId xmlns:a16="http://schemas.microsoft.com/office/drawing/2014/main" id="{765933E6-9A40-40E6-82B8-D8D7669D2F9F}"/>
              </a:ext>
            </a:extLst>
          </p:cNvPr>
          <p:cNvSpPr txBox="1">
            <a:spLocks/>
          </p:cNvSpPr>
          <p:nvPr/>
        </p:nvSpPr>
        <p:spPr>
          <a:xfrm>
            <a:off x="609600" y="1166018"/>
            <a:ext cx="5486400" cy="3863182"/>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Position Title: </a:t>
            </a:r>
            <a:r>
              <a:rPr lang="en-US" sz="2000" dirty="0"/>
              <a:t>Peer Mentor </a:t>
            </a:r>
          </a:p>
          <a:p>
            <a:endParaRPr lang="en-US" sz="2000" dirty="0"/>
          </a:p>
          <a:p>
            <a:r>
              <a:rPr lang="en-US" sz="2000" b="1" dirty="0"/>
              <a:t>Description: </a:t>
            </a:r>
            <a:r>
              <a:rPr lang="en-US" sz="2000" dirty="0"/>
              <a:t>Peer Mentors connect with their first-year mentees from the start of the fall semester through the end of the spring semester to ensure they are finding their way to academic success at Buffalo State.  Peer mentors will create session plans that focus on educational, campus resource, student organizations, and team building opportunities at Buffalo State College.</a:t>
            </a:r>
          </a:p>
          <a:p>
            <a:endParaRPr lang="en-US" sz="2000" dirty="0"/>
          </a:p>
          <a:p>
            <a:r>
              <a:rPr lang="en-US" sz="2000" b="1" dirty="0"/>
              <a:t>Qualifications: </a:t>
            </a:r>
            <a:r>
              <a:rPr lang="en-US" sz="2000" dirty="0"/>
              <a:t>At least Sophomore Status &amp; 3.0 GPA </a:t>
            </a:r>
          </a:p>
          <a:p>
            <a:endParaRPr lang="en-US" sz="2000" dirty="0"/>
          </a:p>
          <a:p>
            <a:r>
              <a:rPr lang="en-US" sz="2000" b="1" dirty="0"/>
              <a:t>Compensation: </a:t>
            </a:r>
            <a:r>
              <a:rPr lang="en-US" sz="2000" dirty="0"/>
              <a:t>$11.10 Per Hour (Approximately $666 per semester)</a:t>
            </a:r>
          </a:p>
          <a:p>
            <a:endParaRPr lang="en-US" dirty="0"/>
          </a:p>
        </p:txBody>
      </p:sp>
    </p:spTree>
    <p:extLst>
      <p:ext uri="{BB962C8B-B14F-4D97-AF65-F5344CB8AC3E}">
        <p14:creationId xmlns:p14="http://schemas.microsoft.com/office/powerpoint/2010/main" val="317813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Recruiting SI Leaders/Senior SI Leaders</a:t>
            </a:r>
          </a:p>
        </p:txBody>
      </p:sp>
      <p:sp>
        <p:nvSpPr>
          <p:cNvPr id="3" name="Content Placeholder 2"/>
          <p:cNvSpPr>
            <a:spLocks noGrp="1"/>
          </p:cNvSpPr>
          <p:nvPr>
            <p:ph idx="1"/>
          </p:nvPr>
        </p:nvSpPr>
        <p:spPr>
          <a:xfrm>
            <a:off x="6299200" y="1166018"/>
            <a:ext cx="5384800" cy="5006182"/>
          </a:xfrm>
        </p:spPr>
        <p:txBody>
          <a:bodyPr>
            <a:normAutofit fontScale="70000" lnSpcReduction="20000"/>
          </a:bodyPr>
          <a:lstStyle/>
          <a:p>
            <a:r>
              <a:rPr lang="en-US" b="1" dirty="0"/>
              <a:t>Position Title: </a:t>
            </a:r>
            <a:r>
              <a:rPr lang="en-US" dirty="0"/>
              <a:t>Senior Supplemental Instruction Leader</a:t>
            </a:r>
          </a:p>
          <a:p>
            <a:endParaRPr lang="en-US" dirty="0"/>
          </a:p>
          <a:p>
            <a:r>
              <a:rPr lang="en-US" b="1" dirty="0"/>
              <a:t>Description: </a:t>
            </a:r>
            <a:r>
              <a:rPr lang="en-US" dirty="0"/>
              <a:t>Senior SI Leaders will be assigned a group of SI Leaders who the Senior SI Leader will assist with fulfilling the responsibilities of the SI Leader position (e.g., answering questions, brainstorming ideas to engage students, supporting the SI Leader in their dual role of student-staff) and will observe three of their assigned SI Leaders each week to provide constructive feedback for performance improvement. Additionally, the Senior SI Leaders will have additional meetings with the Director of Student Achievement Programs to discuss opportunities for program improvement. </a:t>
            </a:r>
          </a:p>
          <a:p>
            <a:endParaRPr lang="en-US" b="1" dirty="0"/>
          </a:p>
          <a:p>
            <a:r>
              <a:rPr lang="en-US" b="1" dirty="0"/>
              <a:t>Qualifications: </a:t>
            </a:r>
            <a:r>
              <a:rPr lang="en-US" dirty="0"/>
              <a:t>At least Senior Status, must have been a SI Leader for the program in the past, &amp; 3.0 GPA </a:t>
            </a:r>
          </a:p>
          <a:p>
            <a:endParaRPr lang="en-US" dirty="0"/>
          </a:p>
          <a:p>
            <a:r>
              <a:rPr lang="en-US" b="1" dirty="0"/>
              <a:t>Compensation: </a:t>
            </a:r>
            <a:r>
              <a:rPr lang="en-US" dirty="0"/>
              <a:t>$11.10 Per Hour (Approximately $999 per semester)</a:t>
            </a:r>
          </a:p>
          <a:p>
            <a:endParaRPr lang="en-US" dirty="0"/>
          </a:p>
        </p:txBody>
      </p:sp>
      <p:sp>
        <p:nvSpPr>
          <p:cNvPr id="4" name="Content Placeholder 2">
            <a:extLst>
              <a:ext uri="{FF2B5EF4-FFF2-40B4-BE49-F238E27FC236}">
                <a16:creationId xmlns:a16="http://schemas.microsoft.com/office/drawing/2014/main" id="{765933E6-9A40-40E6-82B8-D8D7669D2F9F}"/>
              </a:ext>
            </a:extLst>
          </p:cNvPr>
          <p:cNvSpPr txBox="1">
            <a:spLocks/>
          </p:cNvSpPr>
          <p:nvPr/>
        </p:nvSpPr>
        <p:spPr>
          <a:xfrm>
            <a:off x="609600" y="1166018"/>
            <a:ext cx="5486400" cy="4244182"/>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Clr>
                <a:srgbClr val="CC6600"/>
              </a:buClr>
              <a:buFontTx/>
              <a:buNone/>
              <a:defRPr sz="24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b="1" dirty="0"/>
              <a:t>Position Title: </a:t>
            </a:r>
            <a:r>
              <a:rPr lang="en-US" sz="2000" dirty="0"/>
              <a:t>Supplemental Instruction Leader</a:t>
            </a:r>
          </a:p>
          <a:p>
            <a:endParaRPr lang="en-US" sz="2000" dirty="0"/>
          </a:p>
          <a:p>
            <a:r>
              <a:rPr lang="en-US" sz="2000" b="1" dirty="0"/>
              <a:t>Description: </a:t>
            </a:r>
            <a:r>
              <a:rPr lang="en-US" sz="2000" dirty="0"/>
              <a:t>Under the supervision of the Director of Student Achievement Programs, SI Leaders are trained in planning and facilitating collaborative and group learning in regularly scheduled study sessions (a.k.a., SI sessions) for Buffalo State students who are enrolled in targeted courses. The SI sessions are scheduled group meeting times in which SI Leaders help students in the SI session interact with the material in a more engaging way.</a:t>
            </a:r>
          </a:p>
          <a:p>
            <a:endParaRPr lang="en-US" sz="2000" dirty="0"/>
          </a:p>
          <a:p>
            <a:r>
              <a:rPr lang="en-US" sz="2000" b="1" dirty="0"/>
              <a:t>Qualifications: </a:t>
            </a:r>
            <a:r>
              <a:rPr lang="en-US" sz="2000" dirty="0"/>
              <a:t>At least Junior Status, B+ or higher in the chosen course, &amp; 3.0 GPA </a:t>
            </a:r>
          </a:p>
          <a:p>
            <a:endParaRPr lang="en-US" sz="2000" dirty="0"/>
          </a:p>
          <a:p>
            <a:r>
              <a:rPr lang="en-US" sz="2000" b="1" dirty="0"/>
              <a:t>Compensation: </a:t>
            </a:r>
            <a:r>
              <a:rPr lang="en-US" sz="2000" dirty="0"/>
              <a:t>$11.10 Per Hour (Approximately $1332 per semester)</a:t>
            </a:r>
            <a:endParaRPr lang="en-US" dirty="0"/>
          </a:p>
        </p:txBody>
      </p:sp>
    </p:spTree>
    <p:extLst>
      <p:ext uri="{BB962C8B-B14F-4D97-AF65-F5344CB8AC3E}">
        <p14:creationId xmlns:p14="http://schemas.microsoft.com/office/powerpoint/2010/main" val="302022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BAB4-BDE8-4EAA-B59C-402AC5089B8A}"/>
              </a:ext>
            </a:extLst>
          </p:cNvPr>
          <p:cNvSpPr>
            <a:spLocks noGrp="1"/>
          </p:cNvSpPr>
          <p:nvPr>
            <p:ph type="ctrTitle"/>
          </p:nvPr>
        </p:nvSpPr>
        <p:spPr/>
        <p:txBody>
          <a:bodyPr>
            <a:normAutofit fontScale="90000"/>
          </a:bodyPr>
          <a:lstStyle/>
          <a:p>
            <a:pPr algn="ctr"/>
            <a:r>
              <a:rPr lang="en-US" sz="4000" dirty="0"/>
              <a:t>Student Achievement Programs’</a:t>
            </a:r>
            <a:br>
              <a:rPr lang="en-US" sz="4000" dirty="0"/>
            </a:br>
            <a:r>
              <a:rPr lang="en-US" sz="4000" dirty="0"/>
              <a:t>Staffing Model: Hierarchies of Support</a:t>
            </a:r>
          </a:p>
        </p:txBody>
      </p:sp>
      <p:sp>
        <p:nvSpPr>
          <p:cNvPr id="3" name="Content Placeholder 2">
            <a:extLst>
              <a:ext uri="{FF2B5EF4-FFF2-40B4-BE49-F238E27FC236}">
                <a16:creationId xmlns:a16="http://schemas.microsoft.com/office/drawing/2014/main" id="{062EAD36-3BA1-4FBF-861B-A723CA0BF5A2}"/>
              </a:ext>
            </a:extLst>
          </p:cNvPr>
          <p:cNvSpPr>
            <a:spLocks noGrp="1"/>
          </p:cNvSpPr>
          <p:nvPr>
            <p:ph type="subTitle" idx="1"/>
          </p:nvPr>
        </p:nvSpPr>
        <p:spPr/>
        <p:txBody>
          <a:bodyPr>
            <a:normAutofit/>
          </a:bodyPr>
          <a:lstStyle/>
          <a:p>
            <a:pPr lvl="2"/>
            <a:endParaRPr lang="en-US" dirty="0"/>
          </a:p>
          <a:p>
            <a:endParaRPr lang="en-US" dirty="0"/>
          </a:p>
        </p:txBody>
      </p:sp>
      <p:pic>
        <p:nvPicPr>
          <p:cNvPr id="5" name="Picture 4" descr="A group of people in a room&#10;&#10;Description automatically generated">
            <a:extLst>
              <a:ext uri="{FF2B5EF4-FFF2-40B4-BE49-F238E27FC236}">
                <a16:creationId xmlns:a16="http://schemas.microsoft.com/office/drawing/2014/main" id="{844AED35-0922-4336-A91E-79BAE49882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7467" y="3581400"/>
            <a:ext cx="4237065" cy="2819400"/>
          </a:xfrm>
          <a:prstGeom prst="rect">
            <a:avLst/>
          </a:prstGeom>
        </p:spPr>
      </p:pic>
    </p:spTree>
    <p:extLst>
      <p:ext uri="{BB962C8B-B14F-4D97-AF65-F5344CB8AC3E}">
        <p14:creationId xmlns:p14="http://schemas.microsoft.com/office/powerpoint/2010/main" val="386594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4E68-B8A0-48A3-B7F0-CDEB254EAF35}"/>
              </a:ext>
            </a:extLst>
          </p:cNvPr>
          <p:cNvSpPr>
            <a:spLocks noGrp="1"/>
          </p:cNvSpPr>
          <p:nvPr>
            <p:ph type="title"/>
          </p:nvPr>
        </p:nvSpPr>
        <p:spPr/>
        <p:txBody>
          <a:bodyPr/>
          <a:lstStyle/>
          <a:p>
            <a:pPr algn="ctr"/>
            <a:r>
              <a:rPr lang="en-US" dirty="0"/>
              <a:t>Summer Bridge Hierarchy of Support</a:t>
            </a:r>
          </a:p>
        </p:txBody>
      </p:sp>
      <p:graphicFrame>
        <p:nvGraphicFramePr>
          <p:cNvPr id="4" name="Table 4">
            <a:extLst>
              <a:ext uri="{FF2B5EF4-FFF2-40B4-BE49-F238E27FC236}">
                <a16:creationId xmlns:a16="http://schemas.microsoft.com/office/drawing/2014/main" id="{5CD278BD-3CE9-439A-98F3-9FAE8DF329B6}"/>
              </a:ext>
            </a:extLst>
          </p:cNvPr>
          <p:cNvGraphicFramePr>
            <a:graphicFrameLocks noGrp="1"/>
          </p:cNvGraphicFramePr>
          <p:nvPr>
            <p:extLst>
              <p:ext uri="{D42A27DB-BD31-4B8C-83A1-F6EECF244321}">
                <p14:modId xmlns:p14="http://schemas.microsoft.com/office/powerpoint/2010/main" val="3526256076"/>
              </p:ext>
            </p:extLst>
          </p:nvPr>
        </p:nvGraphicFramePr>
        <p:xfrm>
          <a:off x="685800" y="883921"/>
          <a:ext cx="10820400" cy="5258049"/>
        </p:xfrm>
        <a:graphic>
          <a:graphicData uri="http://schemas.openxmlformats.org/drawingml/2006/table">
            <a:tbl>
              <a:tblPr firstRow="1" bandRow="1">
                <a:tableStyleId>{5940675A-B579-460E-94D1-54222C63F5DA}</a:tableStyleId>
              </a:tblPr>
              <a:tblGrid>
                <a:gridCol w="5410200">
                  <a:extLst>
                    <a:ext uri="{9D8B030D-6E8A-4147-A177-3AD203B41FA5}">
                      <a16:colId xmlns:a16="http://schemas.microsoft.com/office/drawing/2014/main" val="2412773377"/>
                    </a:ext>
                  </a:extLst>
                </a:gridCol>
                <a:gridCol w="5410200">
                  <a:extLst>
                    <a:ext uri="{9D8B030D-6E8A-4147-A177-3AD203B41FA5}">
                      <a16:colId xmlns:a16="http://schemas.microsoft.com/office/drawing/2014/main" val="3028905679"/>
                    </a:ext>
                  </a:extLst>
                </a:gridCol>
              </a:tblGrid>
              <a:tr h="1120515">
                <a:tc>
                  <a:txBody>
                    <a:bodyPr/>
                    <a:lstStyle/>
                    <a:p>
                      <a:pPr algn="ctr"/>
                      <a:r>
                        <a:rPr lang="en-US" sz="2000" dirty="0"/>
                        <a:t>Peer Mentors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Assigned 10-15 students to mentor throughout the summer bridge week and into the school year. </a:t>
                      </a:r>
                    </a:p>
                  </a:txBody>
                  <a:tcPr anchor="ctr"/>
                </a:tc>
                <a:extLst>
                  <a:ext uri="{0D108BD9-81ED-4DB2-BD59-A6C34878D82A}">
                    <a16:rowId xmlns:a16="http://schemas.microsoft.com/office/drawing/2014/main" val="2330997795"/>
                  </a:ext>
                </a:extLst>
              </a:tr>
              <a:tr h="1896255">
                <a:tc>
                  <a:txBody>
                    <a:bodyPr/>
                    <a:lstStyle/>
                    <a:p>
                      <a:pPr algn="ctr"/>
                      <a:r>
                        <a:rPr lang="en-US" sz="2000" dirty="0"/>
                        <a:t>Senior Peer Mentors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Assigned 5-7 Peer Mentors to mentor throughout the week. Senior Peer Mentors helps with creating team building activities, ensuring each group is at their designated places at the correct time, and facilitating the group events. </a:t>
                      </a:r>
                    </a:p>
                  </a:txBody>
                  <a:tcPr anchor="ctr"/>
                </a:tc>
                <a:extLst>
                  <a:ext uri="{0D108BD9-81ED-4DB2-BD59-A6C34878D82A}">
                    <a16:rowId xmlns:a16="http://schemas.microsoft.com/office/drawing/2014/main" val="93107845"/>
                  </a:ext>
                </a:extLst>
              </a:tr>
              <a:tr h="1211454">
                <a:tc>
                  <a:txBody>
                    <a:bodyPr/>
                    <a:lstStyle/>
                    <a:p>
                      <a:pPr algn="ctr"/>
                      <a:r>
                        <a:rPr lang="en-US" sz="2000" dirty="0"/>
                        <a:t>Director &amp; Graduate Assistants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Run the program, address questions and concerns, support the senior peer mentors, and teach courses alongside the faculty. </a:t>
                      </a:r>
                    </a:p>
                  </a:txBody>
                  <a:tcPr anchor="ctr"/>
                </a:tc>
                <a:extLst>
                  <a:ext uri="{0D108BD9-81ED-4DB2-BD59-A6C34878D82A}">
                    <a16:rowId xmlns:a16="http://schemas.microsoft.com/office/drawing/2014/main" val="1715498253"/>
                  </a:ext>
                </a:extLst>
              </a:tr>
              <a:tr h="861934">
                <a:tc>
                  <a:txBody>
                    <a:bodyPr/>
                    <a:lstStyle/>
                    <a:p>
                      <a:pPr algn="ctr"/>
                      <a:r>
                        <a:rPr lang="en-US" sz="2000" dirty="0"/>
                        <a:t>Everyone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An app, GroupMe, provides everyone with up to date information and a place to address concerns. </a:t>
                      </a:r>
                    </a:p>
                  </a:txBody>
                  <a:tcPr anchor="ctr"/>
                </a:tc>
                <a:extLst>
                  <a:ext uri="{0D108BD9-81ED-4DB2-BD59-A6C34878D82A}">
                    <a16:rowId xmlns:a16="http://schemas.microsoft.com/office/drawing/2014/main" val="3577384631"/>
                  </a:ext>
                </a:extLst>
              </a:tr>
            </a:tbl>
          </a:graphicData>
        </a:graphic>
      </p:graphicFrame>
    </p:spTree>
    <p:extLst>
      <p:ext uri="{BB962C8B-B14F-4D97-AF65-F5344CB8AC3E}">
        <p14:creationId xmlns:p14="http://schemas.microsoft.com/office/powerpoint/2010/main" val="1897526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C998-7FFA-4B2C-8F35-7294C2B037A5}"/>
              </a:ext>
            </a:extLst>
          </p:cNvPr>
          <p:cNvSpPr>
            <a:spLocks noGrp="1"/>
          </p:cNvSpPr>
          <p:nvPr>
            <p:ph type="title"/>
          </p:nvPr>
        </p:nvSpPr>
        <p:spPr/>
        <p:txBody>
          <a:bodyPr/>
          <a:lstStyle/>
          <a:p>
            <a:pPr algn="ctr"/>
            <a:r>
              <a:rPr lang="en-US" dirty="0"/>
              <a:t>Peer Mentoring Hierarchy of Support</a:t>
            </a:r>
          </a:p>
        </p:txBody>
      </p:sp>
      <p:sp>
        <p:nvSpPr>
          <p:cNvPr id="3" name="Content Placeholder 2">
            <a:extLst>
              <a:ext uri="{FF2B5EF4-FFF2-40B4-BE49-F238E27FC236}">
                <a16:creationId xmlns:a16="http://schemas.microsoft.com/office/drawing/2014/main" id="{8C072FC8-D082-4354-B521-6223EF32F60F}"/>
              </a:ext>
            </a:extLst>
          </p:cNvPr>
          <p:cNvSpPr>
            <a:spLocks noGrp="1"/>
          </p:cNvSpPr>
          <p:nvPr>
            <p:ph idx="1"/>
          </p:nvPr>
        </p:nvSpPr>
        <p:spPr>
          <a:xfrm>
            <a:off x="304800" y="990600"/>
            <a:ext cx="11379200" cy="5105400"/>
          </a:xfrm>
        </p:spPr>
        <p:txBody>
          <a:bodyPr>
            <a:normAutofit fontScale="70000" lnSpcReduction="20000"/>
          </a:bodyPr>
          <a:lstStyle/>
          <a:p>
            <a:r>
              <a:rPr lang="en-US" dirty="0"/>
              <a:t>Each Peer Mentor is assigned 10-15 students to mentor throughout the school year. Peer Mentors work 4 hours per week: </a:t>
            </a:r>
          </a:p>
          <a:p>
            <a:pPr marL="0" indent="0">
              <a:buNone/>
            </a:pPr>
            <a:r>
              <a:rPr lang="en-US" dirty="0"/>
              <a:t>	-2 hours meeting with mentees (including 3 observations per semester)</a:t>
            </a:r>
          </a:p>
          <a:p>
            <a:pPr marL="0" indent="0">
              <a:buNone/>
            </a:pPr>
            <a:r>
              <a:rPr lang="en-US" dirty="0"/>
              <a:t>	-1 hour office hour/session planning</a:t>
            </a:r>
          </a:p>
          <a:p>
            <a:pPr marL="0" indent="0">
              <a:buNone/>
            </a:pPr>
            <a:r>
              <a:rPr lang="en-US" dirty="0"/>
              <a:t>	-1 hour staff meeting/meeting with Senior Peer Mentor</a:t>
            </a:r>
          </a:p>
          <a:p>
            <a:endParaRPr lang="en-US" dirty="0"/>
          </a:p>
          <a:p>
            <a:r>
              <a:rPr lang="en-US" dirty="0"/>
              <a:t>Each Senior Peer Mentor is assigned 6-7 Peer Mentors to mentor throughout the semester. Senior Peer Mentors work 6 hours per week:</a:t>
            </a:r>
          </a:p>
          <a:p>
            <a:pPr marL="0" indent="0">
              <a:buNone/>
            </a:pPr>
            <a:r>
              <a:rPr lang="en-US" dirty="0"/>
              <a:t>	-1 hour meeting with mentors during office hours/Senior Peer Mentor Meeting</a:t>
            </a:r>
          </a:p>
          <a:p>
            <a:pPr marL="0" indent="0">
              <a:buNone/>
            </a:pPr>
            <a:r>
              <a:rPr lang="en-US" dirty="0"/>
              <a:t>	-1 hour peer mentor staff meeting</a:t>
            </a:r>
          </a:p>
          <a:p>
            <a:pPr marL="0" indent="0">
              <a:buNone/>
            </a:pPr>
            <a:r>
              <a:rPr lang="en-US" dirty="0"/>
              <a:t>	-2 hours observing mentors</a:t>
            </a:r>
          </a:p>
          <a:p>
            <a:pPr marL="0" indent="0">
              <a:buNone/>
            </a:pPr>
            <a:r>
              <a:rPr lang="en-US" dirty="0"/>
              <a:t>	-2 hours of session plan review </a:t>
            </a:r>
          </a:p>
          <a:p>
            <a:endParaRPr lang="en-US" dirty="0"/>
          </a:p>
          <a:p>
            <a:r>
              <a:rPr lang="en-US" dirty="0"/>
              <a:t>Questions or concerns about office hours, scheduling meetings with mentees, turning in paperwork are brought to the Peer Mentoring Graduate Assistant. </a:t>
            </a:r>
          </a:p>
          <a:p>
            <a:r>
              <a:rPr lang="en-US" dirty="0"/>
              <a:t>Questions or concerns about mentees, mentors, supervision, or the program are brought to the Director.</a:t>
            </a:r>
          </a:p>
          <a:p>
            <a:r>
              <a:rPr lang="en-US" dirty="0"/>
              <a:t>A Group Me provides everyone with up to date information and a place to address concerns. </a:t>
            </a:r>
          </a:p>
          <a:p>
            <a:endParaRPr lang="en-US" dirty="0"/>
          </a:p>
        </p:txBody>
      </p:sp>
    </p:spTree>
    <p:extLst>
      <p:ext uri="{BB962C8B-B14F-4D97-AF65-F5344CB8AC3E}">
        <p14:creationId xmlns:p14="http://schemas.microsoft.com/office/powerpoint/2010/main" val="82596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Creating a Culture of Leadership: Managing Large-Scale Retention Programs with Undergraduate Peer Leaders</a:t>
            </a:r>
            <a:br>
              <a:rPr lang="en-US" dirty="0"/>
            </a:br>
            <a:endParaRPr lang="en-US" dirty="0"/>
          </a:p>
        </p:txBody>
      </p:sp>
      <p:sp>
        <p:nvSpPr>
          <p:cNvPr id="3" name="Subtitle 2"/>
          <p:cNvSpPr>
            <a:spLocks noGrp="1"/>
          </p:cNvSpPr>
          <p:nvPr>
            <p:ph type="subTitle" idx="1"/>
          </p:nvPr>
        </p:nvSpPr>
        <p:spPr>
          <a:xfrm>
            <a:off x="1371600" y="3962400"/>
            <a:ext cx="9448800" cy="1447800"/>
          </a:xfrm>
        </p:spPr>
        <p:txBody>
          <a:bodyPr>
            <a:normAutofit fontScale="77500" lnSpcReduction="20000"/>
          </a:bodyPr>
          <a:lstStyle/>
          <a:p>
            <a:r>
              <a:rPr lang="en-US" dirty="0"/>
              <a:t>Dr. Ashley Martin, Director of Student Achievement Programs</a:t>
            </a:r>
          </a:p>
          <a:p>
            <a:r>
              <a:rPr lang="en-US" dirty="0"/>
              <a:t>Dr. Heather Maldonado, Assistant Provost for Academic Success</a:t>
            </a:r>
          </a:p>
          <a:p>
            <a:endParaRPr lang="en-US" dirty="0"/>
          </a:p>
        </p:txBody>
      </p:sp>
      <p:sp>
        <p:nvSpPr>
          <p:cNvPr id="4" name="Rectangle 3">
            <a:extLst>
              <a:ext uri="{FF2B5EF4-FFF2-40B4-BE49-F238E27FC236}">
                <a16:creationId xmlns:a16="http://schemas.microsoft.com/office/drawing/2014/main" id="{E1C4020D-DB21-421A-98E5-F0D3C9466F82}"/>
              </a:ext>
            </a:extLst>
          </p:cNvPr>
          <p:cNvSpPr/>
          <p:nvPr/>
        </p:nvSpPr>
        <p:spPr>
          <a:xfrm>
            <a:off x="3562774" y="5410200"/>
            <a:ext cx="5066452" cy="369332"/>
          </a:xfrm>
          <a:prstGeom prst="rect">
            <a:avLst/>
          </a:prstGeom>
        </p:spPr>
        <p:txBody>
          <a:bodyPr wrap="none">
            <a:spAutoFit/>
          </a:bodyPr>
          <a:lstStyle/>
          <a:p>
            <a:r>
              <a:rPr lang="en-US" b="1" dirty="0"/>
              <a:t>SUNY Student Success Summit, October 2019</a:t>
            </a:r>
          </a:p>
        </p:txBody>
      </p:sp>
    </p:spTree>
    <p:extLst>
      <p:ext uri="{BB962C8B-B14F-4D97-AF65-F5344CB8AC3E}">
        <p14:creationId xmlns:p14="http://schemas.microsoft.com/office/powerpoint/2010/main" val="1787655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C998-7FFA-4B2C-8F35-7294C2B037A5}"/>
              </a:ext>
            </a:extLst>
          </p:cNvPr>
          <p:cNvSpPr>
            <a:spLocks noGrp="1"/>
          </p:cNvSpPr>
          <p:nvPr>
            <p:ph type="title"/>
          </p:nvPr>
        </p:nvSpPr>
        <p:spPr/>
        <p:txBody>
          <a:bodyPr/>
          <a:lstStyle/>
          <a:p>
            <a:pPr algn="ctr"/>
            <a:r>
              <a:rPr lang="en-US" dirty="0"/>
              <a:t>Supplemental Instruction Hierarchy of Support</a:t>
            </a:r>
          </a:p>
        </p:txBody>
      </p:sp>
      <p:sp>
        <p:nvSpPr>
          <p:cNvPr id="3" name="Content Placeholder 2">
            <a:extLst>
              <a:ext uri="{FF2B5EF4-FFF2-40B4-BE49-F238E27FC236}">
                <a16:creationId xmlns:a16="http://schemas.microsoft.com/office/drawing/2014/main" id="{8C072FC8-D082-4354-B521-6223EF32F60F}"/>
              </a:ext>
            </a:extLst>
          </p:cNvPr>
          <p:cNvSpPr>
            <a:spLocks noGrp="1"/>
          </p:cNvSpPr>
          <p:nvPr>
            <p:ph idx="1"/>
          </p:nvPr>
        </p:nvSpPr>
        <p:spPr>
          <a:xfrm>
            <a:off x="304800" y="990600"/>
            <a:ext cx="11379200" cy="5486400"/>
          </a:xfrm>
        </p:spPr>
        <p:txBody>
          <a:bodyPr>
            <a:normAutofit fontScale="70000" lnSpcReduction="20000"/>
          </a:bodyPr>
          <a:lstStyle/>
          <a:p>
            <a:r>
              <a:rPr lang="en-US" dirty="0"/>
              <a:t>Each Supplemental Instruction Leader is assigned to teach one session for a chosen course per week. SI Leaders work 8 hours per week: </a:t>
            </a:r>
          </a:p>
          <a:p>
            <a:pPr lvl="1"/>
            <a:r>
              <a:rPr lang="en-US" dirty="0"/>
              <a:t>3 hours course lecture</a:t>
            </a:r>
          </a:p>
          <a:p>
            <a:pPr lvl="1"/>
            <a:r>
              <a:rPr lang="en-US" dirty="0"/>
              <a:t>1 hour SI session including bi-weekly observations</a:t>
            </a:r>
          </a:p>
          <a:p>
            <a:pPr lvl="1"/>
            <a:r>
              <a:rPr lang="en-US" dirty="0"/>
              <a:t>1 office hour per week</a:t>
            </a:r>
          </a:p>
          <a:p>
            <a:pPr lvl="1"/>
            <a:r>
              <a:rPr lang="en-US" dirty="0"/>
              <a:t>1 hour every other week meeting with faculty member</a:t>
            </a:r>
          </a:p>
          <a:p>
            <a:pPr lvl="1"/>
            <a:r>
              <a:rPr lang="en-US" dirty="0"/>
              <a:t>1 hour every other week staff meeting (opposite week than the faculty member meeting)</a:t>
            </a:r>
          </a:p>
          <a:p>
            <a:pPr lvl="1"/>
            <a:r>
              <a:rPr lang="en-US" dirty="0"/>
              <a:t>2 hour lesson planning</a:t>
            </a:r>
          </a:p>
          <a:p>
            <a:endParaRPr lang="en-US" dirty="0"/>
          </a:p>
          <a:p>
            <a:r>
              <a:rPr lang="en-US" dirty="0"/>
              <a:t>Each Senior Supplemental Instruction Leader is assigned 5-6 SI Leaders to mentor throughout the semester. Senior SI Leaders work 6 hours per week:</a:t>
            </a:r>
          </a:p>
          <a:p>
            <a:pPr marL="0" indent="0">
              <a:buNone/>
            </a:pPr>
            <a:r>
              <a:rPr lang="en-US" dirty="0"/>
              <a:t>	-1 hour senior SI Leader/SI Leader staff meeting</a:t>
            </a:r>
          </a:p>
          <a:p>
            <a:pPr marL="0" indent="0">
              <a:buNone/>
            </a:pPr>
            <a:r>
              <a:rPr lang="en-US" dirty="0"/>
              <a:t>	-2 hours observing SI Leaders</a:t>
            </a:r>
          </a:p>
          <a:p>
            <a:pPr marL="0" indent="0">
              <a:buNone/>
            </a:pPr>
            <a:r>
              <a:rPr lang="en-US" dirty="0"/>
              <a:t>	-3 hours of lesson plan review/contacting SI leaders</a:t>
            </a:r>
          </a:p>
          <a:p>
            <a:endParaRPr lang="en-US" dirty="0"/>
          </a:p>
          <a:p>
            <a:r>
              <a:rPr lang="en-US" dirty="0"/>
              <a:t>Questions or concerns about office hours, lesson plan ideas, turning in paperwork are brought to the Supplemental Instruction Graduate Assistant. </a:t>
            </a:r>
          </a:p>
          <a:p>
            <a:r>
              <a:rPr lang="en-US" dirty="0"/>
              <a:t>Questions or concerns about students, classroom concerns, classroom management, supervision, or the program are brought to the Director.</a:t>
            </a:r>
          </a:p>
          <a:p>
            <a:r>
              <a:rPr lang="en-US" dirty="0"/>
              <a:t>A Group Me provides everyone with up to date information and a place to address concerns. </a:t>
            </a:r>
          </a:p>
          <a:p>
            <a:endParaRPr lang="en-US" dirty="0"/>
          </a:p>
        </p:txBody>
      </p:sp>
    </p:spTree>
    <p:extLst>
      <p:ext uri="{BB962C8B-B14F-4D97-AF65-F5344CB8AC3E}">
        <p14:creationId xmlns:p14="http://schemas.microsoft.com/office/powerpoint/2010/main" val="351952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BAB4-BDE8-4EAA-B59C-402AC5089B8A}"/>
              </a:ext>
            </a:extLst>
          </p:cNvPr>
          <p:cNvSpPr>
            <a:spLocks noGrp="1"/>
          </p:cNvSpPr>
          <p:nvPr>
            <p:ph type="ctrTitle"/>
          </p:nvPr>
        </p:nvSpPr>
        <p:spPr/>
        <p:txBody>
          <a:bodyPr>
            <a:normAutofit fontScale="90000"/>
          </a:bodyPr>
          <a:lstStyle/>
          <a:p>
            <a:pPr algn="ctr"/>
            <a:r>
              <a:rPr lang="en-US" sz="4000" dirty="0"/>
              <a:t>Student Achievement Programs: </a:t>
            </a:r>
            <a:br>
              <a:rPr lang="en-US" sz="4000" dirty="0"/>
            </a:br>
            <a:r>
              <a:rPr lang="en-US" sz="4000" dirty="0"/>
              <a:t>A Dive Into the Program Materials</a:t>
            </a:r>
          </a:p>
        </p:txBody>
      </p:sp>
      <p:sp>
        <p:nvSpPr>
          <p:cNvPr id="3" name="Content Placeholder 2">
            <a:extLst>
              <a:ext uri="{FF2B5EF4-FFF2-40B4-BE49-F238E27FC236}">
                <a16:creationId xmlns:a16="http://schemas.microsoft.com/office/drawing/2014/main" id="{062EAD36-3BA1-4FBF-861B-A723CA0BF5A2}"/>
              </a:ext>
            </a:extLst>
          </p:cNvPr>
          <p:cNvSpPr>
            <a:spLocks noGrp="1"/>
          </p:cNvSpPr>
          <p:nvPr>
            <p:ph type="subTitle" idx="1"/>
          </p:nvPr>
        </p:nvSpPr>
        <p:spPr/>
        <p:txBody>
          <a:bodyPr>
            <a:normAutofit/>
          </a:bodyPr>
          <a:lstStyle/>
          <a:p>
            <a:pPr lvl="2"/>
            <a:endParaRPr lang="en-US" dirty="0"/>
          </a:p>
          <a:p>
            <a:endParaRPr lang="en-US" dirty="0"/>
          </a:p>
        </p:txBody>
      </p:sp>
      <p:pic>
        <p:nvPicPr>
          <p:cNvPr id="5" name="Picture 4" descr="A group of people sitting at a table&#10;&#10;Description automatically generated">
            <a:extLst>
              <a:ext uri="{FF2B5EF4-FFF2-40B4-BE49-F238E27FC236}">
                <a16:creationId xmlns:a16="http://schemas.microsoft.com/office/drawing/2014/main" id="{F18DC79D-DBED-4D1E-8468-1D0A90A784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5254" y="3581400"/>
            <a:ext cx="4121491" cy="2743200"/>
          </a:xfrm>
          <a:prstGeom prst="rect">
            <a:avLst/>
          </a:prstGeom>
        </p:spPr>
      </p:pic>
    </p:spTree>
    <p:extLst>
      <p:ext uri="{BB962C8B-B14F-4D97-AF65-F5344CB8AC3E}">
        <p14:creationId xmlns:p14="http://schemas.microsoft.com/office/powerpoint/2010/main" val="369037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4E68-B8A0-48A3-B7F0-CDEB254EAF35}"/>
              </a:ext>
            </a:extLst>
          </p:cNvPr>
          <p:cNvSpPr>
            <a:spLocks noGrp="1"/>
          </p:cNvSpPr>
          <p:nvPr>
            <p:ph type="title"/>
          </p:nvPr>
        </p:nvSpPr>
        <p:spPr>
          <a:xfrm>
            <a:off x="304800" y="38100"/>
            <a:ext cx="11379200" cy="952500"/>
          </a:xfrm>
        </p:spPr>
        <p:txBody>
          <a:bodyPr/>
          <a:lstStyle/>
          <a:p>
            <a:pPr algn="ctr"/>
            <a:r>
              <a:rPr lang="en-US" dirty="0"/>
              <a:t>Summer Bridge Materials</a:t>
            </a:r>
          </a:p>
        </p:txBody>
      </p:sp>
      <p:sp>
        <p:nvSpPr>
          <p:cNvPr id="3" name="Content Placeholder 2">
            <a:extLst>
              <a:ext uri="{FF2B5EF4-FFF2-40B4-BE49-F238E27FC236}">
                <a16:creationId xmlns:a16="http://schemas.microsoft.com/office/drawing/2014/main" id="{982122A0-FD90-4A66-8D82-E1AFB932150E}"/>
              </a:ext>
            </a:extLst>
          </p:cNvPr>
          <p:cNvSpPr>
            <a:spLocks noGrp="1"/>
          </p:cNvSpPr>
          <p:nvPr>
            <p:ph idx="1"/>
          </p:nvPr>
        </p:nvSpPr>
        <p:spPr>
          <a:xfrm>
            <a:off x="304800" y="1143000"/>
            <a:ext cx="6096000" cy="4572000"/>
          </a:xfrm>
        </p:spPr>
        <p:txBody>
          <a:bodyPr>
            <a:normAutofit/>
          </a:bodyPr>
          <a:lstStyle/>
          <a:p>
            <a:r>
              <a:rPr lang="en-US" b="1" dirty="0"/>
              <a:t>Guidebook</a:t>
            </a:r>
          </a:p>
          <a:p>
            <a:r>
              <a:rPr lang="en-US" b="1" dirty="0"/>
              <a:t>Syllabus</a:t>
            </a:r>
          </a:p>
          <a:p>
            <a:r>
              <a:rPr lang="en-US" b="1" dirty="0"/>
              <a:t>Summer Bridge Schedule for Program Staff </a:t>
            </a:r>
          </a:p>
          <a:p>
            <a:r>
              <a:rPr lang="en-US" b="1" dirty="0"/>
              <a:t>Summer Bridge Lesson Plan Template</a:t>
            </a:r>
          </a:p>
          <a:p>
            <a:r>
              <a:rPr lang="en-US" b="1" dirty="0"/>
              <a:t>Faculty &amp; Staff Words of Wisdom Template</a:t>
            </a:r>
          </a:p>
          <a:p>
            <a:r>
              <a:rPr lang="en-US" b="1" dirty="0"/>
              <a:t>Summer Bridge Student Schedule</a:t>
            </a:r>
          </a:p>
        </p:txBody>
      </p:sp>
      <p:sp>
        <p:nvSpPr>
          <p:cNvPr id="4" name="TextBox 3">
            <a:extLst>
              <a:ext uri="{FF2B5EF4-FFF2-40B4-BE49-F238E27FC236}">
                <a16:creationId xmlns:a16="http://schemas.microsoft.com/office/drawing/2014/main" id="{D43447DF-988C-444C-A23F-9E70A4953C45}"/>
              </a:ext>
            </a:extLst>
          </p:cNvPr>
          <p:cNvSpPr txBox="1"/>
          <p:nvPr/>
        </p:nvSpPr>
        <p:spPr>
          <a:xfrm>
            <a:off x="6096000" y="856357"/>
            <a:ext cx="5943600" cy="5632311"/>
          </a:xfrm>
          <a:prstGeom prst="rect">
            <a:avLst/>
          </a:prstGeom>
          <a:noFill/>
        </p:spPr>
        <p:txBody>
          <a:bodyPr wrap="square" rtlCol="0">
            <a:spAutoFit/>
          </a:bodyPr>
          <a:lstStyle/>
          <a:p>
            <a:pPr marL="342900" lvl="0" indent="-342900">
              <a:spcBef>
                <a:spcPct val="20000"/>
              </a:spcBef>
              <a:buClr>
                <a:srgbClr val="CC6600"/>
              </a:buClr>
              <a:buFont typeface="Arial" pitchFamily="34" charset="0"/>
              <a:buChar char="•"/>
            </a:pPr>
            <a:r>
              <a:rPr lang="en-US" sz="2400" dirty="0">
                <a:solidFill>
                  <a:prstClr val="black"/>
                </a:solidFill>
              </a:rPr>
              <a:t>Group Lists</a:t>
            </a:r>
          </a:p>
          <a:p>
            <a:pPr marL="342900" lvl="0" indent="-342900">
              <a:spcBef>
                <a:spcPct val="20000"/>
              </a:spcBef>
              <a:buClr>
                <a:srgbClr val="CC6600"/>
              </a:buClr>
              <a:buFont typeface="Arial" pitchFamily="34" charset="0"/>
              <a:buChar char="•"/>
            </a:pPr>
            <a:r>
              <a:rPr lang="en-US" sz="2400" dirty="0">
                <a:solidFill>
                  <a:prstClr val="black"/>
                </a:solidFill>
              </a:rPr>
              <a:t>T-shirt Logistics </a:t>
            </a:r>
          </a:p>
          <a:p>
            <a:pPr marL="342900" lvl="0" indent="-342900">
              <a:spcBef>
                <a:spcPct val="20000"/>
              </a:spcBef>
              <a:buClr>
                <a:srgbClr val="CC6600"/>
              </a:buClr>
              <a:buFont typeface="Arial" pitchFamily="34" charset="0"/>
              <a:buChar char="•"/>
            </a:pPr>
            <a:r>
              <a:rPr lang="en-US" sz="2400" dirty="0">
                <a:solidFill>
                  <a:prstClr val="black"/>
                </a:solidFill>
              </a:rPr>
              <a:t>Summer Bridge Sign In Sheets </a:t>
            </a:r>
          </a:p>
          <a:p>
            <a:pPr marL="342900" lvl="0" indent="-342900">
              <a:spcBef>
                <a:spcPct val="20000"/>
              </a:spcBef>
              <a:buClr>
                <a:srgbClr val="CC6600"/>
              </a:buClr>
              <a:buFont typeface="Arial" pitchFamily="34" charset="0"/>
              <a:buChar char="•"/>
            </a:pPr>
            <a:r>
              <a:rPr lang="en-US" sz="2400" dirty="0">
                <a:solidFill>
                  <a:prstClr val="black"/>
                </a:solidFill>
              </a:rPr>
              <a:t>Summer Bridge Emergency Contact Lists </a:t>
            </a:r>
          </a:p>
          <a:p>
            <a:pPr marL="342900" lvl="0" indent="-342900">
              <a:spcBef>
                <a:spcPct val="20000"/>
              </a:spcBef>
              <a:buClr>
                <a:srgbClr val="CC6600"/>
              </a:buClr>
              <a:buFont typeface="Arial" pitchFamily="34" charset="0"/>
              <a:buChar char="•"/>
            </a:pPr>
            <a:r>
              <a:rPr lang="en-US" sz="2400" dirty="0">
                <a:solidFill>
                  <a:prstClr val="black"/>
                </a:solidFill>
              </a:rPr>
              <a:t>Evening Activities List</a:t>
            </a:r>
          </a:p>
          <a:p>
            <a:pPr marL="342900" lvl="0" indent="-342900">
              <a:spcBef>
                <a:spcPct val="20000"/>
              </a:spcBef>
              <a:buClr>
                <a:srgbClr val="CC6600"/>
              </a:buClr>
              <a:buFont typeface="Arial" pitchFamily="34" charset="0"/>
              <a:buChar char="•"/>
            </a:pPr>
            <a:r>
              <a:rPr lang="en-US" sz="2400" dirty="0">
                <a:solidFill>
                  <a:prstClr val="black"/>
                </a:solidFill>
              </a:rPr>
              <a:t>Summer Bridge Meals List </a:t>
            </a:r>
          </a:p>
          <a:p>
            <a:pPr marL="342900" lvl="0" indent="-342900">
              <a:spcBef>
                <a:spcPct val="20000"/>
              </a:spcBef>
              <a:buClr>
                <a:srgbClr val="CC6600"/>
              </a:buClr>
              <a:buFont typeface="Arial" pitchFamily="34" charset="0"/>
              <a:buChar char="•"/>
            </a:pPr>
            <a:r>
              <a:rPr lang="en-US" sz="2400" dirty="0">
                <a:solidFill>
                  <a:prstClr val="black"/>
                </a:solidFill>
              </a:rPr>
              <a:t>Room Reservation List</a:t>
            </a:r>
          </a:p>
          <a:p>
            <a:pPr marL="342900" lvl="0" indent="-342900">
              <a:spcBef>
                <a:spcPct val="20000"/>
              </a:spcBef>
              <a:buClr>
                <a:srgbClr val="CC6600"/>
              </a:buClr>
              <a:buFont typeface="Arial" pitchFamily="34" charset="0"/>
              <a:buChar char="•"/>
            </a:pPr>
            <a:r>
              <a:rPr lang="en-US" sz="2400" dirty="0">
                <a:solidFill>
                  <a:prstClr val="black"/>
                </a:solidFill>
              </a:rPr>
              <a:t>Summer Bridge Feedback from Students</a:t>
            </a:r>
          </a:p>
          <a:p>
            <a:pPr marL="342900" indent="-342900">
              <a:spcBef>
                <a:spcPct val="20000"/>
              </a:spcBef>
              <a:buClr>
                <a:srgbClr val="CC6600"/>
              </a:buClr>
              <a:buFont typeface="Arial" pitchFamily="34" charset="0"/>
              <a:buChar char="•"/>
            </a:pPr>
            <a:r>
              <a:rPr lang="en-US" sz="2400" dirty="0">
                <a:solidFill>
                  <a:prstClr val="black"/>
                </a:solidFill>
              </a:rPr>
              <a:t>Summer Bridge Feedback from Mentors</a:t>
            </a:r>
          </a:p>
          <a:p>
            <a:pPr marL="342900" indent="-342900">
              <a:spcBef>
                <a:spcPct val="20000"/>
              </a:spcBef>
              <a:buClr>
                <a:srgbClr val="CC6600"/>
              </a:buClr>
              <a:buFont typeface="Arial" pitchFamily="34" charset="0"/>
              <a:buChar char="•"/>
            </a:pPr>
            <a:r>
              <a:rPr lang="en-US" sz="2400" dirty="0">
                <a:solidFill>
                  <a:prstClr val="black"/>
                </a:solidFill>
              </a:rPr>
              <a:t>Blackboard Assignments </a:t>
            </a:r>
          </a:p>
          <a:p>
            <a:pPr marL="342900" lvl="0" indent="-342900">
              <a:spcBef>
                <a:spcPct val="20000"/>
              </a:spcBef>
              <a:buClr>
                <a:srgbClr val="CC6600"/>
              </a:buClr>
              <a:buFont typeface="Arial" pitchFamily="34" charset="0"/>
              <a:buChar char="•"/>
            </a:pPr>
            <a:endParaRPr lang="en-US" sz="2400" dirty="0">
              <a:solidFill>
                <a:prstClr val="black"/>
              </a:solidFill>
            </a:endParaRPr>
          </a:p>
        </p:txBody>
      </p:sp>
    </p:spTree>
    <p:extLst>
      <p:ext uri="{BB962C8B-B14F-4D97-AF65-F5344CB8AC3E}">
        <p14:creationId xmlns:p14="http://schemas.microsoft.com/office/powerpoint/2010/main" val="305265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03EF7-4113-41D8-95E7-6F8ED6223293}"/>
              </a:ext>
            </a:extLst>
          </p:cNvPr>
          <p:cNvSpPr>
            <a:spLocks noGrp="1"/>
          </p:cNvSpPr>
          <p:nvPr>
            <p:ph type="title"/>
          </p:nvPr>
        </p:nvSpPr>
        <p:spPr/>
        <p:txBody>
          <a:bodyPr/>
          <a:lstStyle/>
          <a:p>
            <a:pPr algn="ctr"/>
            <a:r>
              <a:rPr lang="en-US" dirty="0"/>
              <a:t>Peer Mentoring Materials</a:t>
            </a:r>
          </a:p>
        </p:txBody>
      </p:sp>
      <p:sp>
        <p:nvSpPr>
          <p:cNvPr id="3" name="Content Placeholder 2">
            <a:extLst>
              <a:ext uri="{FF2B5EF4-FFF2-40B4-BE49-F238E27FC236}">
                <a16:creationId xmlns:a16="http://schemas.microsoft.com/office/drawing/2014/main" id="{326A981A-2F63-49E8-9489-95768A770C6D}"/>
              </a:ext>
            </a:extLst>
          </p:cNvPr>
          <p:cNvSpPr>
            <a:spLocks noGrp="1"/>
          </p:cNvSpPr>
          <p:nvPr>
            <p:ph idx="1"/>
          </p:nvPr>
        </p:nvSpPr>
        <p:spPr>
          <a:xfrm>
            <a:off x="304800" y="1143000"/>
            <a:ext cx="5867400" cy="4572000"/>
          </a:xfrm>
        </p:spPr>
        <p:txBody>
          <a:bodyPr>
            <a:normAutofit fontScale="92500" lnSpcReduction="10000"/>
          </a:bodyPr>
          <a:lstStyle/>
          <a:p>
            <a:r>
              <a:rPr lang="en-US" b="1" dirty="0"/>
              <a:t>Mentee Progress Report</a:t>
            </a:r>
          </a:p>
          <a:p>
            <a:r>
              <a:rPr lang="en-US" b="1" dirty="0"/>
              <a:t>Mentor Progress Report</a:t>
            </a:r>
          </a:p>
          <a:p>
            <a:r>
              <a:rPr lang="en-US" b="1" dirty="0"/>
              <a:t>Peer Mentor Before Session Plan</a:t>
            </a:r>
          </a:p>
          <a:p>
            <a:r>
              <a:rPr lang="en-US" b="1" dirty="0"/>
              <a:t>Peer Mentor After Session Plan</a:t>
            </a:r>
          </a:p>
          <a:p>
            <a:r>
              <a:rPr lang="en-US" b="1" dirty="0"/>
              <a:t>Peer Mentor Observation Rubric</a:t>
            </a:r>
          </a:p>
          <a:p>
            <a:r>
              <a:rPr lang="en-US" b="1" dirty="0"/>
              <a:t>Peer Mentor Drop-In Office Hour Reflection</a:t>
            </a:r>
          </a:p>
          <a:p>
            <a:r>
              <a:rPr lang="en-US" b="1" dirty="0"/>
              <a:t>Peer Mentor 5 Week Evaluation</a:t>
            </a:r>
          </a:p>
          <a:p>
            <a:r>
              <a:rPr lang="en-US" b="1" dirty="0"/>
              <a:t>PM End of Semester Evaluation</a:t>
            </a:r>
          </a:p>
          <a:p>
            <a:r>
              <a:rPr lang="en-US" b="1" dirty="0"/>
              <a:t>SPM 5 Week Evaluation</a:t>
            </a:r>
          </a:p>
          <a:p>
            <a:r>
              <a:rPr lang="en-US" b="1" dirty="0"/>
              <a:t>SPM End of Semester Evaluation</a:t>
            </a:r>
          </a:p>
          <a:p>
            <a:endParaRPr lang="en-US" dirty="0"/>
          </a:p>
        </p:txBody>
      </p:sp>
      <p:sp>
        <p:nvSpPr>
          <p:cNvPr id="5" name="Content Placeholder 2">
            <a:extLst>
              <a:ext uri="{FF2B5EF4-FFF2-40B4-BE49-F238E27FC236}">
                <a16:creationId xmlns:a16="http://schemas.microsoft.com/office/drawing/2014/main" id="{58F7830F-DDB9-4C07-841C-7D24B9DD0F5F}"/>
              </a:ext>
            </a:extLst>
          </p:cNvPr>
          <p:cNvSpPr txBox="1">
            <a:spLocks/>
          </p:cNvSpPr>
          <p:nvPr/>
        </p:nvSpPr>
        <p:spPr>
          <a:xfrm>
            <a:off x="6096000" y="1143000"/>
            <a:ext cx="5791200" cy="4572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C6600"/>
              </a:buClr>
              <a:buFont typeface="Arial" pitchFamily="34" charset="0"/>
              <a:buChar char="•"/>
              <a:defRPr sz="26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Peer Mentor Online Training</a:t>
            </a:r>
          </a:p>
          <a:p>
            <a:r>
              <a:rPr lang="en-US" dirty="0"/>
              <a:t>Peer Mentor In Person Training</a:t>
            </a:r>
          </a:p>
          <a:p>
            <a:r>
              <a:rPr lang="en-US" dirty="0"/>
              <a:t>Peer Mentor Expectations</a:t>
            </a:r>
          </a:p>
          <a:p>
            <a:r>
              <a:rPr lang="en-US" dirty="0"/>
              <a:t>Prior Approval Form for Off Campus Peer Mentor Meetings</a:t>
            </a:r>
          </a:p>
          <a:p>
            <a:r>
              <a:rPr lang="en-US" dirty="0"/>
              <a:t>Peer Mentor Office Hours Sign-in Sheet</a:t>
            </a:r>
          </a:p>
          <a:p>
            <a:r>
              <a:rPr lang="en-US" dirty="0"/>
              <a:t>Office Hour Sign-in Sheet for Mentees</a:t>
            </a:r>
          </a:p>
          <a:p>
            <a:r>
              <a:rPr lang="en-US" dirty="0"/>
              <a:t>Peer Mentoring Feedback for PM</a:t>
            </a:r>
          </a:p>
          <a:p>
            <a:r>
              <a:rPr lang="en-US" dirty="0"/>
              <a:t>Peer Mentoring Feedback from Students</a:t>
            </a:r>
          </a:p>
          <a:p>
            <a:endParaRPr lang="en-US" dirty="0"/>
          </a:p>
          <a:p>
            <a:endParaRPr lang="en-US" dirty="0"/>
          </a:p>
          <a:p>
            <a:endParaRPr lang="en-US" dirty="0"/>
          </a:p>
        </p:txBody>
      </p:sp>
    </p:spTree>
    <p:extLst>
      <p:ext uri="{BB962C8B-B14F-4D97-AF65-F5344CB8AC3E}">
        <p14:creationId xmlns:p14="http://schemas.microsoft.com/office/powerpoint/2010/main" val="71175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E5085-E9B9-4EF5-B935-71A4C4EADC40}"/>
              </a:ext>
            </a:extLst>
          </p:cNvPr>
          <p:cNvSpPr>
            <a:spLocks noGrp="1"/>
          </p:cNvSpPr>
          <p:nvPr>
            <p:ph type="title"/>
          </p:nvPr>
        </p:nvSpPr>
        <p:spPr/>
        <p:txBody>
          <a:bodyPr/>
          <a:lstStyle/>
          <a:p>
            <a:pPr algn="ctr"/>
            <a:r>
              <a:rPr lang="en-US" dirty="0"/>
              <a:t>Supplemental Instruction Materials</a:t>
            </a:r>
          </a:p>
        </p:txBody>
      </p:sp>
      <p:sp>
        <p:nvSpPr>
          <p:cNvPr id="3" name="Content Placeholder 2">
            <a:extLst>
              <a:ext uri="{FF2B5EF4-FFF2-40B4-BE49-F238E27FC236}">
                <a16:creationId xmlns:a16="http://schemas.microsoft.com/office/drawing/2014/main" id="{14FD92D5-FA59-4BA8-99F5-5F51C5E092E1}"/>
              </a:ext>
            </a:extLst>
          </p:cNvPr>
          <p:cNvSpPr>
            <a:spLocks noGrp="1"/>
          </p:cNvSpPr>
          <p:nvPr>
            <p:ph idx="1"/>
          </p:nvPr>
        </p:nvSpPr>
        <p:spPr>
          <a:xfrm>
            <a:off x="304800" y="1143000"/>
            <a:ext cx="5791200" cy="4572000"/>
          </a:xfrm>
        </p:spPr>
        <p:txBody>
          <a:bodyPr>
            <a:normAutofit fontScale="92500" lnSpcReduction="10000"/>
          </a:bodyPr>
          <a:lstStyle/>
          <a:p>
            <a:r>
              <a:rPr lang="en-US" b="1" dirty="0"/>
              <a:t>SI Hour Lesson Plan (Before Session)</a:t>
            </a:r>
          </a:p>
          <a:p>
            <a:r>
              <a:rPr lang="en-US" b="1" dirty="0"/>
              <a:t>SI Hour Lesson Plan (After Session)</a:t>
            </a:r>
          </a:p>
          <a:p>
            <a:r>
              <a:rPr lang="en-US" b="1" dirty="0"/>
              <a:t>SI Leader Progress Reports Fall 2019</a:t>
            </a:r>
          </a:p>
          <a:p>
            <a:r>
              <a:rPr lang="en-US" b="1" dirty="0"/>
              <a:t>SI Drop-In Office hour Reflection</a:t>
            </a:r>
          </a:p>
          <a:p>
            <a:r>
              <a:rPr lang="en-US" b="1" dirty="0"/>
              <a:t>SI Observation Record</a:t>
            </a:r>
          </a:p>
          <a:p>
            <a:r>
              <a:rPr lang="en-US" b="1" dirty="0"/>
              <a:t>SI Leader 5 Week Evaluations</a:t>
            </a:r>
          </a:p>
          <a:p>
            <a:r>
              <a:rPr lang="en-US" b="1" dirty="0"/>
              <a:t>SI Leader End of Semester Evaluations</a:t>
            </a:r>
          </a:p>
          <a:p>
            <a:r>
              <a:rPr lang="en-US" b="1" dirty="0"/>
              <a:t>Senior SI Leader 5 Week Evaluation</a:t>
            </a:r>
          </a:p>
          <a:p>
            <a:r>
              <a:rPr lang="en-US" b="1" dirty="0"/>
              <a:t>Senior SI Leader End of Semester Evaluation</a:t>
            </a:r>
          </a:p>
        </p:txBody>
      </p:sp>
      <p:sp>
        <p:nvSpPr>
          <p:cNvPr id="4" name="Content Placeholder 2">
            <a:extLst>
              <a:ext uri="{FF2B5EF4-FFF2-40B4-BE49-F238E27FC236}">
                <a16:creationId xmlns:a16="http://schemas.microsoft.com/office/drawing/2014/main" id="{60E4CEDA-D155-43C5-86B8-1299688875E6}"/>
              </a:ext>
            </a:extLst>
          </p:cNvPr>
          <p:cNvSpPr txBox="1">
            <a:spLocks/>
          </p:cNvSpPr>
          <p:nvPr/>
        </p:nvSpPr>
        <p:spPr>
          <a:xfrm>
            <a:off x="5994400" y="1143000"/>
            <a:ext cx="5791200" cy="45720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Clr>
                <a:srgbClr val="CC6600"/>
              </a:buClr>
              <a:buFont typeface="Arial" pitchFamily="34" charset="0"/>
              <a:buChar char="•"/>
              <a:defRPr sz="26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SI Leader Online Training</a:t>
            </a:r>
          </a:p>
          <a:p>
            <a:r>
              <a:rPr lang="en-US" dirty="0"/>
              <a:t>SI Leader &amp; Faculty In Person Training</a:t>
            </a:r>
          </a:p>
          <a:p>
            <a:r>
              <a:rPr lang="en-US" dirty="0"/>
              <a:t>SI Leader Office Hour Sign-in Sheet</a:t>
            </a:r>
          </a:p>
          <a:p>
            <a:r>
              <a:rPr lang="en-US" dirty="0"/>
              <a:t>SI Student Office Hours Sign-in Sheet</a:t>
            </a:r>
          </a:p>
          <a:p>
            <a:r>
              <a:rPr lang="en-US" dirty="0"/>
              <a:t>SI Photo Release Form</a:t>
            </a:r>
          </a:p>
          <a:p>
            <a:r>
              <a:rPr lang="en-US" dirty="0"/>
              <a:t>SI Program Evaluation Sheets-SI Faculty</a:t>
            </a:r>
          </a:p>
          <a:p>
            <a:r>
              <a:rPr lang="en-US" dirty="0"/>
              <a:t>SI Program Evaluation Sheets-SI Leaders</a:t>
            </a:r>
          </a:p>
          <a:p>
            <a:r>
              <a:rPr lang="en-US" dirty="0"/>
              <a:t>SI Leader Student Evaluation &amp; Program Feedback</a:t>
            </a:r>
          </a:p>
        </p:txBody>
      </p:sp>
    </p:spTree>
    <p:extLst>
      <p:ext uri="{BB962C8B-B14F-4D97-AF65-F5344CB8AC3E}">
        <p14:creationId xmlns:p14="http://schemas.microsoft.com/office/powerpoint/2010/main" val="291372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BAB4-BDE8-4EAA-B59C-402AC5089B8A}"/>
              </a:ext>
            </a:extLst>
          </p:cNvPr>
          <p:cNvSpPr>
            <a:spLocks noGrp="1"/>
          </p:cNvSpPr>
          <p:nvPr>
            <p:ph type="ctrTitle"/>
          </p:nvPr>
        </p:nvSpPr>
        <p:spPr/>
        <p:txBody>
          <a:bodyPr>
            <a:normAutofit fontScale="90000"/>
          </a:bodyPr>
          <a:lstStyle/>
          <a:p>
            <a:pPr algn="ctr"/>
            <a:r>
              <a:rPr lang="en-US" sz="4000" dirty="0"/>
              <a:t>Student Achievement Programs’</a:t>
            </a:r>
            <a:br>
              <a:rPr lang="en-US" sz="4000" dirty="0"/>
            </a:br>
            <a:r>
              <a:rPr lang="en-US" sz="4000" dirty="0"/>
              <a:t>Staffing Model: The Power of Paraprofessionals</a:t>
            </a:r>
          </a:p>
        </p:txBody>
      </p:sp>
      <p:sp>
        <p:nvSpPr>
          <p:cNvPr id="3" name="Content Placeholder 2">
            <a:extLst>
              <a:ext uri="{FF2B5EF4-FFF2-40B4-BE49-F238E27FC236}">
                <a16:creationId xmlns:a16="http://schemas.microsoft.com/office/drawing/2014/main" id="{062EAD36-3BA1-4FBF-861B-A723CA0BF5A2}"/>
              </a:ext>
            </a:extLst>
          </p:cNvPr>
          <p:cNvSpPr>
            <a:spLocks noGrp="1"/>
          </p:cNvSpPr>
          <p:nvPr>
            <p:ph type="subTitle" idx="1"/>
          </p:nvPr>
        </p:nvSpPr>
        <p:spPr/>
        <p:txBody>
          <a:bodyPr>
            <a:normAutofit/>
          </a:bodyPr>
          <a:lstStyle/>
          <a:p>
            <a:pPr lvl="2"/>
            <a:endParaRPr lang="en-US" dirty="0"/>
          </a:p>
          <a:p>
            <a:endParaRPr lang="en-US" dirty="0"/>
          </a:p>
        </p:txBody>
      </p:sp>
      <p:pic>
        <p:nvPicPr>
          <p:cNvPr id="5" name="Picture 4" descr="A person standing in front of a store&#10;&#10;Description automatically generated">
            <a:extLst>
              <a:ext uri="{FF2B5EF4-FFF2-40B4-BE49-F238E27FC236}">
                <a16:creationId xmlns:a16="http://schemas.microsoft.com/office/drawing/2014/main" id="{D39C34EA-76C9-44DA-A51C-A8BCDEEDDC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16" b="18463"/>
          <a:stretch/>
        </p:blipFill>
        <p:spPr>
          <a:xfrm>
            <a:off x="4326708" y="3581400"/>
            <a:ext cx="3538583" cy="3048000"/>
          </a:xfrm>
          <a:prstGeom prst="rect">
            <a:avLst/>
          </a:prstGeom>
        </p:spPr>
      </p:pic>
    </p:spTree>
    <p:extLst>
      <p:ext uri="{BB962C8B-B14F-4D97-AF65-F5344CB8AC3E}">
        <p14:creationId xmlns:p14="http://schemas.microsoft.com/office/powerpoint/2010/main" val="2410461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3532-4E10-4405-B4A7-9E115D29CFD4}"/>
              </a:ext>
            </a:extLst>
          </p:cNvPr>
          <p:cNvSpPr>
            <a:spLocks noGrp="1"/>
          </p:cNvSpPr>
          <p:nvPr>
            <p:ph type="title"/>
          </p:nvPr>
        </p:nvSpPr>
        <p:spPr>
          <a:xfrm>
            <a:off x="505655" y="304800"/>
            <a:ext cx="11379200" cy="1295400"/>
          </a:xfrm>
        </p:spPr>
        <p:txBody>
          <a:bodyPr>
            <a:normAutofit fontScale="90000"/>
          </a:bodyPr>
          <a:lstStyle/>
          <a:p>
            <a:pPr algn="ctr"/>
            <a:r>
              <a:rPr lang="en-US" dirty="0"/>
              <a:t>Why is creating a culture of leadership with undergraduate peer leaders beneficial?</a:t>
            </a:r>
            <a:br>
              <a:rPr lang="en-US" dirty="0"/>
            </a:br>
            <a:endParaRPr lang="en-US" dirty="0"/>
          </a:p>
        </p:txBody>
      </p:sp>
      <p:sp>
        <p:nvSpPr>
          <p:cNvPr id="3" name="Content Placeholder 2">
            <a:extLst>
              <a:ext uri="{FF2B5EF4-FFF2-40B4-BE49-F238E27FC236}">
                <a16:creationId xmlns:a16="http://schemas.microsoft.com/office/drawing/2014/main" id="{27A00BB8-5CB4-4149-8530-467AB39A6145}"/>
              </a:ext>
            </a:extLst>
          </p:cNvPr>
          <p:cNvSpPr>
            <a:spLocks noGrp="1"/>
          </p:cNvSpPr>
          <p:nvPr>
            <p:ph idx="1"/>
          </p:nvPr>
        </p:nvSpPr>
        <p:spPr>
          <a:xfrm>
            <a:off x="307145" y="1295400"/>
            <a:ext cx="11379200" cy="5029200"/>
          </a:xfrm>
        </p:spPr>
        <p:txBody>
          <a:bodyPr>
            <a:normAutofit fontScale="92500" lnSpcReduction="10000"/>
          </a:bodyPr>
          <a:lstStyle/>
          <a:p>
            <a:r>
              <a:rPr lang="en-US" dirty="0"/>
              <a:t>Employee Support:</a:t>
            </a:r>
          </a:p>
          <a:p>
            <a:pPr lvl="1"/>
            <a:r>
              <a:rPr lang="en-US" dirty="0"/>
              <a:t>All program staff get real time support</a:t>
            </a:r>
          </a:p>
          <a:p>
            <a:pPr lvl="1"/>
            <a:r>
              <a:rPr lang="en-US" dirty="0"/>
              <a:t>There is always someone to go to when there is a concern</a:t>
            </a:r>
          </a:p>
          <a:p>
            <a:pPr lvl="1"/>
            <a:r>
              <a:rPr lang="en-US" dirty="0"/>
              <a:t>The SPM/SSI pass down advice from their experiences and offer suggestions for improvement</a:t>
            </a:r>
          </a:p>
          <a:p>
            <a:pPr lvl="1"/>
            <a:r>
              <a:rPr lang="en-US" dirty="0"/>
              <a:t>SPM/SSI provide feedback for additional support needed, program improvement, and staff meeting ideas</a:t>
            </a:r>
          </a:p>
          <a:p>
            <a:pPr lvl="1"/>
            <a:endParaRPr lang="en-US" dirty="0"/>
          </a:p>
          <a:p>
            <a:r>
              <a:rPr lang="en-US" dirty="0"/>
              <a:t>Staffing Ratio:</a:t>
            </a:r>
          </a:p>
          <a:p>
            <a:pPr lvl="1"/>
            <a:r>
              <a:rPr lang="en-US" dirty="0"/>
              <a:t>The staff meetings are organized by which SPM/SSI they are assigned so there are less people in each meeting which provides more one on one support</a:t>
            </a:r>
          </a:p>
          <a:p>
            <a:pPr lvl="1"/>
            <a:r>
              <a:rPr lang="en-US" dirty="0"/>
              <a:t>Alternating office hour drop-ins with the Director, Graduate Assistants, or SPM/SSI provide each person with time to get one on one advice</a:t>
            </a:r>
          </a:p>
          <a:p>
            <a:endParaRPr lang="en-US" dirty="0"/>
          </a:p>
        </p:txBody>
      </p:sp>
    </p:spTree>
    <p:extLst>
      <p:ext uri="{BB962C8B-B14F-4D97-AF65-F5344CB8AC3E}">
        <p14:creationId xmlns:p14="http://schemas.microsoft.com/office/powerpoint/2010/main" val="2263120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E3532-4E10-4405-B4A7-9E115D29CFD4}"/>
              </a:ext>
            </a:extLst>
          </p:cNvPr>
          <p:cNvSpPr>
            <a:spLocks noGrp="1"/>
          </p:cNvSpPr>
          <p:nvPr>
            <p:ph type="title"/>
          </p:nvPr>
        </p:nvSpPr>
        <p:spPr>
          <a:xfrm>
            <a:off x="505655" y="304800"/>
            <a:ext cx="11379200" cy="1295400"/>
          </a:xfrm>
        </p:spPr>
        <p:txBody>
          <a:bodyPr>
            <a:normAutofit fontScale="90000"/>
          </a:bodyPr>
          <a:lstStyle/>
          <a:p>
            <a:pPr algn="ctr"/>
            <a:r>
              <a:rPr lang="en-US" dirty="0"/>
              <a:t>Why is creating a culture of leadership with undergraduate peer leaders beneficial?</a:t>
            </a:r>
            <a:br>
              <a:rPr lang="en-US" dirty="0"/>
            </a:br>
            <a:endParaRPr lang="en-US" dirty="0"/>
          </a:p>
        </p:txBody>
      </p:sp>
      <p:sp>
        <p:nvSpPr>
          <p:cNvPr id="3" name="Content Placeholder 2">
            <a:extLst>
              <a:ext uri="{FF2B5EF4-FFF2-40B4-BE49-F238E27FC236}">
                <a16:creationId xmlns:a16="http://schemas.microsoft.com/office/drawing/2014/main" id="{27A00BB8-5CB4-4149-8530-467AB39A6145}"/>
              </a:ext>
            </a:extLst>
          </p:cNvPr>
          <p:cNvSpPr>
            <a:spLocks noGrp="1"/>
          </p:cNvSpPr>
          <p:nvPr>
            <p:ph idx="1"/>
          </p:nvPr>
        </p:nvSpPr>
        <p:spPr>
          <a:xfrm>
            <a:off x="307145" y="1295400"/>
            <a:ext cx="11379200" cy="5029200"/>
          </a:xfrm>
        </p:spPr>
        <p:txBody>
          <a:bodyPr>
            <a:normAutofit/>
          </a:bodyPr>
          <a:lstStyle/>
          <a:p>
            <a:r>
              <a:rPr lang="en-US" sz="2400" dirty="0"/>
              <a:t>Retaining Continuing Students:</a:t>
            </a:r>
          </a:p>
          <a:p>
            <a:pPr lvl="1"/>
            <a:r>
              <a:rPr lang="en-US" sz="2200" dirty="0"/>
              <a:t>Purposeful work related to mattering theory</a:t>
            </a:r>
          </a:p>
          <a:p>
            <a:pPr lvl="1"/>
            <a:r>
              <a:rPr lang="en-US" sz="2200" dirty="0"/>
              <a:t>Leadership opportunities</a:t>
            </a:r>
          </a:p>
          <a:p>
            <a:pPr lvl="1"/>
            <a:r>
              <a:rPr lang="en-US" sz="2200" dirty="0"/>
              <a:t>Giving back</a:t>
            </a:r>
          </a:p>
          <a:p>
            <a:pPr marL="457200" lvl="1" indent="0">
              <a:buNone/>
            </a:pPr>
            <a:endParaRPr lang="en-US" dirty="0"/>
          </a:p>
          <a:p>
            <a:r>
              <a:rPr lang="en-US" sz="2400" dirty="0"/>
              <a:t>Academic Success: </a:t>
            </a:r>
          </a:p>
          <a:p>
            <a:pPr lvl="1"/>
            <a:r>
              <a:rPr lang="en-US" sz="2200" dirty="0"/>
              <a:t>Paid on-campus work opportunities</a:t>
            </a:r>
          </a:p>
          <a:p>
            <a:pPr lvl="1"/>
            <a:r>
              <a:rPr lang="en-US" sz="2200" dirty="0"/>
              <a:t>Connections to faculty and staff</a:t>
            </a:r>
          </a:p>
          <a:p>
            <a:pPr lvl="1"/>
            <a:r>
              <a:rPr lang="en-US" sz="2200" dirty="0"/>
              <a:t>Community within the paraprofessional staff</a:t>
            </a:r>
          </a:p>
        </p:txBody>
      </p:sp>
      <p:pic>
        <p:nvPicPr>
          <p:cNvPr id="7" name="Picture 6" descr="A group of people in a room&#10;&#10;Description automatically generated">
            <a:extLst>
              <a:ext uri="{FF2B5EF4-FFF2-40B4-BE49-F238E27FC236}">
                <a16:creationId xmlns:a16="http://schemas.microsoft.com/office/drawing/2014/main" id="{DA60EBE6-5114-418F-9C30-2FDE0535C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145" y="1638300"/>
            <a:ext cx="4775200" cy="3581400"/>
          </a:xfrm>
          <a:prstGeom prst="rect">
            <a:avLst/>
          </a:prstGeom>
        </p:spPr>
      </p:pic>
    </p:spTree>
    <p:extLst>
      <p:ext uri="{BB962C8B-B14F-4D97-AF65-F5344CB8AC3E}">
        <p14:creationId xmlns:p14="http://schemas.microsoft.com/office/powerpoint/2010/main" val="288955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277D24-9372-4F96-ACE2-6E15769B4398}"/>
              </a:ext>
            </a:extLst>
          </p:cNvPr>
          <p:cNvSpPr/>
          <p:nvPr/>
        </p:nvSpPr>
        <p:spPr>
          <a:xfrm>
            <a:off x="1524000" y="1413063"/>
            <a:ext cx="9144000" cy="4031873"/>
          </a:xfrm>
          <a:prstGeom prst="rect">
            <a:avLst/>
          </a:prstGeom>
        </p:spPr>
        <p:txBody>
          <a:bodyPr wrap="square">
            <a:spAutoFit/>
          </a:bodyPr>
          <a:lstStyle/>
          <a:p>
            <a:pPr algn="ctr"/>
            <a:r>
              <a:rPr lang="en-US" sz="3200" b="1" dirty="0"/>
              <a:t>Follow-up questions? </a:t>
            </a:r>
          </a:p>
          <a:p>
            <a:pPr algn="ctr"/>
            <a:r>
              <a:rPr lang="en-US" sz="3200" b="1" dirty="0"/>
              <a:t>Please ask!</a:t>
            </a:r>
          </a:p>
          <a:p>
            <a:pPr algn="ctr"/>
            <a:endParaRPr lang="en-US" sz="2400" dirty="0"/>
          </a:p>
          <a:p>
            <a:pPr algn="ctr"/>
            <a:r>
              <a:rPr lang="en-US" sz="2400" dirty="0">
                <a:solidFill>
                  <a:schemeClr val="bg1"/>
                </a:solidFill>
              </a:rPr>
              <a:t>Dr. Ashley Martin, Director of Student Achievement Programs</a:t>
            </a:r>
          </a:p>
          <a:p>
            <a:pPr algn="ctr"/>
            <a:r>
              <a:rPr lang="en-US" sz="2400" dirty="0">
                <a:solidFill>
                  <a:schemeClr val="bg1"/>
                </a:solidFill>
              </a:rPr>
              <a:t>martinar@buffalostate.edu</a:t>
            </a:r>
          </a:p>
          <a:p>
            <a:pPr algn="ctr"/>
            <a:endParaRPr lang="en-US" sz="2400" dirty="0">
              <a:solidFill>
                <a:schemeClr val="bg1"/>
              </a:solidFill>
            </a:endParaRPr>
          </a:p>
          <a:p>
            <a:pPr algn="ctr"/>
            <a:r>
              <a:rPr lang="en-US" sz="2400" dirty="0">
                <a:solidFill>
                  <a:schemeClr val="bg1"/>
                </a:solidFill>
              </a:rPr>
              <a:t>Dr. Heather Maldonado, Assistant Provost for Academic Success</a:t>
            </a:r>
          </a:p>
          <a:p>
            <a:pPr algn="ctr"/>
            <a:r>
              <a:rPr lang="en-US" sz="2400" dirty="0">
                <a:solidFill>
                  <a:schemeClr val="bg1"/>
                </a:solidFill>
              </a:rPr>
              <a:t>maldonhd@buffalostate.edu</a:t>
            </a:r>
          </a:p>
          <a:p>
            <a:pPr algn="ctr"/>
            <a:endParaRPr lang="en-US" sz="2400" dirty="0"/>
          </a:p>
          <a:p>
            <a:pPr algn="ctr"/>
            <a:r>
              <a:rPr lang="en-US" sz="2400" b="1" dirty="0"/>
              <a:t>SUNY Student Success Summit, October 2019</a:t>
            </a:r>
          </a:p>
        </p:txBody>
      </p:sp>
    </p:spTree>
    <p:extLst>
      <p:ext uri="{BB962C8B-B14F-4D97-AF65-F5344CB8AC3E}">
        <p14:creationId xmlns:p14="http://schemas.microsoft.com/office/powerpoint/2010/main" val="370627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6345-E5F9-4AD8-8301-DDEBCCA01E2B}"/>
              </a:ext>
            </a:extLst>
          </p:cNvPr>
          <p:cNvSpPr>
            <a:spLocks noGrp="1"/>
          </p:cNvSpPr>
          <p:nvPr>
            <p:ph type="title"/>
          </p:nvPr>
        </p:nvSpPr>
        <p:spPr/>
        <p:txBody>
          <a:bodyPr/>
          <a:lstStyle/>
          <a:p>
            <a:pPr algn="ctr"/>
            <a:r>
              <a:rPr lang="en-US" dirty="0"/>
              <a:t>Session Agenda</a:t>
            </a:r>
          </a:p>
        </p:txBody>
      </p:sp>
      <p:sp>
        <p:nvSpPr>
          <p:cNvPr id="3" name="Content Placeholder 2">
            <a:extLst>
              <a:ext uri="{FF2B5EF4-FFF2-40B4-BE49-F238E27FC236}">
                <a16:creationId xmlns:a16="http://schemas.microsoft.com/office/drawing/2014/main" id="{143424BC-873C-4A37-8918-1275AF7A7887}"/>
              </a:ext>
            </a:extLst>
          </p:cNvPr>
          <p:cNvSpPr>
            <a:spLocks noGrp="1"/>
          </p:cNvSpPr>
          <p:nvPr>
            <p:ph idx="1"/>
          </p:nvPr>
        </p:nvSpPr>
        <p:spPr/>
        <p:txBody>
          <a:bodyPr>
            <a:normAutofit/>
          </a:bodyPr>
          <a:lstStyle/>
          <a:p>
            <a:r>
              <a:rPr lang="en-US" dirty="0"/>
              <a:t>Introduction of Presenters and SUNY Buffalo State</a:t>
            </a:r>
          </a:p>
          <a:p>
            <a:r>
              <a:rPr lang="en-US" sz="2800" dirty="0"/>
              <a:t>SUNY Buffalo State’s Student Achievement Programs</a:t>
            </a:r>
          </a:p>
          <a:p>
            <a:r>
              <a:rPr lang="en-US" sz="2800" dirty="0"/>
              <a:t>Student Achievement Programs’ Staffing Model &amp; Recruitment Plan</a:t>
            </a:r>
          </a:p>
          <a:p>
            <a:r>
              <a:rPr lang="en-US" sz="2800" dirty="0"/>
              <a:t>Student Achievement Programs’ Staffing Model: Hierarchies of Support</a:t>
            </a:r>
          </a:p>
          <a:p>
            <a:r>
              <a:rPr lang="en-US" sz="2800" dirty="0"/>
              <a:t>Student Achievement Programs: A Dive into the Program Materials</a:t>
            </a:r>
          </a:p>
          <a:p>
            <a:r>
              <a:rPr lang="en-US" sz="2800" dirty="0"/>
              <a:t>Student Achievement Programs’ Staffing Model: The Power of Paraprofessionals</a:t>
            </a:r>
          </a:p>
          <a:p>
            <a:r>
              <a:rPr lang="en-US" sz="2800" dirty="0"/>
              <a:t>Questions &amp; Contact Information</a:t>
            </a:r>
          </a:p>
          <a:p>
            <a:endParaRPr lang="en-US" dirty="0"/>
          </a:p>
        </p:txBody>
      </p:sp>
    </p:spTree>
    <p:extLst>
      <p:ext uri="{BB962C8B-B14F-4D97-AF65-F5344CB8AC3E}">
        <p14:creationId xmlns:p14="http://schemas.microsoft.com/office/powerpoint/2010/main" val="394460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36E61-03E7-4A96-9084-C8663DA121C9}"/>
              </a:ext>
            </a:extLst>
          </p:cNvPr>
          <p:cNvSpPr>
            <a:spLocks noGrp="1"/>
          </p:cNvSpPr>
          <p:nvPr>
            <p:ph type="title"/>
          </p:nvPr>
        </p:nvSpPr>
        <p:spPr/>
        <p:txBody>
          <a:bodyPr/>
          <a:lstStyle/>
          <a:p>
            <a:pPr algn="ctr"/>
            <a:r>
              <a:rPr lang="en-US" dirty="0"/>
              <a:t>Introduction of Presenters</a:t>
            </a:r>
          </a:p>
        </p:txBody>
      </p:sp>
      <p:sp>
        <p:nvSpPr>
          <p:cNvPr id="3" name="Content Placeholder 2">
            <a:extLst>
              <a:ext uri="{FF2B5EF4-FFF2-40B4-BE49-F238E27FC236}">
                <a16:creationId xmlns:a16="http://schemas.microsoft.com/office/drawing/2014/main" id="{F3158BE9-AAA0-4320-9096-8C77DD6405BC}"/>
              </a:ext>
            </a:extLst>
          </p:cNvPr>
          <p:cNvSpPr>
            <a:spLocks noGrp="1"/>
          </p:cNvSpPr>
          <p:nvPr>
            <p:ph idx="1"/>
          </p:nvPr>
        </p:nvSpPr>
        <p:spPr/>
        <p:txBody>
          <a:bodyPr/>
          <a:lstStyle/>
          <a:p>
            <a:r>
              <a:rPr lang="en-US" dirty="0"/>
              <a:t>Dr. Ashley Martin</a:t>
            </a:r>
          </a:p>
          <a:p>
            <a:pPr marL="1085850" lvl="1" indent="-342900">
              <a:buFont typeface="Arial" panose="020B0604020202020204" pitchFamily="34" charset="0"/>
              <a:buChar char="•"/>
            </a:pPr>
            <a:r>
              <a:rPr lang="en-US" dirty="0"/>
              <a:t>Director of Student Achievement Programs</a:t>
            </a:r>
          </a:p>
          <a:p>
            <a:r>
              <a:rPr lang="en-US" dirty="0"/>
              <a:t>Dr. Heather Maldonado</a:t>
            </a:r>
          </a:p>
          <a:p>
            <a:pPr marL="1085850" lvl="1" indent="-342900">
              <a:buFont typeface="Arial" panose="020B0604020202020204" pitchFamily="34" charset="0"/>
              <a:buChar char="•"/>
            </a:pPr>
            <a:r>
              <a:rPr lang="en-US" dirty="0"/>
              <a:t>Assistant Provost for Academic Success</a:t>
            </a:r>
          </a:p>
          <a:p>
            <a:pPr lvl="1" indent="0">
              <a:buNone/>
            </a:pPr>
            <a:endParaRPr lang="en-US" dirty="0"/>
          </a:p>
          <a:p>
            <a:endParaRPr lang="en-US" dirty="0"/>
          </a:p>
        </p:txBody>
      </p:sp>
    </p:spTree>
    <p:extLst>
      <p:ext uri="{BB962C8B-B14F-4D97-AF65-F5344CB8AC3E}">
        <p14:creationId xmlns:p14="http://schemas.microsoft.com/office/powerpoint/2010/main" val="3973197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6F34-0337-454C-83F8-8B12EE696BB4}"/>
              </a:ext>
            </a:extLst>
          </p:cNvPr>
          <p:cNvSpPr>
            <a:spLocks noGrp="1"/>
          </p:cNvSpPr>
          <p:nvPr>
            <p:ph type="title"/>
          </p:nvPr>
        </p:nvSpPr>
        <p:spPr/>
        <p:txBody>
          <a:bodyPr/>
          <a:lstStyle/>
          <a:p>
            <a:pPr algn="ctr"/>
            <a:r>
              <a:rPr lang="en-US" dirty="0"/>
              <a:t>Introduction SUNY Buffalo State</a:t>
            </a:r>
          </a:p>
        </p:txBody>
      </p:sp>
      <p:sp>
        <p:nvSpPr>
          <p:cNvPr id="3" name="Content Placeholder 2">
            <a:extLst>
              <a:ext uri="{FF2B5EF4-FFF2-40B4-BE49-F238E27FC236}">
                <a16:creationId xmlns:a16="http://schemas.microsoft.com/office/drawing/2014/main" id="{F94D4134-FD04-43BD-8811-5D392F33A945}"/>
              </a:ext>
            </a:extLst>
          </p:cNvPr>
          <p:cNvSpPr>
            <a:spLocks noGrp="1"/>
          </p:cNvSpPr>
          <p:nvPr>
            <p:ph idx="1"/>
          </p:nvPr>
        </p:nvSpPr>
        <p:spPr>
          <a:xfrm>
            <a:off x="5867400" y="990600"/>
            <a:ext cx="5638800" cy="5181600"/>
          </a:xfrm>
        </p:spPr>
        <p:txBody>
          <a:bodyPr>
            <a:normAutofit fontScale="85000" lnSpcReduction="20000"/>
          </a:bodyPr>
          <a:lstStyle/>
          <a:p>
            <a:r>
              <a:rPr lang="en-US" dirty="0"/>
              <a:t>Urban-engaged comprehensive college located in Buffalo, NY</a:t>
            </a:r>
          </a:p>
          <a:p>
            <a:pPr marL="1085850" lvl="1" indent="-342900">
              <a:buFont typeface="Arial" panose="020B0604020202020204" pitchFamily="34" charset="0"/>
              <a:buChar char="•"/>
            </a:pPr>
            <a:r>
              <a:rPr lang="en-US" dirty="0"/>
              <a:t>Carnegie Foundation elective Community Engagement classification</a:t>
            </a:r>
          </a:p>
          <a:p>
            <a:r>
              <a:rPr lang="en-US" dirty="0"/>
              <a:t>9,516 students (F17)</a:t>
            </a:r>
          </a:p>
          <a:p>
            <a:pPr marL="1085850" lvl="1" indent="-342900">
              <a:buFont typeface="Arial" panose="020B0604020202020204" pitchFamily="34" charset="0"/>
              <a:buChar char="•"/>
            </a:pPr>
            <a:r>
              <a:rPr lang="en-US" dirty="0"/>
              <a:t>8,527 Undergraduate</a:t>
            </a:r>
          </a:p>
          <a:p>
            <a:pPr marL="1485900" lvl="2" indent="-342900"/>
            <a:r>
              <a:rPr lang="en-US" dirty="0"/>
              <a:t>53.2% minority</a:t>
            </a:r>
          </a:p>
          <a:p>
            <a:pPr marL="1485900" lvl="2" indent="-342900"/>
            <a:r>
              <a:rPr lang="en-US" dirty="0"/>
              <a:t>56.2% female</a:t>
            </a:r>
          </a:p>
          <a:p>
            <a:pPr marL="1485900" lvl="2" indent="-342900"/>
            <a:r>
              <a:rPr lang="en-US" dirty="0"/>
              <a:t>30% residential </a:t>
            </a:r>
          </a:p>
          <a:p>
            <a:pPr marL="1485900" lvl="2" indent="-342900"/>
            <a:r>
              <a:rPr lang="en-US" dirty="0"/>
              <a:t>82% financial aid eligible</a:t>
            </a:r>
          </a:p>
          <a:p>
            <a:pPr marL="1085850" lvl="1" indent="-342900">
              <a:buFont typeface="Arial" panose="020B0604020202020204" pitchFamily="34" charset="0"/>
              <a:buChar char="•"/>
            </a:pPr>
            <a:r>
              <a:rPr lang="en-US" dirty="0"/>
              <a:t>989 Graduate</a:t>
            </a:r>
          </a:p>
          <a:p>
            <a:pPr marL="1485900" lvl="2" indent="-342900"/>
            <a:r>
              <a:rPr lang="en-US" dirty="0"/>
              <a:t>22.1% minority</a:t>
            </a:r>
          </a:p>
          <a:p>
            <a:pPr marL="1485900" lvl="2" indent="-342900"/>
            <a:r>
              <a:rPr lang="en-US" dirty="0"/>
              <a:t>72.4% female</a:t>
            </a:r>
          </a:p>
          <a:p>
            <a:r>
              <a:rPr lang="en-US" dirty="0"/>
              <a:t>79 undergraduate programs and 64 graduate programs</a:t>
            </a:r>
          </a:p>
          <a:p>
            <a:r>
              <a:rPr lang="en-US" dirty="0"/>
              <a:t>NCAA Division III</a:t>
            </a:r>
          </a:p>
          <a:p>
            <a:endParaRPr lang="en-US" dirty="0"/>
          </a:p>
        </p:txBody>
      </p:sp>
      <p:pic>
        <p:nvPicPr>
          <p:cNvPr id="4" name="Picture 4" descr="https://photos.smugmug.com/SpecialCollections-3/Campus-Scenics/Fall-Scenics/i-v5VFXHr/0/79e98ca6/L/DSC_1350-L.jpg">
            <a:extLst>
              <a:ext uri="{FF2B5EF4-FFF2-40B4-BE49-F238E27FC236}">
                <a16:creationId xmlns:a16="http://schemas.microsoft.com/office/drawing/2014/main" id="{753F84E3-347A-4299-B0E7-9B28D4CFC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3200400" cy="48126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1357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BAB4-BDE8-4EAA-B59C-402AC5089B8A}"/>
              </a:ext>
            </a:extLst>
          </p:cNvPr>
          <p:cNvSpPr>
            <a:spLocks noGrp="1"/>
          </p:cNvSpPr>
          <p:nvPr>
            <p:ph type="ctrTitle"/>
          </p:nvPr>
        </p:nvSpPr>
        <p:spPr/>
        <p:txBody>
          <a:bodyPr>
            <a:normAutofit fontScale="90000"/>
          </a:bodyPr>
          <a:lstStyle/>
          <a:p>
            <a:pPr algn="ctr"/>
            <a:r>
              <a:rPr lang="en-US" sz="4000" dirty="0"/>
              <a:t>SUNY Buffalo State’s </a:t>
            </a:r>
            <a:br>
              <a:rPr lang="en-US" sz="4000" dirty="0"/>
            </a:br>
            <a:r>
              <a:rPr lang="en-US" sz="4000" dirty="0"/>
              <a:t>Student Achievement Programs</a:t>
            </a:r>
          </a:p>
        </p:txBody>
      </p:sp>
      <p:sp>
        <p:nvSpPr>
          <p:cNvPr id="3" name="Content Placeholder 2">
            <a:extLst>
              <a:ext uri="{FF2B5EF4-FFF2-40B4-BE49-F238E27FC236}">
                <a16:creationId xmlns:a16="http://schemas.microsoft.com/office/drawing/2014/main" id="{062EAD36-3BA1-4FBF-861B-A723CA0BF5A2}"/>
              </a:ext>
            </a:extLst>
          </p:cNvPr>
          <p:cNvSpPr>
            <a:spLocks noGrp="1"/>
          </p:cNvSpPr>
          <p:nvPr>
            <p:ph type="subTitle" idx="1"/>
          </p:nvPr>
        </p:nvSpPr>
        <p:spPr/>
        <p:txBody>
          <a:bodyPr>
            <a:normAutofit/>
          </a:bodyPr>
          <a:lstStyle/>
          <a:p>
            <a:pPr lvl="2"/>
            <a:endParaRPr lang="en-US" dirty="0"/>
          </a:p>
          <a:p>
            <a:endParaRPr lang="en-US" dirty="0"/>
          </a:p>
        </p:txBody>
      </p:sp>
      <p:pic>
        <p:nvPicPr>
          <p:cNvPr id="5" name="Picture 4" descr="A group of people standing in front of a crowd&#10;&#10;Description automatically generated">
            <a:extLst>
              <a:ext uri="{FF2B5EF4-FFF2-40B4-BE49-F238E27FC236}">
                <a16:creationId xmlns:a16="http://schemas.microsoft.com/office/drawing/2014/main" id="{4A689A09-ECC7-44DF-9A3B-EC09AB459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5924" y="3440289"/>
            <a:ext cx="9180151" cy="2763633"/>
          </a:xfrm>
          <a:prstGeom prst="rect">
            <a:avLst/>
          </a:prstGeom>
        </p:spPr>
      </p:pic>
    </p:spTree>
    <p:extLst>
      <p:ext uri="{BB962C8B-B14F-4D97-AF65-F5344CB8AC3E}">
        <p14:creationId xmlns:p14="http://schemas.microsoft.com/office/powerpoint/2010/main" val="139854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19DB-1ACC-4892-8A67-6ACBDD937F4A}"/>
              </a:ext>
            </a:extLst>
          </p:cNvPr>
          <p:cNvSpPr>
            <a:spLocks noGrp="1"/>
          </p:cNvSpPr>
          <p:nvPr>
            <p:ph type="title"/>
          </p:nvPr>
        </p:nvSpPr>
        <p:spPr/>
        <p:txBody>
          <a:bodyPr>
            <a:normAutofit/>
          </a:bodyPr>
          <a:lstStyle/>
          <a:p>
            <a:pPr algn="ctr"/>
            <a:r>
              <a:rPr lang="en-US" dirty="0"/>
              <a:t>Summer Bridge Program</a:t>
            </a:r>
          </a:p>
        </p:txBody>
      </p:sp>
      <p:sp>
        <p:nvSpPr>
          <p:cNvPr id="3" name="Content Placeholder 2">
            <a:extLst>
              <a:ext uri="{FF2B5EF4-FFF2-40B4-BE49-F238E27FC236}">
                <a16:creationId xmlns:a16="http://schemas.microsoft.com/office/drawing/2014/main" id="{8758753A-FFC1-4CC6-8F32-6A7CAE849892}"/>
              </a:ext>
            </a:extLst>
          </p:cNvPr>
          <p:cNvSpPr>
            <a:spLocks noGrp="1"/>
          </p:cNvSpPr>
          <p:nvPr>
            <p:ph idx="1"/>
          </p:nvPr>
        </p:nvSpPr>
        <p:spPr>
          <a:xfrm>
            <a:off x="304800" y="1143000"/>
            <a:ext cx="7041504" cy="4953000"/>
          </a:xfrm>
        </p:spPr>
        <p:txBody>
          <a:bodyPr>
            <a:normAutofit fontScale="85000" lnSpcReduction="20000"/>
          </a:bodyPr>
          <a:lstStyle/>
          <a:p>
            <a:pPr marL="0" indent="0">
              <a:buNone/>
            </a:pPr>
            <a:r>
              <a:rPr lang="en-US" dirty="0"/>
              <a:t>The Summer Bridge program offers incoming first-year students a one-week transition to college experience. The program is open to general admit incoming first-year students.</a:t>
            </a:r>
          </a:p>
          <a:p>
            <a:pPr marL="0" indent="0">
              <a:buNone/>
            </a:pPr>
            <a:endParaRPr lang="en-US" dirty="0"/>
          </a:p>
          <a:p>
            <a:pPr marL="0" indent="0">
              <a:buNone/>
            </a:pPr>
            <a:r>
              <a:rPr lang="en-US" b="1" dirty="0"/>
              <a:t>The Summer Bridge program offers several benefits:</a:t>
            </a:r>
            <a:endParaRPr lang="en-US" dirty="0"/>
          </a:p>
          <a:p>
            <a:pPr lvl="0"/>
            <a:r>
              <a:rPr lang="en-US" dirty="0"/>
              <a:t>One free college credit toward Fall semester</a:t>
            </a:r>
          </a:p>
          <a:p>
            <a:pPr lvl="0"/>
            <a:r>
              <a:rPr lang="en-US" dirty="0"/>
              <a:t>Early residence hall move-in for residential students</a:t>
            </a:r>
          </a:p>
          <a:p>
            <a:pPr lvl="0"/>
            <a:r>
              <a:rPr lang="en-US" dirty="0"/>
              <a:t>Matched with a peer mentor who will provide year-long support</a:t>
            </a:r>
          </a:p>
          <a:p>
            <a:pPr lvl="0"/>
            <a:r>
              <a:rPr lang="en-US" dirty="0"/>
              <a:t>Build a connection to campus and develop a social network</a:t>
            </a:r>
          </a:p>
          <a:p>
            <a:pPr lvl="0"/>
            <a:r>
              <a:rPr lang="en-US" dirty="0"/>
              <a:t>Sessions on making a successful transition into college</a:t>
            </a:r>
          </a:p>
          <a:p>
            <a:endParaRPr lang="en-US" dirty="0"/>
          </a:p>
        </p:txBody>
      </p:sp>
      <p:pic>
        <p:nvPicPr>
          <p:cNvPr id="6" name="Picture 5">
            <a:extLst>
              <a:ext uri="{FF2B5EF4-FFF2-40B4-BE49-F238E27FC236}">
                <a16:creationId xmlns:a16="http://schemas.microsoft.com/office/drawing/2014/main" id="{EC217E04-DDA6-45AE-810C-299BBC676250}"/>
              </a:ext>
            </a:extLst>
          </p:cNvPr>
          <p:cNvPicPr/>
          <p:nvPr/>
        </p:nvPicPr>
        <p:blipFill>
          <a:blip r:embed="rId2"/>
          <a:stretch>
            <a:fillRect/>
          </a:stretch>
        </p:blipFill>
        <p:spPr>
          <a:xfrm>
            <a:off x="7500815" y="1676400"/>
            <a:ext cx="4183185" cy="3288665"/>
          </a:xfrm>
          <a:prstGeom prst="rect">
            <a:avLst/>
          </a:prstGeom>
        </p:spPr>
      </p:pic>
    </p:spTree>
    <p:extLst>
      <p:ext uri="{BB962C8B-B14F-4D97-AF65-F5344CB8AC3E}">
        <p14:creationId xmlns:p14="http://schemas.microsoft.com/office/powerpoint/2010/main" val="2879666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8B295-4660-4380-A9DC-B9AFC5085F74}"/>
              </a:ext>
            </a:extLst>
          </p:cNvPr>
          <p:cNvSpPr>
            <a:spLocks noGrp="1"/>
          </p:cNvSpPr>
          <p:nvPr>
            <p:ph type="title"/>
          </p:nvPr>
        </p:nvSpPr>
        <p:spPr/>
        <p:txBody>
          <a:bodyPr>
            <a:normAutofit/>
          </a:bodyPr>
          <a:lstStyle/>
          <a:p>
            <a:pPr algn="ctr"/>
            <a:r>
              <a:rPr lang="en-US" dirty="0"/>
              <a:t>Peer Mentoring Program</a:t>
            </a:r>
          </a:p>
        </p:txBody>
      </p:sp>
      <p:sp>
        <p:nvSpPr>
          <p:cNvPr id="3" name="Content Placeholder 2">
            <a:extLst>
              <a:ext uri="{FF2B5EF4-FFF2-40B4-BE49-F238E27FC236}">
                <a16:creationId xmlns:a16="http://schemas.microsoft.com/office/drawing/2014/main" id="{7C46E110-0807-4B52-8B61-6FC9D4D08949}"/>
              </a:ext>
            </a:extLst>
          </p:cNvPr>
          <p:cNvSpPr>
            <a:spLocks noGrp="1"/>
          </p:cNvSpPr>
          <p:nvPr>
            <p:ph idx="1"/>
          </p:nvPr>
        </p:nvSpPr>
        <p:spPr>
          <a:xfrm>
            <a:off x="304800" y="1143000"/>
            <a:ext cx="7534055" cy="5029200"/>
          </a:xfrm>
        </p:spPr>
        <p:txBody>
          <a:bodyPr>
            <a:normAutofit fontScale="77500" lnSpcReduction="20000"/>
          </a:bodyPr>
          <a:lstStyle/>
          <a:p>
            <a:pPr marL="0" indent="0">
              <a:buNone/>
            </a:pPr>
            <a:r>
              <a:rPr lang="en-US" dirty="0"/>
              <a:t>The Peer Mentoring program at Buffalo State connects successful upper-class students with first-year students to help them with the social and academic adjustment to college life. Peer Mentors connect with their first-year mentees the entire academic year to ensure they are finding their way to academic success at Buffalo State.  </a:t>
            </a:r>
          </a:p>
          <a:p>
            <a:pPr marL="0" indent="0">
              <a:buNone/>
            </a:pPr>
            <a:endParaRPr lang="en-US" dirty="0"/>
          </a:p>
          <a:p>
            <a:pPr marL="0" indent="0">
              <a:buNone/>
            </a:pPr>
            <a:r>
              <a:rPr lang="en-US" b="1" dirty="0"/>
              <a:t>The Peer Mentoring Program offers several benefits:</a:t>
            </a:r>
            <a:endParaRPr lang="en-US" dirty="0"/>
          </a:p>
          <a:p>
            <a:pPr lvl="0"/>
            <a:r>
              <a:rPr lang="en-US" dirty="0"/>
              <a:t>Connection to a group of other first-year students who have similar majors or interests</a:t>
            </a:r>
          </a:p>
          <a:p>
            <a:pPr lvl="0"/>
            <a:r>
              <a:rPr lang="en-US" dirty="0"/>
              <a:t>Mentees receive guidance, support, and encouragement from Peer Mentors during the transition to college life at Buffalo State</a:t>
            </a:r>
          </a:p>
          <a:p>
            <a:pPr lvl="0"/>
            <a:r>
              <a:rPr lang="en-US" dirty="0"/>
              <a:t>Provides mentees with educational, campus resource, student organization, and team building opportunities</a:t>
            </a:r>
          </a:p>
          <a:p>
            <a:pPr lvl="0"/>
            <a:r>
              <a:rPr lang="en-US" dirty="0"/>
              <a:t>Connects mentees to other campus offices that may help them succeed</a:t>
            </a:r>
          </a:p>
          <a:p>
            <a:endParaRPr lang="en-US" dirty="0"/>
          </a:p>
        </p:txBody>
      </p:sp>
      <p:pic>
        <p:nvPicPr>
          <p:cNvPr id="7" name="Picture 6">
            <a:extLst>
              <a:ext uri="{FF2B5EF4-FFF2-40B4-BE49-F238E27FC236}">
                <a16:creationId xmlns:a16="http://schemas.microsoft.com/office/drawing/2014/main" id="{190704BE-8324-4FF0-87DC-BBE7FB95EBE0}"/>
              </a:ext>
            </a:extLst>
          </p:cNvPr>
          <p:cNvPicPr>
            <a:picLocks noChangeAspect="1"/>
          </p:cNvPicPr>
          <p:nvPr/>
        </p:nvPicPr>
        <p:blipFill>
          <a:blip r:embed="rId2"/>
          <a:stretch>
            <a:fillRect/>
          </a:stretch>
        </p:blipFill>
        <p:spPr>
          <a:xfrm>
            <a:off x="7804858" y="1767805"/>
            <a:ext cx="4367213" cy="3322389"/>
          </a:xfrm>
          <a:prstGeom prst="rect">
            <a:avLst/>
          </a:prstGeom>
        </p:spPr>
      </p:pic>
    </p:spTree>
    <p:extLst>
      <p:ext uri="{BB962C8B-B14F-4D97-AF65-F5344CB8AC3E}">
        <p14:creationId xmlns:p14="http://schemas.microsoft.com/office/powerpoint/2010/main" val="133645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DFEEF-38F1-417A-B146-0C19EEC095C4}"/>
              </a:ext>
            </a:extLst>
          </p:cNvPr>
          <p:cNvSpPr>
            <a:spLocks noGrp="1"/>
          </p:cNvSpPr>
          <p:nvPr>
            <p:ph type="title"/>
          </p:nvPr>
        </p:nvSpPr>
        <p:spPr/>
        <p:txBody>
          <a:bodyPr>
            <a:normAutofit/>
          </a:bodyPr>
          <a:lstStyle/>
          <a:p>
            <a:pPr algn="ctr"/>
            <a:r>
              <a:rPr lang="en-US" dirty="0"/>
              <a:t>Supplemental Instruction</a:t>
            </a:r>
          </a:p>
        </p:txBody>
      </p:sp>
      <p:sp>
        <p:nvSpPr>
          <p:cNvPr id="3" name="Content Placeholder 2">
            <a:extLst>
              <a:ext uri="{FF2B5EF4-FFF2-40B4-BE49-F238E27FC236}">
                <a16:creationId xmlns:a16="http://schemas.microsoft.com/office/drawing/2014/main" id="{DE168903-2444-4E5B-923F-BD7B6037BA6B}"/>
              </a:ext>
            </a:extLst>
          </p:cNvPr>
          <p:cNvSpPr>
            <a:spLocks noGrp="1"/>
          </p:cNvSpPr>
          <p:nvPr>
            <p:ph idx="1"/>
          </p:nvPr>
        </p:nvSpPr>
        <p:spPr>
          <a:xfrm>
            <a:off x="304800" y="1143000"/>
            <a:ext cx="6477000" cy="4953000"/>
          </a:xfrm>
        </p:spPr>
        <p:txBody>
          <a:bodyPr>
            <a:normAutofit fontScale="62500" lnSpcReduction="20000"/>
          </a:bodyPr>
          <a:lstStyle/>
          <a:p>
            <a:pPr marL="0" indent="0">
              <a:buNone/>
            </a:pPr>
            <a:r>
              <a:rPr lang="en-US" sz="2900" dirty="0"/>
              <a:t>The Supplemental Instruction (SI) sessions are scheduled group meetings in which SI Leaders (who are academically successful Buffalo State students) help students in the SI course review notes, discuss readings, develop organizational tools, and prepare for assignments and examinations. Courses that included SI time have a required additional hour built into students' schedule.</a:t>
            </a:r>
          </a:p>
          <a:p>
            <a:pPr marL="0" indent="0">
              <a:buNone/>
            </a:pPr>
            <a:endParaRPr lang="en-US" sz="2900" dirty="0"/>
          </a:p>
          <a:p>
            <a:pPr marL="0" indent="0">
              <a:buNone/>
            </a:pPr>
            <a:r>
              <a:rPr lang="en-US" sz="2900" b="1" dirty="0"/>
              <a:t>The Supplemental Instruction Program offers several benefits:</a:t>
            </a:r>
            <a:endParaRPr lang="en-US" sz="2900" dirty="0"/>
          </a:p>
          <a:p>
            <a:pPr lvl="0"/>
            <a:r>
              <a:rPr lang="en-US" sz="2900" dirty="0"/>
              <a:t>Free peer-led sessions by successful Buffalo State upperclassman</a:t>
            </a:r>
          </a:p>
          <a:p>
            <a:pPr lvl="0"/>
            <a:r>
              <a:rPr lang="en-US" sz="2900" dirty="0"/>
              <a:t>An additional hour of support for challenging courses</a:t>
            </a:r>
          </a:p>
          <a:p>
            <a:pPr lvl="0"/>
            <a:r>
              <a:rPr lang="en-US" sz="2900" dirty="0"/>
              <a:t>Learn additional study techniques which will help in all Buffalo State courses</a:t>
            </a:r>
          </a:p>
          <a:p>
            <a:pPr lvl="0"/>
            <a:r>
              <a:rPr lang="en-US" sz="2900" dirty="0"/>
              <a:t>Better preparation for exams, quizzes, and homework</a:t>
            </a:r>
          </a:p>
          <a:p>
            <a:pPr lvl="0"/>
            <a:r>
              <a:rPr lang="en-US" sz="2900" dirty="0"/>
              <a:t>Students collaborate and engage more with their peers</a:t>
            </a:r>
          </a:p>
          <a:p>
            <a:endParaRPr lang="en-US" dirty="0"/>
          </a:p>
        </p:txBody>
      </p:sp>
      <p:pic>
        <p:nvPicPr>
          <p:cNvPr id="8" name="Picture 7">
            <a:extLst>
              <a:ext uri="{FF2B5EF4-FFF2-40B4-BE49-F238E27FC236}">
                <a16:creationId xmlns:a16="http://schemas.microsoft.com/office/drawing/2014/main" id="{5E8AFA25-CA47-456D-8199-FBE6C29B180E}"/>
              </a:ext>
            </a:extLst>
          </p:cNvPr>
          <p:cNvPicPr>
            <a:picLocks noChangeAspect="1"/>
          </p:cNvPicPr>
          <p:nvPr/>
        </p:nvPicPr>
        <p:blipFill>
          <a:blip r:embed="rId2"/>
          <a:stretch>
            <a:fillRect/>
          </a:stretch>
        </p:blipFill>
        <p:spPr>
          <a:xfrm>
            <a:off x="7215675" y="1270236"/>
            <a:ext cx="4462463" cy="4317528"/>
          </a:xfrm>
          <a:prstGeom prst="rect">
            <a:avLst/>
          </a:prstGeom>
        </p:spPr>
      </p:pic>
    </p:spTree>
    <p:extLst>
      <p:ext uri="{BB962C8B-B14F-4D97-AF65-F5344CB8AC3E}">
        <p14:creationId xmlns:p14="http://schemas.microsoft.com/office/powerpoint/2010/main" val="741052133"/>
      </p:ext>
    </p:extLst>
  </p:cSld>
  <p:clrMapOvr>
    <a:masterClrMapping/>
  </p:clrMapOvr>
</p:sld>
</file>

<file path=ppt/theme/theme1.xml><?xml version="1.0" encoding="utf-8"?>
<a:theme xmlns:a="http://schemas.openxmlformats.org/drawingml/2006/main" name="1_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1238</TotalTime>
  <Words>1662</Words>
  <Application>Microsoft Office PowerPoint</Application>
  <PresentationFormat>Widescreen</PresentationFormat>
  <Paragraphs>271</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Trebuchet MS</vt:lpstr>
      <vt:lpstr>1_crest</vt:lpstr>
      <vt:lpstr>PowerPoint Presentation</vt:lpstr>
      <vt:lpstr>Creating a Culture of Leadership: Managing Large-Scale Retention Programs with Undergraduate Peer Leaders </vt:lpstr>
      <vt:lpstr>Session Agenda</vt:lpstr>
      <vt:lpstr>Introduction of Presenters</vt:lpstr>
      <vt:lpstr>Introduction SUNY Buffalo State</vt:lpstr>
      <vt:lpstr>SUNY Buffalo State’s  Student Achievement Programs</vt:lpstr>
      <vt:lpstr>Summer Bridge Program</vt:lpstr>
      <vt:lpstr>Peer Mentoring Program</vt:lpstr>
      <vt:lpstr>Supplemental Instruction</vt:lpstr>
      <vt:lpstr>Student Achievement Programs’ Staffing Model &amp; Recruitment Plan </vt:lpstr>
      <vt:lpstr>Number of Students &amp; Initial Program Staff</vt:lpstr>
      <vt:lpstr>How can one Director provide support to all students and staff in large-scale retention programs?</vt:lpstr>
      <vt:lpstr>Number of Students &amp; Program Staff for Each Program</vt:lpstr>
      <vt:lpstr>Recruiting Summer Bridge Mentors/Senior Peer Mentors</vt:lpstr>
      <vt:lpstr>Recruiting Peer Mentors/Senior Peer Mentors</vt:lpstr>
      <vt:lpstr>Recruiting SI Leaders/Senior SI Leaders</vt:lpstr>
      <vt:lpstr>Student Achievement Programs’ Staffing Model: Hierarchies of Support</vt:lpstr>
      <vt:lpstr>Summer Bridge Hierarchy of Support</vt:lpstr>
      <vt:lpstr>Peer Mentoring Hierarchy of Support</vt:lpstr>
      <vt:lpstr>Supplemental Instruction Hierarchy of Support</vt:lpstr>
      <vt:lpstr>Student Achievement Programs:  A Dive Into the Program Materials</vt:lpstr>
      <vt:lpstr>Summer Bridge Materials</vt:lpstr>
      <vt:lpstr>Peer Mentoring Materials</vt:lpstr>
      <vt:lpstr>Supplemental Instruction Materials</vt:lpstr>
      <vt:lpstr>Student Achievement Programs’ Staffing Model: The Power of Paraprofessionals</vt:lpstr>
      <vt:lpstr>Why is creating a culture of leadership with undergraduate peer leaders beneficial? </vt:lpstr>
      <vt:lpstr>Why is creating a culture of leadership with undergraduate peer leaders beneficial? </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norrisma1</dc:creator>
  <cp:lastModifiedBy>Baer, Emily C</cp:lastModifiedBy>
  <cp:revision>72</cp:revision>
  <dcterms:created xsi:type="dcterms:W3CDTF">2013-01-29T14:57:17Z</dcterms:created>
  <dcterms:modified xsi:type="dcterms:W3CDTF">2019-10-25T15:28:28Z</dcterms:modified>
</cp:coreProperties>
</file>