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8" r:id="rId5"/>
    <p:sldId id="257" r:id="rId6"/>
    <p:sldId id="274" r:id="rId7"/>
    <p:sldId id="271" r:id="rId8"/>
    <p:sldId id="281" r:id="rId9"/>
    <p:sldId id="275" r:id="rId10"/>
    <p:sldId id="276" r:id="rId11"/>
    <p:sldId id="272" r:id="rId12"/>
    <p:sldId id="273" r:id="rId13"/>
    <p:sldId id="278" r:id="rId14"/>
    <p:sldId id="259" r:id="rId15"/>
    <p:sldId id="279" r:id="rId16"/>
    <p:sldId id="280" r:id="rId17"/>
    <p:sldId id="262" r:id="rId18"/>
    <p:sldId id="264" r:id="rId19"/>
    <p:sldId id="267" r:id="rId20"/>
    <p:sldId id="269" r:id="rId21"/>
    <p:sldId id="277"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4D983E-6BC1-472F-833A-EB22753D26F0}" v="57" dt="2020-03-24T17:51:00.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p:restoredTop sz="94762"/>
  </p:normalViewPr>
  <p:slideViewPr>
    <p:cSldViewPr snapToGrid="0" snapToObjects="1">
      <p:cViewPr>
        <p:scale>
          <a:sx n="100" d="100"/>
          <a:sy n="100" d="100"/>
        </p:scale>
        <p:origin x="888" y="30"/>
      </p:cViewPr>
      <p:guideLst/>
    </p:cSldViewPr>
  </p:slideViewPr>
  <p:notesTextViewPr>
    <p:cViewPr>
      <p:scale>
        <a:sx n="1" d="1"/>
        <a:sy n="1" d="1"/>
      </p:scale>
      <p:origin x="0" y="0"/>
    </p:cViewPr>
  </p:notesTextViewPr>
  <p:sorterViewPr>
    <p:cViewPr>
      <p:scale>
        <a:sx n="100" d="100"/>
        <a:sy n="100" d="100"/>
      </p:scale>
      <p:origin x="0" y="-8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userId="00224541-f3fe-49fb-80c3-371510a6a39a" providerId="ADAL" clId="{534D983E-6BC1-472F-833A-EB22753D26F0}"/>
    <pc:docChg chg="undo custSel addSld delSld modSld sldOrd">
      <pc:chgData name="Lisa" userId="00224541-f3fe-49fb-80c3-371510a6a39a" providerId="ADAL" clId="{534D983E-6BC1-472F-833A-EB22753D26F0}" dt="2020-03-24T17:57:55.700" v="2018" actId="478"/>
      <pc:docMkLst>
        <pc:docMk/>
      </pc:docMkLst>
      <pc:sldChg chg="delSp add del setBg delDesignElem">
        <pc:chgData name="Lisa" userId="00224541-f3fe-49fb-80c3-371510a6a39a" providerId="ADAL" clId="{534D983E-6BC1-472F-833A-EB22753D26F0}" dt="2020-03-24T16:15:12.124" v="83" actId="47"/>
        <pc:sldMkLst>
          <pc:docMk/>
          <pc:sldMk cId="1879942671" sldId="256"/>
        </pc:sldMkLst>
        <pc:spChg chg="del">
          <ac:chgData name="Lisa" userId="00224541-f3fe-49fb-80c3-371510a6a39a" providerId="ADAL" clId="{534D983E-6BC1-472F-833A-EB22753D26F0}" dt="2020-03-24T16:15:03.416" v="76"/>
          <ac:spMkLst>
            <pc:docMk/>
            <pc:sldMk cId="1879942671" sldId="256"/>
            <ac:spMk id="47" creationId="{33428ACC-71EC-4171-9527-10983BA6B41D}"/>
          </ac:spMkLst>
        </pc:spChg>
        <pc:spChg chg="del">
          <ac:chgData name="Lisa" userId="00224541-f3fe-49fb-80c3-371510a6a39a" providerId="ADAL" clId="{534D983E-6BC1-472F-833A-EB22753D26F0}" dt="2020-03-24T16:15:03.416" v="76"/>
          <ac:spMkLst>
            <pc:docMk/>
            <pc:sldMk cId="1879942671" sldId="256"/>
            <ac:spMk id="49" creationId="{8D4480B4-953D-41FA-9052-09AB3A026947}"/>
          </ac:spMkLst>
        </pc:spChg>
        <pc:cxnChg chg="del">
          <ac:chgData name="Lisa" userId="00224541-f3fe-49fb-80c3-371510a6a39a" providerId="ADAL" clId="{534D983E-6BC1-472F-833A-EB22753D26F0}" dt="2020-03-24T16:15:03.416" v="76"/>
          <ac:cxnSpMkLst>
            <pc:docMk/>
            <pc:sldMk cId="1879942671" sldId="256"/>
            <ac:cxnSpMk id="48" creationId="{BA22713B-ABB6-4391-97F9-0449A2B9B664}"/>
          </ac:cxnSpMkLst>
        </pc:cxnChg>
      </pc:sldChg>
      <pc:sldChg chg="modSp add mod">
        <pc:chgData name="Lisa" userId="00224541-f3fe-49fb-80c3-371510a6a39a" providerId="ADAL" clId="{534D983E-6BC1-472F-833A-EB22753D26F0}" dt="2020-03-24T17:33:06.196" v="1757" actId="14100"/>
        <pc:sldMkLst>
          <pc:docMk/>
          <pc:sldMk cId="1655418276" sldId="257"/>
        </pc:sldMkLst>
        <pc:spChg chg="mod">
          <ac:chgData name="Lisa" userId="00224541-f3fe-49fb-80c3-371510a6a39a" providerId="ADAL" clId="{534D983E-6BC1-472F-833A-EB22753D26F0}" dt="2020-03-24T17:33:06.196" v="1757" actId="14100"/>
          <ac:spMkLst>
            <pc:docMk/>
            <pc:sldMk cId="1655418276" sldId="257"/>
            <ac:spMk id="3" creationId="{0EB423D7-370F-45E2-9AED-F2EC4201A18C}"/>
          </ac:spMkLst>
        </pc:spChg>
      </pc:sldChg>
      <pc:sldChg chg="modSp mod">
        <pc:chgData name="Lisa" userId="00224541-f3fe-49fb-80c3-371510a6a39a" providerId="ADAL" clId="{534D983E-6BC1-472F-833A-EB22753D26F0}" dt="2020-03-24T16:14:06.854" v="73" actId="1076"/>
        <pc:sldMkLst>
          <pc:docMk/>
          <pc:sldMk cId="2919431528" sldId="258"/>
        </pc:sldMkLst>
        <pc:spChg chg="mod">
          <ac:chgData name="Lisa" userId="00224541-f3fe-49fb-80c3-371510a6a39a" providerId="ADAL" clId="{534D983E-6BC1-472F-833A-EB22753D26F0}" dt="2020-03-24T16:14:06.854" v="73" actId="1076"/>
          <ac:spMkLst>
            <pc:docMk/>
            <pc:sldMk cId="2919431528" sldId="258"/>
            <ac:spMk id="3" creationId="{00000000-0000-0000-0000-000000000000}"/>
          </ac:spMkLst>
        </pc:spChg>
      </pc:sldChg>
      <pc:sldChg chg="addSp delSp modSp add mod">
        <pc:chgData name="Lisa" userId="00224541-f3fe-49fb-80c3-371510a6a39a" providerId="ADAL" clId="{534D983E-6BC1-472F-833A-EB22753D26F0}" dt="2020-03-24T17:47:14.205" v="1766" actId="1076"/>
        <pc:sldMkLst>
          <pc:docMk/>
          <pc:sldMk cId="3772501524" sldId="259"/>
        </pc:sldMkLst>
        <pc:spChg chg="mod">
          <ac:chgData name="Lisa" userId="00224541-f3fe-49fb-80c3-371510a6a39a" providerId="ADAL" clId="{534D983E-6BC1-472F-833A-EB22753D26F0}" dt="2020-03-24T17:47:04.460" v="1763" actId="1076"/>
          <ac:spMkLst>
            <pc:docMk/>
            <pc:sldMk cId="3772501524" sldId="259"/>
            <ac:spMk id="2" creationId="{6AAD5414-D8C6-4876-B166-ADEBDF5FBF3F}"/>
          </ac:spMkLst>
        </pc:spChg>
        <pc:spChg chg="mod">
          <ac:chgData name="Lisa" userId="00224541-f3fe-49fb-80c3-371510a6a39a" providerId="ADAL" clId="{534D983E-6BC1-472F-833A-EB22753D26F0}" dt="2020-03-24T17:47:11.413" v="1765" actId="1076"/>
          <ac:spMkLst>
            <pc:docMk/>
            <pc:sldMk cId="3772501524" sldId="259"/>
            <ac:spMk id="3" creationId="{9D570DC5-0280-4BAF-877A-4BBBB4DEA41E}"/>
          </ac:spMkLst>
        </pc:spChg>
        <pc:spChg chg="del mod">
          <ac:chgData name="Lisa" userId="00224541-f3fe-49fb-80c3-371510a6a39a" providerId="ADAL" clId="{534D983E-6BC1-472F-833A-EB22753D26F0}" dt="2020-03-24T17:46:54.407" v="1760" actId="21"/>
          <ac:spMkLst>
            <pc:docMk/>
            <pc:sldMk cId="3772501524" sldId="259"/>
            <ac:spMk id="4" creationId="{1CDA7828-68B5-42B6-A1A2-476332645616}"/>
          </ac:spMkLst>
        </pc:spChg>
        <pc:spChg chg="mod">
          <ac:chgData name="Lisa" userId="00224541-f3fe-49fb-80c3-371510a6a39a" providerId="ADAL" clId="{534D983E-6BC1-472F-833A-EB22753D26F0}" dt="2020-03-24T17:47:14.205" v="1766" actId="1076"/>
          <ac:spMkLst>
            <pc:docMk/>
            <pc:sldMk cId="3772501524" sldId="259"/>
            <ac:spMk id="5" creationId="{82FDF937-2926-46FE-B791-476516B65BE6}"/>
          </ac:spMkLst>
        </pc:spChg>
        <pc:spChg chg="add del mod">
          <ac:chgData name="Lisa" userId="00224541-f3fe-49fb-80c3-371510a6a39a" providerId="ADAL" clId="{534D983E-6BC1-472F-833A-EB22753D26F0}" dt="2020-03-24T17:46:57.109" v="1761" actId="478"/>
          <ac:spMkLst>
            <pc:docMk/>
            <pc:sldMk cId="3772501524" sldId="259"/>
            <ac:spMk id="7" creationId="{6AE04BF7-A9FB-48DD-9BAE-EF82DE41461B}"/>
          </ac:spMkLst>
        </pc:spChg>
      </pc:sldChg>
      <pc:sldChg chg="delSp add ord setBg delDesignElem">
        <pc:chgData name="Lisa" userId="00224541-f3fe-49fb-80c3-371510a6a39a" providerId="ADAL" clId="{534D983E-6BC1-472F-833A-EB22753D26F0}" dt="2020-03-24T17:57:44.870" v="2017"/>
        <pc:sldMkLst>
          <pc:docMk/>
          <pc:sldMk cId="4119678049" sldId="262"/>
        </pc:sldMkLst>
        <pc:spChg chg="del">
          <ac:chgData name="Lisa" userId="00224541-f3fe-49fb-80c3-371510a6a39a" providerId="ADAL" clId="{534D983E-6BC1-472F-833A-EB22753D26F0}" dt="2020-03-24T16:15:03.416" v="76"/>
          <ac:spMkLst>
            <pc:docMk/>
            <pc:sldMk cId="4119678049" sldId="262"/>
            <ac:spMk id="12" creationId="{39E3965E-AC41-4711-9D10-E25ABB132D86}"/>
          </ac:spMkLst>
        </pc:spChg>
        <pc:spChg chg="del">
          <ac:chgData name="Lisa" userId="00224541-f3fe-49fb-80c3-371510a6a39a" providerId="ADAL" clId="{534D983E-6BC1-472F-833A-EB22753D26F0}" dt="2020-03-24T16:15:03.416" v="76"/>
          <ac:spMkLst>
            <pc:docMk/>
            <pc:sldMk cId="4119678049" sldId="262"/>
            <ac:spMk id="16" creationId="{33428ACC-71EC-4171-9527-10983BA6B41D}"/>
          </ac:spMkLst>
        </pc:spChg>
        <pc:spChg chg="del">
          <ac:chgData name="Lisa" userId="00224541-f3fe-49fb-80c3-371510a6a39a" providerId="ADAL" clId="{534D983E-6BC1-472F-833A-EB22753D26F0}" dt="2020-03-24T16:15:03.416" v="76"/>
          <ac:spMkLst>
            <pc:docMk/>
            <pc:sldMk cId="4119678049" sldId="262"/>
            <ac:spMk id="20" creationId="{8D4480B4-953D-41FA-9052-09AB3A026947}"/>
          </ac:spMkLst>
        </pc:spChg>
        <pc:cxnChg chg="del">
          <ac:chgData name="Lisa" userId="00224541-f3fe-49fb-80c3-371510a6a39a" providerId="ADAL" clId="{534D983E-6BC1-472F-833A-EB22753D26F0}" dt="2020-03-24T16:15:03.416" v="76"/>
          <ac:cxnSpMkLst>
            <pc:docMk/>
            <pc:sldMk cId="4119678049" sldId="262"/>
            <ac:cxnSpMk id="14" creationId="{1F5DC8C3-BA5F-4EED-BB9A-A14272BD82A1}"/>
          </ac:cxnSpMkLst>
        </pc:cxnChg>
        <pc:cxnChg chg="del">
          <ac:chgData name="Lisa" userId="00224541-f3fe-49fb-80c3-371510a6a39a" providerId="ADAL" clId="{534D983E-6BC1-472F-833A-EB22753D26F0}" dt="2020-03-24T16:15:03.416" v="76"/>
          <ac:cxnSpMkLst>
            <pc:docMk/>
            <pc:sldMk cId="4119678049" sldId="262"/>
            <ac:cxnSpMk id="18" creationId="{BA22713B-ABB6-4391-97F9-0449A2B9B664}"/>
          </ac:cxnSpMkLst>
        </pc:cxnChg>
      </pc:sldChg>
      <pc:sldChg chg="modSp add mod">
        <pc:chgData name="Lisa" userId="00224541-f3fe-49fb-80c3-371510a6a39a" providerId="ADAL" clId="{534D983E-6BC1-472F-833A-EB22753D26F0}" dt="2020-03-24T16:15:04.142" v="81" actId="27636"/>
        <pc:sldMkLst>
          <pc:docMk/>
          <pc:sldMk cId="1677546763" sldId="264"/>
        </pc:sldMkLst>
        <pc:spChg chg="mod">
          <ac:chgData name="Lisa" userId="00224541-f3fe-49fb-80c3-371510a6a39a" providerId="ADAL" clId="{534D983E-6BC1-472F-833A-EB22753D26F0}" dt="2020-03-24T16:15:04.142" v="81" actId="27636"/>
          <ac:spMkLst>
            <pc:docMk/>
            <pc:sldMk cId="1677546763" sldId="264"/>
            <ac:spMk id="3" creationId="{18389076-79A0-4CF9-B711-100194FAFE52}"/>
          </ac:spMkLst>
        </pc:spChg>
      </pc:sldChg>
      <pc:sldChg chg="add">
        <pc:chgData name="Lisa" userId="00224541-f3fe-49fb-80c3-371510a6a39a" providerId="ADAL" clId="{534D983E-6BC1-472F-833A-EB22753D26F0}" dt="2020-03-24T16:15:03.416" v="76"/>
        <pc:sldMkLst>
          <pc:docMk/>
          <pc:sldMk cId="1419112016" sldId="267"/>
        </pc:sldMkLst>
      </pc:sldChg>
      <pc:sldChg chg="delSp modSp add mod">
        <pc:chgData name="Lisa" userId="00224541-f3fe-49fb-80c3-371510a6a39a" providerId="ADAL" clId="{534D983E-6BC1-472F-833A-EB22753D26F0}" dt="2020-03-24T17:32:15.622" v="1740"/>
        <pc:sldMkLst>
          <pc:docMk/>
          <pc:sldMk cId="3715804019" sldId="269"/>
        </pc:sldMkLst>
        <pc:spChg chg="mod">
          <ac:chgData name="Lisa" userId="00224541-f3fe-49fb-80c3-371510a6a39a" providerId="ADAL" clId="{534D983E-6BC1-472F-833A-EB22753D26F0}" dt="2020-03-24T16:15:04.182" v="82" actId="27636"/>
          <ac:spMkLst>
            <pc:docMk/>
            <pc:sldMk cId="3715804019" sldId="269"/>
            <ac:spMk id="3" creationId="{18389076-79A0-4CF9-B711-100194FAFE52}"/>
          </ac:spMkLst>
        </pc:spChg>
        <pc:spChg chg="del mod">
          <ac:chgData name="Lisa" userId="00224541-f3fe-49fb-80c3-371510a6a39a" providerId="ADAL" clId="{534D983E-6BC1-472F-833A-EB22753D26F0}" dt="2020-03-24T17:32:15.622" v="1740"/>
          <ac:spMkLst>
            <pc:docMk/>
            <pc:sldMk cId="3715804019" sldId="269"/>
            <ac:spMk id="9" creationId="{380A9BF7-7D51-4C4B-9118-C08FD0E70C4F}"/>
          </ac:spMkLst>
        </pc:spChg>
      </pc:sldChg>
      <pc:sldChg chg="modSp add mod">
        <pc:chgData name="Lisa" userId="00224541-f3fe-49fb-80c3-371510a6a39a" providerId="ADAL" clId="{534D983E-6BC1-472F-833A-EB22753D26F0}" dt="2020-03-24T17:02:26.920" v="963" actId="403"/>
        <pc:sldMkLst>
          <pc:docMk/>
          <pc:sldMk cId="1446456517" sldId="271"/>
        </pc:sldMkLst>
        <pc:spChg chg="mod">
          <ac:chgData name="Lisa" userId="00224541-f3fe-49fb-80c3-371510a6a39a" providerId="ADAL" clId="{534D983E-6BC1-472F-833A-EB22753D26F0}" dt="2020-03-24T17:02:26.920" v="963" actId="403"/>
          <ac:spMkLst>
            <pc:docMk/>
            <pc:sldMk cId="1446456517" sldId="271"/>
            <ac:spMk id="3" creationId="{522BEE03-F2A6-4CDE-BBE3-0D76DBE983F4}"/>
          </ac:spMkLst>
        </pc:spChg>
      </pc:sldChg>
      <pc:sldChg chg="modSp add mod">
        <pc:chgData name="Lisa" userId="00224541-f3fe-49fb-80c3-371510a6a39a" providerId="ADAL" clId="{534D983E-6BC1-472F-833A-EB22753D26F0}" dt="2020-03-24T16:19:02.394" v="126" actId="27636"/>
        <pc:sldMkLst>
          <pc:docMk/>
          <pc:sldMk cId="311014678" sldId="272"/>
        </pc:sldMkLst>
        <pc:spChg chg="mod">
          <ac:chgData name="Lisa" userId="00224541-f3fe-49fb-80c3-371510a6a39a" providerId="ADAL" clId="{534D983E-6BC1-472F-833A-EB22753D26F0}" dt="2020-03-24T16:19:02.394" v="126" actId="27636"/>
          <ac:spMkLst>
            <pc:docMk/>
            <pc:sldMk cId="311014678" sldId="272"/>
            <ac:spMk id="4" creationId="{30A6EEAD-9465-441C-9E0A-1CD5741CE437}"/>
          </ac:spMkLst>
        </pc:spChg>
      </pc:sldChg>
      <pc:sldChg chg="addSp delSp modSp add mod">
        <pc:chgData name="Lisa" userId="00224541-f3fe-49fb-80c3-371510a6a39a" providerId="ADAL" clId="{534D983E-6BC1-472F-833A-EB22753D26F0}" dt="2020-03-24T16:26:37.134" v="674" actId="21"/>
        <pc:sldMkLst>
          <pc:docMk/>
          <pc:sldMk cId="4002833402" sldId="273"/>
        </pc:sldMkLst>
        <pc:spChg chg="add del mod">
          <ac:chgData name="Lisa" userId="00224541-f3fe-49fb-80c3-371510a6a39a" providerId="ADAL" clId="{534D983E-6BC1-472F-833A-EB22753D26F0}" dt="2020-03-24T16:26:37.134" v="674" actId="21"/>
          <ac:spMkLst>
            <pc:docMk/>
            <pc:sldMk cId="4002833402" sldId="273"/>
            <ac:spMk id="3" creationId="{18D8FE2B-D194-41CC-91BC-220B215DA0EA}"/>
          </ac:spMkLst>
        </pc:spChg>
        <pc:spChg chg="mod">
          <ac:chgData name="Lisa" userId="00224541-f3fe-49fb-80c3-371510a6a39a" providerId="ADAL" clId="{534D983E-6BC1-472F-833A-EB22753D26F0}" dt="2020-03-24T16:26:12.144" v="671" actId="27636"/>
          <ac:spMkLst>
            <pc:docMk/>
            <pc:sldMk cId="4002833402" sldId="273"/>
            <ac:spMk id="4" creationId="{13465CF8-60CC-4D39-8DB1-82C9229B3B48}"/>
          </ac:spMkLst>
        </pc:spChg>
      </pc:sldChg>
      <pc:sldChg chg="modSp add mod">
        <pc:chgData name="Lisa" userId="00224541-f3fe-49fb-80c3-371510a6a39a" providerId="ADAL" clId="{534D983E-6BC1-472F-833A-EB22753D26F0}" dt="2020-03-24T16:29:31.236" v="758" actId="20577"/>
        <pc:sldMkLst>
          <pc:docMk/>
          <pc:sldMk cId="2023690926" sldId="274"/>
        </pc:sldMkLst>
        <pc:spChg chg="mod">
          <ac:chgData name="Lisa" userId="00224541-f3fe-49fb-80c3-371510a6a39a" providerId="ADAL" clId="{534D983E-6BC1-472F-833A-EB22753D26F0}" dt="2020-03-24T16:29:31.236" v="758" actId="20577"/>
          <ac:spMkLst>
            <pc:docMk/>
            <pc:sldMk cId="2023690926" sldId="274"/>
            <ac:spMk id="6" creationId="{95946A77-57C4-4688-9EEB-50DB8EBC2116}"/>
          </ac:spMkLst>
        </pc:spChg>
      </pc:sldChg>
      <pc:sldChg chg="modSp add mod ord">
        <pc:chgData name="Lisa" userId="00224541-f3fe-49fb-80c3-371510a6a39a" providerId="ADAL" clId="{534D983E-6BC1-472F-833A-EB22753D26F0}" dt="2020-03-24T17:02:36.656" v="965" actId="403"/>
        <pc:sldMkLst>
          <pc:docMk/>
          <pc:sldMk cId="2410035365" sldId="275"/>
        </pc:sldMkLst>
        <pc:spChg chg="mod">
          <ac:chgData name="Lisa" userId="00224541-f3fe-49fb-80c3-371510a6a39a" providerId="ADAL" clId="{534D983E-6BC1-472F-833A-EB22753D26F0}" dt="2020-03-24T17:02:36.656" v="965" actId="403"/>
          <ac:spMkLst>
            <pc:docMk/>
            <pc:sldMk cId="2410035365" sldId="275"/>
            <ac:spMk id="3" creationId="{522BEE03-F2A6-4CDE-BBE3-0D76DBE983F4}"/>
          </ac:spMkLst>
        </pc:spChg>
      </pc:sldChg>
      <pc:sldChg chg="modSp add mod ord">
        <pc:chgData name="Lisa" userId="00224541-f3fe-49fb-80c3-371510a6a39a" providerId="ADAL" clId="{534D983E-6BC1-472F-833A-EB22753D26F0}" dt="2020-03-24T17:06:01.990" v="974" actId="20577"/>
        <pc:sldMkLst>
          <pc:docMk/>
          <pc:sldMk cId="4173968262" sldId="276"/>
        </pc:sldMkLst>
        <pc:spChg chg="mod">
          <ac:chgData name="Lisa" userId="00224541-f3fe-49fb-80c3-371510a6a39a" providerId="ADAL" clId="{534D983E-6BC1-472F-833A-EB22753D26F0}" dt="2020-03-24T16:30:21.395" v="766" actId="1076"/>
          <ac:spMkLst>
            <pc:docMk/>
            <pc:sldMk cId="4173968262" sldId="276"/>
            <ac:spMk id="2" creationId="{01B421A1-9D6A-445E-8D76-1CFAEB5FE881}"/>
          </ac:spMkLst>
        </pc:spChg>
        <pc:spChg chg="mod">
          <ac:chgData name="Lisa" userId="00224541-f3fe-49fb-80c3-371510a6a39a" providerId="ADAL" clId="{534D983E-6BC1-472F-833A-EB22753D26F0}" dt="2020-03-24T17:06:00.519" v="972" actId="27636"/>
          <ac:spMkLst>
            <pc:docMk/>
            <pc:sldMk cId="4173968262" sldId="276"/>
            <ac:spMk id="3" creationId="{712EDEEB-5F64-430B-A163-797BD175D3BE}"/>
          </ac:spMkLst>
        </pc:spChg>
        <pc:spChg chg="mod">
          <ac:chgData name="Lisa" userId="00224541-f3fe-49fb-80c3-371510a6a39a" providerId="ADAL" clId="{534D983E-6BC1-472F-833A-EB22753D26F0}" dt="2020-03-24T17:06:01.990" v="974" actId="20577"/>
          <ac:spMkLst>
            <pc:docMk/>
            <pc:sldMk cId="4173968262" sldId="276"/>
            <ac:spMk id="4" creationId="{C7C5E103-8975-4139-BF3B-80C894CF89A8}"/>
          </ac:spMkLst>
        </pc:spChg>
        <pc:spChg chg="mod">
          <ac:chgData name="Lisa" userId="00224541-f3fe-49fb-80c3-371510a6a39a" providerId="ADAL" clId="{534D983E-6BC1-472F-833A-EB22753D26F0}" dt="2020-03-24T16:30:16.795" v="764" actId="1076"/>
          <ac:spMkLst>
            <pc:docMk/>
            <pc:sldMk cId="4173968262" sldId="276"/>
            <ac:spMk id="6" creationId="{4226CE50-D167-4E3B-B0D1-E0AC12135CA4}"/>
          </ac:spMkLst>
        </pc:spChg>
      </pc:sldChg>
      <pc:sldChg chg="addSp modSp add mod">
        <pc:chgData name="Lisa" userId="00224541-f3fe-49fb-80c3-371510a6a39a" providerId="ADAL" clId="{534D983E-6BC1-472F-833A-EB22753D26F0}" dt="2020-03-24T17:21:55.669" v="1562" actId="1076"/>
        <pc:sldMkLst>
          <pc:docMk/>
          <pc:sldMk cId="2434217577" sldId="277"/>
        </pc:sldMkLst>
        <pc:spChg chg="add mod">
          <ac:chgData name="Lisa" userId="00224541-f3fe-49fb-80c3-371510a6a39a" providerId="ADAL" clId="{534D983E-6BC1-472F-833A-EB22753D26F0}" dt="2020-03-24T17:21:55.669" v="1562" actId="1076"/>
          <ac:spMkLst>
            <pc:docMk/>
            <pc:sldMk cId="2434217577" sldId="277"/>
            <ac:spMk id="4" creationId="{44A02201-C2B3-494D-A658-25254E1E053E}"/>
          </ac:spMkLst>
        </pc:spChg>
        <pc:spChg chg="add mod">
          <ac:chgData name="Lisa" userId="00224541-f3fe-49fb-80c3-371510a6a39a" providerId="ADAL" clId="{534D983E-6BC1-472F-833A-EB22753D26F0}" dt="2020-03-24T17:19:39.121" v="1479" actId="1076"/>
          <ac:spMkLst>
            <pc:docMk/>
            <pc:sldMk cId="2434217577" sldId="277"/>
            <ac:spMk id="5" creationId="{F8E08E5B-EEEB-40C7-9A3A-81B0A3F38065}"/>
          </ac:spMkLst>
        </pc:spChg>
        <pc:spChg chg="add mod">
          <ac:chgData name="Lisa" userId="00224541-f3fe-49fb-80c3-371510a6a39a" providerId="ADAL" clId="{534D983E-6BC1-472F-833A-EB22753D26F0}" dt="2020-03-24T17:19:39.121" v="1479" actId="1076"/>
          <ac:spMkLst>
            <pc:docMk/>
            <pc:sldMk cId="2434217577" sldId="277"/>
            <ac:spMk id="6" creationId="{130D1BD8-05DA-41A6-BB70-0338AB7C9B05}"/>
          </ac:spMkLst>
        </pc:spChg>
        <pc:spChg chg="add mod">
          <ac:chgData name="Lisa" userId="00224541-f3fe-49fb-80c3-371510a6a39a" providerId="ADAL" clId="{534D983E-6BC1-472F-833A-EB22753D26F0}" dt="2020-03-24T17:19:39.121" v="1479" actId="1076"/>
          <ac:spMkLst>
            <pc:docMk/>
            <pc:sldMk cId="2434217577" sldId="277"/>
            <ac:spMk id="7" creationId="{074C428B-7EA4-4871-A879-D53DD8B16CC6}"/>
          </ac:spMkLst>
        </pc:spChg>
        <pc:spChg chg="add mod">
          <ac:chgData name="Lisa" userId="00224541-f3fe-49fb-80c3-371510a6a39a" providerId="ADAL" clId="{534D983E-6BC1-472F-833A-EB22753D26F0}" dt="2020-03-24T17:19:39.121" v="1479" actId="1076"/>
          <ac:spMkLst>
            <pc:docMk/>
            <pc:sldMk cId="2434217577" sldId="277"/>
            <ac:spMk id="8" creationId="{B5E50A9E-4F5F-4F9F-9D16-E3EE2A9CA4D1}"/>
          </ac:spMkLst>
        </pc:spChg>
      </pc:sldChg>
      <pc:sldChg chg="addSp delSp modSp add mod">
        <pc:chgData name="Lisa" userId="00224541-f3fe-49fb-80c3-371510a6a39a" providerId="ADAL" clId="{534D983E-6BC1-472F-833A-EB22753D26F0}" dt="2020-03-24T16:27:18.852" v="755" actId="20577"/>
        <pc:sldMkLst>
          <pc:docMk/>
          <pc:sldMk cId="1650094651" sldId="278"/>
        </pc:sldMkLst>
        <pc:spChg chg="mod">
          <ac:chgData name="Lisa" userId="00224541-f3fe-49fb-80c3-371510a6a39a" providerId="ADAL" clId="{534D983E-6BC1-472F-833A-EB22753D26F0}" dt="2020-03-24T16:27:14.363" v="752" actId="14100"/>
          <ac:spMkLst>
            <pc:docMk/>
            <pc:sldMk cId="1650094651" sldId="278"/>
            <ac:spMk id="2" creationId="{9460C103-9FD0-4EC3-9E32-8A5E17C76E93}"/>
          </ac:spMkLst>
        </pc:spChg>
        <pc:spChg chg="del">
          <ac:chgData name="Lisa" userId="00224541-f3fe-49fb-80c3-371510a6a39a" providerId="ADAL" clId="{534D983E-6BC1-472F-833A-EB22753D26F0}" dt="2020-03-24T16:26:43.108" v="676" actId="478"/>
          <ac:spMkLst>
            <pc:docMk/>
            <pc:sldMk cId="1650094651" sldId="278"/>
            <ac:spMk id="3" creationId="{FCE63513-2DB9-4FE6-980E-A0F0C64EFEE6}"/>
          </ac:spMkLst>
        </pc:spChg>
        <pc:spChg chg="add mod">
          <ac:chgData name="Lisa" userId="00224541-f3fe-49fb-80c3-371510a6a39a" providerId="ADAL" clId="{534D983E-6BC1-472F-833A-EB22753D26F0}" dt="2020-03-24T16:27:18.852" v="755" actId="20577"/>
          <ac:spMkLst>
            <pc:docMk/>
            <pc:sldMk cId="1650094651" sldId="278"/>
            <ac:spMk id="4" creationId="{33E3B72C-CE62-4FF6-BB6D-5FEBE929D7DF}"/>
          </ac:spMkLst>
        </pc:spChg>
      </pc:sldChg>
      <pc:sldChg chg="delSp modSp add mod ord">
        <pc:chgData name="Lisa" userId="00224541-f3fe-49fb-80c3-371510a6a39a" providerId="ADAL" clId="{534D983E-6BC1-472F-833A-EB22753D26F0}" dt="2020-03-24T17:32:41.939" v="1749" actId="404"/>
        <pc:sldMkLst>
          <pc:docMk/>
          <pc:sldMk cId="3364536668" sldId="279"/>
        </pc:sldMkLst>
        <pc:spChg chg="mod">
          <ac:chgData name="Lisa" userId="00224541-f3fe-49fb-80c3-371510a6a39a" providerId="ADAL" clId="{534D983E-6BC1-472F-833A-EB22753D26F0}" dt="2020-03-24T16:32:59.875" v="811" actId="20577"/>
          <ac:spMkLst>
            <pc:docMk/>
            <pc:sldMk cId="3364536668" sldId="279"/>
            <ac:spMk id="2" creationId="{6DEAC1BF-7A55-4D97-BBBC-0A25C5BE18FC}"/>
          </ac:spMkLst>
        </pc:spChg>
        <pc:spChg chg="mod">
          <ac:chgData name="Lisa" userId="00224541-f3fe-49fb-80c3-371510a6a39a" providerId="ADAL" clId="{534D983E-6BC1-472F-833A-EB22753D26F0}" dt="2020-03-24T17:32:41.939" v="1749" actId="404"/>
          <ac:spMkLst>
            <pc:docMk/>
            <pc:sldMk cId="3364536668" sldId="279"/>
            <ac:spMk id="3" creationId="{2D5C322E-D68B-480E-BCB0-4315AE3DDCC2}"/>
          </ac:spMkLst>
        </pc:spChg>
        <pc:spChg chg="del mod">
          <ac:chgData name="Lisa" userId="00224541-f3fe-49fb-80c3-371510a6a39a" providerId="ADAL" clId="{534D983E-6BC1-472F-833A-EB22753D26F0}" dt="2020-03-24T16:34:12.628" v="858" actId="478"/>
          <ac:spMkLst>
            <pc:docMk/>
            <pc:sldMk cId="3364536668" sldId="279"/>
            <ac:spMk id="4" creationId="{6355EBF6-C018-43BC-A23C-E6A924ABE646}"/>
          </ac:spMkLst>
        </pc:spChg>
      </pc:sldChg>
      <pc:sldChg chg="delSp modSp add mod">
        <pc:chgData name="Lisa" userId="00224541-f3fe-49fb-80c3-371510a6a39a" providerId="ADAL" clId="{534D983E-6BC1-472F-833A-EB22753D26F0}" dt="2020-03-24T17:57:55.700" v="2018" actId="478"/>
        <pc:sldMkLst>
          <pc:docMk/>
          <pc:sldMk cId="3122309269" sldId="280"/>
        </pc:sldMkLst>
        <pc:spChg chg="mod">
          <ac:chgData name="Lisa" userId="00224541-f3fe-49fb-80c3-371510a6a39a" providerId="ADAL" clId="{534D983E-6BC1-472F-833A-EB22753D26F0}" dt="2020-03-24T16:42:39.172" v="919" actId="20577"/>
          <ac:spMkLst>
            <pc:docMk/>
            <pc:sldMk cId="3122309269" sldId="280"/>
            <ac:spMk id="2" creationId="{9BB100ED-A9A1-40B4-8BE2-6F1E409EFEDC}"/>
          </ac:spMkLst>
        </pc:spChg>
        <pc:spChg chg="del">
          <ac:chgData name="Lisa" userId="00224541-f3fe-49fb-80c3-371510a6a39a" providerId="ADAL" clId="{534D983E-6BC1-472F-833A-EB22753D26F0}" dt="2020-03-24T17:57:55.700" v="2018" actId="478"/>
          <ac:spMkLst>
            <pc:docMk/>
            <pc:sldMk cId="3122309269" sldId="280"/>
            <ac:spMk id="3" creationId="{08E4B248-2330-4846-87A5-D4EED778DEC7}"/>
          </ac:spMkLst>
        </pc:spChg>
      </pc:sldChg>
      <pc:sldChg chg="addSp delSp modSp add mod ord">
        <pc:chgData name="Lisa" userId="00224541-f3fe-49fb-80c3-371510a6a39a" providerId="ADAL" clId="{534D983E-6BC1-472F-833A-EB22753D26F0}" dt="2020-03-24T17:57:21.509" v="2015"/>
        <pc:sldMkLst>
          <pc:docMk/>
          <pc:sldMk cId="1191206968" sldId="281"/>
        </pc:sldMkLst>
        <pc:spChg chg="add mod">
          <ac:chgData name="Lisa" userId="00224541-f3fe-49fb-80c3-371510a6a39a" providerId="ADAL" clId="{534D983E-6BC1-472F-833A-EB22753D26F0}" dt="2020-03-24T17:51:19.787" v="2011" actId="27636"/>
          <ac:spMkLst>
            <pc:docMk/>
            <pc:sldMk cId="1191206968" sldId="281"/>
            <ac:spMk id="2" creationId="{34327AD2-6EB3-4FA6-94D3-14397D0F9441}"/>
          </ac:spMkLst>
        </pc:spChg>
        <pc:spChg chg="add mod">
          <ac:chgData name="Lisa" userId="00224541-f3fe-49fb-80c3-371510a6a39a" providerId="ADAL" clId="{534D983E-6BC1-472F-833A-EB22753D26F0}" dt="2020-03-24T17:48:07.357" v="1787" actId="1076"/>
          <ac:spMkLst>
            <pc:docMk/>
            <pc:sldMk cId="1191206968" sldId="281"/>
            <ac:spMk id="3" creationId="{4A04E6D0-C4E0-493C-B9D8-C7A7FDB7D585}"/>
          </ac:spMkLst>
        </pc:spChg>
        <pc:spChg chg="add del mod">
          <ac:chgData name="Lisa" userId="00224541-f3fe-49fb-80c3-371510a6a39a" providerId="ADAL" clId="{534D983E-6BC1-472F-833A-EB22753D26F0}" dt="2020-03-24T17:50:52.293" v="2003" actId="478"/>
          <ac:spMkLst>
            <pc:docMk/>
            <pc:sldMk cId="1191206968" sldId="281"/>
            <ac:spMk id="6" creationId="{0ACD6288-1084-42C7-976C-5E51A22E4528}"/>
          </ac:spMkLst>
        </pc:spChg>
        <pc:spChg chg="add del mod">
          <ac:chgData name="Lisa" userId="00224541-f3fe-49fb-80c3-371510a6a39a" providerId="ADAL" clId="{534D983E-6BC1-472F-833A-EB22753D26F0}" dt="2020-03-24T17:49:36.409" v="1801" actId="478"/>
          <ac:spMkLst>
            <pc:docMk/>
            <pc:sldMk cId="1191206968" sldId="281"/>
            <ac:spMk id="9" creationId="{6C4A4186-8005-44C6-A5E1-69971FD00359}"/>
          </ac:spMkLst>
        </pc:spChg>
        <pc:picChg chg="add mod">
          <ac:chgData name="Lisa" userId="00224541-f3fe-49fb-80c3-371510a6a39a" providerId="ADAL" clId="{534D983E-6BC1-472F-833A-EB22753D26F0}" dt="2020-03-24T17:51:14.669" v="2008" actId="1076"/>
          <ac:picMkLst>
            <pc:docMk/>
            <pc:sldMk cId="1191206968" sldId="281"/>
            <ac:picMk id="5" creationId="{6D7600E0-4271-4F41-BA2B-B86CF5B19DA2}"/>
          </ac:picMkLst>
        </pc:picChg>
        <pc:picChg chg="add del mod">
          <ac:chgData name="Lisa" userId="00224541-f3fe-49fb-80c3-371510a6a39a" providerId="ADAL" clId="{534D983E-6BC1-472F-833A-EB22753D26F0}" dt="2020-03-24T17:49:36.409" v="1801" actId="478"/>
          <ac:picMkLst>
            <pc:docMk/>
            <pc:sldMk cId="1191206968" sldId="281"/>
            <ac:picMk id="8" creationId="{F3A25FDF-1A67-499A-BD90-ED96E67EDC0B}"/>
          </ac:picMkLst>
        </pc:picChg>
      </pc:sldChg>
      <pc:sldChg chg="modSp add del mod">
        <pc:chgData name="Lisa" userId="00224541-f3fe-49fb-80c3-371510a6a39a" providerId="ADAL" clId="{534D983E-6BC1-472F-833A-EB22753D26F0}" dt="2020-03-24T17:02:11.585" v="961" actId="47"/>
        <pc:sldMkLst>
          <pc:docMk/>
          <pc:sldMk cId="2999550997" sldId="281"/>
        </pc:sldMkLst>
        <pc:spChg chg="mod">
          <ac:chgData name="Lisa" userId="00224541-f3fe-49fb-80c3-371510a6a39a" providerId="ADAL" clId="{534D983E-6BC1-472F-833A-EB22753D26F0}" dt="2020-03-24T17:02:08.596" v="960" actId="20577"/>
          <ac:spMkLst>
            <pc:docMk/>
            <pc:sldMk cId="2999550997" sldId="281"/>
            <ac:spMk id="2" creationId="{74184FC5-5AD0-46FD-B2FD-0F85D480DC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97596-2E5D-A648-9D56-B43760903CF3}" type="datetimeFigureOut">
              <a:rPr lang="en-US" smtClean="0"/>
              <a:t>3/24/2020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C1646-246F-1A4A-9F1A-C1A4DCB7317F}" type="slidenum">
              <a:rPr lang="en-US" smtClean="0"/>
              <a:t>‹#›</a:t>
            </a:fld>
            <a:endParaRPr lang="en-US"/>
          </a:p>
        </p:txBody>
      </p:sp>
    </p:spTree>
    <p:extLst>
      <p:ext uri="{BB962C8B-B14F-4D97-AF65-F5344CB8AC3E}">
        <p14:creationId xmlns:p14="http://schemas.microsoft.com/office/powerpoint/2010/main" val="194649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8F28-12E3-2346-8468-5E332CAAE3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E54A2-3CEA-D64F-BDF1-5C2CF89BB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642F2-DA96-4B48-966C-1712BD72AC70}"/>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09698E33-77B4-8440-BDDC-85C728836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D32F3-0ED7-E04C-85E3-F18102581E7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27700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79CE-6C58-3342-A1D4-8F6B3C38E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42EFEC-5848-4748-89E1-E06FB4F247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F53D-E482-CC46-91CA-DCECE43CF5CD}"/>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30F173DF-FA0A-784E-B88F-4117FF194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E67CE-8B2D-FF45-B20B-90E1F69CF513}"/>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46649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185A-8750-7D49-995C-97212AD630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0A6BCE-4049-FD49-8A07-D29BD4422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9774-9B12-3345-9F2A-86977C70C9D7}"/>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4D938FC2-D326-264B-A117-CEB090C18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7C95C-6D5B-0540-A2E4-732FD528A6A7}"/>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19423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6AE8-4C38-5642-A29A-76652C1B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F1A3F8-9FBC-A544-9F3C-423BF0AE09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E0B57-3748-0742-A518-EE3FB791CF4B}"/>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E01F804F-884B-954F-8038-5822E4FC7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E475-94DB-3441-A191-0B20DF1DC40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274911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1C42-1CF5-614B-81F4-D92CE5C2B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4C5979-34E4-F04E-990E-20ADAFC2C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66926-B1C5-1948-9F65-207F70DC21AF}"/>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FC1FD53C-CBF2-CF4B-AF34-4FAF8EF53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C4400-66F7-6041-9F65-775E3F70274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86802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4AFB-8F5D-AE4C-8111-8E206AB4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844A3-FC0F-A249-9056-963BE5B4D7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008978-AC6F-4549-BD4C-33EAA349F2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848CB-F251-614F-988A-B3654DC6B493}"/>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6" name="Footer Placeholder 5">
            <a:extLst>
              <a:ext uri="{FF2B5EF4-FFF2-40B4-BE49-F238E27FC236}">
                <a16:creationId xmlns:a16="http://schemas.microsoft.com/office/drawing/2014/main" id="{F451F20D-3B44-B14C-8813-9836981FE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6DCD8-AC3E-D94C-8355-111C85A1ECAA}"/>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4792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4B95-C19F-6B4E-9C62-51076B8B8D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49BB-A0D4-DE43-BB16-B35A236B28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E2B65-A596-0E45-BFB8-51E87DC8D3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6EDC8-E086-3A49-9703-13BC8C137A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73776D-9DAB-C24C-A0A3-E9E963935F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072B0D-78CE-8949-85CC-2ED7757763D9}"/>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8" name="Footer Placeholder 7">
            <a:extLst>
              <a:ext uri="{FF2B5EF4-FFF2-40B4-BE49-F238E27FC236}">
                <a16:creationId xmlns:a16="http://schemas.microsoft.com/office/drawing/2014/main" id="{6628B343-74C5-F04C-9150-07E5B98D4A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6B707-4AC7-AB43-B5AF-B840B22EA012}"/>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410301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EB91-BAAB-D444-B955-82D8FF5940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4E3B7E-E68E-5C48-9EAB-35FEA82A6D40}"/>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4" name="Footer Placeholder 3">
            <a:extLst>
              <a:ext uri="{FF2B5EF4-FFF2-40B4-BE49-F238E27FC236}">
                <a16:creationId xmlns:a16="http://schemas.microsoft.com/office/drawing/2014/main" id="{360B88CC-9599-BB4A-A70D-18A2E89070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E7BD-C751-8F4B-BC2F-6A107CC1F56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93088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EBFC1-7AF0-F04E-B50D-8B334268027E}"/>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3" name="Footer Placeholder 2">
            <a:extLst>
              <a:ext uri="{FF2B5EF4-FFF2-40B4-BE49-F238E27FC236}">
                <a16:creationId xmlns:a16="http://schemas.microsoft.com/office/drawing/2014/main" id="{322D6BC3-6F66-784C-94DD-BB108C471C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E8134A-C3EA-9540-9873-8F73E3A85C81}"/>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5584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87A3-FDD6-F047-89DC-FFE35E88C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D2E0C-918D-F14A-B2F1-34DB0BE099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D19478-D8FC-8540-B1DE-D9776EA31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E1157-D5C7-384F-AE06-F4E87DE55DBF}"/>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6" name="Footer Placeholder 5">
            <a:extLst>
              <a:ext uri="{FF2B5EF4-FFF2-40B4-BE49-F238E27FC236}">
                <a16:creationId xmlns:a16="http://schemas.microsoft.com/office/drawing/2014/main" id="{9F9A2FBF-782B-534C-A02F-F27147564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7255E-5275-4348-9DCC-BEC02BEFF524}"/>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175131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F70-8336-4046-BFFD-289949E25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7F3680-683A-1E46-A4EE-10A07D3CA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1DC8B-2066-A74C-9445-1DD268851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58219-F995-6C45-9DBB-54951E26A99C}"/>
              </a:ext>
            </a:extLst>
          </p:cNvPr>
          <p:cNvSpPr>
            <a:spLocks noGrp="1"/>
          </p:cNvSpPr>
          <p:nvPr>
            <p:ph type="dt" sz="half" idx="10"/>
          </p:nvPr>
        </p:nvSpPr>
        <p:spPr/>
        <p:txBody>
          <a:bodyPr/>
          <a:lstStyle/>
          <a:p>
            <a:fld id="{4450888D-4A71-2541-BE8B-529F9732D0D8}" type="datetimeFigureOut">
              <a:rPr lang="en-US" smtClean="0"/>
              <a:t>3/24/2020</a:t>
            </a:fld>
            <a:endParaRPr lang="en-US"/>
          </a:p>
        </p:txBody>
      </p:sp>
      <p:sp>
        <p:nvSpPr>
          <p:cNvPr id="6" name="Footer Placeholder 5">
            <a:extLst>
              <a:ext uri="{FF2B5EF4-FFF2-40B4-BE49-F238E27FC236}">
                <a16:creationId xmlns:a16="http://schemas.microsoft.com/office/drawing/2014/main" id="{192B04B2-B36F-8349-A0A1-8F4D3D666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BDC62-7C92-4641-83BB-B96079061FC8}"/>
              </a:ext>
            </a:extLst>
          </p:cNvPr>
          <p:cNvSpPr>
            <a:spLocks noGrp="1"/>
          </p:cNvSpPr>
          <p:nvPr>
            <p:ph type="sldNum" sz="quarter" idx="12"/>
          </p:nvPr>
        </p:nvSpPr>
        <p:spPr/>
        <p:txBody>
          <a:bodyPr/>
          <a:lstStyle/>
          <a:p>
            <a:fld id="{A22CEB7F-075A-8C47-A3DF-D00F49FF392B}" type="slidenum">
              <a:rPr lang="en-US" smtClean="0"/>
              <a:t>‹#›</a:t>
            </a:fld>
            <a:endParaRPr lang="en-US"/>
          </a:p>
        </p:txBody>
      </p:sp>
    </p:spTree>
    <p:extLst>
      <p:ext uri="{BB962C8B-B14F-4D97-AF65-F5344CB8AC3E}">
        <p14:creationId xmlns:p14="http://schemas.microsoft.com/office/powerpoint/2010/main" val="334771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D5E0F-94CE-AB49-B139-C62CE75B8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17A46-1791-D745-B0A3-EEFCED612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C2DB2-0886-7B48-A6F3-BF7FC8C288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0888D-4A71-2541-BE8B-529F9732D0D8}" type="datetimeFigureOut">
              <a:rPr lang="en-US" smtClean="0"/>
              <a:t>3/24/2020</a:t>
            </a:fld>
            <a:endParaRPr lang="en-US"/>
          </a:p>
        </p:txBody>
      </p:sp>
      <p:sp>
        <p:nvSpPr>
          <p:cNvPr id="5" name="Footer Placeholder 4">
            <a:extLst>
              <a:ext uri="{FF2B5EF4-FFF2-40B4-BE49-F238E27FC236}">
                <a16:creationId xmlns:a16="http://schemas.microsoft.com/office/drawing/2014/main" id="{CD491CAB-8B90-B745-93D7-50094F1C2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911977-B5CB-2A4B-ADE2-C2BF40909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CEB7F-075A-8C47-A3DF-D00F49FF392B}" type="slidenum">
              <a:rPr lang="en-US" smtClean="0"/>
              <a:t>‹#›</a:t>
            </a:fld>
            <a:endParaRPr lang="en-US"/>
          </a:p>
        </p:txBody>
      </p:sp>
    </p:spTree>
    <p:extLst>
      <p:ext uri="{BB962C8B-B14F-4D97-AF65-F5344CB8AC3E}">
        <p14:creationId xmlns:p14="http://schemas.microsoft.com/office/powerpoint/2010/main" val="2789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dlearn.com/post/5-tips-for-engaging-your-learners-when-you-go-virtual" TargetMode="External"/><Relationship Id="rId2" Type="http://schemas.openxmlformats.org/officeDocument/2006/relationships/hyperlink" Target="https://www.wired.com/story/how-to-make-online-learning-work/"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hyperlink" Target="http://www.purchase.mywconline.com/" TargetMode="External"/><Relationship Id="rId3" Type="http://schemas.openxmlformats.org/officeDocument/2006/relationships/hyperlink" Target="https://www.daemen.edu/student-life/student-services/learning-center" TargetMode="External"/><Relationship Id="rId7" Type="http://schemas.openxmlformats.org/officeDocument/2006/relationships/hyperlink" Target="https://www.purchase.edu/offices/learning-center/" TargetMode="External"/><Relationship Id="rId2" Type="http://schemas.openxmlformats.org/officeDocument/2006/relationships/hyperlink" Target="https://engineering.nyu.edu/academics/support-services/undergraduate/polytechnic-tutoring-center/services-exam" TargetMode="External"/><Relationship Id="rId1" Type="http://schemas.openxmlformats.org/officeDocument/2006/relationships/slideLayout" Target="../slideLayouts/slideLayout4.xml"/><Relationship Id="rId6" Type="http://schemas.openxmlformats.org/officeDocument/2006/relationships/hyperlink" Target="https://sac.edu/AcademicProgs/HSS/LearningCenter/Pages/default.aspx" TargetMode="External"/><Relationship Id="rId5" Type="http://schemas.openxmlformats.org/officeDocument/2006/relationships/hyperlink" Target="https://canadacollege.edu/learningcenter/" TargetMode="External"/><Relationship Id="rId10" Type="http://schemas.openxmlformats.org/officeDocument/2006/relationships/hyperlink" Target="https://www.facebook.com/SUNYPurchaseLC" TargetMode="External"/><Relationship Id="rId4" Type="http://schemas.openxmlformats.org/officeDocument/2006/relationships/hyperlink" Target="https://www.gatewaycc.edu/sites/gwc/files/accessing_learning_center_resources_remotely.pdf" TargetMode="External"/><Relationship Id="rId9" Type="http://schemas.openxmlformats.org/officeDocument/2006/relationships/hyperlink" Target="https://www.instagram.com/sunypurchaselearn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level343.com/2016/03/07/4-tips-rant-anti-online-marketing-campaigns/" TargetMode="External"/><Relationship Id="rId2" Type="http://schemas.openxmlformats.org/officeDocument/2006/relationships/image" Target="../media/image9.jpg"/><Relationship Id="rId1" Type="http://schemas.openxmlformats.org/officeDocument/2006/relationships/slideLayout" Target="../slideLayouts/slideLayout4.xml"/><Relationship Id="rId5" Type="http://schemas.openxmlformats.org/officeDocument/2006/relationships/hyperlink" Target="https://www.insidehighered.com/news/2020/03/16/coronavirus-closures-force-colleges-move-students-online-ed-tech-experts-see" TargetMode="External"/><Relationship Id="rId4" Type="http://schemas.openxmlformats.org/officeDocument/2006/relationships/hyperlink" Target="https://creativecommons.org/licenses/by-nc-nd/3.0/"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support.zoom.us/hc/en-us/articles/201362033-Getting-Started-on-Windows-and-Mac" TargetMode="External"/><Relationship Id="rId13" Type="http://schemas.openxmlformats.org/officeDocument/2006/relationships/hyperlink" Target="https://support.zoom.us/hc/en-us/articles/200942759-Getting-Started-with-Android" TargetMode="External"/><Relationship Id="rId3" Type="http://schemas.openxmlformats.org/officeDocument/2006/relationships/hyperlink" Target="https://vimeo.com/264764136" TargetMode="External"/><Relationship Id="rId7" Type="http://schemas.openxmlformats.org/officeDocument/2006/relationships/hyperlink" Target="https://support.zoom.us/hc/en-us" TargetMode="External"/><Relationship Id="rId12" Type="http://schemas.openxmlformats.org/officeDocument/2006/relationships/hyperlink" Target="https://play.google.com/store/apps/details?id=us.zoom.videomeetings" TargetMode="External"/><Relationship Id="rId2" Type="http://schemas.openxmlformats.org/officeDocument/2006/relationships/hyperlink" Target="https://www.youtube.com/playlist?list=PLhGMESfEP6TOIn2wHHfrXKsjIXxM0r6VN" TargetMode="External"/><Relationship Id="rId1" Type="http://schemas.openxmlformats.org/officeDocument/2006/relationships/slideLayout" Target="../slideLayouts/slideLayout8.xml"/><Relationship Id="rId6" Type="http://schemas.openxmlformats.org/officeDocument/2006/relationships/image" Target="../media/image10.jpeg"/><Relationship Id="rId11" Type="http://schemas.openxmlformats.org/officeDocument/2006/relationships/hyperlink" Target="https://support.zoom.us/hc/en-us/articles/201362993-Getting-Started-with-iOS" TargetMode="External"/><Relationship Id="rId5" Type="http://schemas.openxmlformats.org/officeDocument/2006/relationships/hyperlink" Target="https://www.youtube.com/watch?v=fIJJLtanyxk" TargetMode="External"/><Relationship Id="rId10" Type="http://schemas.openxmlformats.org/officeDocument/2006/relationships/hyperlink" Target="https://apps.apple.com/us/app/zoom-cloud-meetings/id546505307" TargetMode="External"/><Relationship Id="rId4" Type="http://schemas.openxmlformats.org/officeDocument/2006/relationships/hyperlink" Target="https://learn.esc.edu/media/Using+Zoom+Breakout+Rooms+to+engage+with+students+-+Wednesday%2C+January+10%2C+2018+3.02.10+PM/1_47q34dnc/88359311" TargetMode="External"/><Relationship Id="rId9" Type="http://schemas.openxmlformats.org/officeDocument/2006/relationships/hyperlink" Target="https://support.zoom.us/hc/en-us/articles/206618765-Zoom-Video-Tutorial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plattsburgh.edu/plattslife/health-safety/health-counseling-center/coronavirus.html" TargetMode="External"/><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hyperlink" Target="https://www.youtube.com/watch?v=DPZb3D0500I" TargetMode="External"/><Relationship Id="rId4" Type="http://schemas.openxmlformats.org/officeDocument/2006/relationships/hyperlink" Target="https://support.google.com/hangoutschat/?hl=en&amp;authuser=0#topic=7649113"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s://teachinginhighered.com/2017/04/21/facebook-live-in-higher-education-teaching/" TargetMode="External"/><Relationship Id="rId7" Type="http://schemas.openxmlformats.org/officeDocument/2006/relationships/image" Target="../media/image12.jpeg"/><Relationship Id="rId2" Type="http://schemas.openxmlformats.org/officeDocument/2006/relationships/hyperlink" Target="https://elearningindustry.com/8-ways-live-streaming-for-education-future" TargetMode="External"/><Relationship Id="rId1" Type="http://schemas.openxmlformats.org/officeDocument/2006/relationships/slideLayout" Target="../slideLayouts/slideLayout8.xml"/><Relationship Id="rId6" Type="http://schemas.openxmlformats.org/officeDocument/2006/relationships/hyperlink" Target="https://www.businessinsider.com/how-to-go-live-on-instagram" TargetMode="External"/><Relationship Id="rId5" Type="http://schemas.openxmlformats.org/officeDocument/2006/relationships/hyperlink" Target="https://help.instagram.com/292478487812558" TargetMode="External"/><Relationship Id="rId4" Type="http://schemas.openxmlformats.org/officeDocument/2006/relationships/hyperlink" Target="https://education.fb.com/schools-ou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a.D'Adamo-Weinstein@esc.edu" TargetMode="External"/><Relationship Id="rId2" Type="http://schemas.openxmlformats.org/officeDocument/2006/relationships/hyperlink" Target="https://bit.ly/ShiftingLearningCentersOnline" TargetMode="External"/><Relationship Id="rId1" Type="http://schemas.openxmlformats.org/officeDocument/2006/relationships/slideLayout" Target="../slideLayouts/slideLayout2.xml"/><Relationship Id="rId4" Type="http://schemas.openxmlformats.org/officeDocument/2006/relationships/hyperlink" Target="mailto:dr.lisadw@gmail.com?subject=Shifting%20Learning%20Centers%20Online%20Workhshop"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odlearn.com/post/5-tips-for-engaging-your-learners-when-you-go-virtual" TargetMode="External"/><Relationship Id="rId1" Type="http://schemas.openxmlformats.org/officeDocument/2006/relationships/slideLayout" Target="../slideLayouts/slideLayout7.xml"/><Relationship Id="rId4" Type="http://schemas.openxmlformats.org/officeDocument/2006/relationships/hyperlink" Target="http://www.f1me.net/2010/09/work-gets-busy.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it.stonybrook.edu/keep-teaching" TargetMode="External"/><Relationship Id="rId13" Type="http://schemas.openxmlformats.org/officeDocument/2006/relationships/hyperlink" Target="https://innovate.suny.edu/community/wp-content/uploads/2020/03/Concierge-guide.pdf" TargetMode="External"/><Relationship Id="rId3" Type="http://schemas.openxmlformats.org/officeDocument/2006/relationships/hyperlink" Target="https://www.albany.edu/covid-19/information-faculty-staff/resource-and-guidance" TargetMode="External"/><Relationship Id="rId7" Type="http://schemas.openxmlformats.org/officeDocument/2006/relationships/hyperlink" Target="https://www.purchase.edu/teaching-learning-and-technology-center/moodle/campus-closure-teaching/" TargetMode="External"/><Relationship Id="rId12" Type="http://schemas.openxmlformats.org/officeDocument/2006/relationships/hyperlink" Target="https://innovate.suny.edu/opensunysupport/" TargetMode="External"/><Relationship Id="rId2" Type="http://schemas.openxmlformats.org/officeDocument/2006/relationships/hyperlink" Target="https://www.esc.edu/instructionalcontinuity/" TargetMode="External"/><Relationship Id="rId1" Type="http://schemas.openxmlformats.org/officeDocument/2006/relationships/slideLayout" Target="../slideLayouts/slideLayout4.xml"/><Relationship Id="rId6" Type="http://schemas.openxmlformats.org/officeDocument/2006/relationships/hyperlink" Target="https://www.plattsburgh.edu/academics/resources/technology/csds/helpdesk/remote-instruction-support.html" TargetMode="External"/><Relationship Id="rId11" Type="http://schemas.openxmlformats.org/officeDocument/2006/relationships/hyperlink" Target="https://innovate.suny.edu/community/explore/#onlineteaching" TargetMode="External"/><Relationship Id="rId5" Type="http://schemas.openxmlformats.org/officeDocument/2006/relationships/hyperlink" Target="https://newpaltz.edu/contingency/" TargetMode="External"/><Relationship Id="rId15" Type="http://schemas.openxmlformats.org/officeDocument/2006/relationships/hyperlink" Target="https://www.suny.edu/health-alert/" TargetMode="External"/><Relationship Id="rId10" Type="http://schemas.openxmlformats.org/officeDocument/2006/relationships/hyperlink" Target="https://innovate.suny.edu/community/covid19/#webinars" TargetMode="External"/><Relationship Id="rId4" Type="http://schemas.openxmlformats.org/officeDocument/2006/relationships/hyperlink" Target="https://suny.oneonta.edu/office-provost/faculty-resources" TargetMode="External"/><Relationship Id="rId9" Type="http://schemas.openxmlformats.org/officeDocument/2006/relationships/hyperlink" Target="https://sunycpd.eventsair.com/QuickEventWebsitePortal/suny-remote-teaching-clinic/site" TargetMode="External"/><Relationship Id="rId14" Type="http://schemas.openxmlformats.org/officeDocument/2006/relationships/hyperlink" Target="https://innovate.suny.edu/community/wp-content/uploads/2020/03/Guidance-for-Continuity-and-Accessibility.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66E6E26-58A1-8B40-9B06-138B9F78E0F8}"/>
              </a:ext>
            </a:extLst>
          </p:cNvPr>
          <p:cNvSpPr/>
          <p:nvPr/>
        </p:nvSpPr>
        <p:spPr>
          <a:xfrm>
            <a:off x="1" y="0"/>
            <a:ext cx="12192000" cy="6858000"/>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sp>
        <p:nvSpPr>
          <p:cNvPr id="16" name="Rectangle 1">
            <a:extLst>
              <a:ext uri="{FF2B5EF4-FFF2-40B4-BE49-F238E27FC236}">
                <a16:creationId xmlns:a16="http://schemas.microsoft.com/office/drawing/2014/main" id="{3A5B3F21-D483-A545-AFF5-83AD410F3A1B}"/>
              </a:ext>
            </a:extLst>
          </p:cNvPr>
          <p:cNvSpPr>
            <a:spLocks/>
          </p:cNvSpPr>
          <p:nvPr/>
        </p:nvSpPr>
        <p:spPr bwMode="auto">
          <a:xfrm>
            <a:off x="7946340" y="10264553"/>
            <a:ext cx="242739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nchor="ctr">
            <a:spAutoFit/>
          </a:bodyPr>
          <a:lstStyle/>
          <a:p>
            <a:pPr algn="ctr"/>
            <a:r>
              <a:rPr lang="en-US" sz="1500" spc="113" dirty="0">
                <a:solidFill>
                  <a:schemeClr val="bg1"/>
                </a:solidFill>
                <a:latin typeface="Lato" charset="0"/>
                <a:ea typeface="Lato" charset="0"/>
                <a:cs typeface="Lato" charset="0"/>
                <a:sym typeface="Bebas Neue" charset="0"/>
              </a:rPr>
              <a:t>Presented by John Lenny</a:t>
            </a:r>
            <a:endParaRPr lang="en-US" sz="2401" spc="113" dirty="0">
              <a:solidFill>
                <a:schemeClr val="bg1"/>
              </a:solidFill>
              <a:latin typeface="Lato" charset="0"/>
              <a:ea typeface="Lato" charset="0"/>
              <a:cs typeface="Lato" charset="0"/>
              <a:sym typeface="Bebas Neue" charset="0"/>
            </a:endParaRPr>
          </a:p>
        </p:txBody>
      </p:sp>
      <p:sp>
        <p:nvSpPr>
          <p:cNvPr id="20" name="Rectangle 1">
            <a:extLst>
              <a:ext uri="{FF2B5EF4-FFF2-40B4-BE49-F238E27FC236}">
                <a16:creationId xmlns:a16="http://schemas.microsoft.com/office/drawing/2014/main" id="{CCAD17D3-708F-EA48-A7BE-00EFCBEFDAF2}"/>
              </a:ext>
            </a:extLst>
          </p:cNvPr>
          <p:cNvSpPr>
            <a:spLocks/>
          </p:cNvSpPr>
          <p:nvPr/>
        </p:nvSpPr>
        <p:spPr bwMode="auto">
          <a:xfrm>
            <a:off x="2003676" y="480733"/>
            <a:ext cx="4028282" cy="323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nchor="ctr">
            <a:spAutoFit/>
          </a:bodyPr>
          <a:lstStyle/>
          <a:p>
            <a:pPr algn="ctr"/>
            <a:r>
              <a:rPr lang="en-US" sz="2101" spc="113" dirty="0">
                <a:solidFill>
                  <a:schemeClr val="bg1"/>
                </a:solidFill>
                <a:latin typeface="Lato Light" charset="0"/>
                <a:ea typeface="Lato Light" charset="0"/>
                <a:cs typeface="Lato Light" charset="0"/>
                <a:sym typeface="Bebas Neue" charset="0"/>
              </a:rPr>
              <a:t>The State University of New York</a:t>
            </a:r>
            <a:endParaRPr lang="en-US" sz="3001" spc="113" dirty="0">
              <a:solidFill>
                <a:schemeClr val="bg1"/>
              </a:solidFill>
              <a:latin typeface="Lato Light" charset="0"/>
              <a:ea typeface="Lato Light" charset="0"/>
              <a:cs typeface="Lato Light" charset="0"/>
              <a:sym typeface="Bebas Neue" charset="0"/>
            </a:endParaRPr>
          </a:p>
        </p:txBody>
      </p:sp>
      <p:pic>
        <p:nvPicPr>
          <p:cNvPr id="29" name="Picture 28">
            <a:extLst>
              <a:ext uri="{FF2B5EF4-FFF2-40B4-BE49-F238E27FC236}">
                <a16:creationId xmlns:a16="http://schemas.microsoft.com/office/drawing/2014/main" id="{B2E90F2A-F391-4543-977B-0E789281E0DE}"/>
              </a:ext>
            </a:extLst>
          </p:cNvPr>
          <p:cNvPicPr>
            <a:picLocks noChangeAspect="1"/>
          </p:cNvPicPr>
          <p:nvPr/>
        </p:nvPicPr>
        <p:blipFill rotWithShape="1">
          <a:blip r:embed="rId2"/>
          <a:srcRect r="49274"/>
          <a:stretch/>
        </p:blipFill>
        <p:spPr>
          <a:xfrm>
            <a:off x="579897" y="66518"/>
            <a:ext cx="1201711" cy="1151724"/>
          </a:xfrm>
          <a:prstGeom prst="rect">
            <a:avLst/>
          </a:prstGeom>
        </p:spPr>
      </p:pic>
      <p:grpSp>
        <p:nvGrpSpPr>
          <p:cNvPr id="18" name="Group 17">
            <a:extLst>
              <a:ext uri="{FF2B5EF4-FFF2-40B4-BE49-F238E27FC236}">
                <a16:creationId xmlns:a16="http://schemas.microsoft.com/office/drawing/2014/main" id="{371D10F1-8CFF-B343-B659-FC6AA8261FB6}"/>
              </a:ext>
            </a:extLst>
          </p:cNvPr>
          <p:cNvGrpSpPr/>
          <p:nvPr/>
        </p:nvGrpSpPr>
        <p:grpSpPr>
          <a:xfrm>
            <a:off x="6096000" y="6113430"/>
            <a:ext cx="5548758" cy="438513"/>
            <a:chOff x="6320303" y="6041112"/>
            <a:chExt cx="5548758" cy="438513"/>
          </a:xfrm>
        </p:grpSpPr>
        <p:pic>
          <p:nvPicPr>
            <p:cNvPr id="19" name="Picture 18">
              <a:extLst>
                <a:ext uri="{FF2B5EF4-FFF2-40B4-BE49-F238E27FC236}">
                  <a16:creationId xmlns:a16="http://schemas.microsoft.com/office/drawing/2014/main" id="{8B9E63D8-A341-9144-A21A-FAF3191BC920}"/>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30" name="Picture 29">
              <a:extLst>
                <a:ext uri="{FF2B5EF4-FFF2-40B4-BE49-F238E27FC236}">
                  <a16:creationId xmlns:a16="http://schemas.microsoft.com/office/drawing/2014/main" id="{FC43AB06-4DE2-0941-A484-674E7107BB75}"/>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31" name="TextBox 30">
              <a:extLst>
                <a:ext uri="{FF2B5EF4-FFF2-40B4-BE49-F238E27FC236}">
                  <a16:creationId xmlns:a16="http://schemas.microsoft.com/office/drawing/2014/main" id="{45E4FDAB-4C7D-5F42-87B4-DA60FB23ED8F}"/>
                </a:ext>
              </a:extLst>
            </p:cNvPr>
            <p:cNvSpPr txBox="1"/>
            <p:nvPr/>
          </p:nvSpPr>
          <p:spPr>
            <a:xfrm>
              <a:off x="6320303" y="6041112"/>
              <a:ext cx="2853813" cy="415498"/>
            </a:xfrm>
            <a:prstGeom prst="rect">
              <a:avLst/>
            </a:prstGeom>
            <a:noFill/>
          </p:spPr>
          <p:txBody>
            <a:bodyPr wrap="square" rtlCol="0">
              <a:spAutoFit/>
            </a:bodyPr>
            <a:lstStyle/>
            <a:p>
              <a:pPr algn="r"/>
              <a:r>
                <a:rPr lang="en-US" sz="2100" dirty="0" err="1">
                  <a:solidFill>
                    <a:schemeClr val="bg1"/>
                  </a:solidFill>
                  <a:latin typeface="Calibri" panose="020F0502020204030204" pitchFamily="34" charset="0"/>
                  <a:cs typeface="Calibri" panose="020F0502020204030204" pitchFamily="34" charset="0"/>
                </a:rPr>
                <a:t>www.suny.edu</a:t>
              </a:r>
              <a:endParaRPr lang="en-US" sz="2100" dirty="0">
                <a:solidFill>
                  <a:schemeClr val="bg1"/>
                </a:solidFill>
                <a:latin typeface="Calibri" panose="020F0502020204030204" pitchFamily="34" charset="0"/>
                <a:cs typeface="Calibri" panose="020F0502020204030204" pitchFamily="34" charset="0"/>
              </a:endParaRPr>
            </a:p>
          </p:txBody>
        </p:sp>
        <p:pic>
          <p:nvPicPr>
            <p:cNvPr id="32" name="Picture 31">
              <a:extLst>
                <a:ext uri="{FF2B5EF4-FFF2-40B4-BE49-F238E27FC236}">
                  <a16:creationId xmlns:a16="http://schemas.microsoft.com/office/drawing/2014/main" id="{4EB1817B-4906-8A4A-88A8-319ED7D3D7BA}"/>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3" name="Picture 32">
              <a:extLst>
                <a:ext uri="{FF2B5EF4-FFF2-40B4-BE49-F238E27FC236}">
                  <a16:creationId xmlns:a16="http://schemas.microsoft.com/office/drawing/2014/main" id="{0FEFC20A-ACB4-AA45-8D66-8EA613C2AB28}"/>
                </a:ext>
              </a:extLst>
            </p:cNvPr>
            <p:cNvPicPr>
              <a:picLocks noChangeAspect="1"/>
            </p:cNvPicPr>
            <p:nvPr/>
          </p:nvPicPr>
          <p:blipFill>
            <a:blip r:embed="rId6"/>
            <a:stretch>
              <a:fillRect/>
            </a:stretch>
          </p:blipFill>
          <p:spPr>
            <a:xfrm>
              <a:off x="11325778" y="6072566"/>
              <a:ext cx="543283" cy="382767"/>
            </a:xfrm>
            <a:prstGeom prst="rect">
              <a:avLst/>
            </a:prstGeom>
          </p:spPr>
        </p:pic>
      </p:grpSp>
      <p:pic>
        <p:nvPicPr>
          <p:cNvPr id="2" name="Picture 1" descr="Remote Teaching Clinic Title Slide.  Reads, &quot; SUNY Remote Teaching Clinic&quot;&#10;" title="Remote Teaching Clinic Title Slid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1716332"/>
            <a:ext cx="12192001" cy="3657601"/>
          </a:xfrm>
          <a:prstGeom prst="rect">
            <a:avLst/>
          </a:prstGeom>
        </p:spPr>
      </p:pic>
      <p:sp>
        <p:nvSpPr>
          <p:cNvPr id="3" name="TextBox 2" title="Presentation Title Slide"/>
          <p:cNvSpPr txBox="1"/>
          <p:nvPr/>
        </p:nvSpPr>
        <p:spPr>
          <a:xfrm>
            <a:off x="3580599" y="3310970"/>
            <a:ext cx="5562594" cy="1477328"/>
          </a:xfrm>
          <a:prstGeom prst="rect">
            <a:avLst/>
          </a:prstGeom>
          <a:noFill/>
        </p:spPr>
        <p:txBody>
          <a:bodyPr wrap="square" rtlCol="0">
            <a:spAutoFit/>
          </a:bodyPr>
          <a:lstStyle/>
          <a:p>
            <a:pPr algn="ctr"/>
            <a:r>
              <a:rPr lang="en-US" sz="2400" dirty="0">
                <a:solidFill>
                  <a:schemeClr val="bg1"/>
                </a:solidFill>
              </a:rPr>
              <a:t>Shifting Our Learning Centers Part 1: Identifying Immediate Needs</a:t>
            </a:r>
          </a:p>
          <a:p>
            <a:pPr algn="ctr"/>
            <a:endParaRPr lang="en-US" sz="2400" dirty="0">
              <a:solidFill>
                <a:schemeClr val="bg1"/>
              </a:solidFill>
            </a:endParaRPr>
          </a:p>
          <a:p>
            <a:pPr algn="ctr"/>
            <a:r>
              <a:rPr lang="en-US" dirty="0">
                <a:solidFill>
                  <a:schemeClr val="bg1"/>
                </a:solidFill>
              </a:rPr>
              <a:t>Lisa D’Adamo-Weinstein, SUNY Empire State College</a:t>
            </a:r>
          </a:p>
        </p:txBody>
      </p:sp>
    </p:spTree>
    <p:extLst>
      <p:ext uri="{BB962C8B-B14F-4D97-AF65-F5344CB8AC3E}">
        <p14:creationId xmlns:p14="http://schemas.microsoft.com/office/powerpoint/2010/main" val="291943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C103-9FD0-4EC3-9E32-8A5E17C76E93}"/>
              </a:ext>
            </a:extLst>
          </p:cNvPr>
          <p:cNvSpPr>
            <a:spLocks noGrp="1"/>
          </p:cNvSpPr>
          <p:nvPr>
            <p:ph type="ctrTitle"/>
          </p:nvPr>
        </p:nvSpPr>
        <p:spPr>
          <a:xfrm>
            <a:off x="433137" y="63584"/>
            <a:ext cx="11614484" cy="995195"/>
          </a:xfrm>
        </p:spPr>
        <p:txBody>
          <a:bodyPr>
            <a:normAutofit/>
          </a:bodyPr>
          <a:lstStyle/>
          <a:p>
            <a:r>
              <a:rPr lang="en-US" sz="5400" dirty="0"/>
              <a:t>Remote Working Meeting Success Tips</a:t>
            </a:r>
          </a:p>
        </p:txBody>
      </p:sp>
      <p:sp>
        <p:nvSpPr>
          <p:cNvPr id="4" name="TextBox 3">
            <a:extLst>
              <a:ext uri="{FF2B5EF4-FFF2-40B4-BE49-F238E27FC236}">
                <a16:creationId xmlns:a16="http://schemas.microsoft.com/office/drawing/2014/main" id="{33E3B72C-CE62-4FF6-BB6D-5FEBE929D7DF}"/>
              </a:ext>
            </a:extLst>
          </p:cNvPr>
          <p:cNvSpPr txBox="1"/>
          <p:nvPr/>
        </p:nvSpPr>
        <p:spPr>
          <a:xfrm>
            <a:off x="433137" y="1425166"/>
            <a:ext cx="11758863" cy="4524315"/>
          </a:xfrm>
          <a:prstGeom prst="rect">
            <a:avLst/>
          </a:prstGeom>
          <a:noFill/>
        </p:spPr>
        <p:txBody>
          <a:bodyPr wrap="square" rtlCol="0">
            <a:spAutoFit/>
          </a:bodyPr>
          <a:lstStyle/>
          <a:p>
            <a:r>
              <a:rPr lang="en-US" dirty="0"/>
              <a:t>Lead with compassion, empathy, and purpose....and how you start and end a meeting sets the tone for success.</a:t>
            </a:r>
            <a:br>
              <a:rPr lang="en-US" dirty="0"/>
            </a:br>
            <a:r>
              <a:rPr lang="en-US" dirty="0"/>
              <a:t>During the first 5 minutes of your call:</a:t>
            </a:r>
          </a:p>
          <a:p>
            <a:endParaRPr lang="en-US" dirty="0"/>
          </a:p>
          <a:p>
            <a:pPr marL="285750" indent="-285750">
              <a:buFont typeface="Arial" panose="020B0604020202020204" pitchFamily="34" charset="0"/>
              <a:buChar char="•"/>
            </a:pPr>
            <a:r>
              <a:rPr lang="en-US" dirty="0"/>
              <a:t>ALWAYS ask how everyone is doing - personally and professionally. Whether they share or not, DO create space for empathy.</a:t>
            </a:r>
          </a:p>
          <a:p>
            <a:pPr marL="285750" indent="-285750">
              <a:buFont typeface="Arial" panose="020B0604020202020204" pitchFamily="34" charset="0"/>
              <a:buChar char="•"/>
            </a:pPr>
            <a:endParaRPr lang="en-US" dirty="0"/>
          </a:p>
          <a:p>
            <a:r>
              <a:rPr lang="en-US" dirty="0"/>
              <a:t>During the last 5 minutes of the call:</a:t>
            </a:r>
          </a:p>
          <a:p>
            <a:pPr marL="285750" indent="-285750">
              <a:buFont typeface="Arial" panose="020B0604020202020204" pitchFamily="34" charset="0"/>
              <a:buChar char="•"/>
            </a:pPr>
            <a:r>
              <a:rPr lang="en-US" dirty="0"/>
              <a:t>Invite any of your at-home “coworkers” to say hello or show off your adorable newborn, introduce your pet(s)</a:t>
            </a:r>
          </a:p>
          <a:p>
            <a:endParaRPr lang="en-US" dirty="0"/>
          </a:p>
          <a:p>
            <a:pPr marL="285750" indent="-285750">
              <a:buFont typeface="Arial" panose="020B0604020202020204" pitchFamily="34" charset="0"/>
              <a:buChar char="•"/>
            </a:pPr>
            <a:r>
              <a:rPr lang="en-US" dirty="0"/>
              <a:t>Share gratitude for one of your colleagues for something they helped you or someone else with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Ask people to share recipes or talk about what they need to munch on when they have the camera off</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Tell a corny joke that will make everyone cringe, hiss, and boo...</a:t>
            </a:r>
            <a:br>
              <a:rPr lang="en-US" dirty="0"/>
            </a:br>
            <a:br>
              <a:rPr lang="en-US" dirty="0"/>
            </a:br>
            <a:endParaRPr lang="en-US" dirty="0"/>
          </a:p>
        </p:txBody>
      </p:sp>
    </p:spTree>
    <p:extLst>
      <p:ext uri="{BB962C8B-B14F-4D97-AF65-F5344CB8AC3E}">
        <p14:creationId xmlns:p14="http://schemas.microsoft.com/office/powerpoint/2010/main" val="165009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5414-D8C6-4876-B166-ADEBDF5FBF3F}"/>
              </a:ext>
            </a:extLst>
          </p:cNvPr>
          <p:cNvSpPr>
            <a:spLocks noGrp="1"/>
          </p:cNvSpPr>
          <p:nvPr>
            <p:ph type="title"/>
          </p:nvPr>
        </p:nvSpPr>
        <p:spPr>
          <a:xfrm>
            <a:off x="0" y="-880601"/>
            <a:ext cx="3932237" cy="1600200"/>
          </a:xfrm>
        </p:spPr>
        <p:txBody>
          <a:bodyPr/>
          <a:lstStyle/>
          <a:p>
            <a:r>
              <a:rPr lang="en-US" dirty="0"/>
              <a:t>Basic Principles</a:t>
            </a:r>
          </a:p>
        </p:txBody>
      </p:sp>
      <p:sp>
        <p:nvSpPr>
          <p:cNvPr id="3" name="Content Placeholder 2">
            <a:extLst>
              <a:ext uri="{FF2B5EF4-FFF2-40B4-BE49-F238E27FC236}">
                <a16:creationId xmlns:a16="http://schemas.microsoft.com/office/drawing/2014/main" id="{9D570DC5-0280-4BAF-877A-4BBBB4DEA41E}"/>
              </a:ext>
            </a:extLst>
          </p:cNvPr>
          <p:cNvSpPr>
            <a:spLocks noGrp="1"/>
          </p:cNvSpPr>
          <p:nvPr>
            <p:ph idx="1"/>
          </p:nvPr>
        </p:nvSpPr>
        <p:spPr>
          <a:xfrm>
            <a:off x="152400" y="721394"/>
            <a:ext cx="11180446" cy="6345433"/>
          </a:xfrm>
        </p:spPr>
        <p:txBody>
          <a:bodyPr>
            <a:noAutofit/>
          </a:bodyPr>
          <a:lstStyle/>
          <a:p>
            <a:pPr marL="0" indent="0">
              <a:lnSpc>
                <a:spcPct val="100000"/>
              </a:lnSpc>
              <a:spcBef>
                <a:spcPts val="0"/>
              </a:spcBef>
              <a:spcAft>
                <a:spcPts val="0"/>
              </a:spcAft>
              <a:buNone/>
            </a:pPr>
            <a:r>
              <a:rPr lang="en-US" sz="1600" b="1" dirty="0">
                <a:latin typeface="Times New Roman" panose="02020603050405020304" pitchFamily="18" charset="0"/>
                <a:cs typeface="Times New Roman" panose="02020603050405020304" pitchFamily="18" charset="0"/>
              </a:rPr>
              <a:t>Start with technology resources supported by your institution. </a:t>
            </a:r>
          </a:p>
          <a:p>
            <a:pPr lvl="1">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They are secure and reliable and are supported by your college’s </a:t>
            </a:r>
            <a:r>
              <a:rPr lang="en-US" sz="1600" dirty="0" err="1">
                <a:latin typeface="Times New Roman" panose="02020603050405020304" pitchFamily="18" charset="0"/>
                <a:cs typeface="Times New Roman" panose="02020603050405020304" pitchFamily="18" charset="0"/>
              </a:rPr>
              <a:t>technlogists</a:t>
            </a:r>
            <a:r>
              <a:rPr lang="en-US" sz="1600" dirty="0">
                <a:latin typeface="Times New Roman" panose="02020603050405020304" pitchFamily="18" charset="0"/>
                <a:cs typeface="Times New Roman" panose="02020603050405020304" pitchFamily="18" charset="0"/>
              </a:rPr>
              <a:t> and your instructional support specialists. </a:t>
            </a:r>
          </a:p>
          <a:p>
            <a:pPr fontAlgn="base">
              <a:spcBef>
                <a:spcPts val="0"/>
              </a:spcBef>
            </a:pPr>
            <a:endParaRPr lang="en-US" sz="1600" b="1" dirty="0">
              <a:latin typeface="Times New Roman" panose="02020603050405020304" pitchFamily="18" charset="0"/>
              <a:cs typeface="Times New Roman" panose="02020603050405020304" pitchFamily="18" charset="0"/>
            </a:endParaRPr>
          </a:p>
          <a:p>
            <a:pPr fontAlgn="base">
              <a:spcBef>
                <a:spcPts val="0"/>
              </a:spcBef>
            </a:pPr>
            <a:r>
              <a:rPr lang="en-US" sz="1600" b="1" dirty="0">
                <a:latin typeface="Times New Roman" panose="02020603050405020304" pitchFamily="18" charset="0"/>
                <a:cs typeface="Times New Roman" panose="02020603050405020304" pitchFamily="18" charset="0"/>
              </a:rPr>
              <a:t>Over-Communicate</a:t>
            </a:r>
            <a:r>
              <a:rPr lang="en-US" sz="1600" dirty="0">
                <a:latin typeface="Times New Roman" panose="02020603050405020304" pitchFamily="18" charset="0"/>
                <a:cs typeface="Times New Roman" panose="02020603050405020304" pitchFamily="18" charset="0"/>
              </a:rPr>
              <a:t>. How, What, When, &amp; Where Info </a:t>
            </a:r>
          </a:p>
          <a:p>
            <a:pPr fontAlgn="base">
              <a:spcBef>
                <a:spcPts val="0"/>
              </a:spcBef>
            </a:pPr>
            <a:endParaRPr lang="en-US" sz="1600" dirty="0">
              <a:latin typeface="Times New Roman" panose="02020603050405020304" pitchFamily="18" charset="0"/>
              <a:cs typeface="Times New Roman" panose="02020603050405020304" pitchFamily="18" charset="0"/>
            </a:endParaRPr>
          </a:p>
          <a:p>
            <a:pPr fontAlgn="base">
              <a:spcBef>
                <a:spcPts val="0"/>
              </a:spcBef>
            </a:pPr>
            <a:r>
              <a:rPr lang="en-US" sz="1600" b="1" dirty="0">
                <a:latin typeface="Times New Roman" panose="02020603050405020304" pitchFamily="18" charset="0"/>
                <a:cs typeface="Times New Roman" panose="02020603050405020304" pitchFamily="18" charset="0"/>
              </a:rPr>
              <a:t>Chunk Your Materials</a:t>
            </a:r>
            <a:r>
              <a:rPr lang="en-US" sz="1600" dirty="0">
                <a:latin typeface="Times New Roman" panose="02020603050405020304" pitchFamily="18" charset="0"/>
                <a:cs typeface="Times New Roman" panose="02020603050405020304" pitchFamily="18" charset="0"/>
              </a:rPr>
              <a:t>. First off, you can chunk your own work -- go one week or one topic of support at a time. </a:t>
            </a:r>
          </a:p>
          <a:p>
            <a:pPr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Something for them to read </a:t>
            </a:r>
          </a:p>
          <a:p>
            <a:pPr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Put your PowerPoint slides online. </a:t>
            </a:r>
          </a:p>
          <a:p>
            <a:pPr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Share some YouTube videos related to the topic. </a:t>
            </a:r>
          </a:p>
          <a:p>
            <a:pPr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Make your own videos and post them online</a:t>
            </a:r>
            <a:endParaRPr lang="en-US" sz="1600" dirty="0">
              <a:latin typeface="Times New Roman" panose="02020603050405020304" pitchFamily="18" charset="0"/>
              <a:cs typeface="Times New Roman" panose="02020603050405020304" pitchFamily="18" charset="0"/>
            </a:endParaRPr>
          </a:p>
          <a:p>
            <a:pPr fontAlgn="base">
              <a:spcBef>
                <a:spcPts val="0"/>
              </a:spcBef>
            </a:pPr>
            <a:endParaRPr lang="en-US" sz="1600" dirty="0">
              <a:latin typeface="Times New Roman" panose="02020603050405020304" pitchFamily="18" charset="0"/>
              <a:cs typeface="Times New Roman" panose="02020603050405020304" pitchFamily="18" charset="0"/>
            </a:endParaRPr>
          </a:p>
          <a:p>
            <a:pPr fontAlgn="base">
              <a:spcBef>
                <a:spcPts val="0"/>
              </a:spcBef>
            </a:pPr>
            <a:r>
              <a:rPr lang="en-US" sz="1600" b="1" dirty="0">
                <a:latin typeface="Times New Roman" panose="02020603050405020304" pitchFamily="18" charset="0"/>
                <a:cs typeface="Times New Roman" panose="02020603050405020304" pitchFamily="18" charset="0"/>
              </a:rPr>
              <a:t>Create A Support Narrative.</a:t>
            </a:r>
            <a:r>
              <a:rPr lang="en-US" sz="1600" dirty="0">
                <a:latin typeface="Times New Roman" panose="02020603050405020304" pitchFamily="18" charset="0"/>
                <a:cs typeface="Times New Roman" panose="02020603050405020304" pitchFamily="18" charset="0"/>
              </a:rPr>
              <a:t> Create continuity and connection to their courses and your resources that focus on learning well in new environments, </a:t>
            </a:r>
          </a:p>
          <a:p>
            <a:pPr lvl="1" fontAlgn="base">
              <a:spcBef>
                <a:spcPts val="0"/>
              </a:spcBef>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“As you move online, take a step back, and think about the kind of guidance you give students, put yourself in the shoes of your students, and make sure you post this instructional narrative within your course modules.”</a:t>
            </a:r>
          </a:p>
          <a:p>
            <a:pPr fontAlgn="base">
              <a:spcBef>
                <a:spcPts val="0"/>
              </a:spcBef>
            </a:pPr>
            <a:endParaRPr lang="en-US" sz="1600" dirty="0">
              <a:latin typeface="Times New Roman" panose="02020603050405020304" pitchFamily="18" charset="0"/>
              <a:cs typeface="Times New Roman" panose="02020603050405020304" pitchFamily="18" charset="0"/>
            </a:endParaRPr>
          </a:p>
          <a:p>
            <a:pPr fontAlgn="base">
              <a:spcBef>
                <a:spcPts val="0"/>
              </a:spcBef>
            </a:pPr>
            <a:r>
              <a:rPr lang="en-US" sz="1600" b="1" dirty="0">
                <a:solidFill>
                  <a:schemeClr val="tx1"/>
                </a:solidFill>
                <a:latin typeface="Times New Roman" panose="02020603050405020304" pitchFamily="18" charset="0"/>
                <a:cs typeface="Times New Roman" panose="02020603050405020304" pitchFamily="18" charset="0"/>
              </a:rPr>
              <a:t>Use an online meeting platform</a:t>
            </a:r>
            <a:endParaRPr lang="en-US" sz="1600" dirty="0">
              <a:solidFill>
                <a:schemeClr val="tx1"/>
              </a:solidFill>
              <a:latin typeface="Times New Roman" panose="02020603050405020304" pitchFamily="18" charset="0"/>
              <a:cs typeface="Times New Roman" panose="02020603050405020304" pitchFamily="18" charset="0"/>
            </a:endParaRPr>
          </a:p>
          <a:p>
            <a:pPr fontAlgn="base">
              <a:spcBef>
                <a:spcPts val="0"/>
              </a:spcBef>
            </a:pPr>
            <a:br>
              <a:rPr lang="en-US" sz="1600"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Be Kind To Yourself And A Comfort To Your Students</a:t>
            </a:r>
          </a:p>
          <a:p>
            <a:pPr lvl="1" fontAlgn="base">
              <a:spcBef>
                <a:spcPts val="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These are trying times and this is a big transition. Don’t expect that you will accomplish as much in the next few weeks as you had planned.” &amp; </a:t>
            </a:r>
          </a:p>
          <a:p>
            <a:pPr lvl="1" fontAlgn="base">
              <a:spcBef>
                <a:spcPts val="0"/>
              </a:spcBef>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“Keep in mind that your students are really stressed out, social distancing for students is new, and they don’t have your years of experience to help them sort everything out. You can provide great comfort, just letting students know that you have their backs.” Share videos focusing on support and </a:t>
            </a:r>
          </a:p>
          <a:p>
            <a:pPr fontAlgn="base">
              <a:spcBef>
                <a:spcPts val="0"/>
              </a:spcBef>
            </a:pPr>
            <a:endParaRPr lang="en-US" sz="1600" dirty="0">
              <a:latin typeface="Times New Roman" panose="02020603050405020304" pitchFamily="18" charset="0"/>
              <a:cs typeface="Times New Roman" panose="02020603050405020304" pitchFamily="18" charset="0"/>
            </a:endParaRPr>
          </a:p>
          <a:p>
            <a:pPr fontAlgn="base">
              <a:spcBef>
                <a:spcPts val="0"/>
              </a:spcBef>
            </a:pPr>
            <a:endParaRPr lang="en-US" sz="16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82FDF937-2926-46FE-B791-476516B65BE6}"/>
              </a:ext>
            </a:extLst>
          </p:cNvPr>
          <p:cNvSpPr/>
          <p:nvPr/>
        </p:nvSpPr>
        <p:spPr>
          <a:xfrm>
            <a:off x="6787908" y="6157686"/>
            <a:ext cx="4701306" cy="553998"/>
          </a:xfrm>
          <a:prstGeom prst="rect">
            <a:avLst/>
          </a:prstGeom>
          <a:solidFill>
            <a:schemeClr val="bg1"/>
          </a:solidFill>
        </p:spPr>
        <p:txBody>
          <a:bodyPr wrap="square">
            <a:spAutoFit/>
          </a:bodyPr>
          <a:lstStyle/>
          <a:p>
            <a:r>
              <a:rPr lang="en-US" sz="1000" dirty="0"/>
              <a:t>Adapted From:</a:t>
            </a:r>
          </a:p>
          <a:p>
            <a:r>
              <a:rPr lang="en-US" sz="1000" dirty="0">
                <a:hlinkClick r:id="rId2"/>
              </a:rPr>
              <a:t>https://www.wired.com/story/how-to-make-online-learning-work/</a:t>
            </a:r>
            <a:r>
              <a:rPr lang="en-US" sz="1000" dirty="0"/>
              <a:t> &amp; </a:t>
            </a:r>
          </a:p>
          <a:p>
            <a:r>
              <a:rPr lang="en-US" sz="1000" dirty="0">
                <a:hlinkClick r:id="rId3"/>
              </a:rPr>
              <a:t>https://www.odlearn.com/post/5-tips-for-engaging-your-learners-when-you-go-virtual</a:t>
            </a:r>
            <a:endParaRPr lang="en-US" sz="1000" dirty="0"/>
          </a:p>
        </p:txBody>
      </p:sp>
    </p:spTree>
    <p:extLst>
      <p:ext uri="{BB962C8B-B14F-4D97-AF65-F5344CB8AC3E}">
        <p14:creationId xmlns:p14="http://schemas.microsoft.com/office/powerpoint/2010/main" val="377250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AC1BF-7A55-4D97-BBBC-0A25C5BE18FC}"/>
              </a:ext>
            </a:extLst>
          </p:cNvPr>
          <p:cNvSpPr>
            <a:spLocks noGrp="1"/>
          </p:cNvSpPr>
          <p:nvPr>
            <p:ph type="title"/>
          </p:nvPr>
        </p:nvSpPr>
        <p:spPr/>
        <p:txBody>
          <a:bodyPr/>
          <a:lstStyle/>
          <a:p>
            <a:r>
              <a:rPr lang="en-US" dirty="0"/>
              <a:t>Sample resources from learning centers</a:t>
            </a:r>
          </a:p>
        </p:txBody>
      </p:sp>
      <p:sp>
        <p:nvSpPr>
          <p:cNvPr id="3" name="Content Placeholder 2">
            <a:extLst>
              <a:ext uri="{FF2B5EF4-FFF2-40B4-BE49-F238E27FC236}">
                <a16:creationId xmlns:a16="http://schemas.microsoft.com/office/drawing/2014/main" id="{2D5C322E-D68B-480E-BCB0-4315AE3DDCC2}"/>
              </a:ext>
            </a:extLst>
          </p:cNvPr>
          <p:cNvSpPr>
            <a:spLocks noGrp="1"/>
          </p:cNvSpPr>
          <p:nvPr>
            <p:ph sz="half" idx="1"/>
          </p:nvPr>
        </p:nvSpPr>
        <p:spPr>
          <a:xfrm>
            <a:off x="838200" y="1368425"/>
            <a:ext cx="10991850" cy="5124450"/>
          </a:xfrm>
        </p:spPr>
        <p:txBody>
          <a:bodyPr>
            <a:noAutofit/>
          </a:bodyPr>
          <a:lstStyle/>
          <a:p>
            <a:r>
              <a:rPr lang="en-US" sz="1800" dirty="0"/>
              <a:t>NYU </a:t>
            </a:r>
            <a:r>
              <a:rPr lang="en-US" sz="1800" dirty="0">
                <a:hlinkClick r:id="rId2"/>
              </a:rPr>
              <a:t>Mock Exam Review Sessions</a:t>
            </a:r>
            <a:r>
              <a:rPr lang="en-US" sz="1800" dirty="0"/>
              <a:t> </a:t>
            </a:r>
          </a:p>
          <a:p>
            <a:pPr lvl="1"/>
            <a:r>
              <a:rPr lang="en-US" sz="1800" dirty="0"/>
              <a:t>The PTC Mid-Term Reviews Sessions will not be held in-person because of school closure.  However, we will post mock exams here.  Later on in the week, we will post solution keys as well as a video offering an explanation of the exam.</a:t>
            </a:r>
          </a:p>
          <a:p>
            <a:r>
              <a:rPr lang="en-US" sz="1800" dirty="0">
                <a:hlinkClick r:id="rId3"/>
              </a:rPr>
              <a:t>Daemen College Learning Center </a:t>
            </a:r>
            <a:r>
              <a:rPr lang="en-US" sz="1800" dirty="0"/>
              <a:t>&amp; </a:t>
            </a:r>
            <a:r>
              <a:rPr lang="en-US" sz="1800" dirty="0">
                <a:hlinkClick r:id="rId4"/>
              </a:rPr>
              <a:t>Gateway College</a:t>
            </a:r>
            <a:endParaRPr lang="en-US" sz="1800" dirty="0"/>
          </a:p>
          <a:p>
            <a:pPr lvl="1"/>
            <a:r>
              <a:rPr lang="en-US" sz="1800" dirty="0"/>
              <a:t>have downloadable documents with detailed information for staff and students about transitioning online</a:t>
            </a:r>
          </a:p>
          <a:p>
            <a:r>
              <a:rPr lang="en-US" sz="1800" dirty="0">
                <a:hlinkClick r:id="rId5"/>
              </a:rPr>
              <a:t>Canada College </a:t>
            </a:r>
            <a:r>
              <a:rPr lang="en-US" sz="1800" dirty="0"/>
              <a:t>&amp; </a:t>
            </a:r>
            <a:r>
              <a:rPr lang="en-US" sz="1800" dirty="0">
                <a:hlinkClick r:id="rId6"/>
              </a:rPr>
              <a:t>Santa Ana College</a:t>
            </a:r>
            <a:endParaRPr lang="en-US" sz="1800" dirty="0"/>
          </a:p>
          <a:p>
            <a:pPr lvl="1"/>
            <a:r>
              <a:rPr lang="en-US" sz="1400" dirty="0"/>
              <a:t>Daily open office hours for anyone struggling with their new online formats from tech to softer skills support.</a:t>
            </a:r>
          </a:p>
          <a:p>
            <a:pPr lvl="1"/>
            <a:r>
              <a:rPr lang="en-US" sz="1400" dirty="0"/>
              <a:t>Virtual front desk and all other services online</a:t>
            </a:r>
          </a:p>
          <a:p>
            <a:r>
              <a:rPr lang="en-US" sz="1800" dirty="0">
                <a:hlinkClick r:id="rId7"/>
              </a:rPr>
              <a:t>SUNY Purchase Learning Center</a:t>
            </a:r>
            <a:endParaRPr lang="en-US" sz="1800" dirty="0"/>
          </a:p>
          <a:p>
            <a:pPr lvl="1"/>
            <a:r>
              <a:rPr lang="en-US" sz="1400" dirty="0"/>
              <a:t>“In keeping with the move to online classes, the Learning Center will now hold all tutoring sessions online using Zoom or the Online Writing Lab. OWL procedures are as usual; upload your essay as a Word doc using the OWL schedule on </a:t>
            </a:r>
            <a:r>
              <a:rPr lang="en-US" sz="1400" dirty="0" err="1"/>
              <a:t>WCOnline</a:t>
            </a:r>
            <a:r>
              <a:rPr lang="en-US" sz="1400" dirty="0"/>
              <a:t>. For a real-time, live session, please schedule on </a:t>
            </a:r>
            <a:r>
              <a:rPr lang="en-US" sz="1400" dirty="0" err="1">
                <a:hlinkClick r:id="rId8"/>
              </a:rPr>
              <a:t>WCOnline</a:t>
            </a:r>
            <a:r>
              <a:rPr lang="en-US" sz="1400" dirty="0"/>
              <a:t> as usual, and at the start of your session time, go to the schedule and copy/paste the URL next to your tutor’s name into your browser to join their Zoom session.” </a:t>
            </a:r>
          </a:p>
          <a:p>
            <a:pPr lvl="1"/>
            <a:r>
              <a:rPr lang="en-US" sz="1400" dirty="0">
                <a:hlinkClick r:id="rId9"/>
              </a:rPr>
              <a:t>https://www.instagram.com/sunypurchaselearning/</a:t>
            </a:r>
            <a:r>
              <a:rPr lang="en-US" sz="1400" dirty="0"/>
              <a:t> </a:t>
            </a:r>
          </a:p>
          <a:p>
            <a:pPr lvl="1"/>
            <a:r>
              <a:rPr lang="en-US" sz="1400" dirty="0">
                <a:hlinkClick r:id="rId10"/>
              </a:rPr>
              <a:t>https://www.facebook.com/SUNYPurchaseLC</a:t>
            </a:r>
            <a:r>
              <a:rPr lang="en-US" sz="1400" dirty="0"/>
              <a:t>   </a:t>
            </a:r>
          </a:p>
          <a:p>
            <a:pPr lvl="1"/>
            <a:endParaRPr lang="en-US" sz="1800" dirty="0"/>
          </a:p>
          <a:p>
            <a:pPr lvl="1"/>
            <a:endParaRPr lang="en-US" sz="1800" dirty="0"/>
          </a:p>
        </p:txBody>
      </p:sp>
    </p:spTree>
    <p:extLst>
      <p:ext uri="{BB962C8B-B14F-4D97-AF65-F5344CB8AC3E}">
        <p14:creationId xmlns:p14="http://schemas.microsoft.com/office/powerpoint/2010/main" val="336453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00ED-A9A1-40B4-8BE2-6F1E409EFEDC}"/>
              </a:ext>
            </a:extLst>
          </p:cNvPr>
          <p:cNvSpPr>
            <a:spLocks noGrp="1"/>
          </p:cNvSpPr>
          <p:nvPr>
            <p:ph type="title"/>
          </p:nvPr>
        </p:nvSpPr>
        <p:spPr/>
        <p:txBody>
          <a:bodyPr/>
          <a:lstStyle/>
          <a:p>
            <a:r>
              <a:rPr lang="en-US" dirty="0" err="1"/>
              <a:t>Sychronous</a:t>
            </a:r>
            <a:r>
              <a:rPr lang="en-US" dirty="0"/>
              <a:t> Video Conferencing &amp; Live Streaming</a:t>
            </a:r>
          </a:p>
        </p:txBody>
      </p:sp>
    </p:spTree>
    <p:extLst>
      <p:ext uri="{BB962C8B-B14F-4D97-AF65-F5344CB8AC3E}">
        <p14:creationId xmlns:p14="http://schemas.microsoft.com/office/powerpoint/2010/main" val="3122309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827D-E17C-4B69-9990-60A42A366BF9}"/>
              </a:ext>
            </a:extLst>
          </p:cNvPr>
          <p:cNvSpPr>
            <a:spLocks noGrp="1"/>
          </p:cNvSpPr>
          <p:nvPr>
            <p:ph type="title"/>
          </p:nvPr>
        </p:nvSpPr>
        <p:spPr>
          <a:xfrm>
            <a:off x="8141110" y="639098"/>
            <a:ext cx="3401961" cy="3494790"/>
          </a:xfrm>
        </p:spPr>
        <p:txBody>
          <a:bodyPr vert="horz" lIns="91440" tIns="45720" rIns="91440" bIns="45720" rtlCol="0" anchor="b">
            <a:noAutofit/>
          </a:bodyPr>
          <a:lstStyle/>
          <a:p>
            <a:pPr algn="ctr"/>
            <a:r>
              <a:rPr lang="en-US" sz="3600" dirty="0">
                <a:solidFill>
                  <a:schemeClr val="tx1">
                    <a:lumMod val="85000"/>
                    <a:lumOff val="15000"/>
                  </a:schemeClr>
                </a:solidFill>
              </a:rPr>
              <a:t>Fee-based services are offering things for “free” for the rest of the term</a:t>
            </a:r>
          </a:p>
        </p:txBody>
      </p:sp>
      <p:pic>
        <p:nvPicPr>
          <p:cNvPr id="6" name="Content Placeholder 5" descr="A close up of a blackboard&#10;&#10;Description automatically generated">
            <a:extLst>
              <a:ext uri="{FF2B5EF4-FFF2-40B4-BE49-F238E27FC236}">
                <a16:creationId xmlns:a16="http://schemas.microsoft.com/office/drawing/2014/main" id="{BB38C450-AF6F-4324-9781-3C97205750BB}"/>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33999" y="860207"/>
            <a:ext cx="6912217" cy="4613904"/>
          </a:xfrm>
          <a:prstGeom prst="rect">
            <a:avLst/>
          </a:prstGeom>
        </p:spPr>
      </p:pic>
      <p:sp>
        <p:nvSpPr>
          <p:cNvPr id="7" name="TextBox 6">
            <a:extLst>
              <a:ext uri="{FF2B5EF4-FFF2-40B4-BE49-F238E27FC236}">
                <a16:creationId xmlns:a16="http://schemas.microsoft.com/office/drawing/2014/main" id="{6439FF7F-813A-4E8B-B226-1836C11DE935}"/>
              </a:ext>
            </a:extLst>
          </p:cNvPr>
          <p:cNvSpPr txBox="1"/>
          <p:nvPr/>
        </p:nvSpPr>
        <p:spPr>
          <a:xfrm>
            <a:off x="5033990" y="5274056"/>
            <a:ext cx="251222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level343.com/2016/03/07/4-tips-rant-anti-online-marketing-campaign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10" name="Rectangle 9">
            <a:extLst>
              <a:ext uri="{FF2B5EF4-FFF2-40B4-BE49-F238E27FC236}">
                <a16:creationId xmlns:a16="http://schemas.microsoft.com/office/drawing/2014/main" id="{8C34ED3E-7EE1-4293-8635-ADA5C61BC670}"/>
              </a:ext>
            </a:extLst>
          </p:cNvPr>
          <p:cNvSpPr/>
          <p:nvPr/>
        </p:nvSpPr>
        <p:spPr>
          <a:xfrm>
            <a:off x="7750308" y="4406957"/>
            <a:ext cx="3471247" cy="2031325"/>
          </a:xfrm>
          <a:prstGeom prst="rect">
            <a:avLst/>
          </a:prstGeom>
        </p:spPr>
        <p:txBody>
          <a:bodyPr wrap="square">
            <a:spAutoFit/>
          </a:bodyPr>
          <a:lstStyle/>
          <a:p>
            <a:pPr algn="ctr"/>
            <a:endParaRPr lang="en-US" b="1" dirty="0">
              <a:solidFill>
                <a:srgbClr val="444444"/>
              </a:solidFill>
              <a:latin typeface="roboto slab"/>
            </a:endParaRPr>
          </a:p>
          <a:p>
            <a:r>
              <a:rPr lang="en-US" b="1" dirty="0">
                <a:solidFill>
                  <a:srgbClr val="444444"/>
                </a:solidFill>
                <a:latin typeface="roboto slab"/>
              </a:rPr>
              <a:t>Articles</a:t>
            </a:r>
          </a:p>
          <a:p>
            <a:endParaRPr lang="en-US" b="1" dirty="0">
              <a:solidFill>
                <a:srgbClr val="444444"/>
              </a:solidFill>
              <a:latin typeface="roboto slab"/>
            </a:endParaRPr>
          </a:p>
          <a:p>
            <a:r>
              <a:rPr lang="en-US" b="1" dirty="0">
                <a:solidFill>
                  <a:srgbClr val="444444"/>
                </a:solidFill>
                <a:latin typeface="roboto slab"/>
                <a:hlinkClick r:id="rId5"/>
              </a:rPr>
              <a:t>Ed-Tech Vendors Confront Sudden Opportunity and Risk</a:t>
            </a:r>
            <a:endParaRPr lang="en-US" b="1" dirty="0">
              <a:solidFill>
                <a:srgbClr val="444444"/>
              </a:solidFill>
              <a:latin typeface="roboto slab"/>
            </a:endParaRPr>
          </a:p>
          <a:p>
            <a:pPr algn="ctr"/>
            <a:br>
              <a:rPr lang="en-US" dirty="0">
                <a:solidFill>
                  <a:srgbClr val="000000"/>
                </a:solidFill>
                <a:latin typeface="ubuntu"/>
              </a:rPr>
            </a:br>
            <a:endParaRPr lang="en-US" dirty="0"/>
          </a:p>
        </p:txBody>
      </p:sp>
    </p:spTree>
    <p:extLst>
      <p:ext uri="{BB962C8B-B14F-4D97-AF65-F5344CB8AC3E}">
        <p14:creationId xmlns:p14="http://schemas.microsoft.com/office/powerpoint/2010/main" val="4119678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89076-79A0-4CF9-B711-100194FAFE52}"/>
              </a:ext>
            </a:extLst>
          </p:cNvPr>
          <p:cNvSpPr>
            <a:spLocks noGrp="1"/>
          </p:cNvSpPr>
          <p:nvPr>
            <p:ph idx="1"/>
          </p:nvPr>
        </p:nvSpPr>
        <p:spPr>
          <a:xfrm>
            <a:off x="4941455" y="628073"/>
            <a:ext cx="6445873" cy="5859813"/>
          </a:xfrm>
        </p:spPr>
        <p:txBody>
          <a:bodyPr>
            <a:normAutofit lnSpcReduction="10000"/>
          </a:bodyPr>
          <a:lstStyle/>
          <a:p>
            <a:r>
              <a:rPr lang="en-US" sz="1800" b="1" u="sng" dirty="0"/>
              <a:t>Features</a:t>
            </a:r>
            <a:r>
              <a:rPr lang="en-US" sz="1800" b="1" dirty="0"/>
              <a:t> </a:t>
            </a:r>
          </a:p>
          <a:p>
            <a:r>
              <a:rPr lang="en-US" sz="1800" dirty="0"/>
              <a:t>Works across multiple platforms </a:t>
            </a:r>
          </a:p>
          <a:p>
            <a:r>
              <a:rPr lang="en-US" sz="1800" dirty="0"/>
              <a:t>Free accounts available</a:t>
            </a:r>
          </a:p>
          <a:p>
            <a:r>
              <a:rPr lang="en-US" sz="1800" dirty="0"/>
              <a:t>Whiteboard - users can join a Zoom room twice</a:t>
            </a:r>
          </a:p>
          <a:p>
            <a:pPr marL="628650" lvl="1" indent="-171450">
              <a:buFont typeface="Arial" panose="020B0604020202020204" pitchFamily="34" charset="0"/>
              <a:buChar char="•"/>
            </a:pPr>
            <a:r>
              <a:rPr lang="en-US" sz="1500" dirty="0">
                <a:solidFill>
                  <a:schemeClr val="tx1"/>
                </a:solidFill>
              </a:rPr>
              <a:t>once from a web browser, tablet/phone and use touchscreens to draw on whiteboard</a:t>
            </a:r>
          </a:p>
          <a:p>
            <a:r>
              <a:rPr lang="en-US" sz="1800" dirty="0">
                <a:solidFill>
                  <a:schemeClr val="tx1"/>
                </a:solidFill>
              </a:rPr>
              <a:t>Screen sharing &amp; screen control</a:t>
            </a:r>
          </a:p>
          <a:p>
            <a:r>
              <a:rPr lang="en-US" sz="1800" dirty="0"/>
              <a:t>Breakout Rooms for Drop-in &amp; separate tutoring sessions</a:t>
            </a:r>
          </a:p>
          <a:p>
            <a:endParaRPr lang="en-US" sz="1600" b="1" dirty="0"/>
          </a:p>
          <a:p>
            <a:r>
              <a:rPr lang="en-US" sz="1600" b="1" u="sng" dirty="0"/>
              <a:t>Additional How to Resources</a:t>
            </a:r>
          </a:p>
          <a:p>
            <a:r>
              <a:rPr lang="en-US" sz="1600" dirty="0">
                <a:solidFill>
                  <a:srgbClr val="8D827A"/>
                </a:solidFill>
                <a:latin typeface="AvenirLT-Medium"/>
                <a:hlinkClick r:id="rId2"/>
              </a:rPr>
              <a:t>Zoom Video Tutorials</a:t>
            </a:r>
            <a:r>
              <a:rPr lang="en-US" sz="1600" dirty="0">
                <a:solidFill>
                  <a:srgbClr val="8D827A"/>
                </a:solidFill>
                <a:latin typeface="AvenirLT-Medium"/>
              </a:rPr>
              <a:t> on YouTube</a:t>
            </a:r>
          </a:p>
          <a:p>
            <a:r>
              <a:rPr lang="en-US" sz="1600" dirty="0"/>
              <a:t>Rogers, R. (2017). Zoom Breakout Room Tutorial. SUNY Empire International Programs. Retrieved from: </a:t>
            </a:r>
            <a:r>
              <a:rPr lang="en-US" sz="1600" u="sng" dirty="0">
                <a:hlinkClick r:id="rId3"/>
              </a:rPr>
              <a:t>https://vimeo.com/264764136</a:t>
            </a:r>
            <a:endParaRPr lang="en-US" sz="1600" u="sng" dirty="0"/>
          </a:p>
          <a:p>
            <a:r>
              <a:rPr lang="en-US" sz="1600" dirty="0"/>
              <a:t>Rogers, R. &amp; Clemens, S. (2018). Using Zoom and Zoom Breakout Rooms to Engage Learners. Digital Day Conference 2018. Saratoga Springs. Retrieved from: </a:t>
            </a:r>
            <a:r>
              <a:rPr lang="en-US" sz="1400" u="sng" dirty="0">
                <a:hlinkClick r:id="rId4"/>
              </a:rPr>
              <a:t>https://learn.esc.edu/media/Using+Zoom+Breakout+Rooms+to+engage+with+students+-+Wednesday%2C+January+10%2C+2018+3.02.10+PM/1_47q34dnc/88359311</a:t>
            </a:r>
            <a:endParaRPr lang="en-US" sz="1400" dirty="0"/>
          </a:p>
          <a:p>
            <a:r>
              <a:rPr lang="en-US" sz="1600" dirty="0" err="1">
                <a:hlinkClick r:id="rId5"/>
              </a:rPr>
              <a:t>Breakoutrooms</a:t>
            </a:r>
            <a:r>
              <a:rPr lang="en-US" sz="1600" dirty="0">
                <a:hlinkClick r:id="rId5"/>
              </a:rPr>
              <a:t> in action </a:t>
            </a:r>
            <a:r>
              <a:rPr lang="en-US" sz="1600" dirty="0"/>
              <a:t>– </a:t>
            </a:r>
            <a:r>
              <a:rPr lang="en-US" sz="1600" dirty="0" err="1"/>
              <a:t>Youtube</a:t>
            </a:r>
            <a:r>
              <a:rPr lang="en-US" sz="1600" dirty="0"/>
              <a:t> Video</a:t>
            </a:r>
          </a:p>
        </p:txBody>
      </p:sp>
      <p:pic>
        <p:nvPicPr>
          <p:cNvPr id="1026" name="Picture 2" descr="Image result for zoom">
            <a:extLst>
              <a:ext uri="{FF2B5EF4-FFF2-40B4-BE49-F238E27FC236}">
                <a16:creationId xmlns:a16="http://schemas.microsoft.com/office/drawing/2014/main" id="{C66E449B-A833-4782-94E3-C7B7166FAB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355" y="371714"/>
            <a:ext cx="2962275" cy="154305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1D85BAE9-060A-4505-9F43-46537A9AA879}"/>
              </a:ext>
            </a:extLst>
          </p:cNvPr>
          <p:cNvSpPr/>
          <p:nvPr/>
        </p:nvSpPr>
        <p:spPr>
          <a:xfrm>
            <a:off x="138877" y="2756347"/>
            <a:ext cx="4319911" cy="3293209"/>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US" sz="1600" dirty="0">
                <a:solidFill>
                  <a:srgbClr val="000000"/>
                </a:solidFill>
                <a:latin typeface="AvenirLT-Medium"/>
              </a:rPr>
              <a:t>How to Use Zoom Resources</a:t>
            </a:r>
          </a:p>
          <a:p>
            <a:pPr marL="742950" lvl="1" indent="-285750">
              <a:buFont typeface="Arial" panose="020B0604020202020204" pitchFamily="34" charset="0"/>
              <a:buChar char="•"/>
            </a:pPr>
            <a:r>
              <a:rPr lang="en-US" sz="1600" dirty="0">
                <a:solidFill>
                  <a:srgbClr val="000000"/>
                </a:solidFill>
                <a:latin typeface="AvenirLT-Medium"/>
                <a:hlinkClick r:id="rId7"/>
              </a:rPr>
              <a:t>Zoom Help Center</a:t>
            </a:r>
            <a:endParaRPr lang="en-US" sz="1600" dirty="0">
              <a:solidFill>
                <a:srgbClr val="000000"/>
              </a:solidFill>
              <a:latin typeface="AvenirLT-Medium"/>
            </a:endParaRPr>
          </a:p>
          <a:p>
            <a:pPr marL="742950" lvl="1" indent="-285750">
              <a:buFont typeface="Arial" panose="020B0604020202020204" pitchFamily="34" charset="0"/>
              <a:buChar char="•"/>
            </a:pPr>
            <a:r>
              <a:rPr lang="en-US" sz="1600" dirty="0">
                <a:solidFill>
                  <a:srgbClr val="8D827A"/>
                </a:solidFill>
                <a:latin typeface="AvenirLT-Medium"/>
                <a:hlinkClick r:id="rId8"/>
              </a:rPr>
              <a:t>Getting Started with the Zoom client on Windows and Mac</a:t>
            </a:r>
            <a:endParaRPr lang="en-US" sz="1600" dirty="0">
              <a:solidFill>
                <a:srgbClr val="000000"/>
              </a:solidFill>
              <a:latin typeface="AvenirLT-Medium"/>
            </a:endParaRPr>
          </a:p>
          <a:p>
            <a:pPr marL="742950" lvl="1" indent="-285750">
              <a:buFont typeface="Arial" panose="020B0604020202020204" pitchFamily="34" charset="0"/>
              <a:buChar char="•"/>
            </a:pPr>
            <a:r>
              <a:rPr lang="en-US" sz="1600" dirty="0">
                <a:solidFill>
                  <a:srgbClr val="8D827A"/>
                </a:solidFill>
                <a:latin typeface="AvenirLT-Medium"/>
                <a:hlinkClick r:id="rId9"/>
              </a:rPr>
              <a:t>Zoom Video Tutorials</a:t>
            </a:r>
            <a:r>
              <a:rPr lang="en-US" sz="1600" dirty="0">
                <a:solidFill>
                  <a:srgbClr val="8D827A"/>
                </a:solidFill>
                <a:latin typeface="AvenirLT-Medium"/>
              </a:rPr>
              <a:t> from Zoom</a:t>
            </a:r>
          </a:p>
          <a:p>
            <a:endParaRPr lang="en-US" sz="1600" dirty="0">
              <a:solidFill>
                <a:srgbClr val="000000"/>
              </a:solidFill>
              <a:latin typeface="AvenirLT-Medium"/>
            </a:endParaRPr>
          </a:p>
          <a:p>
            <a:pPr>
              <a:buFont typeface="Arial" panose="020B0604020202020204" pitchFamily="34" charset="0"/>
              <a:buChar char="•"/>
            </a:pPr>
            <a:r>
              <a:rPr lang="en-US" sz="1600" dirty="0">
                <a:solidFill>
                  <a:srgbClr val="000000"/>
                </a:solidFill>
                <a:latin typeface="AvenirLT-Medium"/>
              </a:rPr>
              <a:t> Zoom on iOS</a:t>
            </a:r>
          </a:p>
          <a:p>
            <a:pPr lvl="1">
              <a:buFont typeface="Arial" panose="020B0604020202020204" pitchFamily="34" charset="0"/>
              <a:buChar char="•"/>
            </a:pPr>
            <a:r>
              <a:rPr lang="en-US" sz="1600" dirty="0">
                <a:solidFill>
                  <a:srgbClr val="000000"/>
                </a:solidFill>
                <a:latin typeface="AvenirLT-Medium"/>
                <a:hlinkClick r:id="rId10"/>
              </a:rPr>
              <a:t> </a:t>
            </a:r>
            <a:r>
              <a:rPr lang="en-US" sz="1600" dirty="0">
                <a:solidFill>
                  <a:srgbClr val="8D827A"/>
                </a:solidFill>
                <a:latin typeface="AvenirLT-Medium"/>
                <a:hlinkClick r:id="rId10"/>
              </a:rPr>
              <a:t>Download the Zoom App for iOS</a:t>
            </a:r>
            <a:endParaRPr lang="en-US" sz="1600" dirty="0">
              <a:solidFill>
                <a:srgbClr val="000000"/>
              </a:solidFill>
              <a:latin typeface="AvenirLT-Medium"/>
            </a:endParaRPr>
          </a:p>
          <a:p>
            <a:pPr lvl="1">
              <a:buFont typeface="Arial" panose="020B0604020202020204" pitchFamily="34" charset="0"/>
              <a:buChar char="•"/>
            </a:pPr>
            <a:r>
              <a:rPr lang="en-US" sz="1600" dirty="0">
                <a:solidFill>
                  <a:srgbClr val="000000"/>
                </a:solidFill>
                <a:latin typeface="AvenirLT-Medium"/>
                <a:hlinkClick r:id="rId11"/>
              </a:rPr>
              <a:t> </a:t>
            </a:r>
            <a:r>
              <a:rPr lang="en-US" sz="1600" dirty="0">
                <a:solidFill>
                  <a:srgbClr val="8D827A"/>
                </a:solidFill>
                <a:latin typeface="AvenirLT-Medium"/>
                <a:hlinkClick r:id="rId11"/>
              </a:rPr>
              <a:t>Getting Started with Zoom for iOS</a:t>
            </a:r>
            <a:endParaRPr lang="en-US" sz="1600" dirty="0">
              <a:solidFill>
                <a:srgbClr val="000000"/>
              </a:solidFill>
              <a:latin typeface="AvenirLT-Medium"/>
            </a:endParaRPr>
          </a:p>
          <a:p>
            <a:pPr>
              <a:buFont typeface="Arial" panose="020B0604020202020204" pitchFamily="34" charset="0"/>
              <a:buChar char="•"/>
            </a:pPr>
            <a:r>
              <a:rPr lang="en-US" sz="1600" dirty="0">
                <a:solidFill>
                  <a:srgbClr val="000000"/>
                </a:solidFill>
                <a:latin typeface="AvenirLT-Medium"/>
              </a:rPr>
              <a:t> Zoom on Android</a:t>
            </a:r>
          </a:p>
          <a:p>
            <a:pPr lvl="1">
              <a:buFont typeface="Arial" panose="020B0604020202020204" pitchFamily="34" charset="0"/>
              <a:buChar char="•"/>
            </a:pPr>
            <a:r>
              <a:rPr lang="en-US" sz="1600" dirty="0">
                <a:solidFill>
                  <a:srgbClr val="000000"/>
                </a:solidFill>
                <a:latin typeface="AvenirLT-Medium"/>
                <a:hlinkClick r:id="rId12"/>
              </a:rPr>
              <a:t> </a:t>
            </a:r>
            <a:r>
              <a:rPr lang="en-US" sz="1600" dirty="0">
                <a:solidFill>
                  <a:srgbClr val="8D827A"/>
                </a:solidFill>
                <a:latin typeface="AvenirLT-Medium"/>
                <a:hlinkClick r:id="rId12"/>
              </a:rPr>
              <a:t>Download the Zoom app for Android</a:t>
            </a:r>
            <a:endParaRPr lang="en-US" sz="1600" dirty="0">
              <a:solidFill>
                <a:srgbClr val="8D827A"/>
              </a:solidFill>
              <a:latin typeface="AvenirLT-Medium"/>
            </a:endParaRPr>
          </a:p>
          <a:p>
            <a:pPr lvl="1">
              <a:buFont typeface="Arial" panose="020B0604020202020204" pitchFamily="34" charset="0"/>
              <a:buChar char="•"/>
            </a:pPr>
            <a:r>
              <a:rPr lang="en-US" sz="1600" dirty="0">
                <a:solidFill>
                  <a:srgbClr val="8D827A"/>
                </a:solidFill>
                <a:latin typeface="AvenirLT-Medium"/>
                <a:hlinkClick r:id="rId13"/>
              </a:rPr>
              <a:t> Getting Started with Zoom for Android</a:t>
            </a:r>
            <a:endParaRPr lang="en-US" sz="1600" dirty="0">
              <a:solidFill>
                <a:srgbClr val="8D827A"/>
              </a:solidFill>
              <a:latin typeface="AvenirLT-Medium"/>
            </a:endParaRPr>
          </a:p>
          <a:p>
            <a:pPr lvl="1"/>
            <a:endParaRPr lang="en-US" sz="1600" b="0" i="0" dirty="0">
              <a:solidFill>
                <a:srgbClr val="8D827A"/>
              </a:solidFill>
              <a:effectLst/>
              <a:latin typeface="AvenirLT-Medium"/>
            </a:endParaRPr>
          </a:p>
        </p:txBody>
      </p:sp>
    </p:spTree>
    <p:extLst>
      <p:ext uri="{BB962C8B-B14F-4D97-AF65-F5344CB8AC3E}">
        <p14:creationId xmlns:p14="http://schemas.microsoft.com/office/powerpoint/2010/main" val="1677546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Google Hangouts">
            <a:extLst>
              <a:ext uri="{FF2B5EF4-FFF2-40B4-BE49-F238E27FC236}">
                <a16:creationId xmlns:a16="http://schemas.microsoft.com/office/drawing/2014/main" id="{03952141-C6E4-4AEB-BFF1-BC9E02259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
            <a:ext cx="3684182" cy="1842091"/>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71FCB2E6-7C14-40CE-AC1D-CD5957F9A809}"/>
              </a:ext>
            </a:extLst>
          </p:cNvPr>
          <p:cNvSpPr/>
          <p:nvPr/>
        </p:nvSpPr>
        <p:spPr>
          <a:xfrm>
            <a:off x="5161961" y="382012"/>
            <a:ext cx="6096000" cy="4462760"/>
          </a:xfrm>
          <a:prstGeom prst="rect">
            <a:avLst/>
          </a:prstGeom>
        </p:spPr>
        <p:txBody>
          <a:bodyPr>
            <a:spAutoFit/>
          </a:bodyPr>
          <a:lstStyle/>
          <a:p>
            <a:r>
              <a:rPr lang="en-US" sz="1600" b="1" u="sng" dirty="0"/>
              <a:t>Features</a:t>
            </a:r>
            <a:r>
              <a:rPr lang="en-US" sz="1600" b="1" dirty="0"/>
              <a:t> </a:t>
            </a:r>
          </a:p>
          <a:p>
            <a:pPr marL="285750" indent="-285750">
              <a:buFont typeface="Arial" panose="020B0604020202020204" pitchFamily="34" charset="0"/>
              <a:buChar char="•"/>
            </a:pPr>
            <a:r>
              <a:rPr lang="en-US" sz="1600" dirty="0"/>
              <a:t>Free accounts available</a:t>
            </a:r>
          </a:p>
          <a:p>
            <a:pPr marL="285750" indent="-285750">
              <a:buFont typeface="Arial" panose="020B0604020202020204" pitchFamily="34" charset="0"/>
              <a:buChar char="•"/>
            </a:pPr>
            <a:r>
              <a:rPr lang="en-US" sz="1600" dirty="0"/>
              <a:t>Works across multiple platforms through Google Chrome or Apps for smartphones &amp; tablets</a:t>
            </a:r>
          </a:p>
          <a:p>
            <a:pPr marL="285750" indent="-285750">
              <a:buFont typeface="Arial" panose="020B0604020202020204" pitchFamily="34" charset="0"/>
              <a:buChar char="•"/>
            </a:pPr>
            <a:r>
              <a:rPr lang="en-US" sz="1600" dirty="0"/>
              <a:t>Voice calls/Allows for phone calls within the US &amp; Canada</a:t>
            </a:r>
          </a:p>
          <a:p>
            <a:pPr marL="285750" indent="-285750">
              <a:buFont typeface="Arial" panose="020B0604020202020204" pitchFamily="34" charset="0"/>
              <a:buChar char="•"/>
            </a:pPr>
            <a:r>
              <a:rPr lang="en-US" sz="1600" dirty="0"/>
              <a:t>Video-conferencing </a:t>
            </a:r>
          </a:p>
          <a:p>
            <a:pPr marL="285750" indent="-285750">
              <a:buFont typeface="Arial" panose="020B0604020202020204" pitchFamily="34" charset="0"/>
              <a:buChar char="•"/>
            </a:pPr>
            <a:r>
              <a:rPr lang="en-US" sz="1600" dirty="0"/>
              <a:t>Chat platform (instant messaging)– for up to 150 people</a:t>
            </a:r>
          </a:p>
          <a:p>
            <a:pPr marL="742950" lvl="1" indent="-285750">
              <a:buFont typeface="Arial" panose="020B0604020202020204" pitchFamily="34" charset="0"/>
              <a:buChar char="•"/>
            </a:pPr>
            <a:r>
              <a:rPr lang="en-US" sz="1600" dirty="0"/>
              <a:t>Can created different rooms</a:t>
            </a:r>
          </a:p>
          <a:p>
            <a:pPr marL="285750" indent="-285750">
              <a:buFont typeface="Arial" panose="020B0604020202020204" pitchFamily="34" charset="0"/>
              <a:buChar char="•"/>
            </a:pPr>
            <a:r>
              <a:rPr lang="en-US" sz="1600" dirty="0"/>
              <a:t>Message people anytime, even if they’re offline</a:t>
            </a:r>
          </a:p>
          <a:p>
            <a:endParaRPr lang="en-US" sz="1600" b="1" dirty="0"/>
          </a:p>
          <a:p>
            <a:r>
              <a:rPr lang="en-US" sz="1600" b="1" u="sng" dirty="0"/>
              <a:t>Additional How to Resources</a:t>
            </a:r>
          </a:p>
          <a:p>
            <a:endParaRPr lang="en-US" dirty="0">
              <a:solidFill>
                <a:srgbClr val="000000"/>
              </a:solidFill>
              <a:latin typeface="AvenirLT-Medium"/>
            </a:endParaRPr>
          </a:p>
          <a:p>
            <a:r>
              <a:rPr lang="en-US" dirty="0">
                <a:solidFill>
                  <a:srgbClr val="000000"/>
                </a:solidFill>
                <a:latin typeface="AvenirLT-Medium"/>
              </a:rPr>
              <a:t>In response to the </a:t>
            </a:r>
            <a:r>
              <a:rPr lang="en-US" dirty="0">
                <a:solidFill>
                  <a:srgbClr val="8D827A"/>
                </a:solidFill>
                <a:latin typeface="AvenirLT-Medium"/>
                <a:hlinkClick r:id="rId3"/>
              </a:rPr>
              <a:t>COVID-19</a:t>
            </a:r>
            <a:r>
              <a:rPr lang="en-US" dirty="0">
                <a:solidFill>
                  <a:srgbClr val="000000"/>
                </a:solidFill>
                <a:latin typeface="AvenirLT-Medium"/>
              </a:rPr>
              <a:t> , Google has made Hangouts Premium service free for educational institutions through July 1st. This allows for some accessibility features such as live captioning can be turned on.  However, recordings are not automatically captioned. </a:t>
            </a:r>
            <a:endParaRPr lang="en-US" b="0" i="0" dirty="0">
              <a:solidFill>
                <a:srgbClr val="000000"/>
              </a:solidFill>
              <a:effectLst/>
              <a:latin typeface="AvenirLT-Medium"/>
            </a:endParaRPr>
          </a:p>
        </p:txBody>
      </p:sp>
      <p:sp>
        <p:nvSpPr>
          <p:cNvPr id="12" name="Text Placeholder 11">
            <a:extLst>
              <a:ext uri="{FF2B5EF4-FFF2-40B4-BE49-F238E27FC236}">
                <a16:creationId xmlns:a16="http://schemas.microsoft.com/office/drawing/2014/main" id="{FAA15374-B29C-4D04-AED0-1598B9FC04D1}"/>
              </a:ext>
            </a:extLst>
          </p:cNvPr>
          <p:cNvSpPr>
            <a:spLocks noGrp="1"/>
          </p:cNvSpPr>
          <p:nvPr>
            <p:ph type="body" sz="half" idx="2"/>
          </p:nvPr>
        </p:nvSpPr>
        <p:spPr>
          <a:xfrm>
            <a:off x="464141" y="3051407"/>
            <a:ext cx="3517900" cy="1959639"/>
          </a:xfrm>
          <a:prstGeom prst="rect">
            <a:avLst/>
          </a:prstGeom>
          <a:solidFill>
            <a:schemeClr val="bg1">
              <a:lumMod val="95000"/>
            </a:schemeClr>
          </a:solidFill>
        </p:spPr>
        <p:txBody>
          <a:bodyPr wrap="square">
            <a:spAutoFit/>
          </a:bodyPr>
          <a:lstStyle/>
          <a:p>
            <a:pPr marL="285750" indent="-285750">
              <a:buClr>
                <a:schemeClr val="tx1"/>
              </a:buClr>
              <a:buFont typeface="Arial" panose="020B0604020202020204" pitchFamily="34" charset="0"/>
              <a:buChar char="•"/>
            </a:pPr>
            <a:r>
              <a:rPr lang="en-US" dirty="0">
                <a:solidFill>
                  <a:schemeClr val="tx1"/>
                </a:solidFill>
                <a:latin typeface="AvenirLT-Medium"/>
              </a:rPr>
              <a:t>How to Use Google Hangout Resources</a:t>
            </a:r>
          </a:p>
          <a:p>
            <a:pPr marL="285750" indent="-285750">
              <a:buClr>
                <a:schemeClr val="tx1"/>
              </a:buClr>
              <a:buFont typeface="Arial" panose="020B0604020202020204" pitchFamily="34" charset="0"/>
              <a:buChar char="•"/>
            </a:pPr>
            <a:r>
              <a:rPr lang="en-US" dirty="0">
                <a:solidFill>
                  <a:schemeClr val="tx1"/>
                </a:solidFill>
                <a:latin typeface="AvenirLT-Medium"/>
                <a:hlinkClick r:id="rId4"/>
              </a:rPr>
              <a:t>Hangouts Chat Help</a:t>
            </a:r>
            <a:endParaRPr lang="en-US" dirty="0">
              <a:solidFill>
                <a:schemeClr val="tx1"/>
              </a:solidFill>
              <a:latin typeface="AvenirLT-Medium"/>
            </a:endParaRPr>
          </a:p>
          <a:p>
            <a:pPr marL="285750" indent="-285750">
              <a:buClr>
                <a:schemeClr val="tx1"/>
              </a:buClr>
              <a:buFont typeface="Arial" panose="020B0604020202020204" pitchFamily="34" charset="0"/>
              <a:buChar char="•"/>
            </a:pPr>
            <a:r>
              <a:rPr lang="en-US" dirty="0">
                <a:solidFill>
                  <a:schemeClr val="tx1"/>
                </a:solidFill>
                <a:latin typeface="AvenirLT-Medium"/>
                <a:hlinkClick r:id="rId5"/>
              </a:rPr>
              <a:t>Detailed Tutorial: How to Use Google Hangouts </a:t>
            </a:r>
            <a:endParaRPr lang="en-US" b="0" i="0" dirty="0">
              <a:solidFill>
                <a:schemeClr val="tx1"/>
              </a:solidFill>
              <a:effectLst/>
              <a:latin typeface="AvenirLT-Medium"/>
            </a:endParaRPr>
          </a:p>
        </p:txBody>
      </p:sp>
    </p:spTree>
    <p:extLst>
      <p:ext uri="{BB962C8B-B14F-4D97-AF65-F5344CB8AC3E}">
        <p14:creationId xmlns:p14="http://schemas.microsoft.com/office/powerpoint/2010/main" val="1419112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89076-79A0-4CF9-B711-100194FAFE52}"/>
              </a:ext>
            </a:extLst>
          </p:cNvPr>
          <p:cNvSpPr>
            <a:spLocks noGrp="1"/>
          </p:cNvSpPr>
          <p:nvPr>
            <p:ph idx="1"/>
          </p:nvPr>
        </p:nvSpPr>
        <p:spPr>
          <a:xfrm>
            <a:off x="5231124" y="142239"/>
            <a:ext cx="5928344" cy="5294757"/>
          </a:xfrm>
        </p:spPr>
        <p:txBody>
          <a:bodyPr>
            <a:normAutofit fontScale="77500" lnSpcReduction="20000"/>
          </a:bodyPr>
          <a:lstStyle/>
          <a:p>
            <a:pPr>
              <a:lnSpc>
                <a:spcPct val="100000"/>
              </a:lnSpc>
              <a:spcBef>
                <a:spcPts val="0"/>
              </a:spcBef>
              <a:spcAft>
                <a:spcPts val="0"/>
              </a:spcAft>
            </a:pPr>
            <a:r>
              <a:rPr lang="en-US" b="1" dirty="0"/>
              <a:t>LIVE STREAMING </a:t>
            </a:r>
          </a:p>
          <a:p>
            <a:pPr>
              <a:lnSpc>
                <a:spcPct val="100000"/>
              </a:lnSpc>
              <a:spcBef>
                <a:spcPts val="0"/>
              </a:spcBef>
              <a:spcAft>
                <a:spcPts val="0"/>
              </a:spcAft>
              <a:buFont typeface="Arial" panose="020B0604020202020204" pitchFamily="34" charset="0"/>
              <a:buChar char="•"/>
            </a:pPr>
            <a:r>
              <a:rPr lang="en-US" dirty="0">
                <a:hlinkClick r:id="rId2"/>
              </a:rPr>
              <a:t> 8 Ways Live Streaming for Education is Going to Change the Future of Learning</a:t>
            </a:r>
            <a:endParaRPr lang="en-US" dirty="0"/>
          </a:p>
          <a:p>
            <a:pPr>
              <a:lnSpc>
                <a:spcPct val="100000"/>
              </a:lnSpc>
              <a:spcBef>
                <a:spcPts val="0"/>
              </a:spcBef>
              <a:spcAft>
                <a:spcPts val="0"/>
              </a:spcAft>
            </a:pPr>
            <a:endParaRPr lang="en-US" dirty="0"/>
          </a:p>
          <a:p>
            <a:pPr>
              <a:lnSpc>
                <a:spcPct val="100000"/>
              </a:lnSpc>
              <a:spcBef>
                <a:spcPts val="0"/>
              </a:spcBef>
              <a:spcAft>
                <a:spcPts val="0"/>
              </a:spcAft>
            </a:pPr>
            <a:r>
              <a:rPr lang="en-US" b="1" dirty="0"/>
              <a:t>FACEBOOK LIVE RESOURCES</a:t>
            </a:r>
          </a:p>
          <a:p>
            <a:pPr>
              <a:lnSpc>
                <a:spcPct val="100000"/>
              </a:lnSpc>
              <a:spcBef>
                <a:spcPts val="0"/>
              </a:spcBef>
              <a:spcAft>
                <a:spcPts val="0"/>
              </a:spcAft>
              <a:buFont typeface="Arial" panose="020B0604020202020204" pitchFamily="34" charset="0"/>
              <a:buChar char="•"/>
            </a:pPr>
            <a:r>
              <a:rPr lang="en-US" dirty="0"/>
              <a:t> </a:t>
            </a:r>
            <a:r>
              <a:rPr lang="en-US" dirty="0">
                <a:hlinkClick r:id="rId3"/>
              </a:rPr>
              <a:t>Using Facebook Live in Higher Education</a:t>
            </a:r>
            <a:endParaRPr lang="en-US" dirty="0"/>
          </a:p>
          <a:p>
            <a:pPr>
              <a:lnSpc>
                <a:spcPct val="100000"/>
              </a:lnSpc>
              <a:spcBef>
                <a:spcPts val="0"/>
              </a:spcBef>
              <a:spcAft>
                <a:spcPts val="0"/>
              </a:spcAft>
              <a:buFont typeface="Arial" panose="020B0604020202020204" pitchFamily="34" charset="0"/>
              <a:buChar char="•"/>
            </a:pPr>
            <a:r>
              <a:rPr lang="en-US" dirty="0"/>
              <a:t> </a:t>
            </a:r>
            <a:r>
              <a:rPr lang="en-US" dirty="0">
                <a:hlinkClick r:id="rId4"/>
              </a:rPr>
              <a:t>FB for Education – Schools Out Remote Resources</a:t>
            </a:r>
            <a:endParaRPr lang="en-US" dirty="0"/>
          </a:p>
          <a:p>
            <a:pPr>
              <a:lnSpc>
                <a:spcPct val="100000"/>
              </a:lnSpc>
              <a:spcBef>
                <a:spcPts val="0"/>
              </a:spcBef>
              <a:spcAft>
                <a:spcPts val="0"/>
              </a:spcAft>
            </a:pPr>
            <a:endParaRPr lang="en-US" dirty="0"/>
          </a:p>
          <a:p>
            <a:pPr>
              <a:lnSpc>
                <a:spcPct val="100000"/>
              </a:lnSpc>
              <a:spcBef>
                <a:spcPts val="0"/>
              </a:spcBef>
              <a:spcAft>
                <a:spcPts val="0"/>
              </a:spcAft>
            </a:pPr>
            <a:endParaRPr lang="en-US" dirty="0"/>
          </a:p>
          <a:p>
            <a:pPr>
              <a:lnSpc>
                <a:spcPct val="100000"/>
              </a:lnSpc>
              <a:spcBef>
                <a:spcPts val="0"/>
              </a:spcBef>
              <a:spcAft>
                <a:spcPts val="0"/>
              </a:spcAft>
            </a:pPr>
            <a:r>
              <a:rPr lang="en-US" b="1" dirty="0"/>
              <a:t>INSTAGRAM LIVE RESOURCES</a:t>
            </a:r>
          </a:p>
          <a:p>
            <a:pPr>
              <a:lnSpc>
                <a:spcPct val="100000"/>
              </a:lnSpc>
              <a:spcBef>
                <a:spcPts val="0"/>
              </a:spcBef>
              <a:spcAft>
                <a:spcPts val="0"/>
              </a:spcAft>
              <a:buFont typeface="Arial" panose="020B0604020202020204" pitchFamily="34" charset="0"/>
              <a:buChar char="•"/>
            </a:pPr>
            <a:r>
              <a:rPr lang="en-US" dirty="0">
                <a:hlinkClick r:id="rId5"/>
              </a:rPr>
              <a:t> How do I start a live video on Instagram?</a:t>
            </a:r>
            <a:endParaRPr lang="en-US" dirty="0"/>
          </a:p>
          <a:p>
            <a:pPr>
              <a:lnSpc>
                <a:spcPct val="100000"/>
              </a:lnSpc>
              <a:spcBef>
                <a:spcPts val="0"/>
              </a:spcBef>
              <a:spcAft>
                <a:spcPts val="0"/>
              </a:spcAft>
              <a:buFont typeface="Arial" panose="020B0604020202020204" pitchFamily="34" charset="0"/>
              <a:buChar char="•"/>
            </a:pPr>
            <a:r>
              <a:rPr lang="en-US" dirty="0"/>
              <a:t> </a:t>
            </a:r>
            <a:r>
              <a:rPr lang="en-US" dirty="0">
                <a:hlinkClick r:id="rId6"/>
              </a:rPr>
              <a:t>How to go live on Instagram</a:t>
            </a:r>
            <a:endParaRPr lang="en-US" dirty="0"/>
          </a:p>
          <a:p>
            <a:pPr>
              <a:lnSpc>
                <a:spcPct val="100000"/>
              </a:lnSpc>
              <a:spcBef>
                <a:spcPts val="0"/>
              </a:spcBef>
              <a:spcAft>
                <a:spcPts val="0"/>
              </a:spcAft>
            </a:pPr>
            <a:br>
              <a:rPr lang="en-US" dirty="0"/>
            </a:br>
            <a:endParaRPr lang="en-US" dirty="0"/>
          </a:p>
        </p:txBody>
      </p:sp>
      <p:pic>
        <p:nvPicPr>
          <p:cNvPr id="3076" name="Picture 4" descr="Image result for facebook live">
            <a:extLst>
              <a:ext uri="{FF2B5EF4-FFF2-40B4-BE49-F238E27FC236}">
                <a16:creationId xmlns:a16="http://schemas.microsoft.com/office/drawing/2014/main" id="{AFDCB28B-B3AD-41AC-94CD-9982B89E719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935" y="499730"/>
            <a:ext cx="3395771" cy="2037463"/>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3078" name="Picture 6" descr="Image result for instagram live">
            <a:extLst>
              <a:ext uri="{FF2B5EF4-FFF2-40B4-BE49-F238E27FC236}">
                <a16:creationId xmlns:a16="http://schemas.microsoft.com/office/drawing/2014/main" id="{D71E97FA-DDF5-4DA6-9A59-E6B7C5CE151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946" y="3866606"/>
            <a:ext cx="3413760" cy="192024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80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7536-B835-4FB6-B056-40994F6327F4}"/>
              </a:ext>
            </a:extLst>
          </p:cNvPr>
          <p:cNvSpPr>
            <a:spLocks noGrp="1"/>
          </p:cNvSpPr>
          <p:nvPr>
            <p:ph type="title"/>
          </p:nvPr>
        </p:nvSpPr>
        <p:spPr/>
        <p:txBody>
          <a:bodyPr/>
          <a:lstStyle/>
          <a:p>
            <a:r>
              <a:rPr lang="en-US" dirty="0"/>
              <a:t>Continuing to share resources…</a:t>
            </a:r>
          </a:p>
        </p:txBody>
      </p:sp>
      <p:sp>
        <p:nvSpPr>
          <p:cNvPr id="3" name="Content Placeholder 2">
            <a:extLst>
              <a:ext uri="{FF2B5EF4-FFF2-40B4-BE49-F238E27FC236}">
                <a16:creationId xmlns:a16="http://schemas.microsoft.com/office/drawing/2014/main" id="{4316BEFF-C7EF-47C0-8520-CFC0374BA9BD}"/>
              </a:ext>
            </a:extLst>
          </p:cNvPr>
          <p:cNvSpPr>
            <a:spLocks noGrp="1"/>
          </p:cNvSpPr>
          <p:nvPr>
            <p:ph idx="1"/>
          </p:nvPr>
        </p:nvSpPr>
        <p:spPr/>
        <p:txBody>
          <a:bodyPr/>
          <a:lstStyle/>
          <a:p>
            <a:r>
              <a:rPr lang="en-US" dirty="0"/>
              <a:t>Website that I will continue to update - </a:t>
            </a:r>
            <a:r>
              <a:rPr lang="en-US" dirty="0">
                <a:hlinkClick r:id="rId2"/>
              </a:rPr>
              <a:t>https://bit.ly/ShiftingLearningCentersOnline</a:t>
            </a:r>
            <a:r>
              <a:rPr lang="en-US" dirty="0"/>
              <a:t> </a:t>
            </a:r>
          </a:p>
        </p:txBody>
      </p:sp>
      <p:sp>
        <p:nvSpPr>
          <p:cNvPr id="4" name="Rectangle 1">
            <a:extLst>
              <a:ext uri="{FF2B5EF4-FFF2-40B4-BE49-F238E27FC236}">
                <a16:creationId xmlns:a16="http://schemas.microsoft.com/office/drawing/2014/main" id="{44A02201-C2B3-494D-A658-25254E1E053E}"/>
              </a:ext>
            </a:extLst>
          </p:cNvPr>
          <p:cNvSpPr>
            <a:spLocks noChangeArrowheads="1"/>
          </p:cNvSpPr>
          <p:nvPr/>
        </p:nvSpPr>
        <p:spPr bwMode="auto">
          <a:xfrm>
            <a:off x="6259514" y="3906757"/>
            <a:ext cx="5715000" cy="270843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451"/>
                </a:solidFill>
                <a:effectLst/>
                <a:latin typeface="Calibri" panose="020F0502020204030204" pitchFamily="34" charset="0"/>
                <a:cs typeface="Calibri" panose="020F0502020204030204" pitchFamily="34" charset="0"/>
              </a:rPr>
              <a:t>Contact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451"/>
                </a:solidFill>
                <a:effectLst/>
                <a:latin typeface="Calibri" panose="020F0502020204030204" pitchFamily="34" charset="0"/>
                <a:cs typeface="Calibri" panose="020F0502020204030204" pitchFamily="34" charset="0"/>
              </a:rPr>
              <a:t>Lisa D'Adamo-Weinstein, Ph.D.</a:t>
            </a:r>
            <a:b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br>
            <a:r>
              <a:rPr kumimoji="0" lang="en-US" altLang="en-US" sz="2000" b="0" i="0" u="none" strike="noStrike" cap="none" normalizeH="0" baseline="0" dirty="0">
                <a:ln>
                  <a:noFill/>
                </a:ln>
                <a:solidFill>
                  <a:srgbClr val="002451"/>
                </a:solidFill>
                <a:effectLst/>
                <a:latin typeface="Calibri" panose="020F0502020204030204" pitchFamily="34" charset="0"/>
                <a:cs typeface="Calibri" panose="020F0502020204030204" pitchFamily="34" charset="0"/>
              </a:rPr>
              <a:t>Associate Professor</a:t>
            </a:r>
            <a:endParaRPr kumimoji="0" lang="en-US" altLang="en-US"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451"/>
                </a:solidFill>
                <a:effectLst/>
                <a:latin typeface="Calibri" panose="020F0502020204030204" pitchFamily="34" charset="0"/>
                <a:cs typeface="Calibri" panose="020F0502020204030204" pitchFamily="34" charset="0"/>
              </a:rPr>
              <a:t>School of Arts &amp; Humanities</a:t>
            </a:r>
            <a:endParaRPr kumimoji="0" lang="en-US" altLang="en-US"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51657D"/>
                </a:solidFill>
                <a:effectLst/>
                <a:latin typeface="Calibri" panose="020F0502020204030204" pitchFamily="34" charset="0"/>
                <a:cs typeface="Calibri" panose="020F0502020204030204" pitchFamily="34" charset="0"/>
              </a:rPr>
              <a:t> </a:t>
            </a:r>
            <a:r>
              <a:rPr kumimoji="0" lang="en-US" altLang="en-US" sz="2000" b="0" i="0" u="none" strike="noStrike" cap="none" normalizeH="0" baseline="0" dirty="0">
                <a:ln>
                  <a:noFill/>
                </a:ln>
                <a:solidFill>
                  <a:srgbClr val="002451"/>
                </a:solidFill>
                <a:effectLst/>
                <a:latin typeface="Calibri" panose="020F0502020204030204" pitchFamily="34" charset="0"/>
                <a:cs typeface="Calibri" panose="020F0502020204030204" pitchFamily="34" charset="0"/>
              </a:rPr>
              <a:t>tel. </a:t>
            </a:r>
            <a: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518-220-3512  </a:t>
            </a:r>
            <a:r>
              <a:rPr kumimoji="0" lang="en-US" altLang="en-US" sz="3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US" altLang="en-US" sz="3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b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br>
            <a:r>
              <a:rPr kumimoji="0" lang="en-US" altLang="en-US" sz="2000" b="0" i="0" u="sng" strike="noStrike" cap="none" normalizeH="0" baseline="0" dirty="0" err="1">
                <a:ln>
                  <a:noFill/>
                </a:ln>
                <a:solidFill>
                  <a:srgbClr val="212121"/>
                </a:solidFill>
                <a:effectLst/>
                <a:latin typeface="Calibri" panose="020F0502020204030204" pitchFamily="34" charset="0"/>
                <a:cs typeface="Calibri" panose="020F0502020204030204" pitchFamily="34" charset="0"/>
                <a:hlinkClick r:id="rId3"/>
              </a:rPr>
              <a:t>Lisa.D'Adamo</a:t>
            </a:r>
            <a:r>
              <a:rPr kumimoji="0" lang="en-US" altLang="en-US" sz="2000" b="0" i="0" u="sng" strike="noStrike" cap="none" normalizeH="0" baseline="0" dirty="0">
                <a:ln>
                  <a:noFill/>
                </a:ln>
                <a:solidFill>
                  <a:srgbClr val="212121"/>
                </a:solidFill>
                <a:effectLst/>
                <a:latin typeface="Calibri" panose="020F0502020204030204" pitchFamily="34" charset="0"/>
                <a:cs typeface="Calibri" panose="020F0502020204030204" pitchFamily="34" charset="0"/>
                <a:hlinkClick r:id="rId3"/>
              </a:rPr>
              <a:t>-Weinstein@esc.edu</a:t>
            </a:r>
            <a:endParaRPr kumimoji="0" lang="en-US" altLang="en-US" sz="2000" b="0" i="0" u="sng" strike="noStrike" cap="none" normalizeH="0" baseline="0" dirty="0">
              <a:ln>
                <a:noFill/>
              </a:ln>
              <a:solidFill>
                <a:srgbClr val="21212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rgbClr val="212121"/>
                </a:solidFill>
                <a:latin typeface="Calibri" panose="020F0502020204030204" pitchFamily="34" charset="0"/>
                <a:cs typeface="Calibri" panose="020F0502020204030204" pitchFamily="34" charset="0"/>
              </a:rPr>
              <a:t>Or</a:t>
            </a:r>
            <a:r>
              <a:rPr lang="en-US" altLang="en-US" sz="2000" u="sng" dirty="0">
                <a:solidFill>
                  <a:srgbClr val="212121"/>
                </a:solidFill>
                <a:latin typeface="Calibri" panose="020F0502020204030204" pitchFamily="34" charset="0"/>
                <a:cs typeface="Calibri" panose="020F0502020204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a:ln>
                  <a:noFill/>
                </a:ln>
                <a:solidFill>
                  <a:srgbClr val="212121"/>
                </a:solidFill>
                <a:effectLst/>
                <a:latin typeface="Calibri" panose="020F0502020204030204" pitchFamily="34" charset="0"/>
                <a:cs typeface="Calibri" panose="020F0502020204030204" pitchFamily="34" charset="0"/>
                <a:hlinkClick r:id="rId4"/>
              </a:rPr>
              <a:t>dr.lisadw@gmail.com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 name="AutoShape 2">
            <a:extLst>
              <a:ext uri="{FF2B5EF4-FFF2-40B4-BE49-F238E27FC236}">
                <a16:creationId xmlns:a16="http://schemas.microsoft.com/office/drawing/2014/main" id="{F8E08E5B-EEEB-40C7-9A3A-81B0A3F38065}"/>
              </a:ext>
            </a:extLst>
          </p:cNvPr>
          <p:cNvSpPr>
            <a:spLocks noChangeAspect="1" noChangeArrowheads="1"/>
          </p:cNvSpPr>
          <p:nvPr/>
        </p:nvSpPr>
        <p:spPr bwMode="auto">
          <a:xfrm>
            <a:off x="2033588" y="4603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3">
            <a:extLst>
              <a:ext uri="{FF2B5EF4-FFF2-40B4-BE49-F238E27FC236}">
                <a16:creationId xmlns:a16="http://schemas.microsoft.com/office/drawing/2014/main" id="{130D1BD8-05DA-41A6-BB70-0338AB7C9B05}"/>
              </a:ext>
            </a:extLst>
          </p:cNvPr>
          <p:cNvSpPr>
            <a:spLocks noChangeAspect="1" noChangeArrowheads="1"/>
          </p:cNvSpPr>
          <p:nvPr/>
        </p:nvSpPr>
        <p:spPr bwMode="auto">
          <a:xfrm>
            <a:off x="2420938" y="4603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a:extLst>
              <a:ext uri="{FF2B5EF4-FFF2-40B4-BE49-F238E27FC236}">
                <a16:creationId xmlns:a16="http://schemas.microsoft.com/office/drawing/2014/main" id="{074C428B-7EA4-4871-A879-D53DD8B16CC6}"/>
              </a:ext>
            </a:extLst>
          </p:cNvPr>
          <p:cNvSpPr>
            <a:spLocks noChangeAspect="1" noChangeArrowheads="1"/>
          </p:cNvSpPr>
          <p:nvPr/>
        </p:nvSpPr>
        <p:spPr bwMode="auto">
          <a:xfrm>
            <a:off x="3794125" y="4603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
            <a:extLst>
              <a:ext uri="{FF2B5EF4-FFF2-40B4-BE49-F238E27FC236}">
                <a16:creationId xmlns:a16="http://schemas.microsoft.com/office/drawing/2014/main" id="{B5E50A9E-4F5F-4F9F-9D16-E3EE2A9CA4D1}"/>
              </a:ext>
            </a:extLst>
          </p:cNvPr>
          <p:cNvSpPr>
            <a:spLocks noChangeAspect="1" noChangeArrowheads="1"/>
          </p:cNvSpPr>
          <p:nvPr/>
        </p:nvSpPr>
        <p:spPr bwMode="auto">
          <a:xfrm>
            <a:off x="4181475" y="4603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3421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932C4AA-EFC8-B346-B320-D209722BE766}"/>
              </a:ext>
            </a:extLst>
          </p:cNvPr>
          <p:cNvSpPr/>
          <p:nvPr/>
        </p:nvSpPr>
        <p:spPr>
          <a:xfrm>
            <a:off x="1" y="0"/>
            <a:ext cx="12192000" cy="6858000"/>
          </a:xfrm>
          <a:prstGeom prst="rect">
            <a:avLst/>
          </a:prstGeom>
          <a:gradFill>
            <a:gsLst>
              <a:gs pos="10000">
                <a:schemeClr val="accent1">
                  <a:lumMod val="50000"/>
                </a:schemeClr>
              </a:gs>
              <a:gs pos="100000">
                <a:srgbClr val="00B0F0"/>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1" dirty="0">
              <a:latin typeface="Source Sans Pro Regular" charset="0"/>
            </a:endParaRPr>
          </a:p>
        </p:txBody>
      </p:sp>
      <p:sp>
        <p:nvSpPr>
          <p:cNvPr id="25" name="Rectangle 1">
            <a:extLst>
              <a:ext uri="{FF2B5EF4-FFF2-40B4-BE49-F238E27FC236}">
                <a16:creationId xmlns:a16="http://schemas.microsoft.com/office/drawing/2014/main" id="{3FFAC7CF-FABA-7E43-908D-D1D5F7165A5D}"/>
              </a:ext>
            </a:extLst>
          </p:cNvPr>
          <p:cNvSpPr>
            <a:spLocks/>
          </p:cNvSpPr>
          <p:nvPr/>
        </p:nvSpPr>
        <p:spPr bwMode="auto">
          <a:xfrm>
            <a:off x="2589189" y="1972130"/>
            <a:ext cx="4028282" cy="323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nchor="ctr">
            <a:spAutoFit/>
          </a:bodyPr>
          <a:lstStyle/>
          <a:p>
            <a:pPr algn="ctr"/>
            <a:r>
              <a:rPr lang="en-US" sz="2101" spc="113" dirty="0">
                <a:solidFill>
                  <a:schemeClr val="bg1"/>
                </a:solidFill>
                <a:latin typeface="Lato Light" charset="0"/>
                <a:ea typeface="Lato Light" charset="0"/>
                <a:cs typeface="Lato Light" charset="0"/>
                <a:sym typeface="Bebas Neue" charset="0"/>
              </a:rPr>
              <a:t>The State University of New York</a:t>
            </a:r>
            <a:endParaRPr lang="en-US" sz="3001" spc="113" dirty="0">
              <a:solidFill>
                <a:schemeClr val="bg1"/>
              </a:solidFill>
              <a:latin typeface="Lato Light" charset="0"/>
              <a:ea typeface="Lato Light" charset="0"/>
              <a:cs typeface="Lato Light" charset="0"/>
              <a:sym typeface="Bebas Neue" charset="0"/>
            </a:endParaRPr>
          </a:p>
        </p:txBody>
      </p:sp>
      <p:sp>
        <p:nvSpPr>
          <p:cNvPr id="26" name="Shape 2904">
            <a:extLst>
              <a:ext uri="{FF2B5EF4-FFF2-40B4-BE49-F238E27FC236}">
                <a16:creationId xmlns:a16="http://schemas.microsoft.com/office/drawing/2014/main" id="{732500A9-8330-AA4C-B38B-53A4E1FFAB5A}"/>
              </a:ext>
            </a:extLst>
          </p:cNvPr>
          <p:cNvSpPr/>
          <p:nvPr/>
        </p:nvSpPr>
        <p:spPr>
          <a:xfrm rot="5400000">
            <a:off x="5341802" y="-279401"/>
            <a:ext cx="7359604" cy="7359604"/>
          </a:xfrm>
          <a:custGeom>
            <a:avLst/>
            <a:gdLst/>
            <a:ahLst/>
            <a:cxnLst>
              <a:cxn ang="0">
                <a:pos x="wd2" y="hd2"/>
              </a:cxn>
              <a:cxn ang="5400000">
                <a:pos x="wd2" y="hd2"/>
              </a:cxn>
              <a:cxn ang="10800000">
                <a:pos x="wd2" y="hd2"/>
              </a:cxn>
              <a:cxn ang="16200000">
                <a:pos x="wd2" y="hd2"/>
              </a:cxn>
            </a:cxnLst>
            <a:rect l="0" t="0" r="r" b="b"/>
            <a:pathLst>
              <a:path w="21600" h="21600" extrusionOk="0">
                <a:moveTo>
                  <a:pt x="11147" y="7017"/>
                </a:moveTo>
                <a:cubicBezTo>
                  <a:pt x="11058" y="6927"/>
                  <a:pt x="10935" y="6873"/>
                  <a:pt x="10800" y="6873"/>
                </a:cubicBezTo>
                <a:cubicBezTo>
                  <a:pt x="10665" y="6873"/>
                  <a:pt x="10542" y="6927"/>
                  <a:pt x="10453" y="7017"/>
                </a:cubicBezTo>
                <a:lnTo>
                  <a:pt x="5053" y="11926"/>
                </a:lnTo>
                <a:cubicBezTo>
                  <a:pt x="4964" y="12015"/>
                  <a:pt x="4909" y="12138"/>
                  <a:pt x="4909" y="12273"/>
                </a:cubicBezTo>
                <a:cubicBezTo>
                  <a:pt x="4909" y="12544"/>
                  <a:pt x="5129" y="12764"/>
                  <a:pt x="5400" y="12764"/>
                </a:cubicBezTo>
                <a:cubicBezTo>
                  <a:pt x="5535" y="12764"/>
                  <a:pt x="5658" y="12709"/>
                  <a:pt x="5747" y="12620"/>
                </a:cubicBezTo>
                <a:lnTo>
                  <a:pt x="10800" y="8026"/>
                </a:lnTo>
                <a:lnTo>
                  <a:pt x="15853" y="12620"/>
                </a:lnTo>
                <a:cubicBezTo>
                  <a:pt x="15942" y="12709"/>
                  <a:pt x="16065" y="12764"/>
                  <a:pt x="16200" y="12764"/>
                </a:cubicBezTo>
                <a:cubicBezTo>
                  <a:pt x="16471" y="12764"/>
                  <a:pt x="16691" y="12544"/>
                  <a:pt x="16691" y="12273"/>
                </a:cubicBezTo>
                <a:cubicBezTo>
                  <a:pt x="16691" y="12138"/>
                  <a:pt x="16636" y="12015"/>
                  <a:pt x="16547" y="11926"/>
                </a:cubicBezTo>
                <a:cubicBezTo>
                  <a:pt x="16547" y="11926"/>
                  <a:pt x="11147" y="7017"/>
                  <a:pt x="11147" y="7017"/>
                </a:cubicBezTo>
                <a:close/>
                <a:moveTo>
                  <a:pt x="10800" y="20618"/>
                </a:moveTo>
                <a:cubicBezTo>
                  <a:pt x="5377" y="20618"/>
                  <a:pt x="982" y="16223"/>
                  <a:pt x="982" y="10800"/>
                </a:cubicBezTo>
                <a:cubicBezTo>
                  <a:pt x="982" y="5377"/>
                  <a:pt x="5377" y="982"/>
                  <a:pt x="10800" y="982"/>
                </a:cubicBezTo>
                <a:cubicBezTo>
                  <a:pt x="16222" y="982"/>
                  <a:pt x="20618" y="5377"/>
                  <a:pt x="20618" y="10800"/>
                </a:cubicBezTo>
                <a:cubicBezTo>
                  <a:pt x="20618" y="16223"/>
                  <a:pt x="16222"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path>
            </a:pathLst>
          </a:custGeom>
          <a:solidFill>
            <a:schemeClr val="bg1">
              <a:alpha val="5000"/>
            </a:schemeClr>
          </a:solidFill>
          <a:ln w="12700">
            <a:miter lim="400000"/>
          </a:ln>
        </p:spPr>
        <p:txBody>
          <a:bodyPr lIns="28575" tIns="28575" rIns="28575" bIns="28575" anchor="ctr"/>
          <a:lstStyle/>
          <a:p>
            <a:pPr defTabSz="34289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dirty="0">
              <a:latin typeface="Source Sans Pro Regular" charset="0"/>
              <a:ea typeface="Source Sans Pro Regular" charset="0"/>
              <a:cs typeface="Source Sans Pro Regular" charset="0"/>
            </a:endParaRPr>
          </a:p>
        </p:txBody>
      </p:sp>
      <p:pic>
        <p:nvPicPr>
          <p:cNvPr id="34" name="Picture 33">
            <a:extLst>
              <a:ext uri="{FF2B5EF4-FFF2-40B4-BE49-F238E27FC236}">
                <a16:creationId xmlns:a16="http://schemas.microsoft.com/office/drawing/2014/main" id="{D16F01FF-A275-3541-A4E5-DE94ED1D7E3B}"/>
              </a:ext>
            </a:extLst>
          </p:cNvPr>
          <p:cNvPicPr>
            <a:picLocks noChangeAspect="1"/>
          </p:cNvPicPr>
          <p:nvPr/>
        </p:nvPicPr>
        <p:blipFill rotWithShape="1">
          <a:blip r:embed="rId2"/>
          <a:srcRect r="49274"/>
          <a:stretch/>
        </p:blipFill>
        <p:spPr>
          <a:xfrm>
            <a:off x="3996548" y="680706"/>
            <a:ext cx="1201711" cy="1151724"/>
          </a:xfrm>
          <a:prstGeom prst="rect">
            <a:avLst/>
          </a:prstGeom>
        </p:spPr>
      </p:pic>
      <p:grpSp>
        <p:nvGrpSpPr>
          <p:cNvPr id="15" name="Group 14">
            <a:extLst>
              <a:ext uri="{FF2B5EF4-FFF2-40B4-BE49-F238E27FC236}">
                <a16:creationId xmlns:a16="http://schemas.microsoft.com/office/drawing/2014/main" id="{E8E9B4BF-1DB6-4244-9177-2E255D12ADBB}"/>
              </a:ext>
            </a:extLst>
          </p:cNvPr>
          <p:cNvGrpSpPr/>
          <p:nvPr/>
        </p:nvGrpSpPr>
        <p:grpSpPr>
          <a:xfrm>
            <a:off x="6096000" y="6113430"/>
            <a:ext cx="5548758" cy="438513"/>
            <a:chOff x="6320303" y="6041112"/>
            <a:chExt cx="5548758" cy="438513"/>
          </a:xfrm>
        </p:grpSpPr>
        <p:pic>
          <p:nvPicPr>
            <p:cNvPr id="16" name="Picture 15">
              <a:extLst>
                <a:ext uri="{FF2B5EF4-FFF2-40B4-BE49-F238E27FC236}">
                  <a16:creationId xmlns:a16="http://schemas.microsoft.com/office/drawing/2014/main" id="{3377DA3C-C3DB-1244-B2C3-33C810941838}"/>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17" name="Picture 16">
              <a:extLst>
                <a:ext uri="{FF2B5EF4-FFF2-40B4-BE49-F238E27FC236}">
                  <a16:creationId xmlns:a16="http://schemas.microsoft.com/office/drawing/2014/main" id="{694A7040-49E6-354F-B78F-CB534235BEFF}"/>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8" name="TextBox 17">
              <a:extLst>
                <a:ext uri="{FF2B5EF4-FFF2-40B4-BE49-F238E27FC236}">
                  <a16:creationId xmlns:a16="http://schemas.microsoft.com/office/drawing/2014/main" id="{8265E843-6EF2-EA4F-9957-6ED3319943E2}"/>
                </a:ext>
              </a:extLst>
            </p:cNvPr>
            <p:cNvSpPr txBox="1"/>
            <p:nvPr/>
          </p:nvSpPr>
          <p:spPr>
            <a:xfrm>
              <a:off x="6320303" y="6041112"/>
              <a:ext cx="2853813" cy="415498"/>
            </a:xfrm>
            <a:prstGeom prst="rect">
              <a:avLst/>
            </a:prstGeom>
            <a:noFill/>
          </p:spPr>
          <p:txBody>
            <a:bodyPr wrap="square" rtlCol="0">
              <a:spAutoFit/>
            </a:bodyPr>
            <a:lstStyle/>
            <a:p>
              <a:pPr algn="r"/>
              <a:r>
                <a:rPr lang="en-US" sz="2100" dirty="0" err="1">
                  <a:solidFill>
                    <a:schemeClr val="bg1"/>
                  </a:solidFill>
                  <a:latin typeface="Calibri" panose="020F0502020204030204" pitchFamily="34" charset="0"/>
                  <a:cs typeface="Calibri" panose="020F0502020204030204" pitchFamily="34" charset="0"/>
                </a:rPr>
                <a:t>www.suny.edu</a:t>
              </a:r>
              <a:endParaRPr lang="en-US" sz="2100" dirty="0">
                <a:solidFill>
                  <a:schemeClr val="bg1"/>
                </a:solidFill>
                <a:latin typeface="Calibri" panose="020F0502020204030204" pitchFamily="34" charset="0"/>
                <a:cs typeface="Calibri" panose="020F0502020204030204" pitchFamily="34" charset="0"/>
              </a:endParaRPr>
            </a:p>
          </p:txBody>
        </p:sp>
        <p:pic>
          <p:nvPicPr>
            <p:cNvPr id="19" name="Picture 18">
              <a:extLst>
                <a:ext uri="{FF2B5EF4-FFF2-40B4-BE49-F238E27FC236}">
                  <a16:creationId xmlns:a16="http://schemas.microsoft.com/office/drawing/2014/main" id="{6E458020-4D71-3D4D-8600-C40C00738D8F}"/>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0" name="Picture 19">
              <a:extLst>
                <a:ext uri="{FF2B5EF4-FFF2-40B4-BE49-F238E27FC236}">
                  <a16:creationId xmlns:a16="http://schemas.microsoft.com/office/drawing/2014/main" id="{C1FDDEE9-B5D3-6B4A-85E6-E816E90FFA66}"/>
                </a:ext>
              </a:extLst>
            </p:cNvPr>
            <p:cNvPicPr>
              <a:picLocks noChangeAspect="1"/>
            </p:cNvPicPr>
            <p:nvPr/>
          </p:nvPicPr>
          <p:blipFill>
            <a:blip r:embed="rId6"/>
            <a:stretch>
              <a:fillRect/>
            </a:stretch>
          </p:blipFill>
          <p:spPr>
            <a:xfrm>
              <a:off x="11325778" y="6072566"/>
              <a:ext cx="543283" cy="382767"/>
            </a:xfrm>
            <a:prstGeom prst="rect">
              <a:avLst/>
            </a:prstGeom>
          </p:spPr>
        </p:pic>
      </p:grpSp>
      <p:sp>
        <p:nvSpPr>
          <p:cNvPr id="2" name="TextBox 1" descr="For more information regarding the SUNY Remote Teaching Clinic, please visit our website. New offerings and videos are posted almost daily: suny.edu/RemoteTeachingClinic&#10;&#10;Please direct questions about the clinic to Jamie Heron, Open SUNY Program Manager, at jamie.heron@suny.edu&#10;" title="More information links"/>
          <p:cNvSpPr txBox="1"/>
          <p:nvPr/>
        </p:nvSpPr>
        <p:spPr>
          <a:xfrm>
            <a:off x="2932510" y="2727099"/>
            <a:ext cx="6907993" cy="3046988"/>
          </a:xfrm>
          <a:prstGeom prst="rect">
            <a:avLst/>
          </a:prstGeom>
          <a:noFill/>
        </p:spPr>
        <p:txBody>
          <a:bodyPr wrap="square" rtlCol="0">
            <a:spAutoFit/>
          </a:bodyPr>
          <a:lstStyle/>
          <a:p>
            <a:pPr algn="ctr"/>
            <a:r>
              <a:rPr lang="en-US" sz="2400" dirty="0">
                <a:solidFill>
                  <a:schemeClr val="bg1"/>
                </a:solidFill>
              </a:rPr>
              <a:t>For more information regarding the SUNY Remote Teaching Clinic, please visit our website. New offerings and videos are posted almost daily: suny.edu/</a:t>
            </a:r>
            <a:r>
              <a:rPr lang="en-US" sz="2400" dirty="0" err="1">
                <a:solidFill>
                  <a:schemeClr val="bg1"/>
                </a:solidFill>
              </a:rPr>
              <a:t>RemoteTeachingClinic</a:t>
            </a:r>
            <a:endParaRPr lang="en-US" sz="2400" dirty="0">
              <a:solidFill>
                <a:schemeClr val="bg1"/>
              </a:solidFill>
            </a:endParaRPr>
          </a:p>
          <a:p>
            <a:pPr algn="ctr"/>
            <a:endParaRPr lang="en-US" sz="2400" dirty="0">
              <a:solidFill>
                <a:schemeClr val="bg1"/>
              </a:solidFill>
            </a:endParaRPr>
          </a:p>
          <a:p>
            <a:pPr algn="ctr"/>
            <a:r>
              <a:rPr lang="en-US" sz="2400" dirty="0">
                <a:solidFill>
                  <a:schemeClr val="bg1"/>
                </a:solidFill>
              </a:rPr>
              <a:t>Please direct questions about the clinic to Jamie Heron, Open SUNY Program Manager, at jamie.heron@suny.edu</a:t>
            </a:r>
          </a:p>
        </p:txBody>
      </p:sp>
    </p:spTree>
    <p:extLst>
      <p:ext uri="{BB962C8B-B14F-4D97-AF65-F5344CB8AC3E}">
        <p14:creationId xmlns:p14="http://schemas.microsoft.com/office/powerpoint/2010/main" val="324598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7B49-DD62-4775-BAB6-ED0B829BAD0D}"/>
              </a:ext>
            </a:extLst>
          </p:cNvPr>
          <p:cNvSpPr>
            <a:spLocks noGrp="1"/>
          </p:cNvSpPr>
          <p:nvPr>
            <p:ph type="title"/>
          </p:nvPr>
        </p:nvSpPr>
        <p:spPr>
          <a:xfrm>
            <a:off x="766617" y="286603"/>
            <a:ext cx="10991273" cy="1450757"/>
          </a:xfrm>
        </p:spPr>
        <p:txBody>
          <a:bodyPr>
            <a:noAutofit/>
          </a:bodyPr>
          <a:lstStyle/>
          <a:p>
            <a:pPr algn="ctr" fontAlgn="base"/>
            <a:r>
              <a:rPr lang="en-US" sz="3600" dirty="0"/>
              <a:t>Shifting our Learning Centers: </a:t>
            </a:r>
            <a:br>
              <a:rPr lang="en-US" sz="3600" dirty="0"/>
            </a:br>
            <a:r>
              <a:rPr lang="en-US" sz="3600" dirty="0"/>
              <a:t>Supporting and Engaging our Students Online</a:t>
            </a:r>
          </a:p>
        </p:txBody>
      </p:sp>
      <p:sp>
        <p:nvSpPr>
          <p:cNvPr id="3" name="Content Placeholder 2">
            <a:extLst>
              <a:ext uri="{FF2B5EF4-FFF2-40B4-BE49-F238E27FC236}">
                <a16:creationId xmlns:a16="http://schemas.microsoft.com/office/drawing/2014/main" id="{0EB423D7-370F-45E2-9AED-F2EC4201A18C}"/>
              </a:ext>
            </a:extLst>
          </p:cNvPr>
          <p:cNvSpPr>
            <a:spLocks noGrp="1"/>
          </p:cNvSpPr>
          <p:nvPr>
            <p:ph idx="1"/>
          </p:nvPr>
        </p:nvSpPr>
        <p:spPr>
          <a:xfrm>
            <a:off x="276802" y="1769111"/>
            <a:ext cx="11481088" cy="4393564"/>
          </a:xfrm>
        </p:spPr>
        <p:txBody>
          <a:bodyPr>
            <a:normAutofit fontScale="92500" lnSpcReduction="20000"/>
          </a:bodyPr>
          <a:lstStyle/>
          <a:p>
            <a:pPr marL="0" indent="0">
              <a:buNone/>
            </a:pPr>
            <a:r>
              <a:rPr lang="en-US" sz="2400" dirty="0"/>
              <a:t>In these unprecedented times, the face of higher education is rapidly changing, and our learning centers must adapt to find ways to help our students (the privileged and underprivileged) engage effectively with technology. The realities of how we support students and the services we offer them must adapt to the current shifts to online learning in their content courses.  We must expand upon existing online services and/or develop new ones.  We must also support/train our staff members to manage the new ways in which our learning centers must operate. </a:t>
            </a:r>
          </a:p>
          <a:p>
            <a:pPr marL="0" indent="0">
              <a:buNone/>
            </a:pPr>
            <a:r>
              <a:rPr lang="en-US" sz="2400" dirty="0"/>
              <a:t>Learning centers professionals are going to have to think of ways to deliver services 100% online. We need to think about our staff (students and professionals) and how we train them as well as the ways in which we engage our students who might be struggling with the demands of shifting to new modes of learning.  </a:t>
            </a:r>
          </a:p>
          <a:p>
            <a:endParaRPr lang="en-US" sz="2400" dirty="0"/>
          </a:p>
          <a:p>
            <a:r>
              <a:rPr lang="en-US" sz="2400" dirty="0"/>
              <a:t>Part 1 - Identifying Immediate Needs </a:t>
            </a:r>
          </a:p>
          <a:p>
            <a:pPr lvl="1"/>
            <a:r>
              <a:rPr lang="en-US" sz="1800" dirty="0"/>
              <a:t>How we can triage and respond in real time to a rapidly evolving change to our operations?</a:t>
            </a:r>
          </a:p>
          <a:p>
            <a:r>
              <a:rPr lang="en-US" sz="2400" dirty="0"/>
              <a:t>Part 2 - Planning for the Long-term  </a:t>
            </a:r>
          </a:p>
          <a:p>
            <a:pPr lvl="1"/>
            <a:r>
              <a:rPr lang="en-US" sz="1800" dirty="0"/>
              <a:t>How do we reflect, assess, resource for sustainability, and plan for future change?</a:t>
            </a:r>
          </a:p>
          <a:p>
            <a:endParaRPr lang="en-US" sz="2400" dirty="0"/>
          </a:p>
        </p:txBody>
      </p:sp>
      <p:pic>
        <p:nvPicPr>
          <p:cNvPr id="4" name="Picture 3" descr="A close up of a piece of paper&#10;&#10;Description automatically generated">
            <a:extLst>
              <a:ext uri="{FF2B5EF4-FFF2-40B4-BE49-F238E27FC236}">
                <a16:creationId xmlns:a16="http://schemas.microsoft.com/office/drawing/2014/main" id="{9DB6F964-4499-4A77-9A5B-4DC718EBEF55}"/>
              </a:ext>
            </a:extLst>
          </p:cNvPr>
          <p:cNvPicPr>
            <a:picLocks noChangeAspect="1"/>
          </p:cNvPicPr>
          <p:nvPr/>
        </p:nvPicPr>
        <p:blipFill rotWithShape="1">
          <a:blip r:embed="rId2"/>
          <a:srcRect t="6639"/>
          <a:stretch/>
        </p:blipFill>
        <p:spPr>
          <a:xfrm>
            <a:off x="10121207" y="5195454"/>
            <a:ext cx="2068945" cy="1163782"/>
          </a:xfrm>
          <a:prstGeom prst="rect">
            <a:avLst/>
          </a:prstGeom>
        </p:spPr>
      </p:pic>
    </p:spTree>
    <p:extLst>
      <p:ext uri="{BB962C8B-B14F-4D97-AF65-F5344CB8AC3E}">
        <p14:creationId xmlns:p14="http://schemas.microsoft.com/office/powerpoint/2010/main" val="16554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B0FA-B826-4CCA-9AEA-BE6D73597DA1}"/>
              </a:ext>
            </a:extLst>
          </p:cNvPr>
          <p:cNvSpPr>
            <a:spLocks noGrp="1"/>
          </p:cNvSpPr>
          <p:nvPr>
            <p:ph type="title"/>
          </p:nvPr>
        </p:nvSpPr>
        <p:spPr/>
        <p:txBody>
          <a:bodyPr/>
          <a:lstStyle/>
          <a:p>
            <a:r>
              <a:rPr lang="en-US" dirty="0"/>
              <a:t>The Immediate: Triage &amp; Respond</a:t>
            </a:r>
          </a:p>
        </p:txBody>
      </p:sp>
      <p:sp>
        <p:nvSpPr>
          <p:cNvPr id="3" name="Text Placeholder 2">
            <a:extLst>
              <a:ext uri="{FF2B5EF4-FFF2-40B4-BE49-F238E27FC236}">
                <a16:creationId xmlns:a16="http://schemas.microsoft.com/office/drawing/2014/main" id="{33D6E0BB-50A5-4204-974A-2D48E8D71BE2}"/>
              </a:ext>
            </a:extLst>
          </p:cNvPr>
          <p:cNvSpPr>
            <a:spLocks noGrp="1"/>
          </p:cNvSpPr>
          <p:nvPr>
            <p:ph type="body" idx="1"/>
          </p:nvPr>
        </p:nvSpPr>
        <p:spPr/>
        <p:txBody>
          <a:bodyPr>
            <a:normAutofit/>
          </a:bodyPr>
          <a:lstStyle/>
          <a:p>
            <a:r>
              <a:rPr lang="en-US" dirty="0"/>
              <a:t>Taking stock of the present</a:t>
            </a:r>
          </a:p>
        </p:txBody>
      </p:sp>
      <p:sp>
        <p:nvSpPr>
          <p:cNvPr id="4" name="Content Placeholder 3">
            <a:extLst>
              <a:ext uri="{FF2B5EF4-FFF2-40B4-BE49-F238E27FC236}">
                <a16:creationId xmlns:a16="http://schemas.microsoft.com/office/drawing/2014/main" id="{CC925073-3DB4-4283-BD8E-AF105670622A}"/>
              </a:ext>
            </a:extLst>
          </p:cNvPr>
          <p:cNvSpPr>
            <a:spLocks noGrp="1"/>
          </p:cNvSpPr>
          <p:nvPr>
            <p:ph sz="half" idx="2"/>
          </p:nvPr>
        </p:nvSpPr>
        <p:spPr/>
        <p:txBody>
          <a:bodyPr/>
          <a:lstStyle/>
          <a:p>
            <a:pPr>
              <a:buClr>
                <a:schemeClr val="tx1"/>
              </a:buClr>
              <a:buFont typeface="Wingdings" panose="05000000000000000000" pitchFamily="2" charset="2"/>
              <a:buChar char="q"/>
            </a:pPr>
            <a:r>
              <a:rPr lang="en-US" dirty="0"/>
              <a:t> You</a:t>
            </a:r>
          </a:p>
          <a:p>
            <a:pPr>
              <a:buClr>
                <a:schemeClr val="tx1"/>
              </a:buClr>
              <a:buFont typeface="Wingdings" panose="05000000000000000000" pitchFamily="2" charset="2"/>
              <a:buChar char="q"/>
            </a:pPr>
            <a:r>
              <a:rPr lang="en-US" dirty="0"/>
              <a:t> Your students</a:t>
            </a:r>
          </a:p>
          <a:p>
            <a:pPr>
              <a:buClr>
                <a:schemeClr val="tx1"/>
              </a:buClr>
              <a:buFont typeface="Wingdings" panose="05000000000000000000" pitchFamily="2" charset="2"/>
              <a:buChar char="q"/>
            </a:pPr>
            <a:r>
              <a:rPr lang="en-US" dirty="0"/>
              <a:t> Your staff</a:t>
            </a:r>
          </a:p>
          <a:p>
            <a:pPr>
              <a:buClr>
                <a:schemeClr val="tx1"/>
              </a:buClr>
              <a:buFont typeface="Wingdings" panose="05000000000000000000" pitchFamily="2" charset="2"/>
              <a:buChar char="q"/>
            </a:pPr>
            <a:r>
              <a:rPr lang="en-US" dirty="0"/>
              <a:t> Your institution</a:t>
            </a:r>
          </a:p>
        </p:txBody>
      </p:sp>
      <p:sp>
        <p:nvSpPr>
          <p:cNvPr id="5" name="Text Placeholder 4">
            <a:extLst>
              <a:ext uri="{FF2B5EF4-FFF2-40B4-BE49-F238E27FC236}">
                <a16:creationId xmlns:a16="http://schemas.microsoft.com/office/drawing/2014/main" id="{AA4838E5-AC29-49B6-A0C7-A5885EAD9449}"/>
              </a:ext>
            </a:extLst>
          </p:cNvPr>
          <p:cNvSpPr>
            <a:spLocks noGrp="1"/>
          </p:cNvSpPr>
          <p:nvPr>
            <p:ph type="body" sz="quarter" idx="3"/>
          </p:nvPr>
        </p:nvSpPr>
        <p:spPr/>
        <p:txBody>
          <a:bodyPr>
            <a:normAutofit/>
          </a:bodyPr>
          <a:lstStyle/>
          <a:p>
            <a:r>
              <a:rPr lang="en-US" dirty="0"/>
              <a:t>Identifying basic needs</a:t>
            </a:r>
          </a:p>
        </p:txBody>
      </p:sp>
      <p:sp>
        <p:nvSpPr>
          <p:cNvPr id="6" name="Content Placeholder 5">
            <a:extLst>
              <a:ext uri="{FF2B5EF4-FFF2-40B4-BE49-F238E27FC236}">
                <a16:creationId xmlns:a16="http://schemas.microsoft.com/office/drawing/2014/main" id="{95946A77-57C4-4688-9EEB-50DB8EBC2116}"/>
              </a:ext>
            </a:extLst>
          </p:cNvPr>
          <p:cNvSpPr>
            <a:spLocks noGrp="1"/>
          </p:cNvSpPr>
          <p:nvPr>
            <p:ph sz="quarter" idx="4"/>
          </p:nvPr>
        </p:nvSpPr>
        <p:spPr>
          <a:xfrm>
            <a:off x="6172199" y="2505075"/>
            <a:ext cx="5762625" cy="3684588"/>
          </a:xfrm>
        </p:spPr>
        <p:txBody>
          <a:bodyPr/>
          <a:lstStyle/>
          <a:p>
            <a:pPr>
              <a:buClr>
                <a:schemeClr val="tx1"/>
              </a:buClr>
              <a:buFont typeface="Wingdings" panose="05000000000000000000" pitchFamily="2" charset="2"/>
              <a:buChar char="q"/>
            </a:pPr>
            <a:r>
              <a:rPr lang="en-US" dirty="0"/>
              <a:t> Students shift to online</a:t>
            </a:r>
          </a:p>
          <a:p>
            <a:pPr>
              <a:buClr>
                <a:schemeClr val="tx1"/>
              </a:buClr>
              <a:buFont typeface="Wingdings" panose="05000000000000000000" pitchFamily="2" charset="2"/>
              <a:buChar char="q"/>
            </a:pPr>
            <a:r>
              <a:rPr lang="en-US" dirty="0"/>
              <a:t> Easiest areas to shift</a:t>
            </a:r>
          </a:p>
          <a:p>
            <a:pPr>
              <a:buClr>
                <a:schemeClr val="tx1"/>
              </a:buClr>
              <a:buFont typeface="Wingdings" panose="05000000000000000000" pitchFamily="2" charset="2"/>
              <a:buChar char="q"/>
            </a:pPr>
            <a:r>
              <a:rPr lang="en-US" dirty="0"/>
              <a:t> Communication strategy</a:t>
            </a:r>
          </a:p>
          <a:p>
            <a:pPr>
              <a:buClr>
                <a:schemeClr val="tx1"/>
              </a:buClr>
              <a:buFont typeface="Wingdings" panose="05000000000000000000" pitchFamily="2" charset="2"/>
              <a:buChar char="q"/>
            </a:pPr>
            <a:r>
              <a:rPr lang="en-US" dirty="0"/>
              <a:t> Areas that need planning/resources</a:t>
            </a:r>
          </a:p>
        </p:txBody>
      </p:sp>
    </p:spTree>
    <p:extLst>
      <p:ext uri="{BB962C8B-B14F-4D97-AF65-F5344CB8AC3E}">
        <p14:creationId xmlns:p14="http://schemas.microsoft.com/office/powerpoint/2010/main" val="202369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C728-F083-42B2-9860-87DBD64DD135}"/>
              </a:ext>
            </a:extLst>
          </p:cNvPr>
          <p:cNvSpPr>
            <a:spLocks noGrp="1"/>
          </p:cNvSpPr>
          <p:nvPr>
            <p:ph type="title"/>
          </p:nvPr>
        </p:nvSpPr>
        <p:spPr/>
        <p:txBody>
          <a:bodyPr/>
          <a:lstStyle/>
          <a:p>
            <a:r>
              <a:rPr lang="en-US" dirty="0"/>
              <a:t>How are you doing?</a:t>
            </a:r>
          </a:p>
        </p:txBody>
      </p:sp>
      <p:sp>
        <p:nvSpPr>
          <p:cNvPr id="3" name="Content Placeholder 2">
            <a:extLst>
              <a:ext uri="{FF2B5EF4-FFF2-40B4-BE49-F238E27FC236}">
                <a16:creationId xmlns:a16="http://schemas.microsoft.com/office/drawing/2014/main" id="{522BEE03-F2A6-4CDE-BBE3-0D76DBE983F4}"/>
              </a:ext>
            </a:extLst>
          </p:cNvPr>
          <p:cNvSpPr>
            <a:spLocks noGrp="1"/>
          </p:cNvSpPr>
          <p:nvPr>
            <p:ph idx="1"/>
          </p:nvPr>
        </p:nvSpPr>
        <p:spPr/>
        <p:txBody>
          <a:bodyPr>
            <a:normAutofit/>
          </a:bodyPr>
          <a:lstStyle/>
          <a:p>
            <a:pPr>
              <a:buClr>
                <a:schemeClr val="tx1"/>
              </a:buClr>
              <a:buFont typeface="Arial" panose="020B0604020202020204" pitchFamily="34" charset="0"/>
              <a:buChar char="•"/>
            </a:pPr>
            <a:r>
              <a:rPr lang="en-US" sz="3600" dirty="0"/>
              <a:t> Assess and become aware of:</a:t>
            </a:r>
          </a:p>
          <a:p>
            <a:pPr lvl="2">
              <a:buClr>
                <a:schemeClr val="tx1"/>
              </a:buClr>
              <a:buFont typeface="Arial" panose="020B0604020202020204" pitchFamily="34" charset="0"/>
              <a:buChar char="•"/>
            </a:pPr>
            <a:r>
              <a:rPr lang="en-US" sz="3200" dirty="0"/>
              <a:t>Your own shifting emotions</a:t>
            </a:r>
          </a:p>
          <a:p>
            <a:pPr lvl="2">
              <a:buClr>
                <a:schemeClr val="tx1"/>
              </a:buClr>
              <a:buFont typeface="Arial" panose="020B0604020202020204" pitchFamily="34" charset="0"/>
              <a:buChar char="•"/>
            </a:pPr>
            <a:r>
              <a:rPr lang="en-US" sz="3200" dirty="0"/>
              <a:t>Your comfort/discomfort with technology</a:t>
            </a:r>
          </a:p>
          <a:p>
            <a:pPr lvl="2">
              <a:buClr>
                <a:schemeClr val="tx1"/>
              </a:buClr>
              <a:buFont typeface="Arial" panose="020B0604020202020204" pitchFamily="34" charset="0"/>
              <a:buChar char="•"/>
            </a:pPr>
            <a:r>
              <a:rPr lang="en-US" sz="3200" dirty="0"/>
              <a:t>Your support networks – home &amp; work</a:t>
            </a:r>
          </a:p>
          <a:p>
            <a:pPr lvl="2">
              <a:buClr>
                <a:schemeClr val="tx1"/>
              </a:buClr>
              <a:buFont typeface="Arial" panose="020B0604020202020204" pitchFamily="34" charset="0"/>
              <a:buChar char="•"/>
            </a:pPr>
            <a:r>
              <a:rPr lang="en-US" sz="3200" dirty="0"/>
              <a:t>Your need for technologically mediated community</a:t>
            </a:r>
          </a:p>
          <a:p>
            <a:pPr lvl="2">
              <a:buClr>
                <a:schemeClr val="tx1"/>
              </a:buClr>
              <a:buFont typeface="Arial" panose="020B0604020202020204" pitchFamily="34" charset="0"/>
              <a:buChar char="•"/>
            </a:pPr>
            <a:r>
              <a:rPr lang="en-US" sz="3200" dirty="0"/>
              <a:t>Your need to disconnect and find “space”</a:t>
            </a:r>
          </a:p>
          <a:p>
            <a:pPr lvl="2">
              <a:buClr>
                <a:schemeClr val="tx1"/>
              </a:buClr>
              <a:buFont typeface="Arial" panose="020B0604020202020204" pitchFamily="34" charset="0"/>
              <a:buChar char="•"/>
            </a:pPr>
            <a:r>
              <a:rPr lang="en-US" sz="3200" dirty="0"/>
              <a:t>Your personal circumstances </a:t>
            </a:r>
          </a:p>
          <a:p>
            <a:pPr lvl="2">
              <a:buClr>
                <a:schemeClr val="tx1"/>
              </a:buClr>
              <a:buFont typeface="Arial" panose="020B0604020202020204" pitchFamily="34" charset="0"/>
              <a:buChar char="•"/>
            </a:pPr>
            <a:r>
              <a:rPr lang="en-US" sz="3200" dirty="0"/>
              <a:t>Your home “office” and your home “co-workers”</a:t>
            </a:r>
            <a:endParaRPr lang="en-US" sz="2800" dirty="0"/>
          </a:p>
        </p:txBody>
      </p:sp>
    </p:spTree>
    <p:extLst>
      <p:ext uri="{BB962C8B-B14F-4D97-AF65-F5344CB8AC3E}">
        <p14:creationId xmlns:p14="http://schemas.microsoft.com/office/powerpoint/2010/main" val="144645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34327AD2-6EB3-4FA6-94D3-14397D0F9441}"/>
              </a:ext>
            </a:extLst>
          </p:cNvPr>
          <p:cNvSpPr txBox="1">
            <a:spLocks/>
          </p:cNvSpPr>
          <p:nvPr/>
        </p:nvSpPr>
        <p:spPr>
          <a:xfrm>
            <a:off x="1900237" y="1855104"/>
            <a:ext cx="9939338" cy="381158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p>
          <a:p>
            <a:pPr marL="0" indent="0" fontAlgn="base">
              <a:buNone/>
            </a:pPr>
            <a:r>
              <a:rPr lang="en-US" sz="3200" dirty="0"/>
              <a:t>Higher Education is undergoing a mass migration from classroom-based to virtual learning this week…it feels like drinking from the fire hose! Both faculty and students need support to ensure that they get through this, that we, as a learning community, maintain quality in teaching, and ensure that all students complete their courses successfully.</a:t>
            </a:r>
            <a:br>
              <a:rPr lang="en-US" sz="3200" dirty="0"/>
            </a:br>
            <a:endParaRPr lang="en-US" sz="3200" dirty="0"/>
          </a:p>
        </p:txBody>
      </p:sp>
      <p:sp>
        <p:nvSpPr>
          <p:cNvPr id="3" name="Rectangle 2">
            <a:extLst>
              <a:ext uri="{FF2B5EF4-FFF2-40B4-BE49-F238E27FC236}">
                <a16:creationId xmlns:a16="http://schemas.microsoft.com/office/drawing/2014/main" id="{4A04E6D0-C4E0-493C-B9D8-C7A7FDB7D585}"/>
              </a:ext>
            </a:extLst>
          </p:cNvPr>
          <p:cNvSpPr/>
          <p:nvPr/>
        </p:nvSpPr>
        <p:spPr>
          <a:xfrm>
            <a:off x="1188154" y="6219774"/>
            <a:ext cx="11003846" cy="646331"/>
          </a:xfrm>
          <a:prstGeom prst="rect">
            <a:avLst/>
          </a:prstGeom>
        </p:spPr>
        <p:txBody>
          <a:bodyPr wrap="none">
            <a:spAutoFit/>
          </a:bodyPr>
          <a:lstStyle/>
          <a:p>
            <a:pPr fontAlgn="base"/>
            <a:r>
              <a:rPr lang="en-US" dirty="0"/>
              <a:t>SOURCE – </a:t>
            </a:r>
            <a:r>
              <a:rPr lang="en-US" dirty="0" err="1"/>
              <a:t>O’DONNELLlearn</a:t>
            </a:r>
            <a:r>
              <a:rPr lang="en-US" dirty="0"/>
              <a:t>: </a:t>
            </a:r>
            <a:r>
              <a:rPr lang="en-US" dirty="0">
                <a:hlinkClick r:id="rId2"/>
              </a:rPr>
              <a:t>https://www.odlearn.com/post/5-tips-for-engaging-your-learners-when-you-go-virtual</a:t>
            </a:r>
            <a:endParaRPr lang="en-US" dirty="0"/>
          </a:p>
          <a:p>
            <a:pPr fontAlgn="base"/>
            <a:endParaRPr lang="en-US" dirty="0"/>
          </a:p>
        </p:txBody>
      </p:sp>
      <p:pic>
        <p:nvPicPr>
          <p:cNvPr id="5" name="Picture 4" descr="A picture containing a line drawing of a stick figure getting hit in the face by water from a fire hose.&#10;&#10;This Photo by Unknown Author is licensed under CC BY-NC-ND&#10;">
            <a:extLst>
              <a:ext uri="{FF2B5EF4-FFF2-40B4-BE49-F238E27FC236}">
                <a16:creationId xmlns:a16="http://schemas.microsoft.com/office/drawing/2014/main" id="{6D7600E0-4271-4F41-BA2B-B86CF5B19DA2}"/>
              </a:ext>
            </a:extLst>
          </p:cNvPr>
          <p:cNvPicPr>
            <a:picLocks noChangeAspect="1"/>
          </p:cNvPicPr>
          <p:nvPr/>
        </p:nvPicPr>
        <p:blipFill>
          <a:blip r:embed="rId3">
            <a:clrChange>
              <a:clrFrom>
                <a:srgbClr val="FFFFFF"/>
              </a:clrFrom>
              <a:clrTo>
                <a:srgbClr val="FFFFFF">
                  <a:alpha val="0"/>
                </a:srgbClr>
              </a:clrTo>
            </a:clrChange>
            <a:extLst>
              <a:ext uri="{837473B0-CC2E-450A-ABE3-18F120FF3D39}">
                <a1611:picAttrSrcUrl xmlns:a1611="http://schemas.microsoft.com/office/drawing/2016/11/main" r:id="rId4"/>
              </a:ext>
            </a:extLst>
          </a:blip>
          <a:stretch>
            <a:fillRect/>
          </a:stretch>
        </p:blipFill>
        <p:spPr>
          <a:xfrm>
            <a:off x="0" y="-332259"/>
            <a:ext cx="6096000" cy="3638550"/>
          </a:xfrm>
          <a:prstGeom prst="rect">
            <a:avLst/>
          </a:prstGeom>
        </p:spPr>
      </p:pic>
    </p:spTree>
    <p:extLst>
      <p:ext uri="{BB962C8B-B14F-4D97-AF65-F5344CB8AC3E}">
        <p14:creationId xmlns:p14="http://schemas.microsoft.com/office/powerpoint/2010/main" val="119120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C728-F083-42B2-9860-87DBD64DD135}"/>
              </a:ext>
            </a:extLst>
          </p:cNvPr>
          <p:cNvSpPr>
            <a:spLocks noGrp="1"/>
          </p:cNvSpPr>
          <p:nvPr>
            <p:ph type="title"/>
          </p:nvPr>
        </p:nvSpPr>
        <p:spPr/>
        <p:txBody>
          <a:bodyPr>
            <a:normAutofit/>
          </a:bodyPr>
          <a:lstStyle/>
          <a:p>
            <a:r>
              <a:rPr lang="en-US" sz="4400" dirty="0"/>
              <a:t>How is your institution responding?</a:t>
            </a:r>
          </a:p>
        </p:txBody>
      </p:sp>
      <p:sp>
        <p:nvSpPr>
          <p:cNvPr id="3" name="Content Placeholder 2">
            <a:extLst>
              <a:ext uri="{FF2B5EF4-FFF2-40B4-BE49-F238E27FC236}">
                <a16:creationId xmlns:a16="http://schemas.microsoft.com/office/drawing/2014/main" id="{522BEE03-F2A6-4CDE-BBE3-0D76DBE983F4}"/>
              </a:ext>
            </a:extLst>
          </p:cNvPr>
          <p:cNvSpPr>
            <a:spLocks noGrp="1"/>
          </p:cNvSpPr>
          <p:nvPr>
            <p:ph idx="1"/>
          </p:nvPr>
        </p:nvSpPr>
        <p:spPr/>
        <p:txBody>
          <a:bodyPr>
            <a:normAutofit/>
          </a:bodyPr>
          <a:lstStyle/>
          <a:p>
            <a:pPr>
              <a:buClr>
                <a:schemeClr val="tx1"/>
              </a:buClr>
              <a:buFont typeface="Arial" panose="020B0604020202020204" pitchFamily="34" charset="0"/>
              <a:buChar char="•"/>
            </a:pPr>
            <a:r>
              <a:rPr lang="en-US" sz="3600" dirty="0"/>
              <a:t> Assess and become aware of:</a:t>
            </a:r>
          </a:p>
          <a:p>
            <a:pPr lvl="2">
              <a:buClr>
                <a:schemeClr val="tx1"/>
              </a:buClr>
              <a:buFont typeface="Arial" panose="020B0604020202020204" pitchFamily="34" charset="0"/>
              <a:buChar char="•"/>
            </a:pPr>
            <a:r>
              <a:rPr lang="en-US" sz="3200" dirty="0"/>
              <a:t>Guidelines for new working situations</a:t>
            </a:r>
          </a:p>
          <a:p>
            <a:pPr lvl="2">
              <a:buClr>
                <a:schemeClr val="tx1"/>
              </a:buClr>
              <a:buFont typeface="Arial" panose="020B0604020202020204" pitchFamily="34" charset="0"/>
              <a:buChar char="•"/>
            </a:pPr>
            <a:r>
              <a:rPr lang="en-US" sz="3200" dirty="0"/>
              <a:t>Resources for staff, faculty and students</a:t>
            </a:r>
          </a:p>
          <a:p>
            <a:pPr lvl="2">
              <a:buClr>
                <a:schemeClr val="tx1"/>
              </a:buClr>
              <a:buFont typeface="Arial" panose="020B0604020202020204" pitchFamily="34" charset="0"/>
              <a:buChar char="•"/>
            </a:pPr>
            <a:r>
              <a:rPr lang="en-US" sz="3200" dirty="0"/>
              <a:t>Technology supports and resources</a:t>
            </a:r>
          </a:p>
          <a:p>
            <a:pPr lvl="2">
              <a:buClr>
                <a:schemeClr val="tx1"/>
              </a:buClr>
              <a:buFont typeface="Arial" panose="020B0604020202020204" pitchFamily="34" charset="0"/>
              <a:buChar char="•"/>
            </a:pPr>
            <a:r>
              <a:rPr lang="en-US" sz="3200" dirty="0"/>
              <a:t>Gaps and needs you have to do your job</a:t>
            </a:r>
          </a:p>
          <a:p>
            <a:pPr lvl="2">
              <a:buClr>
                <a:schemeClr val="tx1"/>
              </a:buClr>
              <a:buFont typeface="Arial" panose="020B0604020202020204" pitchFamily="34" charset="0"/>
              <a:buChar char="•"/>
            </a:pPr>
            <a:r>
              <a:rPr lang="en-US" sz="3200" dirty="0"/>
              <a:t>What you can do to help</a:t>
            </a:r>
            <a:endParaRPr lang="en-US" sz="2800" dirty="0"/>
          </a:p>
        </p:txBody>
      </p:sp>
    </p:spTree>
    <p:extLst>
      <p:ext uri="{BB962C8B-B14F-4D97-AF65-F5344CB8AC3E}">
        <p14:creationId xmlns:p14="http://schemas.microsoft.com/office/powerpoint/2010/main" val="241003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21A1-9D6A-445E-8D76-1CFAEB5FE881}"/>
              </a:ext>
            </a:extLst>
          </p:cNvPr>
          <p:cNvSpPr>
            <a:spLocks noGrp="1"/>
          </p:cNvSpPr>
          <p:nvPr>
            <p:ph type="title"/>
          </p:nvPr>
        </p:nvSpPr>
        <p:spPr>
          <a:xfrm>
            <a:off x="114300" y="46037"/>
            <a:ext cx="10515600" cy="1325563"/>
          </a:xfrm>
        </p:spPr>
        <p:txBody>
          <a:bodyPr/>
          <a:lstStyle/>
          <a:p>
            <a:r>
              <a:rPr lang="en-US" dirty="0"/>
              <a:t>SUNY examples</a:t>
            </a:r>
          </a:p>
        </p:txBody>
      </p:sp>
      <p:sp>
        <p:nvSpPr>
          <p:cNvPr id="3" name="Content Placeholder 2">
            <a:extLst>
              <a:ext uri="{FF2B5EF4-FFF2-40B4-BE49-F238E27FC236}">
                <a16:creationId xmlns:a16="http://schemas.microsoft.com/office/drawing/2014/main" id="{712EDEEB-5F64-430B-A163-797BD175D3BE}"/>
              </a:ext>
            </a:extLst>
          </p:cNvPr>
          <p:cNvSpPr>
            <a:spLocks noGrp="1"/>
          </p:cNvSpPr>
          <p:nvPr>
            <p:ph sz="half" idx="1"/>
          </p:nvPr>
        </p:nvSpPr>
        <p:spPr>
          <a:xfrm>
            <a:off x="661201" y="1349375"/>
            <a:ext cx="5181600" cy="4351338"/>
          </a:xfrm>
        </p:spPr>
        <p:txBody>
          <a:bodyPr>
            <a:normAutofit/>
          </a:bodyPr>
          <a:lstStyle/>
          <a:p>
            <a:pPr marL="0" indent="0">
              <a:buNone/>
            </a:pPr>
            <a:r>
              <a:rPr lang="en-US" b="1" dirty="0"/>
              <a:t>System Level</a:t>
            </a:r>
          </a:p>
          <a:p>
            <a:endParaRPr lang="en-US" dirty="0"/>
          </a:p>
        </p:txBody>
      </p:sp>
      <p:sp>
        <p:nvSpPr>
          <p:cNvPr id="4" name="Content Placeholder 3">
            <a:extLst>
              <a:ext uri="{FF2B5EF4-FFF2-40B4-BE49-F238E27FC236}">
                <a16:creationId xmlns:a16="http://schemas.microsoft.com/office/drawing/2014/main" id="{C7C5E103-8975-4139-BF3B-80C894CF89A8}"/>
              </a:ext>
            </a:extLst>
          </p:cNvPr>
          <p:cNvSpPr>
            <a:spLocks noGrp="1"/>
          </p:cNvSpPr>
          <p:nvPr>
            <p:ph sz="half" idx="2"/>
          </p:nvPr>
        </p:nvSpPr>
        <p:spPr>
          <a:xfrm>
            <a:off x="6172200" y="1349375"/>
            <a:ext cx="5905500" cy="4351338"/>
          </a:xfrm>
        </p:spPr>
        <p:txBody>
          <a:bodyPr>
            <a:normAutofit/>
          </a:bodyPr>
          <a:lstStyle/>
          <a:p>
            <a:pPr marL="0" indent="0">
              <a:buNone/>
            </a:pPr>
            <a:r>
              <a:rPr lang="en-US" b="1" dirty="0"/>
              <a:t>Sample Institutional Level </a:t>
            </a:r>
          </a:p>
          <a:p>
            <a:r>
              <a:rPr lang="en-US" dirty="0">
                <a:hlinkClick r:id="rId2"/>
              </a:rPr>
              <a:t>SUNY Empire State College</a:t>
            </a:r>
            <a:endParaRPr lang="en-US" dirty="0"/>
          </a:p>
          <a:p>
            <a:r>
              <a:rPr lang="en-US" dirty="0">
                <a:hlinkClick r:id="rId3"/>
              </a:rPr>
              <a:t>University at Albany</a:t>
            </a:r>
            <a:endParaRPr lang="en-US" dirty="0"/>
          </a:p>
          <a:p>
            <a:r>
              <a:rPr lang="en-US" dirty="0">
                <a:hlinkClick r:id="rId4"/>
              </a:rPr>
              <a:t>SUNY Oneonta</a:t>
            </a:r>
            <a:endParaRPr lang="en-US" dirty="0"/>
          </a:p>
          <a:p>
            <a:r>
              <a:rPr lang="en-US" dirty="0">
                <a:hlinkClick r:id="rId5"/>
              </a:rPr>
              <a:t>SUNY New Paltz</a:t>
            </a:r>
            <a:endParaRPr lang="en-US" dirty="0"/>
          </a:p>
          <a:p>
            <a:r>
              <a:rPr lang="en-US" dirty="0">
                <a:hlinkClick r:id="rId6"/>
              </a:rPr>
              <a:t>SUNY Plattsburgh</a:t>
            </a:r>
            <a:endParaRPr lang="en-US" dirty="0"/>
          </a:p>
          <a:p>
            <a:r>
              <a:rPr lang="en-US" dirty="0">
                <a:hlinkClick r:id="rId7"/>
              </a:rPr>
              <a:t>SUNY Purchase</a:t>
            </a:r>
            <a:r>
              <a:rPr lang="en-US" dirty="0"/>
              <a:t> </a:t>
            </a:r>
          </a:p>
          <a:p>
            <a:r>
              <a:rPr lang="en-US" dirty="0">
                <a:hlinkClick r:id="rId8"/>
              </a:rPr>
              <a:t>SUNY Stonybrook</a:t>
            </a:r>
            <a:endParaRPr lang="en-US" dirty="0"/>
          </a:p>
          <a:p>
            <a:endParaRPr lang="en-US" dirty="0"/>
          </a:p>
        </p:txBody>
      </p:sp>
      <p:sp>
        <p:nvSpPr>
          <p:cNvPr id="6" name="Rectangle 2">
            <a:extLst>
              <a:ext uri="{FF2B5EF4-FFF2-40B4-BE49-F238E27FC236}">
                <a16:creationId xmlns:a16="http://schemas.microsoft.com/office/drawing/2014/main" id="{4226CE50-D167-4E3B-B0D1-E0AC12135CA4}"/>
              </a:ext>
            </a:extLst>
          </p:cNvPr>
          <p:cNvSpPr>
            <a:spLocks noChangeArrowheads="1"/>
          </p:cNvSpPr>
          <p:nvPr/>
        </p:nvSpPr>
        <p:spPr bwMode="auto">
          <a:xfrm>
            <a:off x="377522" y="1969968"/>
            <a:ext cx="5465279" cy="4062651"/>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SUNY Remote Teaching Clinic</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r>
              <a:rPr kumimoji="0" lang="en-US" altLang="en-US" sz="1600" b="0" i="0" u="sng" strike="noStrike" cap="none" normalizeH="0" baseline="0" dirty="0">
                <a:ln>
                  <a:noFill/>
                </a:ln>
                <a:solidFill>
                  <a:srgbClr val="0C366C"/>
                </a:solidFill>
                <a:effectLst/>
                <a:latin typeface="Calibri" panose="020F0502020204030204" pitchFamily="34" charset="0"/>
                <a:cs typeface="Calibri" panose="020F0502020204030204" pitchFamily="34" charset="0"/>
                <a:hlinkClick r:id="rId9"/>
              </a:rPr>
              <a:t>suny.edu/</a:t>
            </a:r>
            <a:r>
              <a:rPr kumimoji="0" lang="en-US" altLang="en-US" sz="1600" b="0" i="0" u="sng" strike="noStrike" cap="none" normalizeH="0" baseline="0" dirty="0" err="1">
                <a:ln>
                  <a:noFill/>
                </a:ln>
                <a:solidFill>
                  <a:srgbClr val="0C366C"/>
                </a:solidFill>
                <a:effectLst/>
                <a:latin typeface="Calibri" panose="020F0502020204030204" pitchFamily="34" charset="0"/>
                <a:cs typeface="Calibri" panose="020F0502020204030204" pitchFamily="34" charset="0"/>
                <a:hlinkClick r:id="rId9"/>
              </a:rPr>
              <a:t>RemoteTeachingClinic</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SUNY COVID19 Response website</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sng" strike="noStrike" cap="none" normalizeH="0" baseline="0" dirty="0">
                <a:ln>
                  <a:noFill/>
                </a:ln>
                <a:solidFill>
                  <a:srgbClr val="0C366C"/>
                </a:solidFill>
                <a:effectLst/>
                <a:latin typeface="Calibri" panose="020F0502020204030204" pitchFamily="34" charset="0"/>
                <a:cs typeface="Calibri" panose="020F0502020204030204" pitchFamily="34" charset="0"/>
                <a:hlinkClick r:id="rId10"/>
              </a:rPr>
              <a:t>https://innovate.suny.edu/community/covid19/#webinars</a:t>
            </a:r>
            <a:endParaRPr kumimoji="0" lang="en-US" altLang="en-US" sz="1600" b="0" i="0" u="sng" strike="noStrike" cap="none" normalizeH="0" baseline="0" dirty="0">
              <a:ln>
                <a:noFill/>
              </a:ln>
              <a:solidFill>
                <a:srgbClr val="0C366C"/>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SUNY Online Teaching Resources</a:t>
            </a:r>
            <a:r>
              <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altLang="en-US" sz="1600" b="0" i="0" u="sng" strike="noStrike" cap="none" normalizeH="0" baseline="0" dirty="0">
                <a:ln>
                  <a:noFill/>
                </a:ln>
                <a:solidFill>
                  <a:srgbClr val="0C366C"/>
                </a:solidFill>
                <a:effectLst/>
                <a:latin typeface="Calibri" panose="020F0502020204030204" pitchFamily="34" charset="0"/>
                <a:cs typeface="Calibri" panose="020F0502020204030204" pitchFamily="34" charset="0"/>
                <a:hlinkClick r:id="rId11"/>
              </a:rPr>
              <a:t>https://innovate.suny.edu/community/explore/#onlineteaching</a:t>
            </a:r>
            <a:endParaRPr kumimoji="0" lang="en-US" altLang="en-US" sz="1600" b="0" i="0" u="sng" strike="noStrike" cap="none" normalizeH="0" baseline="0" dirty="0">
              <a:ln>
                <a:noFill/>
              </a:ln>
              <a:solidFill>
                <a:srgbClr val="0C366C"/>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dirty="0"/>
              <a:t>SUNY Resources</a:t>
            </a:r>
          </a:p>
          <a:p>
            <a:r>
              <a:rPr lang="en-US" dirty="0">
                <a:hlinkClick r:id="rId12"/>
              </a:rPr>
              <a:t>Open SUNY Knowledge Base</a:t>
            </a:r>
            <a:endParaRPr lang="en-US" dirty="0"/>
          </a:p>
          <a:p>
            <a:r>
              <a:rPr lang="en-US" dirty="0">
                <a:hlinkClick r:id="rId13"/>
              </a:rPr>
              <a:t>Open SUNY Concierges Guide</a:t>
            </a:r>
            <a:endParaRPr lang="en-US" dirty="0"/>
          </a:p>
          <a:p>
            <a:r>
              <a:rPr lang="en-US" dirty="0">
                <a:hlinkClick r:id="rId14"/>
              </a:rPr>
              <a:t>SUNY Guidance for Continuity &amp; Accessibility</a:t>
            </a:r>
            <a:endParaRPr lang="en-US" dirty="0"/>
          </a:p>
          <a:p>
            <a:r>
              <a:rPr lang="en-US" dirty="0">
                <a:hlinkClick r:id="rId15"/>
              </a:rPr>
              <a:t>SUNY Health Alert website</a:t>
            </a:r>
            <a:endParaRPr lang="en-US" dirty="0"/>
          </a:p>
          <a:p>
            <a:pPr marL="0" marR="0" lvl="0" indent="0" algn="l" defTabSz="914400" rtl="0" eaLnBrk="0" fontAlgn="base" latinLnBrk="0" hangingPunct="0">
              <a:lnSpc>
                <a:spcPct val="100000"/>
              </a:lnSpc>
              <a:spcBef>
                <a:spcPct val="0"/>
              </a:spcBef>
              <a:spcAft>
                <a:spcPct val="0"/>
              </a:spcAft>
              <a:buClrTx/>
              <a:buSzTx/>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396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BC7C-5AD3-44FB-BE1A-62EB7A18BCA2}"/>
              </a:ext>
            </a:extLst>
          </p:cNvPr>
          <p:cNvSpPr>
            <a:spLocks noGrp="1"/>
          </p:cNvSpPr>
          <p:nvPr>
            <p:ph type="title"/>
          </p:nvPr>
        </p:nvSpPr>
        <p:spPr/>
        <p:txBody>
          <a:bodyPr/>
          <a:lstStyle/>
          <a:p>
            <a:r>
              <a:rPr lang="en-US" dirty="0"/>
              <a:t>How are your students doing?</a:t>
            </a:r>
          </a:p>
        </p:txBody>
      </p:sp>
      <p:sp>
        <p:nvSpPr>
          <p:cNvPr id="4" name="Content Placeholder 2">
            <a:extLst>
              <a:ext uri="{FF2B5EF4-FFF2-40B4-BE49-F238E27FC236}">
                <a16:creationId xmlns:a16="http://schemas.microsoft.com/office/drawing/2014/main" id="{30A6EEAD-9465-441C-9E0A-1CD5741CE437}"/>
              </a:ext>
            </a:extLst>
          </p:cNvPr>
          <p:cNvSpPr>
            <a:spLocks noGrp="1"/>
          </p:cNvSpPr>
          <p:nvPr>
            <p:ph idx="1"/>
          </p:nvPr>
        </p:nvSpPr>
        <p:spPr>
          <a:xfrm>
            <a:off x="1096963" y="1690688"/>
            <a:ext cx="10058400" cy="4178300"/>
          </a:xfrm>
        </p:spPr>
        <p:txBody>
          <a:bodyPr>
            <a:normAutofit lnSpcReduction="10000"/>
          </a:bodyPr>
          <a:lstStyle/>
          <a:p>
            <a:pPr>
              <a:buClr>
                <a:schemeClr val="tx1"/>
              </a:buClr>
              <a:buFont typeface="Arial" panose="020B0604020202020204" pitchFamily="34" charset="0"/>
              <a:buChar char="•"/>
            </a:pPr>
            <a:r>
              <a:rPr lang="en-US" sz="3600" dirty="0">
                <a:solidFill>
                  <a:schemeClr val="tx1"/>
                </a:solidFill>
              </a:rPr>
              <a:t> </a:t>
            </a:r>
            <a:r>
              <a:rPr lang="en-US" dirty="0">
                <a:solidFill>
                  <a:schemeClr val="tx1"/>
                </a:solidFill>
              </a:rPr>
              <a:t>What are you hearing?</a:t>
            </a:r>
          </a:p>
          <a:p>
            <a:pPr lvl="1">
              <a:buClr>
                <a:schemeClr val="tx1"/>
              </a:buClr>
              <a:buFont typeface="Arial" panose="020B0604020202020204" pitchFamily="34" charset="0"/>
              <a:buChar char="•"/>
            </a:pPr>
            <a:r>
              <a:rPr lang="en-US" sz="2800" dirty="0">
                <a:solidFill>
                  <a:schemeClr val="tx1"/>
                </a:solidFill>
              </a:rPr>
              <a:t>From students</a:t>
            </a:r>
          </a:p>
          <a:p>
            <a:pPr lvl="1">
              <a:buClr>
                <a:schemeClr val="tx1"/>
              </a:buClr>
              <a:buFont typeface="Arial" panose="020B0604020202020204" pitchFamily="34" charset="0"/>
              <a:buChar char="•"/>
            </a:pPr>
            <a:r>
              <a:rPr lang="en-US" sz="2800" dirty="0">
                <a:solidFill>
                  <a:schemeClr val="tx1"/>
                </a:solidFill>
              </a:rPr>
              <a:t>From administration</a:t>
            </a:r>
          </a:p>
          <a:p>
            <a:pPr lvl="1">
              <a:buClr>
                <a:schemeClr val="tx1"/>
              </a:buClr>
              <a:buFont typeface="Arial" panose="020B0604020202020204" pitchFamily="34" charset="0"/>
              <a:buChar char="•"/>
            </a:pPr>
            <a:r>
              <a:rPr lang="en-US" sz="2800" dirty="0">
                <a:solidFill>
                  <a:schemeClr val="tx1"/>
                </a:solidFill>
              </a:rPr>
              <a:t>From colleagues</a:t>
            </a:r>
          </a:p>
          <a:p>
            <a:pPr lvl="1">
              <a:buClr>
                <a:schemeClr val="tx1"/>
              </a:buClr>
              <a:buFont typeface="Arial" panose="020B0604020202020204" pitchFamily="34" charset="0"/>
              <a:buChar char="•"/>
            </a:pPr>
            <a:r>
              <a:rPr lang="en-US" sz="2800" dirty="0">
                <a:solidFill>
                  <a:schemeClr val="tx1"/>
                </a:solidFill>
              </a:rPr>
              <a:t>From other sources </a:t>
            </a:r>
          </a:p>
          <a:p>
            <a:pPr>
              <a:buClr>
                <a:schemeClr val="tx1"/>
              </a:buClr>
              <a:buFont typeface="Arial" panose="020B0604020202020204" pitchFamily="34" charset="0"/>
              <a:buChar char="•"/>
            </a:pPr>
            <a:r>
              <a:rPr lang="en-US" dirty="0">
                <a:solidFill>
                  <a:schemeClr val="tx1"/>
                </a:solidFill>
              </a:rPr>
              <a:t> What can you do?</a:t>
            </a:r>
          </a:p>
          <a:p>
            <a:pPr lvl="1">
              <a:lnSpc>
                <a:spcPct val="120000"/>
              </a:lnSpc>
              <a:spcBef>
                <a:spcPts val="0"/>
              </a:spcBef>
              <a:spcAft>
                <a:spcPts val="0"/>
              </a:spcAft>
              <a:buClr>
                <a:schemeClr val="tx1"/>
              </a:buClr>
              <a:buFont typeface="Arial" panose="020B0604020202020204" pitchFamily="34" charset="0"/>
              <a:buChar char="•"/>
            </a:pPr>
            <a:r>
              <a:rPr lang="en-US" sz="2800" dirty="0">
                <a:solidFill>
                  <a:schemeClr val="tx1"/>
                </a:solidFill>
              </a:rPr>
              <a:t>COMMUNICATE - email</a:t>
            </a:r>
          </a:p>
          <a:p>
            <a:pPr lvl="1">
              <a:lnSpc>
                <a:spcPct val="120000"/>
              </a:lnSpc>
              <a:spcBef>
                <a:spcPts val="0"/>
              </a:spcBef>
              <a:spcAft>
                <a:spcPts val="0"/>
              </a:spcAft>
              <a:buClr>
                <a:schemeClr val="tx1"/>
              </a:buClr>
              <a:buFont typeface="Arial" panose="020B0604020202020204" pitchFamily="34" charset="0"/>
              <a:buChar char="•"/>
            </a:pPr>
            <a:r>
              <a:rPr lang="en-US" sz="2800" dirty="0">
                <a:solidFill>
                  <a:schemeClr val="tx1"/>
                </a:solidFill>
              </a:rPr>
              <a:t>COMMUNICATE – college communications</a:t>
            </a:r>
          </a:p>
          <a:p>
            <a:pPr lvl="1">
              <a:lnSpc>
                <a:spcPct val="120000"/>
              </a:lnSpc>
              <a:spcBef>
                <a:spcPts val="0"/>
              </a:spcBef>
              <a:spcAft>
                <a:spcPts val="0"/>
              </a:spcAft>
              <a:buClr>
                <a:schemeClr val="tx1"/>
              </a:buClr>
              <a:buFont typeface="Arial" panose="020B0604020202020204" pitchFamily="34" charset="0"/>
              <a:buChar char="•"/>
            </a:pPr>
            <a:r>
              <a:rPr lang="en-US" sz="2800" dirty="0">
                <a:solidFill>
                  <a:schemeClr val="tx1"/>
                </a:solidFill>
              </a:rPr>
              <a:t>COMMUNICATE – social media</a:t>
            </a:r>
          </a:p>
          <a:p>
            <a:pPr>
              <a:buClr>
                <a:schemeClr val="tx1"/>
              </a:buClr>
              <a:buFont typeface="Arial" panose="020B0604020202020204" pitchFamily="34" charset="0"/>
              <a:buChar char="•"/>
            </a:pPr>
            <a:endParaRPr lang="en-US" sz="3600" dirty="0">
              <a:solidFill>
                <a:schemeClr val="tx1"/>
              </a:solidFill>
            </a:endParaRPr>
          </a:p>
        </p:txBody>
      </p:sp>
    </p:spTree>
    <p:extLst>
      <p:ext uri="{BB962C8B-B14F-4D97-AF65-F5344CB8AC3E}">
        <p14:creationId xmlns:p14="http://schemas.microsoft.com/office/powerpoint/2010/main" val="31101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3AD3-9D2C-4744-95CB-34FB91691464}"/>
              </a:ext>
            </a:extLst>
          </p:cNvPr>
          <p:cNvSpPr>
            <a:spLocks noGrp="1"/>
          </p:cNvSpPr>
          <p:nvPr>
            <p:ph type="title"/>
          </p:nvPr>
        </p:nvSpPr>
        <p:spPr>
          <a:xfrm>
            <a:off x="1097280" y="286603"/>
            <a:ext cx="10546080" cy="1450757"/>
          </a:xfrm>
        </p:spPr>
        <p:txBody>
          <a:bodyPr/>
          <a:lstStyle/>
          <a:p>
            <a:r>
              <a:rPr lang="en-US" dirty="0"/>
              <a:t>How are your staff members doing? </a:t>
            </a:r>
          </a:p>
        </p:txBody>
      </p:sp>
      <p:sp>
        <p:nvSpPr>
          <p:cNvPr id="4" name="Content Placeholder 2">
            <a:extLst>
              <a:ext uri="{FF2B5EF4-FFF2-40B4-BE49-F238E27FC236}">
                <a16:creationId xmlns:a16="http://schemas.microsoft.com/office/drawing/2014/main" id="{13465CF8-60CC-4D39-8DB1-82C9229B3B48}"/>
              </a:ext>
            </a:extLst>
          </p:cNvPr>
          <p:cNvSpPr>
            <a:spLocks noGrp="1"/>
          </p:cNvSpPr>
          <p:nvPr>
            <p:ph idx="1"/>
          </p:nvPr>
        </p:nvSpPr>
        <p:spPr>
          <a:xfrm>
            <a:off x="548640" y="1737360"/>
            <a:ext cx="4199824" cy="4525138"/>
          </a:xfrm>
        </p:spPr>
        <p:txBody>
          <a:bodyPr>
            <a:normAutofit fontScale="92500" lnSpcReduction="20000"/>
          </a:bodyPr>
          <a:lstStyle/>
          <a:p>
            <a:pPr>
              <a:buClr>
                <a:schemeClr val="tx1"/>
              </a:buClr>
              <a:buFont typeface="Arial" panose="020B0604020202020204" pitchFamily="34" charset="0"/>
              <a:buChar char="•"/>
            </a:pPr>
            <a:r>
              <a:rPr lang="en-US" sz="2800" dirty="0"/>
              <a:t> </a:t>
            </a:r>
            <a:r>
              <a:rPr lang="en-US" sz="2400" dirty="0"/>
              <a:t>What are you hearing?</a:t>
            </a:r>
          </a:p>
          <a:p>
            <a:pPr lvl="1">
              <a:buClr>
                <a:schemeClr val="tx1"/>
              </a:buClr>
              <a:buFont typeface="Arial" panose="020B0604020202020204" pitchFamily="34" charset="0"/>
              <a:buChar char="•"/>
            </a:pPr>
            <a:r>
              <a:rPr lang="en-US" sz="2400" dirty="0"/>
              <a:t>From them</a:t>
            </a:r>
          </a:p>
          <a:p>
            <a:pPr lvl="1">
              <a:buClr>
                <a:schemeClr val="tx1"/>
              </a:buClr>
              <a:buFont typeface="Arial" panose="020B0604020202020204" pitchFamily="34" charset="0"/>
              <a:buChar char="•"/>
            </a:pPr>
            <a:r>
              <a:rPr lang="en-US" sz="2400" dirty="0"/>
              <a:t>From administration</a:t>
            </a:r>
          </a:p>
          <a:p>
            <a:pPr lvl="1">
              <a:buClr>
                <a:schemeClr val="tx1"/>
              </a:buClr>
              <a:buFont typeface="Arial" panose="020B0604020202020204" pitchFamily="34" charset="0"/>
              <a:buChar char="•"/>
            </a:pPr>
            <a:r>
              <a:rPr lang="en-US" sz="2400" dirty="0"/>
              <a:t>From colleagues</a:t>
            </a:r>
          </a:p>
          <a:p>
            <a:pPr lvl="1">
              <a:buClr>
                <a:schemeClr val="tx1"/>
              </a:buClr>
              <a:buFont typeface="Arial" panose="020B0604020202020204" pitchFamily="34" charset="0"/>
              <a:buChar char="•"/>
            </a:pPr>
            <a:r>
              <a:rPr lang="en-US" sz="2400" dirty="0"/>
              <a:t>From other sources </a:t>
            </a:r>
          </a:p>
          <a:p>
            <a:pPr>
              <a:buClr>
                <a:schemeClr val="tx1"/>
              </a:buClr>
              <a:buFont typeface="Arial" panose="020B0604020202020204" pitchFamily="34" charset="0"/>
              <a:buChar char="•"/>
            </a:pPr>
            <a:r>
              <a:rPr lang="en-US" sz="2400" dirty="0"/>
              <a:t> What can you do?</a:t>
            </a:r>
          </a:p>
          <a:p>
            <a:pPr lvl="1">
              <a:lnSpc>
                <a:spcPct val="120000"/>
              </a:lnSpc>
              <a:spcBef>
                <a:spcPts val="0"/>
              </a:spcBef>
              <a:spcAft>
                <a:spcPts val="0"/>
              </a:spcAft>
              <a:buClr>
                <a:schemeClr val="tx1"/>
              </a:buClr>
              <a:buFont typeface="Arial" panose="020B0604020202020204" pitchFamily="34" charset="0"/>
              <a:buChar char="•"/>
            </a:pPr>
            <a:r>
              <a:rPr lang="en-US" sz="2400" dirty="0"/>
              <a:t>Communicate</a:t>
            </a:r>
          </a:p>
          <a:p>
            <a:pPr lvl="1">
              <a:lnSpc>
                <a:spcPct val="120000"/>
              </a:lnSpc>
              <a:spcBef>
                <a:spcPts val="0"/>
              </a:spcBef>
              <a:spcAft>
                <a:spcPts val="0"/>
              </a:spcAft>
              <a:buClr>
                <a:schemeClr val="tx1"/>
              </a:buClr>
              <a:buFont typeface="Arial" panose="020B0604020202020204" pitchFamily="34" charset="0"/>
              <a:buChar char="•"/>
            </a:pPr>
            <a:r>
              <a:rPr lang="en-US" sz="2400" dirty="0"/>
              <a:t>Support</a:t>
            </a:r>
          </a:p>
          <a:p>
            <a:pPr lvl="1">
              <a:lnSpc>
                <a:spcPct val="120000"/>
              </a:lnSpc>
              <a:spcBef>
                <a:spcPts val="0"/>
              </a:spcBef>
              <a:spcAft>
                <a:spcPts val="0"/>
              </a:spcAft>
              <a:buClr>
                <a:schemeClr val="tx1"/>
              </a:buClr>
              <a:buFont typeface="Arial" panose="020B0604020202020204" pitchFamily="34" charset="0"/>
              <a:buChar char="•"/>
            </a:pPr>
            <a:r>
              <a:rPr lang="en-US" sz="2400" dirty="0"/>
              <a:t>Establish community</a:t>
            </a:r>
          </a:p>
          <a:p>
            <a:pPr lvl="1">
              <a:lnSpc>
                <a:spcPct val="120000"/>
              </a:lnSpc>
              <a:spcBef>
                <a:spcPts val="0"/>
              </a:spcBef>
              <a:spcAft>
                <a:spcPts val="0"/>
              </a:spcAft>
              <a:buClr>
                <a:schemeClr val="tx1"/>
              </a:buClr>
              <a:buFont typeface="Arial" panose="020B0604020202020204" pitchFamily="34" charset="0"/>
              <a:buChar char="•"/>
            </a:pPr>
            <a:r>
              <a:rPr lang="en-US" sz="2400" dirty="0"/>
              <a:t>Set a routine that you are following so others know what to expect.</a:t>
            </a:r>
          </a:p>
          <a:p>
            <a:pPr lvl="1">
              <a:lnSpc>
                <a:spcPct val="120000"/>
              </a:lnSpc>
              <a:spcBef>
                <a:spcPts val="0"/>
              </a:spcBef>
              <a:spcAft>
                <a:spcPts val="0"/>
              </a:spcAft>
              <a:buClr>
                <a:schemeClr val="tx1"/>
              </a:buClr>
              <a:buFont typeface="Arial" panose="020B0604020202020204" pitchFamily="34" charset="0"/>
              <a:buChar char="•"/>
            </a:pPr>
            <a:r>
              <a:rPr lang="en-US" sz="2400" dirty="0"/>
              <a:t>Train – group and individually</a:t>
            </a:r>
          </a:p>
        </p:txBody>
      </p:sp>
    </p:spTree>
    <p:extLst>
      <p:ext uri="{BB962C8B-B14F-4D97-AF65-F5344CB8AC3E}">
        <p14:creationId xmlns:p14="http://schemas.microsoft.com/office/powerpoint/2010/main" val="4002833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4F9967E84D544B4B7677064F73FC5" ma:contentTypeVersion="15" ma:contentTypeDescription="Create a new document." ma:contentTypeScope="" ma:versionID="275842794729990a928dd3953f3896bf">
  <xsd:schema xmlns:xsd="http://www.w3.org/2001/XMLSchema" xmlns:xs="http://www.w3.org/2001/XMLSchema" xmlns:p="http://schemas.microsoft.com/office/2006/metadata/properties" xmlns:ns1="http://schemas.microsoft.com/sharepoint/v3" xmlns:ns3="52609739-97b9-4091-8de2-df1e4d031973" xmlns:ns4="13e7152c-125a-4349-98cc-8c6455ca1e19" targetNamespace="http://schemas.microsoft.com/office/2006/metadata/properties" ma:root="true" ma:fieldsID="57c6bb7e7fd21ce482c7adf9bace0c1d" ns1:_="" ns3:_="" ns4:_="">
    <xsd:import namespace="http://schemas.microsoft.com/sharepoint/v3"/>
    <xsd:import namespace="52609739-97b9-4091-8de2-df1e4d031973"/>
    <xsd:import namespace="13e7152c-125a-4349-98cc-8c6455ca1e1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609739-97b9-4091-8de2-df1e4d03197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e7152c-125a-4349-98cc-8c6455ca1e1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DA7937D-107A-4917-8F6A-B2A748CD92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609739-97b9-4091-8de2-df1e4d031973"/>
    <ds:schemaRef ds:uri="13e7152c-125a-4349-98cc-8c6455ca1e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58EFB4-95DF-41E5-B658-0DCED49060C5}">
  <ds:schemaRefs>
    <ds:schemaRef ds:uri="http://schemas.microsoft.com/sharepoint/v3/contenttype/forms"/>
  </ds:schemaRefs>
</ds:datastoreItem>
</file>

<file path=customXml/itemProps3.xml><?xml version="1.0" encoding="utf-8"?>
<ds:datastoreItem xmlns:ds="http://schemas.openxmlformats.org/officeDocument/2006/customXml" ds:itemID="{2DF4A890-A3B3-49C6-AAFA-A8883A27E499}">
  <ds:schemaRefs>
    <ds:schemaRef ds:uri="http://schemas.openxmlformats.org/package/2006/metadata/core-properties"/>
    <ds:schemaRef ds:uri="http://schemas.microsoft.com/office/2006/documentManagement/types"/>
    <ds:schemaRef ds:uri="http://schemas.microsoft.com/office/infopath/2007/PartnerControls"/>
    <ds:schemaRef ds:uri="13e7152c-125a-4349-98cc-8c6455ca1e19"/>
    <ds:schemaRef ds:uri="http://purl.org/dc/elements/1.1/"/>
    <ds:schemaRef ds:uri="http://schemas.microsoft.com/office/2006/metadata/properties"/>
    <ds:schemaRef ds:uri="http://schemas.microsoft.com/sharepoint/v3"/>
    <ds:schemaRef ds:uri="http://purl.org/dc/terms/"/>
    <ds:schemaRef ds:uri="52609739-97b9-4091-8de2-df1e4d03197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858</TotalTime>
  <Words>1884</Words>
  <Application>Microsoft Office PowerPoint</Application>
  <PresentationFormat>Widescreen</PresentationFormat>
  <Paragraphs>209</Paragraphs>
  <Slides>19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Arial</vt:lpstr>
      <vt:lpstr>AvenirLT-Medium</vt:lpstr>
      <vt:lpstr>Calibri</vt:lpstr>
      <vt:lpstr>Calibri Light</vt:lpstr>
      <vt:lpstr>Lato</vt:lpstr>
      <vt:lpstr>Lato Light</vt:lpstr>
      <vt:lpstr>roboto slab</vt:lpstr>
      <vt:lpstr>Source Sans Pro Regular</vt:lpstr>
      <vt:lpstr>Times New Roman</vt:lpstr>
      <vt:lpstr>ubuntu</vt:lpstr>
      <vt:lpstr>Wingdings</vt:lpstr>
      <vt:lpstr>Office Theme</vt:lpstr>
      <vt:lpstr>PowerPoint Presentation</vt:lpstr>
      <vt:lpstr>Shifting our Learning Centers:  Supporting and Engaging our Students Online</vt:lpstr>
      <vt:lpstr>The Immediate: Triage &amp; Respond</vt:lpstr>
      <vt:lpstr>How are you doing?</vt:lpstr>
      <vt:lpstr>PowerPoint Presentation</vt:lpstr>
      <vt:lpstr>How is your institution responding?</vt:lpstr>
      <vt:lpstr>SUNY examples</vt:lpstr>
      <vt:lpstr>How are your students doing?</vt:lpstr>
      <vt:lpstr>How are your staff members doing? </vt:lpstr>
      <vt:lpstr>Remote Working Meeting Success Tips</vt:lpstr>
      <vt:lpstr>Basic Principles</vt:lpstr>
      <vt:lpstr>Sample resources from learning centers</vt:lpstr>
      <vt:lpstr>Sychronous Video Conferencing &amp; Live Streaming</vt:lpstr>
      <vt:lpstr>Fee-based services are offering things for “free” for the rest of the term</vt:lpstr>
      <vt:lpstr>PowerPoint Presentation</vt:lpstr>
      <vt:lpstr>PowerPoint Presentation</vt:lpstr>
      <vt:lpstr>PowerPoint Presentation</vt:lpstr>
      <vt:lpstr>Continuing to share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Schillinger, David</dc:creator>
  <cp:lastModifiedBy>Lisa D'Adamo-Weinstein</cp:lastModifiedBy>
  <cp:revision>64</cp:revision>
  <dcterms:created xsi:type="dcterms:W3CDTF">2019-03-12T13:30:08Z</dcterms:created>
  <dcterms:modified xsi:type="dcterms:W3CDTF">2020-03-24T17:58:04Z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0x010100BA64F9967E84D544B4B7677064F73FC5</vt:lpwstr>
  </property>
</Properties>
</file>