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2192000" cy="6858000"/>
  <p:notesSz cx="6858000" cy="9144000"/>
  <p:embeddedFontLst>
    <p:embeddedFont>
      <p:font typeface="Arial Narrow" panose="020B0604020202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5FFC55-FAC8-4D34-BFDC-51712A3D578A}">
  <a:tblStyle styleId="{725FFC55-FAC8-4D34-BFDC-51712A3D57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316"/>
  </p:normalViewPr>
  <p:slideViewPr>
    <p:cSldViewPr snapToGrid="0">
      <p:cViewPr varScale="1">
        <p:scale>
          <a:sx n="75" d="100"/>
          <a:sy n="75" d="100"/>
        </p:scale>
        <p:origin x="142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72b297e31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72b297e31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Sarah</a:t>
            </a:r>
            <a:endParaRPr/>
          </a:p>
        </p:txBody>
      </p:sp>
      <p:sp>
        <p:nvSpPr>
          <p:cNvPr id="163" name="Google Shape;163;g572b297e31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a4b50bd3f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a4b50bd3f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Sarah/Fritz</a:t>
            </a:r>
            <a:endParaRPr/>
          </a:p>
        </p:txBody>
      </p:sp>
      <p:sp>
        <p:nvSpPr>
          <p:cNvPr id="171" name="Google Shape;171;g5a4b50bd3f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a4b50bd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a4b50bd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Sarah/Fritz</a:t>
            </a:r>
            <a:endParaRPr>
              <a:latin typeface="Arial"/>
              <a:ea typeface="Arial"/>
              <a:cs typeface="Arial"/>
              <a:sym typeface="Arial"/>
            </a:endParaRPr>
          </a:p>
          <a:p>
            <a:pPr marL="457200" lvl="0" indent="-304800" algn="l" rtl="0">
              <a:lnSpc>
                <a:spcPct val="95000"/>
              </a:lnSpc>
              <a:spcBef>
                <a:spcPts val="1100"/>
              </a:spcBef>
              <a:spcAft>
                <a:spcPts val="0"/>
              </a:spcAft>
              <a:buClr>
                <a:schemeClr val="dk1"/>
              </a:buClr>
              <a:buSzPts val="1200"/>
              <a:buChar char="●"/>
            </a:pPr>
            <a:r>
              <a:rPr lang="en-US">
                <a:latin typeface="Arial"/>
                <a:ea typeface="Arial"/>
                <a:cs typeface="Arial"/>
                <a:sym typeface="Arial"/>
              </a:rPr>
              <a:t>Single Sign-on </a:t>
            </a:r>
            <a:endParaRPr>
              <a:latin typeface="Arial"/>
              <a:ea typeface="Arial"/>
              <a:cs typeface="Arial"/>
              <a:sym typeface="Arial"/>
            </a:endParaRPr>
          </a:p>
          <a:p>
            <a:pPr marL="457200" lvl="0" indent="-304800" algn="l" rtl="0">
              <a:lnSpc>
                <a:spcPct val="95000"/>
              </a:lnSpc>
              <a:spcBef>
                <a:spcPts val="0"/>
              </a:spcBef>
              <a:spcAft>
                <a:spcPts val="0"/>
              </a:spcAft>
              <a:buClr>
                <a:schemeClr val="dk1"/>
              </a:buClr>
              <a:buSzPts val="1200"/>
              <a:buChar char="●"/>
            </a:pPr>
            <a:r>
              <a:rPr lang="en-US">
                <a:latin typeface="Arial"/>
                <a:ea typeface="Arial"/>
                <a:cs typeface="Arial"/>
                <a:sym typeface="Arial"/>
              </a:rPr>
              <a:t>Role assignment</a:t>
            </a:r>
            <a:endParaRPr>
              <a:latin typeface="Arial"/>
              <a:ea typeface="Arial"/>
              <a:cs typeface="Arial"/>
              <a:sym typeface="Arial"/>
            </a:endParaRPr>
          </a:p>
          <a:p>
            <a:pPr marL="914400" lvl="1" indent="-304800" algn="l" rtl="0">
              <a:spcBef>
                <a:spcPts val="0"/>
              </a:spcBef>
              <a:spcAft>
                <a:spcPts val="0"/>
              </a:spcAft>
              <a:buClr>
                <a:schemeClr val="accent2"/>
              </a:buClr>
              <a:buSzPts val="1200"/>
              <a:buFont typeface="Arial"/>
              <a:buChar char="○"/>
            </a:pPr>
            <a:r>
              <a:rPr lang="en-US">
                <a:latin typeface="Arial"/>
                <a:ea typeface="Arial"/>
                <a:cs typeface="Arial"/>
                <a:sym typeface="Arial"/>
              </a:rPr>
              <a:t>Limits access to specific areas based on role</a:t>
            </a:r>
            <a:endParaRPr>
              <a:latin typeface="Arial"/>
              <a:ea typeface="Arial"/>
              <a:cs typeface="Arial"/>
              <a:sym typeface="Arial"/>
            </a:endParaRPr>
          </a:p>
          <a:p>
            <a:pPr marL="457200" lvl="0" indent="-304800" algn="l" rtl="0">
              <a:lnSpc>
                <a:spcPct val="95000"/>
              </a:lnSpc>
              <a:spcBef>
                <a:spcPts val="0"/>
              </a:spcBef>
              <a:spcAft>
                <a:spcPts val="0"/>
              </a:spcAft>
              <a:buClr>
                <a:schemeClr val="dk1"/>
              </a:buClr>
              <a:buSzPts val="1200"/>
              <a:buChar char="●"/>
            </a:pPr>
            <a:r>
              <a:rPr lang="en-US">
                <a:latin typeface="Arial"/>
                <a:ea typeface="Arial"/>
                <a:cs typeface="Arial"/>
                <a:sym typeface="Arial"/>
              </a:rPr>
              <a:t>Reporting mechanism</a:t>
            </a:r>
            <a:endParaRPr>
              <a:latin typeface="Arial"/>
              <a:ea typeface="Arial"/>
              <a:cs typeface="Arial"/>
              <a:sym typeface="Arial"/>
            </a:endParaRPr>
          </a:p>
          <a:p>
            <a:pPr marL="457200" lvl="0" indent="-304800" algn="l" rtl="0">
              <a:lnSpc>
                <a:spcPct val="95000"/>
              </a:lnSpc>
              <a:spcBef>
                <a:spcPts val="0"/>
              </a:spcBef>
              <a:spcAft>
                <a:spcPts val="0"/>
              </a:spcAft>
              <a:buClr>
                <a:schemeClr val="dk1"/>
              </a:buClr>
              <a:buSzPts val="1200"/>
              <a:buChar char="●"/>
            </a:pPr>
            <a:r>
              <a:rPr lang="en-US">
                <a:latin typeface="Arial"/>
                <a:ea typeface="Arial"/>
                <a:cs typeface="Arial"/>
                <a:sym typeface="Arial"/>
              </a:rPr>
              <a:t>Enhanced libraries</a:t>
            </a:r>
            <a:endParaRPr>
              <a:latin typeface="Arial"/>
              <a:ea typeface="Arial"/>
              <a:cs typeface="Arial"/>
              <a:sym typeface="Arial"/>
            </a:endParaRPr>
          </a:p>
          <a:p>
            <a:pPr marL="457200" lvl="0" indent="-304800" algn="l" rtl="0">
              <a:lnSpc>
                <a:spcPct val="95000"/>
              </a:lnSpc>
              <a:spcBef>
                <a:spcPts val="0"/>
              </a:spcBef>
              <a:spcAft>
                <a:spcPts val="0"/>
              </a:spcAft>
              <a:buClr>
                <a:schemeClr val="dk1"/>
              </a:buClr>
              <a:buSzPts val="1200"/>
              <a:buChar char="●"/>
            </a:pPr>
            <a:r>
              <a:rPr lang="en-US">
                <a:latin typeface="Arial"/>
                <a:ea typeface="Arial"/>
                <a:cs typeface="Arial"/>
                <a:sym typeface="Arial"/>
              </a:rPr>
              <a:t>UI Templates </a:t>
            </a:r>
            <a:endParaRPr>
              <a:latin typeface="Arial"/>
              <a:ea typeface="Arial"/>
              <a:cs typeface="Arial"/>
              <a:sym typeface="Arial"/>
            </a:endParaRPr>
          </a:p>
          <a:p>
            <a:pPr marL="457200" lvl="0" indent="-304800" algn="l" rtl="0">
              <a:lnSpc>
                <a:spcPct val="95000"/>
              </a:lnSpc>
              <a:spcBef>
                <a:spcPts val="0"/>
              </a:spcBef>
              <a:spcAft>
                <a:spcPts val="0"/>
              </a:spcAft>
              <a:buClr>
                <a:schemeClr val="dk1"/>
              </a:buClr>
              <a:buSzPts val="1200"/>
              <a:buChar char="●"/>
            </a:pPr>
            <a:r>
              <a:rPr lang="en-US">
                <a:latin typeface="Arial"/>
                <a:ea typeface="Arial"/>
                <a:cs typeface="Arial"/>
                <a:sym typeface="Arial"/>
              </a:rPr>
              <a:t>Scenario Development</a:t>
            </a: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
        <p:nvSpPr>
          <p:cNvPr id="183" name="Google Shape;183;g5a4b50bd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a4b50bd3f_0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Fritz</a:t>
            </a:r>
            <a:endParaRPr/>
          </a:p>
        </p:txBody>
      </p:sp>
      <p:sp>
        <p:nvSpPr>
          <p:cNvPr id="194" name="Google Shape;194;g5a4b50bd3f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9cd856a1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9cd856a1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Add Screen Grabs from the videos to each step.</a:t>
            </a:r>
            <a:endParaRPr/>
          </a:p>
        </p:txBody>
      </p:sp>
      <p:sp>
        <p:nvSpPr>
          <p:cNvPr id="201" name="Google Shape;201;g59cd856a1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857b1650b_3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Adam/Tim</a:t>
            </a:r>
            <a:endParaRPr/>
          </a:p>
        </p:txBody>
      </p:sp>
      <p:sp>
        <p:nvSpPr>
          <p:cNvPr id="231" name="Google Shape;231;g5857b1650b_3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857b1650b_3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 name="Google Shape;237;g5857b1650b_3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857b1650b_3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7" name="Google Shape;247;g5857b1650b_3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857b1650b_3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857b1650b_3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6" name="Google Shape;256;g5857b1650b_3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857b1650b_3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0" name="Google Shape;280;g5857b1650b_3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84" name="Google Shape;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857b1650b_3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857b1650b_3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1" name="Google Shape;291;g5857b1650b_3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857b1650b_3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5" name="Google Shape;315;g5857b1650b_3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857b1650b_3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4" name="Google Shape;324;g5857b1650b_3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857b1650b_3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3" name="Google Shape;333;g5857b1650b_3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857b1650b_3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g5857b1650b_3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857b1650b_4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7" name="Google Shape;347;g5857b1650b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6ec1cf91d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363" name="Google Shape;363;g56ec1cf91d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757526a5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757526a5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Uni or interprofessional </a:t>
            </a:r>
            <a:endParaRPr/>
          </a:p>
        </p:txBody>
      </p:sp>
      <p:sp>
        <p:nvSpPr>
          <p:cNvPr id="377" name="Google Shape;377;g5757526a5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8466aaa4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8466aaa4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Adam/Fritz</a:t>
            </a:r>
            <a:endParaRPr/>
          </a:p>
          <a:p>
            <a:pPr marL="0" lvl="0" indent="0" algn="l" rtl="0">
              <a:spcBef>
                <a:spcPts val="360"/>
              </a:spcBef>
              <a:spcAft>
                <a:spcPts val="0"/>
              </a:spcAft>
              <a:buNone/>
            </a:pPr>
            <a:r>
              <a:rPr lang="en-US"/>
              <a:t>There are a few things needed to create a patient encounter: Users, a team, and a scenario. Here is the users screen.  To create a new user click the “new” button</a:t>
            </a:r>
            <a:endParaRPr/>
          </a:p>
        </p:txBody>
      </p:sp>
      <p:sp>
        <p:nvSpPr>
          <p:cNvPr id="386" name="Google Shape;386;g58466aaa4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857b1650b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857b1650b_1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Adam/Fritz</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None/>
            </a:pPr>
            <a:r>
              <a:rPr lang="en-US"/>
              <a:t>Only four pieces of information are needed to create your users.</a:t>
            </a:r>
            <a:endParaRPr/>
          </a:p>
        </p:txBody>
      </p:sp>
      <p:sp>
        <p:nvSpPr>
          <p:cNvPr id="395" name="Google Shape;395;g5857b1650b_1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9cd856a1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9cd856a1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101" name="Google Shape;101;g59cd856a1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5857b1650b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5857b1650b_1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Adam/Fritz</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None/>
            </a:pPr>
            <a:r>
              <a:rPr lang="en-US"/>
              <a:t>Here are the learner roles that can be assigned.Currently a role is not necessary to the scenario but in phase 2 of ePATIENT they will play a larger role.  </a:t>
            </a:r>
            <a:endParaRPr/>
          </a:p>
        </p:txBody>
      </p:sp>
      <p:sp>
        <p:nvSpPr>
          <p:cNvPr id="404" name="Google Shape;404;g5857b1650b_1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857b1650b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857b1650b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Here is where you can access all of your teams, edit and create new ones. To create a new one, again, click the “new” button.</a:t>
            </a:r>
            <a:endParaRPr/>
          </a:p>
        </p:txBody>
      </p:sp>
      <p:sp>
        <p:nvSpPr>
          <p:cNvPr id="413" name="Google Shape;413;g5857b1650b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857b1650b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857b1650b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First you’ll create you new team by giving it a name and assigning it a scenario.  Ideally you would have your scenario created even if was just a shell of a scenario, but it’s not 100% necessary.  </a:t>
            </a:r>
            <a:endParaRPr/>
          </a:p>
        </p:txBody>
      </p:sp>
      <p:sp>
        <p:nvSpPr>
          <p:cNvPr id="422" name="Google Shape;422;g5857b1650b_1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857b1650b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857b1650b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Once the team has been created, you will need to add users and assign a role to that user.  </a:t>
            </a:r>
            <a:endParaRPr/>
          </a:p>
        </p:txBody>
      </p:sp>
      <p:sp>
        <p:nvSpPr>
          <p:cNvPr id="431" name="Google Shape;431;g5857b1650b_1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857b1650b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857b1650b_1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Here is our team.  again you can edit team members, delete or add new.</a:t>
            </a:r>
            <a:endParaRPr/>
          </a:p>
        </p:txBody>
      </p:sp>
      <p:sp>
        <p:nvSpPr>
          <p:cNvPr id="440" name="Google Shape;440;g5857b1650b_1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857b1650b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857b1650b_1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p:txBody>
      </p:sp>
      <p:sp>
        <p:nvSpPr>
          <p:cNvPr id="449" name="Google Shape;449;g5857b1650b_1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5857b1650b_1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5857b1650b_1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Creating a new scenario requires three pieces of information: 1. The scenario name. This can be anything but we suggest using the patient name as the learners will see this information.  2.  The report to learner.  3. Case Synopsis available for faculty</a:t>
            </a:r>
            <a:endParaRPr/>
          </a:p>
        </p:txBody>
      </p:sp>
      <p:sp>
        <p:nvSpPr>
          <p:cNvPr id="458" name="Google Shape;458;g5857b1650b_1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857b1650b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5857b1650b_1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endParaRPr/>
          </a:p>
          <a:p>
            <a:pPr marL="0" lvl="0" indent="0" algn="l" rtl="0">
              <a:spcBef>
                <a:spcPts val="360"/>
              </a:spcBef>
              <a:spcAft>
                <a:spcPts val="0"/>
              </a:spcAft>
              <a:buNone/>
            </a:pPr>
            <a:r>
              <a:rPr lang="en-US"/>
              <a:t>Once the shell of the scenario has been created, you can now configure  your scenario. Discuss duplication  of scenarios as a valuable function</a:t>
            </a:r>
            <a:endParaRPr/>
          </a:p>
        </p:txBody>
      </p:sp>
      <p:sp>
        <p:nvSpPr>
          <p:cNvPr id="467" name="Google Shape;467;g5857b1650b_1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857b1650b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857b1650b_1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a:p>
            <a:pPr marL="0" lvl="0" indent="0" algn="l" rtl="0">
              <a:spcBef>
                <a:spcPts val="360"/>
              </a:spcBef>
              <a:spcAft>
                <a:spcPts val="0"/>
              </a:spcAft>
              <a:buNone/>
            </a:pPr>
            <a:r>
              <a:rPr lang="en-US"/>
              <a:t>Once in the scenario configuration tool, you have the ability to add the patient’s history, current vitals or whatever is required to at the start of the team’s encounter.  This can be a very small amount of information or a long history.  </a:t>
            </a:r>
            <a:endParaRPr/>
          </a:p>
        </p:txBody>
      </p:sp>
      <p:sp>
        <p:nvSpPr>
          <p:cNvPr id="477" name="Google Shape;477;g5857b1650b_1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857b1650b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857b1650b_1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p:txBody>
      </p:sp>
      <p:sp>
        <p:nvSpPr>
          <p:cNvPr id="485" name="Google Shape;485;g5857b1650b_1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Sarah</a:t>
            </a:r>
            <a:endParaRPr/>
          </a:p>
          <a:p>
            <a:pPr marL="457200" lvl="0" indent="0" algn="l" rtl="0">
              <a:lnSpc>
                <a:spcPct val="115000"/>
              </a:lnSpc>
              <a:spcBef>
                <a:spcPts val="0"/>
              </a:spcBef>
              <a:spcAft>
                <a:spcPts val="0"/>
              </a:spcAft>
              <a:buNone/>
            </a:pPr>
            <a:r>
              <a:rPr lang="en-US"/>
              <a:t>The goal is to create a new platform tailored  to deliver IPE activities.   There are several problems we have encountered: Getting students together (schedule, location), Existing systems are not suited for “mass consumption”.  Commercial systems are not ideal for several reasons: time, records can not be altered so new patients have to be created for a new group, cost, maintenance.  Educational EMRs don’t have IPE capabilities...etc.  So should we list problems or change this slide?</a:t>
            </a:r>
            <a:endParaRP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857b1650b_1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5857b1650b_1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p:txBody>
      </p:sp>
      <p:sp>
        <p:nvSpPr>
          <p:cNvPr id="493" name="Google Shape;493;g5857b1650b_1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857b1650b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5857b1650b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p:txBody>
      </p:sp>
      <p:sp>
        <p:nvSpPr>
          <p:cNvPr id="501" name="Google Shape;501;g5857b1650b_1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857b1650b_1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857b1650b_1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Adam/Fritz</a:t>
            </a:r>
            <a:endParaRPr/>
          </a:p>
        </p:txBody>
      </p:sp>
      <p:sp>
        <p:nvSpPr>
          <p:cNvPr id="509" name="Google Shape;509;g5857b1650b_1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883d69ea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5883d69eae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7" name="Google Shape;517;g5883d69eae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5883d69eae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5883d69eae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525" name="Google Shape;525;g5883d69eae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5883d69eae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5883d69eae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535" name="Google Shape;535;g5883d69eae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5883d69eae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5883d69eae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545" name="Google Shape;545;g5883d69eae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883d69eae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883d69eae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p:txBody>
      </p:sp>
      <p:sp>
        <p:nvSpPr>
          <p:cNvPr id="553" name="Google Shape;553;g5883d69eae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5a4b50bd3f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5a4b50bd3f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Fritz/Sarah</a:t>
            </a:r>
            <a:endParaRPr/>
          </a:p>
        </p:txBody>
      </p:sp>
      <p:sp>
        <p:nvSpPr>
          <p:cNvPr id="561" name="Google Shape;561;g5a4b50bd3f_0_1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86b7d455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86b7d455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569" name="Google Shape;569;g586b7d455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8466aaa4e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6" name="Google Shape;116;g58466aaa4e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Sarah</a:t>
            </a: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US"/>
              <a:t>The goal is to create a new platform tailored  to deliver IPE activities.   There are several problems we have encountered: Getting students together (schedule, location), Existing systems are not suited for “mass consumption”.  Commercial systems are not ideal for several reasons: time, records can not be altered so new patients have to be created for a new group, cost, maintenance.  Educational EMRs don’t have IPE capabilities...etc.  So should we list problems or change this slide?</a:t>
            </a:r>
            <a:endParaRPr/>
          </a:p>
        </p:txBody>
      </p:sp>
      <p:sp>
        <p:nvSpPr>
          <p:cNvPr id="117" name="Google Shape;117;g58466aaa4e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86b7d455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86b7d455e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577" name="Google Shape;577;g586b7d455e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586b7d455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586b7d455e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585" name="Google Shape;585;g586b7d455e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586b7d455e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586b7d455e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593" name="Google Shape;593;g586b7d455e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86b7d455e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586b7d455e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01" name="Google Shape;601;g586b7d455e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586b7d455e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586b7d455e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09" name="Google Shape;609;g586b7d455e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86b7d455e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586b7d455e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17" name="Google Shape;617;g586b7d455e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586b7d455e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586b7d455e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25" name="Google Shape;625;g586b7d455e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86b7d455e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86b7d455e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33" name="Google Shape;633;g586b7d455e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586b7d455e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586b7d455e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41" name="Google Shape;641;g586b7d455e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86b7d455e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86b7d455e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49" name="Google Shape;649;g586b7d455e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a4b50bd3f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4" name="Google Shape;124;g5a4b50bd3f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a:p>
            <a:pPr marL="0" lvl="0" indent="0" algn="l" rtl="0">
              <a:spcBef>
                <a:spcPts val="36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Current Options: Currently available educational EMRs are either costly, wieldy for faculty or students, or both (including heavy back-end management issues such as recreation of new cases for each student or solo activities only without team support)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Scheduling and geography: Interprofessional activities can be difficult to schedule and coordinate, especially if a campus has limited healthcare education programs </a:t>
            </a:r>
            <a:endParaRPr/>
          </a:p>
        </p:txBody>
      </p:sp>
      <p:sp>
        <p:nvSpPr>
          <p:cNvPr id="125" name="Google Shape;125;g5a4b50bd3f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86b7d455e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586b7d455e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57" name="Google Shape;657;g586b7d455e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86b7d455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586b7d455e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65" name="Google Shape;665;g586b7d455e_0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586b7d455e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586b7d455e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73" name="Google Shape;673;g586b7d455e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586b7d455e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586b7d455e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81" name="Google Shape;681;g586b7d455e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586b7d455e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586b7d455e_0_1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89" name="Google Shape;689;g586b7d455e_0_1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586b7d455e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586b7d455e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697" name="Google Shape;697;g586b7d455e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86b7d455e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586b7d455e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05" name="Google Shape;705;g586b7d455e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586b7d455e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586b7d455e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13" name="Google Shape;713;g586b7d455e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586b7d455e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586b7d455e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21" name="Google Shape;721;g586b7d455e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586b7d455e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586b7d455e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29" name="Google Shape;729;g586b7d455e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a4b50bd3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g5a4b50bd3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a:p>
            <a:pPr marL="0" lvl="0" indent="0" algn="l" rtl="0">
              <a:spcBef>
                <a:spcPts val="36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Current Options: Currently available educational EMRs are either costly, wieldy for faculty or students, or both (including heavy back-end management issues such as recreation of new cases for each student or solo activities only without team support)</a:t>
            </a:r>
            <a:endParaRPr/>
          </a:p>
        </p:txBody>
      </p:sp>
      <p:sp>
        <p:nvSpPr>
          <p:cNvPr id="136" name="Google Shape;136;g5a4b50bd3f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586b7d455e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586b7d455e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37" name="Google Shape;737;g586b7d455e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586b7d455e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586b7d455e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45" name="Google Shape;745;g586b7d455e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586b7d455e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586b7d455e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53" name="Google Shape;753;g586b7d455e_0_1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586b7d455e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586b7d455e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61" name="Google Shape;761;g586b7d455e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586b7d455e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586b7d455e_0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Fritz/Sarah</a:t>
            </a:r>
            <a:endParaRPr/>
          </a:p>
        </p:txBody>
      </p:sp>
      <p:sp>
        <p:nvSpPr>
          <p:cNvPr id="769" name="Google Shape;769;g586b7d455e_0_1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a4b50bd3f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5a4b50bd3f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7" name="Google Shape;777;g5a4b50bd3f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a4b50bd3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g5a4b50bd3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t>Sarah</a:t>
            </a:r>
            <a:endParaRPr/>
          </a:p>
          <a:p>
            <a:pPr marL="0" lvl="0" indent="0" algn="l" rtl="0">
              <a:spcBef>
                <a:spcPts val="360"/>
              </a:spcBef>
              <a:spcAft>
                <a:spcPts val="0"/>
              </a:spcAft>
              <a:buNone/>
            </a:pPr>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Current Options: Currently available educational EMRs are either costly, wieldy for faculty or students, or both (including heavy back-end management issues such as recreation of new cases for each student or solo activities only without team support)</a:t>
            </a:r>
            <a:endParaRPr/>
          </a:p>
        </p:txBody>
      </p:sp>
      <p:sp>
        <p:nvSpPr>
          <p:cNvPr id="146" name="Google Shape;146;g5a4b50bd3f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Sarah</a:t>
            </a:r>
            <a:endParaRPr/>
          </a:p>
        </p:txBody>
      </p:sp>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14"/>
        <p:cNvGrpSpPr/>
        <p:nvPr/>
      </p:nvGrpSpPr>
      <p:grpSpPr>
        <a:xfrm>
          <a:off x="0" y="0"/>
          <a:ext cx="0" cy="0"/>
          <a:chOff x="0" y="0"/>
          <a:chExt cx="0" cy="0"/>
        </a:xfrm>
      </p:grpSpPr>
      <p:sp>
        <p:nvSpPr>
          <p:cNvPr id="15" name="Google Shape;15;p2"/>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ctr" anchorCtr="0"/>
          <a:lstStyle>
            <a:lvl1pPr marR="0" lvl="0" algn="ctr" rtl="0">
              <a:spcBef>
                <a:spcPts val="90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400"/>
              </a:spcBef>
              <a:spcAft>
                <a:spcPts val="0"/>
              </a:spcAft>
              <a:buClr>
                <a:schemeClr val="accent2"/>
              </a:buClr>
              <a:buSzPts val="1100"/>
              <a:buFont typeface="Noto Sans Symbols"/>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lt2"/>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lt2"/>
              </a:buClr>
              <a:buSzPts val="880"/>
              <a:buFont typeface="Noto Sans Symbols"/>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lt2"/>
              </a:buClr>
              <a:buSzPts val="800"/>
              <a:buFont typeface="Noto Sans Symbols"/>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6pPr>
            <a:lvl7pPr marR="0" lvl="6"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7pPr>
            <a:lvl8pPr marR="0" lvl="7"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8pPr>
            <a:lvl9pPr marR="0" lvl="8"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6" name="Google Shape;16;p2"/>
          <p:cNvSpPr txBox="1">
            <a:spLocks noGrp="1"/>
          </p:cNvSpPr>
          <p:nvPr>
            <p:ph type="ctrTitle"/>
          </p:nvPr>
        </p:nvSpPr>
        <p:spPr>
          <a:xfrm>
            <a:off x="406400" y="609600"/>
            <a:ext cx="10363200" cy="14478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spcBef>
                <a:spcPts val="900"/>
              </a:spcBef>
              <a:spcAft>
                <a:spcPts val="0"/>
              </a:spcAft>
              <a:buSzPts val="1440"/>
              <a:buFont typeface="Arial"/>
              <a:buNone/>
              <a:defRPr sz="2400"/>
            </a:lvl1pPr>
            <a:lvl2pPr lvl="1" algn="ctr">
              <a:spcBef>
                <a:spcPts val="400"/>
              </a:spcBef>
              <a:spcAft>
                <a:spcPts val="0"/>
              </a:spcAft>
              <a:buSzPts val="1100"/>
              <a:buNone/>
              <a:defRPr sz="2000"/>
            </a:lvl2pPr>
            <a:lvl3pPr lvl="2" algn="ctr">
              <a:spcBef>
                <a:spcPts val="360"/>
              </a:spcBef>
              <a:spcAft>
                <a:spcPts val="0"/>
              </a:spcAft>
              <a:buSzPts val="1800"/>
              <a:buNone/>
              <a:defRPr sz="1800"/>
            </a:lvl3pPr>
            <a:lvl4pPr lvl="3" algn="ctr">
              <a:spcBef>
                <a:spcPts val="320"/>
              </a:spcBef>
              <a:spcAft>
                <a:spcPts val="0"/>
              </a:spcAft>
              <a:buSzPts val="880"/>
              <a:buNone/>
              <a:defRPr sz="1600"/>
            </a:lvl4pPr>
            <a:lvl5pPr lvl="4" algn="ctr">
              <a:spcBef>
                <a:spcPts val="320"/>
              </a:spcBef>
              <a:spcAft>
                <a:spcPts val="0"/>
              </a:spcAft>
              <a:buSzPts val="800"/>
              <a:buNone/>
              <a:defRPr sz="1600"/>
            </a:lvl5pPr>
            <a:lvl6pPr lvl="5" algn="ctr">
              <a:spcBef>
                <a:spcPts val="320"/>
              </a:spcBef>
              <a:spcAft>
                <a:spcPts val="0"/>
              </a:spcAft>
              <a:buSzPts val="800"/>
              <a:buNone/>
              <a:defRPr sz="1600"/>
            </a:lvl6pPr>
            <a:lvl7pPr lvl="6" algn="ctr">
              <a:spcBef>
                <a:spcPts val="320"/>
              </a:spcBef>
              <a:spcAft>
                <a:spcPts val="0"/>
              </a:spcAft>
              <a:buSzPts val="800"/>
              <a:buNone/>
              <a:defRPr sz="1600"/>
            </a:lvl7pPr>
            <a:lvl8pPr lvl="7" algn="ctr">
              <a:spcBef>
                <a:spcPts val="320"/>
              </a:spcBef>
              <a:spcAft>
                <a:spcPts val="0"/>
              </a:spcAft>
              <a:buSzPts val="800"/>
              <a:buNone/>
              <a:defRPr sz="1600"/>
            </a:lvl8pPr>
            <a:lvl9pPr lvl="8" algn="ctr">
              <a:spcBef>
                <a:spcPts val="320"/>
              </a:spcBef>
              <a:spcAft>
                <a:spcPts val="0"/>
              </a:spcAft>
              <a:buSzPts val="800"/>
              <a:buNone/>
              <a:defRPr sz="1600"/>
            </a:lvl9pPr>
          </a:lstStyle>
          <a:p>
            <a:endParaRPr/>
          </a:p>
        </p:txBody>
      </p:sp>
      <p:sp>
        <p:nvSpPr>
          <p:cNvPr id="64" name="Google Shape;64;p11"/>
          <p:cNvSpPr txBox="1">
            <a:spLocks noGrp="1"/>
          </p:cNvSpPr>
          <p:nvPr>
            <p:ph type="dt" idx="10"/>
          </p:nvPr>
        </p:nvSpPr>
        <p:spPr>
          <a:xfrm>
            <a:off x="609600" y="6400800"/>
            <a:ext cx="2133600" cy="304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
          <p:cNvSpPr txBox="1">
            <a:spLocks noGrp="1"/>
          </p:cNvSpPr>
          <p:nvPr>
            <p:ph type="ftr" idx="11"/>
          </p:nvPr>
        </p:nvSpPr>
        <p:spPr>
          <a:xfrm>
            <a:off x="2844800" y="6400800"/>
            <a:ext cx="8839200" cy="304800"/>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Narrow"/>
                <a:ea typeface="Arial Narrow"/>
                <a:cs typeface="Arial Narrow"/>
                <a:sym typeface="Arial Narrow"/>
              </a:defRPr>
            </a:lvl1pPr>
            <a:lvl2pPr marL="0" marR="0" lvl="1" indent="0" algn="l" rtl="0">
              <a:spcBef>
                <a:spcPts val="0"/>
              </a:spcBef>
              <a:spcAft>
                <a:spcPts val="0"/>
              </a:spcAft>
              <a:buNone/>
              <a:defRPr sz="1800">
                <a:solidFill>
                  <a:schemeClr val="dk1"/>
                </a:solidFill>
                <a:latin typeface="Arial Narrow"/>
                <a:ea typeface="Arial Narrow"/>
                <a:cs typeface="Arial Narrow"/>
                <a:sym typeface="Arial Narrow"/>
              </a:defRPr>
            </a:lvl2pPr>
            <a:lvl3pPr marL="0" marR="0" lvl="2" indent="0" algn="l" rtl="0">
              <a:spcBef>
                <a:spcPts val="0"/>
              </a:spcBef>
              <a:spcAft>
                <a:spcPts val="0"/>
              </a:spcAft>
              <a:buNone/>
              <a:defRPr sz="1800">
                <a:solidFill>
                  <a:schemeClr val="dk1"/>
                </a:solidFill>
                <a:latin typeface="Arial Narrow"/>
                <a:ea typeface="Arial Narrow"/>
                <a:cs typeface="Arial Narrow"/>
                <a:sym typeface="Arial Narrow"/>
              </a:defRPr>
            </a:lvl3pPr>
            <a:lvl4pPr marL="0" marR="0" lvl="3" indent="0" algn="l" rtl="0">
              <a:spcBef>
                <a:spcPts val="0"/>
              </a:spcBef>
              <a:spcAft>
                <a:spcPts val="0"/>
              </a:spcAft>
              <a:buNone/>
              <a:defRPr sz="1800">
                <a:solidFill>
                  <a:schemeClr val="dk1"/>
                </a:solidFill>
                <a:latin typeface="Arial Narrow"/>
                <a:ea typeface="Arial Narrow"/>
                <a:cs typeface="Arial Narrow"/>
                <a:sym typeface="Arial Narrow"/>
              </a:defRPr>
            </a:lvl4pPr>
            <a:lvl5pPr marL="0" marR="0" lvl="4" indent="0" algn="l" rtl="0">
              <a:spcBef>
                <a:spcPts val="0"/>
              </a:spcBef>
              <a:spcAft>
                <a:spcPts val="0"/>
              </a:spcAft>
              <a:buNone/>
              <a:defRPr sz="1800">
                <a:solidFill>
                  <a:schemeClr val="dk1"/>
                </a:solidFill>
                <a:latin typeface="Arial Narrow"/>
                <a:ea typeface="Arial Narrow"/>
                <a:cs typeface="Arial Narrow"/>
                <a:sym typeface="Arial Narrow"/>
              </a:defRPr>
            </a:lvl5pPr>
            <a:lvl6pPr marL="0" marR="0" lvl="5" indent="0" algn="l" rtl="0">
              <a:spcBef>
                <a:spcPts val="0"/>
              </a:spcBef>
              <a:spcAft>
                <a:spcPts val="0"/>
              </a:spcAft>
              <a:buNone/>
              <a:defRPr sz="1800">
                <a:solidFill>
                  <a:schemeClr val="dk1"/>
                </a:solidFill>
                <a:latin typeface="Arial Narrow"/>
                <a:ea typeface="Arial Narrow"/>
                <a:cs typeface="Arial Narrow"/>
                <a:sym typeface="Arial Narrow"/>
              </a:defRPr>
            </a:lvl6pPr>
            <a:lvl7pPr marL="0" marR="0" lvl="6" indent="0" algn="l" rtl="0">
              <a:spcBef>
                <a:spcPts val="0"/>
              </a:spcBef>
              <a:spcAft>
                <a:spcPts val="0"/>
              </a:spcAft>
              <a:buNone/>
              <a:defRPr sz="1800">
                <a:solidFill>
                  <a:schemeClr val="dk1"/>
                </a:solidFill>
                <a:latin typeface="Arial Narrow"/>
                <a:ea typeface="Arial Narrow"/>
                <a:cs typeface="Arial Narrow"/>
                <a:sym typeface="Arial Narrow"/>
              </a:defRPr>
            </a:lvl7pPr>
            <a:lvl8pPr marL="0" marR="0" lvl="7" indent="0" algn="l" rtl="0">
              <a:spcBef>
                <a:spcPts val="0"/>
              </a:spcBef>
              <a:spcAft>
                <a:spcPts val="0"/>
              </a:spcAft>
              <a:buNone/>
              <a:defRPr sz="1800">
                <a:solidFill>
                  <a:schemeClr val="dk1"/>
                </a:solidFill>
                <a:latin typeface="Arial Narrow"/>
                <a:ea typeface="Arial Narrow"/>
                <a:cs typeface="Arial Narrow"/>
                <a:sym typeface="Arial Narrow"/>
              </a:defRPr>
            </a:lvl8pPr>
            <a:lvl9pPr marL="0" marR="0" lvl="8" indent="0" algn="l" rtl="0">
              <a:spcBef>
                <a:spcPts val="0"/>
              </a:spcBef>
              <a:spcAft>
                <a:spcPts val="0"/>
              </a:spcAft>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914400" y="457200"/>
            <a:ext cx="10999788" cy="8382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dt" idx="10"/>
          </p:nvPr>
        </p:nvSpPr>
        <p:spPr>
          <a:xfrm>
            <a:off x="609600" y="6400800"/>
            <a:ext cx="2133600" cy="304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
          <p:cNvSpPr txBox="1">
            <a:spLocks noGrp="1"/>
          </p:cNvSpPr>
          <p:nvPr>
            <p:ph type="ftr" idx="11"/>
          </p:nvPr>
        </p:nvSpPr>
        <p:spPr>
          <a:xfrm>
            <a:off x="2844800" y="6400800"/>
            <a:ext cx="8839200" cy="304800"/>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Narrow"/>
                <a:ea typeface="Arial Narrow"/>
                <a:cs typeface="Arial Narrow"/>
                <a:sym typeface="Arial Narrow"/>
              </a:defRPr>
            </a:lvl1pPr>
            <a:lvl2pPr marL="0" marR="0" lvl="1" indent="0" algn="l" rtl="0">
              <a:spcBef>
                <a:spcPts val="0"/>
              </a:spcBef>
              <a:spcAft>
                <a:spcPts val="0"/>
              </a:spcAft>
              <a:buNone/>
              <a:defRPr sz="1800">
                <a:solidFill>
                  <a:schemeClr val="dk1"/>
                </a:solidFill>
                <a:latin typeface="Arial Narrow"/>
                <a:ea typeface="Arial Narrow"/>
                <a:cs typeface="Arial Narrow"/>
                <a:sym typeface="Arial Narrow"/>
              </a:defRPr>
            </a:lvl2pPr>
            <a:lvl3pPr marL="0" marR="0" lvl="2" indent="0" algn="l" rtl="0">
              <a:spcBef>
                <a:spcPts val="0"/>
              </a:spcBef>
              <a:spcAft>
                <a:spcPts val="0"/>
              </a:spcAft>
              <a:buNone/>
              <a:defRPr sz="1800">
                <a:solidFill>
                  <a:schemeClr val="dk1"/>
                </a:solidFill>
                <a:latin typeface="Arial Narrow"/>
                <a:ea typeface="Arial Narrow"/>
                <a:cs typeface="Arial Narrow"/>
                <a:sym typeface="Arial Narrow"/>
              </a:defRPr>
            </a:lvl3pPr>
            <a:lvl4pPr marL="0" marR="0" lvl="3" indent="0" algn="l" rtl="0">
              <a:spcBef>
                <a:spcPts val="0"/>
              </a:spcBef>
              <a:spcAft>
                <a:spcPts val="0"/>
              </a:spcAft>
              <a:buNone/>
              <a:defRPr sz="1800">
                <a:solidFill>
                  <a:schemeClr val="dk1"/>
                </a:solidFill>
                <a:latin typeface="Arial Narrow"/>
                <a:ea typeface="Arial Narrow"/>
                <a:cs typeface="Arial Narrow"/>
                <a:sym typeface="Arial Narrow"/>
              </a:defRPr>
            </a:lvl4pPr>
            <a:lvl5pPr marL="0" marR="0" lvl="4" indent="0" algn="l" rtl="0">
              <a:spcBef>
                <a:spcPts val="0"/>
              </a:spcBef>
              <a:spcAft>
                <a:spcPts val="0"/>
              </a:spcAft>
              <a:buNone/>
              <a:defRPr sz="1800">
                <a:solidFill>
                  <a:schemeClr val="dk1"/>
                </a:solidFill>
                <a:latin typeface="Arial Narrow"/>
                <a:ea typeface="Arial Narrow"/>
                <a:cs typeface="Arial Narrow"/>
                <a:sym typeface="Arial Narrow"/>
              </a:defRPr>
            </a:lvl5pPr>
            <a:lvl6pPr marL="0" marR="0" lvl="5" indent="0" algn="l" rtl="0">
              <a:spcBef>
                <a:spcPts val="0"/>
              </a:spcBef>
              <a:spcAft>
                <a:spcPts val="0"/>
              </a:spcAft>
              <a:buNone/>
              <a:defRPr sz="1800">
                <a:solidFill>
                  <a:schemeClr val="dk1"/>
                </a:solidFill>
                <a:latin typeface="Arial Narrow"/>
                <a:ea typeface="Arial Narrow"/>
                <a:cs typeface="Arial Narrow"/>
                <a:sym typeface="Arial Narrow"/>
              </a:defRPr>
            </a:lvl6pPr>
            <a:lvl7pPr marL="0" marR="0" lvl="6" indent="0" algn="l" rtl="0">
              <a:spcBef>
                <a:spcPts val="0"/>
              </a:spcBef>
              <a:spcAft>
                <a:spcPts val="0"/>
              </a:spcAft>
              <a:buNone/>
              <a:defRPr sz="1800">
                <a:solidFill>
                  <a:schemeClr val="dk1"/>
                </a:solidFill>
                <a:latin typeface="Arial Narrow"/>
                <a:ea typeface="Arial Narrow"/>
                <a:cs typeface="Arial Narrow"/>
                <a:sym typeface="Arial Narrow"/>
              </a:defRPr>
            </a:lvl7pPr>
            <a:lvl8pPr marL="0" marR="0" lvl="7" indent="0" algn="l" rtl="0">
              <a:spcBef>
                <a:spcPts val="0"/>
              </a:spcBef>
              <a:spcAft>
                <a:spcPts val="0"/>
              </a:spcAft>
              <a:buNone/>
              <a:defRPr sz="1800">
                <a:solidFill>
                  <a:schemeClr val="dk1"/>
                </a:solidFill>
                <a:latin typeface="Arial Narrow"/>
                <a:ea typeface="Arial Narrow"/>
                <a:cs typeface="Arial Narrow"/>
                <a:sym typeface="Arial Narrow"/>
              </a:defRPr>
            </a:lvl8pPr>
            <a:lvl9pPr marL="0" marR="0" lvl="8" indent="0" algn="l" rtl="0">
              <a:spcBef>
                <a:spcPts val="0"/>
              </a:spcBef>
              <a:spcAft>
                <a:spcPts val="0"/>
              </a:spcAft>
              <a:buNone/>
              <a:defRPr sz="1800">
                <a:solidFill>
                  <a:schemeClr val="dk1"/>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8" name="Google Shape;18;p3"/>
          <p:cNvSpPr/>
          <p:nvPr/>
        </p:nvSpPr>
        <p:spPr>
          <a:xfrm>
            <a:off x="0" y="0"/>
            <a:ext cx="12192000" cy="457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2"/>
              </a:solidFill>
              <a:latin typeface="Arial Narrow"/>
              <a:ea typeface="Arial Narrow"/>
              <a:cs typeface="Arial Narrow"/>
              <a:sym typeface="Arial Narrow"/>
            </a:endParaRPr>
          </a:p>
        </p:txBody>
      </p:sp>
      <p:pic>
        <p:nvPicPr>
          <p:cNvPr id="19" name="Google Shape;19;p3" descr="B-symbol-2c.png"/>
          <p:cNvPicPr preferRelativeResize="0"/>
          <p:nvPr/>
        </p:nvPicPr>
        <p:blipFill rotWithShape="1">
          <a:blip r:embed="rId2">
            <a:alphaModFix/>
          </a:blip>
          <a:srcRect/>
          <a:stretch/>
        </p:blipFill>
        <p:spPr>
          <a:xfrm>
            <a:off x="508000" y="144463"/>
            <a:ext cx="461963" cy="406400"/>
          </a:xfrm>
          <a:prstGeom prst="rect">
            <a:avLst/>
          </a:prstGeom>
          <a:noFill/>
          <a:ln>
            <a:noFill/>
          </a:ln>
        </p:spPr>
      </p:pic>
      <p:sp>
        <p:nvSpPr>
          <p:cNvPr id="20" name="Google Shape;20;p3"/>
          <p:cNvSpPr txBox="1"/>
          <p:nvPr/>
        </p:nvSpPr>
        <p:spPr>
          <a:xfrm>
            <a:off x="5791200" y="6400800"/>
            <a:ext cx="609600" cy="304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fld id="{00000000-1234-1234-1234-123412341234}" type="slidenum">
              <a:rPr lang="en-US" sz="1000" b="0" u="none">
                <a:solidFill>
                  <a:schemeClr val="dk1"/>
                </a:solidFill>
                <a:latin typeface="Arial"/>
                <a:ea typeface="Arial"/>
                <a:cs typeface="Arial"/>
                <a:sym typeface="Arial"/>
              </a:rPr>
              <a:t>‹#›</a:t>
            </a:fld>
            <a:endParaRPr sz="1000" b="0" u="none">
              <a:solidFill>
                <a:schemeClr val="dk1"/>
              </a:solidFill>
              <a:latin typeface="Arial"/>
              <a:ea typeface="Arial"/>
              <a:cs typeface="Arial"/>
              <a:sym typeface="Arial"/>
            </a:endParaRPr>
          </a:p>
        </p:txBody>
      </p:sp>
      <p:sp>
        <p:nvSpPr>
          <p:cNvPr id="21" name="Google Shape;21;p3"/>
          <p:cNvSpPr txBox="1"/>
          <p:nvPr/>
        </p:nvSpPr>
        <p:spPr>
          <a:xfrm>
            <a:off x="1930400" y="0"/>
            <a:ext cx="10058400"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900" b="1" i="0" u="none">
                <a:solidFill>
                  <a:srgbClr val="C2D72E"/>
                </a:solidFill>
                <a:latin typeface="Arial"/>
                <a:ea typeface="Arial"/>
                <a:cs typeface="Arial"/>
                <a:sym typeface="Arial"/>
              </a:rPr>
              <a:t>SLIDE TITLE HERE OR SECTION TITLE</a:t>
            </a:r>
            <a:endParaRPr sz="900" b="1" i="0" u="none">
              <a:solidFill>
                <a:srgbClr val="C2D72E"/>
              </a:solidFill>
              <a:latin typeface="Arial"/>
              <a:ea typeface="Arial"/>
              <a:cs typeface="Arial"/>
              <a:sym typeface="Arial"/>
            </a:endParaRPr>
          </a:p>
        </p:txBody>
      </p:sp>
      <p:sp>
        <p:nvSpPr>
          <p:cNvPr id="22" name="Google Shape;22;p3"/>
          <p:cNvSpPr>
            <a:spLocks noGrp="1"/>
          </p:cNvSpPr>
          <p:nvPr>
            <p:ph type="pic" idx="2"/>
          </p:nvPr>
        </p:nvSpPr>
        <p:spPr>
          <a:xfrm>
            <a:off x="7953375" y="457200"/>
            <a:ext cx="4238625" cy="6400800"/>
          </a:xfrm>
          <a:prstGeom prst="rect">
            <a:avLst/>
          </a:prstGeom>
          <a:noFill/>
          <a:ln>
            <a:noFill/>
          </a:ln>
        </p:spPr>
        <p:txBody>
          <a:bodyPr spcFirstLastPara="1" wrap="square" lIns="91425" tIns="45700" rIns="91425" bIns="45700" anchor="t" anchorCtr="0"/>
          <a:lstStyle>
            <a:lvl1pPr marR="0" lvl="0" algn="l" rtl="0">
              <a:spcBef>
                <a:spcPts val="90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400"/>
              </a:spcBef>
              <a:spcAft>
                <a:spcPts val="0"/>
              </a:spcAft>
              <a:buClr>
                <a:schemeClr val="accent2"/>
              </a:buClr>
              <a:buSzPts val="1100"/>
              <a:buFont typeface="Noto Sans Symbols"/>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lt2"/>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lt2"/>
              </a:buClr>
              <a:buSzPts val="880"/>
              <a:buFont typeface="Noto Sans Symbols"/>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lt2"/>
              </a:buClr>
              <a:buSzPts val="800"/>
              <a:buFont typeface="Noto Sans Symbols"/>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6pPr>
            <a:lvl7pPr marR="0" lvl="6"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7pPr>
            <a:lvl8pPr marR="0" lvl="7"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8pPr>
            <a:lvl9pPr marR="0" lvl="8"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23" name="Google Shape;23;p3"/>
          <p:cNvSpPr txBox="1">
            <a:spLocks noGrp="1"/>
          </p:cNvSpPr>
          <p:nvPr>
            <p:ph type="title"/>
          </p:nvPr>
        </p:nvSpPr>
        <p:spPr>
          <a:xfrm>
            <a:off x="914401" y="990600"/>
            <a:ext cx="6751674" cy="1327298"/>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914400" y="1828800"/>
            <a:ext cx="6241312" cy="4343400"/>
          </a:xfrm>
          <a:prstGeom prst="rect">
            <a:avLst/>
          </a:prstGeom>
          <a:noFill/>
          <a:ln>
            <a:noFill/>
          </a:ln>
        </p:spPr>
        <p:txBody>
          <a:bodyPr spcFirstLastPara="1" wrap="square" lIns="91425" tIns="45700" rIns="91425" bIns="45700" anchor="t" anchorCtr="0"/>
          <a:lstStyle>
            <a:lvl1pPr marL="457200" lvl="0" indent="-228600" algn="l">
              <a:lnSpc>
                <a:spcPct val="95000"/>
              </a:lnSpc>
              <a:spcBef>
                <a:spcPts val="1100"/>
              </a:spcBef>
              <a:spcAft>
                <a:spcPts val="0"/>
              </a:spcAft>
              <a:buSzPts val="1400"/>
              <a:buNone/>
              <a:defRPr/>
            </a:lvl1pPr>
            <a:lvl2pPr marL="914400" lvl="1" indent="-298450" algn="l">
              <a:spcBef>
                <a:spcPts val="400"/>
              </a:spcBef>
              <a:spcAft>
                <a:spcPts val="0"/>
              </a:spcAft>
              <a:buClr>
                <a:schemeClr val="accent2"/>
              </a:buClr>
              <a:buSzPts val="1100"/>
              <a:buChar char="■"/>
              <a:defRPr/>
            </a:lvl2pPr>
            <a:lvl3pPr marL="1371600" lvl="2" indent="-342900" algn="l">
              <a:spcBef>
                <a:spcPts val="360"/>
              </a:spcBef>
              <a:spcAft>
                <a:spcPts val="0"/>
              </a:spcAft>
              <a:buClr>
                <a:schemeClr val="lt2"/>
              </a:buClr>
              <a:buSzPts val="18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
        <p:nvSpPr>
          <p:cNvPr id="25" name="Google Shape;25;p3"/>
          <p:cNvSpPr txBox="1">
            <a:spLocks noGrp="1"/>
          </p:cNvSpPr>
          <p:nvPr>
            <p:ph type="dt" idx="10"/>
          </p:nvPr>
        </p:nvSpPr>
        <p:spPr>
          <a:xfrm>
            <a:off x="207963" y="6400800"/>
            <a:ext cx="2133600" cy="304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000"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844800" y="6400800"/>
            <a:ext cx="8839200" cy="304800"/>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p:nvPr/>
        </p:nvSpPr>
        <p:spPr>
          <a:xfrm>
            <a:off x="0" y="0"/>
            <a:ext cx="12192000" cy="457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2"/>
              </a:solidFill>
              <a:latin typeface="Arial Narrow"/>
              <a:ea typeface="Arial Narrow"/>
              <a:cs typeface="Arial Narrow"/>
              <a:sym typeface="Arial Narrow"/>
            </a:endParaRPr>
          </a:p>
        </p:txBody>
      </p:sp>
      <p:pic>
        <p:nvPicPr>
          <p:cNvPr id="29" name="Google Shape;29;p4" descr="B-symbol-2c.png"/>
          <p:cNvPicPr preferRelativeResize="0"/>
          <p:nvPr/>
        </p:nvPicPr>
        <p:blipFill rotWithShape="1">
          <a:blip r:embed="rId2">
            <a:alphaModFix/>
          </a:blip>
          <a:srcRect/>
          <a:stretch/>
        </p:blipFill>
        <p:spPr>
          <a:xfrm>
            <a:off x="508000" y="144463"/>
            <a:ext cx="461963" cy="406400"/>
          </a:xfrm>
          <a:prstGeom prst="rect">
            <a:avLst/>
          </a:prstGeom>
          <a:noFill/>
          <a:ln>
            <a:noFill/>
          </a:ln>
        </p:spPr>
      </p:pic>
      <p:sp>
        <p:nvSpPr>
          <p:cNvPr id="30" name="Google Shape;30;p4"/>
          <p:cNvSpPr txBox="1"/>
          <p:nvPr/>
        </p:nvSpPr>
        <p:spPr>
          <a:xfrm>
            <a:off x="11582400" y="6400800"/>
            <a:ext cx="609600" cy="304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
        <p:nvSpPr>
          <p:cNvPr id="31" name="Google Shape;31;p4"/>
          <p:cNvSpPr txBox="1"/>
          <p:nvPr/>
        </p:nvSpPr>
        <p:spPr>
          <a:xfrm>
            <a:off x="1930400" y="0"/>
            <a:ext cx="10058400" cy="45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900" b="1" i="0">
                <a:solidFill>
                  <a:srgbClr val="C2D72E"/>
                </a:solidFill>
                <a:latin typeface="Arial"/>
                <a:ea typeface="Arial"/>
                <a:cs typeface="Arial"/>
                <a:sym typeface="Arial"/>
              </a:rPr>
              <a:t>SLIDE TITLE HERE</a:t>
            </a:r>
            <a:endParaRPr sz="900" b="1" i="0">
              <a:solidFill>
                <a:srgbClr val="C2D72E"/>
              </a:solidFill>
              <a:latin typeface="Arial"/>
              <a:ea typeface="Arial"/>
              <a:cs typeface="Arial"/>
              <a:sym typeface="Arial"/>
            </a:endParaRPr>
          </a:p>
        </p:txBody>
      </p:sp>
      <p:sp>
        <p:nvSpPr>
          <p:cNvPr id="32" name="Google Shape;32;p4"/>
          <p:cNvSpPr txBox="1">
            <a:spLocks noGrp="1"/>
          </p:cNvSpPr>
          <p:nvPr>
            <p:ph type="title"/>
          </p:nvPr>
        </p:nvSpPr>
        <p:spPr>
          <a:xfrm>
            <a:off x="914400" y="990600"/>
            <a:ext cx="11000317" cy="1066800"/>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914400" y="1828800"/>
            <a:ext cx="10871200" cy="4343400"/>
          </a:xfrm>
          <a:prstGeom prst="rect">
            <a:avLst/>
          </a:prstGeom>
          <a:noFill/>
          <a:ln>
            <a:noFill/>
          </a:ln>
        </p:spPr>
        <p:txBody>
          <a:bodyPr spcFirstLastPara="1" wrap="square" lIns="91425" tIns="45700" rIns="91425" bIns="45700" anchor="t" anchorCtr="0"/>
          <a:lstStyle>
            <a:lvl1pPr marL="457200" lvl="0" indent="-228600" algn="l">
              <a:lnSpc>
                <a:spcPct val="95000"/>
              </a:lnSpc>
              <a:spcBef>
                <a:spcPts val="1100"/>
              </a:spcBef>
              <a:spcAft>
                <a:spcPts val="0"/>
              </a:spcAft>
              <a:buSzPts val="1400"/>
              <a:buNone/>
              <a:defRPr/>
            </a:lvl1pPr>
            <a:lvl2pPr marL="914400" lvl="1" indent="-298450" algn="l">
              <a:spcBef>
                <a:spcPts val="400"/>
              </a:spcBef>
              <a:spcAft>
                <a:spcPts val="0"/>
              </a:spcAft>
              <a:buClr>
                <a:schemeClr val="accent2"/>
              </a:buClr>
              <a:buSzPts val="1100"/>
              <a:buChar char="■"/>
              <a:defRPr/>
            </a:lvl2pPr>
            <a:lvl3pPr marL="1371600" lvl="2" indent="-342900" algn="l">
              <a:spcBef>
                <a:spcPts val="360"/>
              </a:spcBef>
              <a:spcAft>
                <a:spcPts val="0"/>
              </a:spcAft>
              <a:buClr>
                <a:schemeClr val="lt2"/>
              </a:buClr>
              <a:buSzPts val="18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
        <p:nvSpPr>
          <p:cNvPr id="34" name="Google Shape;34;p4"/>
          <p:cNvSpPr txBox="1">
            <a:spLocks noGrp="1"/>
          </p:cNvSpPr>
          <p:nvPr>
            <p:ph type="dt" idx="10"/>
          </p:nvPr>
        </p:nvSpPr>
        <p:spPr>
          <a:xfrm>
            <a:off x="207963" y="6400800"/>
            <a:ext cx="2133600" cy="304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000"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2844800" y="6400800"/>
            <a:ext cx="8839200" cy="304800"/>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Vertical">
  <p:cSld name="Title and Content Vertical">
    <p:spTree>
      <p:nvGrpSpPr>
        <p:cNvPr id="1" name="Shape 36"/>
        <p:cNvGrpSpPr/>
        <p:nvPr/>
      </p:nvGrpSpPr>
      <p:grpSpPr>
        <a:xfrm>
          <a:off x="0" y="0"/>
          <a:ext cx="0" cy="0"/>
          <a:chOff x="0" y="0"/>
          <a:chExt cx="0" cy="0"/>
        </a:xfrm>
      </p:grpSpPr>
      <p:sp>
        <p:nvSpPr>
          <p:cNvPr id="37" name="Google Shape;37;p5"/>
          <p:cNvSpPr/>
          <p:nvPr/>
        </p:nvSpPr>
        <p:spPr>
          <a:xfrm>
            <a:off x="0" y="0"/>
            <a:ext cx="6096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p:txBody>
      </p:sp>
      <p:sp>
        <p:nvSpPr>
          <p:cNvPr id="38" name="Google Shape;38;p5"/>
          <p:cNvSpPr txBox="1">
            <a:spLocks noGrp="1"/>
          </p:cNvSpPr>
          <p:nvPr>
            <p:ph type="title"/>
          </p:nvPr>
        </p:nvSpPr>
        <p:spPr>
          <a:xfrm>
            <a:off x="914400" y="457200"/>
            <a:ext cx="4876800" cy="5562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6705600" y="457200"/>
            <a:ext cx="5080000" cy="6019800"/>
          </a:xfrm>
          <a:prstGeom prst="rect">
            <a:avLst/>
          </a:prstGeom>
          <a:noFill/>
          <a:ln>
            <a:noFill/>
          </a:ln>
        </p:spPr>
        <p:txBody>
          <a:bodyPr spcFirstLastPara="1" wrap="square" lIns="91425" tIns="45700" rIns="91425" bIns="45700" anchor="t" anchorCtr="0"/>
          <a:lstStyle>
            <a:lvl1pPr marL="457200" lvl="0" indent="-228600" algn="l">
              <a:spcBef>
                <a:spcPts val="900"/>
              </a:spcBef>
              <a:spcAft>
                <a:spcPts val="0"/>
              </a:spcAft>
              <a:buSzPts val="1400"/>
              <a:buNone/>
              <a:defRPr/>
            </a:lvl1pPr>
            <a:lvl2pPr marL="914400" lvl="1" indent="-291465" algn="l">
              <a:spcBef>
                <a:spcPts val="360"/>
              </a:spcBef>
              <a:spcAft>
                <a:spcPts val="0"/>
              </a:spcAft>
              <a:buSzPts val="990"/>
              <a:buChar char="■"/>
              <a:defRPr/>
            </a:lvl2pPr>
            <a:lvl3pPr marL="1371600" lvl="2" indent="-342900" algn="l">
              <a:spcBef>
                <a:spcPts val="360"/>
              </a:spcBef>
              <a:spcAft>
                <a:spcPts val="0"/>
              </a:spcAft>
              <a:buSzPts val="18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with half photo">
  <p:cSld name="Title with half photo">
    <p:bg>
      <p:bgPr>
        <a:solidFill>
          <a:schemeClr val="dk2"/>
        </a:solidFill>
        <a:effectLst/>
      </p:bgPr>
    </p:bg>
    <p:spTree>
      <p:nvGrpSpPr>
        <p:cNvPr id="1" name="Shape 40"/>
        <p:cNvGrpSpPr/>
        <p:nvPr/>
      </p:nvGrpSpPr>
      <p:grpSpPr>
        <a:xfrm>
          <a:off x="0" y="0"/>
          <a:ext cx="0" cy="0"/>
          <a:chOff x="0" y="0"/>
          <a:chExt cx="0" cy="0"/>
        </a:xfrm>
      </p:grpSpPr>
      <p:sp>
        <p:nvSpPr>
          <p:cNvPr id="41" name="Google Shape;41;p6"/>
          <p:cNvSpPr txBox="1"/>
          <p:nvPr/>
        </p:nvSpPr>
        <p:spPr>
          <a:xfrm>
            <a:off x="203200" y="6400800"/>
            <a:ext cx="609600" cy="3048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000">
                <a:solidFill>
                  <a:schemeClr val="lt2"/>
                </a:solidFill>
                <a:latin typeface="Arial"/>
                <a:ea typeface="Arial"/>
                <a:cs typeface="Arial"/>
                <a:sym typeface="Arial"/>
              </a:rPr>
              <a:t>‹#›</a:t>
            </a:fld>
            <a:endParaRPr sz="1000">
              <a:solidFill>
                <a:schemeClr val="lt2"/>
              </a:solidFill>
              <a:latin typeface="Arial"/>
              <a:ea typeface="Arial"/>
              <a:cs typeface="Arial"/>
              <a:sym typeface="Arial"/>
            </a:endParaRPr>
          </a:p>
        </p:txBody>
      </p:sp>
      <p:pic>
        <p:nvPicPr>
          <p:cNvPr id="42" name="Google Shape;42;p6" descr="BU_logo_white2.png"/>
          <p:cNvPicPr preferRelativeResize="0"/>
          <p:nvPr/>
        </p:nvPicPr>
        <p:blipFill rotWithShape="1">
          <a:blip r:embed="rId2">
            <a:alphaModFix/>
          </a:blip>
          <a:srcRect/>
          <a:stretch/>
        </p:blipFill>
        <p:spPr>
          <a:xfrm>
            <a:off x="8940800" y="5759450"/>
            <a:ext cx="2713038" cy="666750"/>
          </a:xfrm>
          <a:prstGeom prst="rect">
            <a:avLst/>
          </a:prstGeom>
          <a:noFill/>
          <a:ln>
            <a:noFill/>
          </a:ln>
          <a:effectLst>
            <a:outerShdw blurRad="50800" dist="38100" dir="2700000" algn="tl" rotWithShape="0">
              <a:srgbClr val="000000">
                <a:alpha val="40000"/>
              </a:srgbClr>
            </a:outerShdw>
          </a:effectLst>
        </p:spPr>
      </p:pic>
      <p:sp>
        <p:nvSpPr>
          <p:cNvPr id="43" name="Google Shape;43;p6"/>
          <p:cNvSpPr>
            <a:spLocks noGrp="1"/>
          </p:cNvSpPr>
          <p:nvPr>
            <p:ph type="pic" idx="2"/>
          </p:nvPr>
        </p:nvSpPr>
        <p:spPr>
          <a:xfrm>
            <a:off x="0" y="3429000"/>
            <a:ext cx="12192000" cy="3429000"/>
          </a:xfrm>
          <a:prstGeom prst="rect">
            <a:avLst/>
          </a:prstGeom>
          <a:noFill/>
          <a:ln>
            <a:noFill/>
          </a:ln>
        </p:spPr>
        <p:txBody>
          <a:bodyPr spcFirstLastPara="1" wrap="square" lIns="91425" tIns="45700" rIns="91425" bIns="45700" anchor="ctr" anchorCtr="0"/>
          <a:lstStyle>
            <a:lvl1pPr marR="0" lvl="0" algn="ctr" rtl="0">
              <a:spcBef>
                <a:spcPts val="90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400"/>
              </a:spcBef>
              <a:spcAft>
                <a:spcPts val="0"/>
              </a:spcAft>
              <a:buClr>
                <a:schemeClr val="accent2"/>
              </a:buClr>
              <a:buSzPts val="1100"/>
              <a:buFont typeface="Noto Sans Symbols"/>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lt2"/>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lt2"/>
              </a:buClr>
              <a:buSzPts val="880"/>
              <a:buFont typeface="Noto Sans Symbols"/>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lt2"/>
              </a:buClr>
              <a:buSzPts val="800"/>
              <a:buFont typeface="Noto Sans Symbols"/>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6pPr>
            <a:lvl7pPr marR="0" lvl="6"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7pPr>
            <a:lvl8pPr marR="0" lvl="7"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8pPr>
            <a:lvl9pPr marR="0" lvl="8"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44" name="Google Shape;44;p6"/>
          <p:cNvSpPr txBox="1">
            <a:spLocks noGrp="1"/>
          </p:cNvSpPr>
          <p:nvPr>
            <p:ph type="ctrTitle"/>
          </p:nvPr>
        </p:nvSpPr>
        <p:spPr>
          <a:xfrm>
            <a:off x="406400" y="587763"/>
            <a:ext cx="10363200" cy="1469637"/>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subTitle" idx="1"/>
          </p:nvPr>
        </p:nvSpPr>
        <p:spPr>
          <a:xfrm>
            <a:off x="406400" y="2641333"/>
            <a:ext cx="10363200" cy="609600"/>
          </a:xfrm>
          <a:prstGeom prst="rect">
            <a:avLst/>
          </a:prstGeom>
          <a:noFill/>
          <a:ln>
            <a:noFill/>
          </a:ln>
        </p:spPr>
        <p:txBody>
          <a:bodyPr spcFirstLastPara="1" wrap="square" lIns="91425" tIns="45700" rIns="91425" bIns="45700" anchor="t" anchorCtr="0"/>
          <a:lstStyle>
            <a:lvl1pPr lvl="0" algn="l">
              <a:spcBef>
                <a:spcPts val="900"/>
              </a:spcBef>
              <a:spcAft>
                <a:spcPts val="0"/>
              </a:spcAft>
              <a:buSzPts val="960"/>
              <a:buFont typeface="Noto Sans Symbols"/>
              <a:buNone/>
              <a:defRPr sz="1600" b="1" cap="none">
                <a:solidFill>
                  <a:schemeClr val="accent2"/>
                </a:solidFill>
              </a:defRPr>
            </a:lvl1pPr>
            <a:lvl2pPr lvl="1" algn="l">
              <a:spcBef>
                <a:spcPts val="360"/>
              </a:spcBef>
              <a:spcAft>
                <a:spcPts val="0"/>
              </a:spcAft>
              <a:buSzPts val="990"/>
              <a:buChar char="■"/>
              <a:defRPr/>
            </a:lvl2pPr>
            <a:lvl3pPr lvl="2" algn="l">
              <a:spcBef>
                <a:spcPts val="360"/>
              </a:spcBef>
              <a:spcAft>
                <a:spcPts val="0"/>
              </a:spcAft>
              <a:buSzPts val="1800"/>
              <a:buChar char="▪"/>
              <a:defRPr/>
            </a:lvl3pPr>
            <a:lvl4pPr lvl="3" algn="l">
              <a:spcBef>
                <a:spcPts val="360"/>
              </a:spcBef>
              <a:spcAft>
                <a:spcPts val="0"/>
              </a:spcAft>
              <a:buSzPts val="990"/>
              <a:buChar char="■"/>
              <a:defRPr/>
            </a:lvl4pPr>
            <a:lvl5pPr lvl="4" algn="l">
              <a:spcBef>
                <a:spcPts val="360"/>
              </a:spcBef>
              <a:spcAft>
                <a:spcPts val="0"/>
              </a:spcAft>
              <a:buSzPts val="900"/>
              <a:buChar char="■"/>
              <a:defRPr/>
            </a:lvl5pPr>
            <a:lvl6pPr lvl="5" algn="l">
              <a:spcBef>
                <a:spcPts val="360"/>
              </a:spcBef>
              <a:spcAft>
                <a:spcPts val="0"/>
              </a:spcAft>
              <a:buSzPts val="900"/>
              <a:buChar char="■"/>
              <a:defRPr/>
            </a:lvl6pPr>
            <a:lvl7pPr lvl="6" algn="l">
              <a:spcBef>
                <a:spcPts val="360"/>
              </a:spcBef>
              <a:spcAft>
                <a:spcPts val="0"/>
              </a:spcAft>
              <a:buSzPts val="900"/>
              <a:buChar char="■"/>
              <a:defRPr/>
            </a:lvl7pPr>
            <a:lvl8pPr lvl="7" algn="l">
              <a:spcBef>
                <a:spcPts val="360"/>
              </a:spcBef>
              <a:spcAft>
                <a:spcPts val="0"/>
              </a:spcAft>
              <a:buSzPts val="900"/>
              <a:buChar char="■"/>
              <a:defRPr/>
            </a:lvl8pPr>
            <a:lvl9pPr lvl="8" algn="l">
              <a:spcBef>
                <a:spcPts val="360"/>
              </a:spcBef>
              <a:spcAft>
                <a:spcPts val="0"/>
              </a:spcAft>
              <a:buSzPts val="900"/>
              <a:buChar char="■"/>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o Background">
  <p:cSld name="No Background">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914400" y="457200"/>
            <a:ext cx="10999788" cy="8382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0" y="1676400"/>
            <a:ext cx="10871200" cy="4191000"/>
          </a:xfrm>
          <a:prstGeom prst="rect">
            <a:avLst/>
          </a:prstGeom>
          <a:noFill/>
          <a:ln>
            <a:noFill/>
          </a:ln>
        </p:spPr>
        <p:txBody>
          <a:bodyPr spcFirstLastPara="1" wrap="square" lIns="91425" tIns="45700" rIns="91425" bIns="45700" anchor="t" anchorCtr="0"/>
          <a:lstStyle>
            <a:lvl1pPr marL="457200" lvl="0" indent="-228600" algn="l">
              <a:spcBef>
                <a:spcPts val="900"/>
              </a:spcBef>
              <a:spcAft>
                <a:spcPts val="0"/>
              </a:spcAft>
              <a:buSzPts val="1400"/>
              <a:buNone/>
              <a:defRPr/>
            </a:lvl1pPr>
            <a:lvl2pPr marL="914400" lvl="1" indent="-291465" algn="l">
              <a:spcBef>
                <a:spcPts val="360"/>
              </a:spcBef>
              <a:spcAft>
                <a:spcPts val="0"/>
              </a:spcAft>
              <a:buSzPts val="990"/>
              <a:buChar char="■"/>
              <a:defRPr/>
            </a:lvl2pPr>
            <a:lvl3pPr marL="1371600" lvl="2" indent="-342900" algn="l">
              <a:spcBef>
                <a:spcPts val="360"/>
              </a:spcBef>
              <a:spcAft>
                <a:spcPts val="0"/>
              </a:spcAft>
              <a:buSzPts val="1800"/>
              <a:buChar char="▪"/>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endParaRPr/>
          </a:p>
        </p:txBody>
      </p:sp>
      <p:sp>
        <p:nvSpPr>
          <p:cNvPr id="49" name="Google Shape;49;p7"/>
          <p:cNvSpPr txBox="1">
            <a:spLocks noGrp="1"/>
          </p:cNvSpPr>
          <p:nvPr>
            <p:ph type="ftr" idx="11"/>
          </p:nvPr>
        </p:nvSpPr>
        <p:spPr>
          <a:xfrm>
            <a:off x="2844800" y="6400800"/>
            <a:ext cx="8839200" cy="304800"/>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dt" idx="10"/>
          </p:nvPr>
        </p:nvSpPr>
        <p:spPr>
          <a:xfrm>
            <a:off x="609600" y="6400800"/>
            <a:ext cx="2133600" cy="304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lvl="0" indent="-228600" algn="l">
              <a:spcBef>
                <a:spcPts val="900"/>
              </a:spcBef>
              <a:spcAft>
                <a:spcPts val="0"/>
              </a:spcAft>
              <a:buSzPts val="1440"/>
              <a:buFont typeface="Arial"/>
              <a:buNone/>
              <a:defRPr sz="2400" b="1"/>
            </a:lvl1pPr>
            <a:lvl2pPr marL="914400" lvl="1" indent="-228600" algn="l">
              <a:spcBef>
                <a:spcPts val="400"/>
              </a:spcBef>
              <a:spcAft>
                <a:spcPts val="0"/>
              </a:spcAft>
              <a:buSzPts val="11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880"/>
              <a:buNone/>
              <a:defRPr sz="1600" b="1"/>
            </a:lvl4pPr>
            <a:lvl5pPr marL="2286000" lvl="4" indent="-228600" algn="l">
              <a:spcBef>
                <a:spcPts val="320"/>
              </a:spcBef>
              <a:spcAft>
                <a:spcPts val="0"/>
              </a:spcAft>
              <a:buSzPts val="800"/>
              <a:buNone/>
              <a:defRPr sz="1600" b="1"/>
            </a:lvl5pPr>
            <a:lvl6pPr marL="2743200" lvl="5" indent="-228600" algn="l">
              <a:spcBef>
                <a:spcPts val="320"/>
              </a:spcBef>
              <a:spcAft>
                <a:spcPts val="0"/>
              </a:spcAft>
              <a:buSzPts val="800"/>
              <a:buNone/>
              <a:defRPr sz="1600" b="1"/>
            </a:lvl6pPr>
            <a:lvl7pPr marL="3200400" lvl="6" indent="-228600" algn="l">
              <a:spcBef>
                <a:spcPts val="320"/>
              </a:spcBef>
              <a:spcAft>
                <a:spcPts val="0"/>
              </a:spcAft>
              <a:buSzPts val="800"/>
              <a:buNone/>
              <a:defRPr sz="1600" b="1"/>
            </a:lvl7pPr>
            <a:lvl8pPr marL="3657600" lvl="7" indent="-228600" algn="l">
              <a:spcBef>
                <a:spcPts val="320"/>
              </a:spcBef>
              <a:spcAft>
                <a:spcPts val="0"/>
              </a:spcAft>
              <a:buSzPts val="800"/>
              <a:buNone/>
              <a:defRPr sz="1600" b="1"/>
            </a:lvl8pPr>
            <a:lvl9pPr marL="4114800" lvl="8" indent="-228600" algn="l">
              <a:spcBef>
                <a:spcPts val="320"/>
              </a:spcBef>
              <a:spcAft>
                <a:spcPts val="0"/>
              </a:spcAft>
              <a:buSzPts val="800"/>
              <a:buNone/>
              <a:defRPr sz="1600" b="1"/>
            </a:lvl9pPr>
          </a:lstStyle>
          <a:p>
            <a:endParaRPr/>
          </a:p>
        </p:txBody>
      </p:sp>
      <p:sp>
        <p:nvSpPr>
          <p:cNvPr id="54" name="Google Shape;54;p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lvl="0" indent="-228600" algn="l">
              <a:spcBef>
                <a:spcPts val="900"/>
              </a:spcBef>
              <a:spcAft>
                <a:spcPts val="0"/>
              </a:spcAft>
              <a:buSzPts val="1400"/>
              <a:buNone/>
              <a:defRPr sz="2400"/>
            </a:lvl1pPr>
            <a:lvl2pPr marL="914400" lvl="1" indent="-298450" algn="l">
              <a:spcBef>
                <a:spcPts val="400"/>
              </a:spcBef>
              <a:spcAft>
                <a:spcPts val="0"/>
              </a:spcAft>
              <a:buSzPts val="1100"/>
              <a:buChar char="■"/>
              <a:defRPr sz="2000"/>
            </a:lvl2pPr>
            <a:lvl3pPr marL="1371600" lvl="2" indent="-342900" algn="l">
              <a:spcBef>
                <a:spcPts val="360"/>
              </a:spcBef>
              <a:spcAft>
                <a:spcPts val="0"/>
              </a:spcAft>
              <a:buSzPts val="1800"/>
              <a:buChar char="▪"/>
              <a:defRPr sz="1800"/>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79400" algn="l">
              <a:spcBef>
                <a:spcPts val="320"/>
              </a:spcBef>
              <a:spcAft>
                <a:spcPts val="0"/>
              </a:spcAft>
              <a:buSzPts val="800"/>
              <a:buChar char="■"/>
              <a:defRPr sz="1600"/>
            </a:lvl6pPr>
            <a:lvl7pPr marL="3200400" lvl="6" indent="-279400" algn="l">
              <a:spcBef>
                <a:spcPts val="320"/>
              </a:spcBef>
              <a:spcAft>
                <a:spcPts val="0"/>
              </a:spcAft>
              <a:buSzPts val="800"/>
              <a:buChar char="■"/>
              <a:defRPr sz="1600"/>
            </a:lvl7pPr>
            <a:lvl8pPr marL="3657600" lvl="7" indent="-279400" algn="l">
              <a:spcBef>
                <a:spcPts val="320"/>
              </a:spcBef>
              <a:spcAft>
                <a:spcPts val="0"/>
              </a:spcAft>
              <a:buSzPts val="800"/>
              <a:buChar char="■"/>
              <a:defRPr sz="1600"/>
            </a:lvl8pPr>
            <a:lvl9pPr marL="4114800" lvl="8" indent="-279400" algn="l">
              <a:spcBef>
                <a:spcPts val="320"/>
              </a:spcBef>
              <a:spcAft>
                <a:spcPts val="0"/>
              </a:spcAft>
              <a:buSzPts val="800"/>
              <a:buChar char="■"/>
              <a:defRPr sz="1600"/>
            </a:lvl9pPr>
          </a:lstStyle>
          <a:p>
            <a:endParaRPr/>
          </a:p>
        </p:txBody>
      </p:sp>
      <p:sp>
        <p:nvSpPr>
          <p:cNvPr id="55" name="Google Shape;55;p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lvl="0" indent="-228600" algn="l">
              <a:spcBef>
                <a:spcPts val="900"/>
              </a:spcBef>
              <a:spcAft>
                <a:spcPts val="0"/>
              </a:spcAft>
              <a:buSzPts val="1440"/>
              <a:buFont typeface="Arial"/>
              <a:buNone/>
              <a:defRPr sz="2400" b="1"/>
            </a:lvl1pPr>
            <a:lvl2pPr marL="914400" lvl="1" indent="-228600" algn="l">
              <a:spcBef>
                <a:spcPts val="400"/>
              </a:spcBef>
              <a:spcAft>
                <a:spcPts val="0"/>
              </a:spcAft>
              <a:buSzPts val="11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880"/>
              <a:buNone/>
              <a:defRPr sz="1600" b="1"/>
            </a:lvl4pPr>
            <a:lvl5pPr marL="2286000" lvl="4" indent="-228600" algn="l">
              <a:spcBef>
                <a:spcPts val="320"/>
              </a:spcBef>
              <a:spcAft>
                <a:spcPts val="0"/>
              </a:spcAft>
              <a:buSzPts val="800"/>
              <a:buNone/>
              <a:defRPr sz="1600" b="1"/>
            </a:lvl5pPr>
            <a:lvl6pPr marL="2743200" lvl="5" indent="-228600" algn="l">
              <a:spcBef>
                <a:spcPts val="320"/>
              </a:spcBef>
              <a:spcAft>
                <a:spcPts val="0"/>
              </a:spcAft>
              <a:buSzPts val="800"/>
              <a:buNone/>
              <a:defRPr sz="1600" b="1"/>
            </a:lvl6pPr>
            <a:lvl7pPr marL="3200400" lvl="6" indent="-228600" algn="l">
              <a:spcBef>
                <a:spcPts val="320"/>
              </a:spcBef>
              <a:spcAft>
                <a:spcPts val="0"/>
              </a:spcAft>
              <a:buSzPts val="800"/>
              <a:buNone/>
              <a:defRPr sz="1600" b="1"/>
            </a:lvl7pPr>
            <a:lvl8pPr marL="3657600" lvl="7" indent="-228600" algn="l">
              <a:spcBef>
                <a:spcPts val="320"/>
              </a:spcBef>
              <a:spcAft>
                <a:spcPts val="0"/>
              </a:spcAft>
              <a:buSzPts val="800"/>
              <a:buNone/>
              <a:defRPr sz="1600" b="1"/>
            </a:lvl8pPr>
            <a:lvl9pPr marL="4114800" lvl="8" indent="-228600" algn="l">
              <a:spcBef>
                <a:spcPts val="320"/>
              </a:spcBef>
              <a:spcAft>
                <a:spcPts val="0"/>
              </a:spcAft>
              <a:buSzPts val="800"/>
              <a:buNone/>
              <a:defRPr sz="1600" b="1"/>
            </a:lvl9pPr>
          </a:lstStyle>
          <a:p>
            <a:endParaRPr/>
          </a:p>
        </p:txBody>
      </p:sp>
      <p:sp>
        <p:nvSpPr>
          <p:cNvPr id="56" name="Google Shape;56;p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lvl="0" indent="-228600" algn="l">
              <a:spcBef>
                <a:spcPts val="900"/>
              </a:spcBef>
              <a:spcAft>
                <a:spcPts val="0"/>
              </a:spcAft>
              <a:buSzPts val="1400"/>
              <a:buNone/>
              <a:defRPr sz="2400"/>
            </a:lvl1pPr>
            <a:lvl2pPr marL="914400" lvl="1" indent="-298450" algn="l">
              <a:spcBef>
                <a:spcPts val="400"/>
              </a:spcBef>
              <a:spcAft>
                <a:spcPts val="0"/>
              </a:spcAft>
              <a:buSzPts val="1100"/>
              <a:buChar char="■"/>
              <a:defRPr sz="2000"/>
            </a:lvl2pPr>
            <a:lvl3pPr marL="1371600" lvl="2" indent="-342900" algn="l">
              <a:spcBef>
                <a:spcPts val="360"/>
              </a:spcBef>
              <a:spcAft>
                <a:spcPts val="0"/>
              </a:spcAft>
              <a:buSzPts val="1800"/>
              <a:buChar char="▪"/>
              <a:defRPr sz="1800"/>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79400" algn="l">
              <a:spcBef>
                <a:spcPts val="320"/>
              </a:spcBef>
              <a:spcAft>
                <a:spcPts val="0"/>
              </a:spcAft>
              <a:buSzPts val="800"/>
              <a:buChar char="■"/>
              <a:defRPr sz="1600"/>
            </a:lvl6pPr>
            <a:lvl7pPr marL="3200400" lvl="6" indent="-279400" algn="l">
              <a:spcBef>
                <a:spcPts val="320"/>
              </a:spcBef>
              <a:spcAft>
                <a:spcPts val="0"/>
              </a:spcAft>
              <a:buSzPts val="800"/>
              <a:buChar char="■"/>
              <a:defRPr sz="1600"/>
            </a:lvl7pPr>
            <a:lvl8pPr marL="3657600" lvl="7" indent="-279400" algn="l">
              <a:spcBef>
                <a:spcPts val="320"/>
              </a:spcBef>
              <a:spcAft>
                <a:spcPts val="0"/>
              </a:spcAft>
              <a:buSzPts val="800"/>
              <a:buChar char="■"/>
              <a:defRPr sz="1600"/>
            </a:lvl8pPr>
            <a:lvl9pPr marL="4114800" lvl="8" indent="-279400" algn="l">
              <a:spcBef>
                <a:spcPts val="320"/>
              </a:spcBef>
              <a:spcAft>
                <a:spcPts val="0"/>
              </a:spcAft>
              <a:buSzPts val="800"/>
              <a:buChar char="■"/>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9"/>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ctr" anchorCtr="0"/>
          <a:lstStyle>
            <a:lvl1pPr marR="0" lvl="0" algn="ctr" rtl="0">
              <a:spcBef>
                <a:spcPts val="90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400"/>
              </a:spcBef>
              <a:spcAft>
                <a:spcPts val="0"/>
              </a:spcAft>
              <a:buClr>
                <a:schemeClr val="accent2"/>
              </a:buClr>
              <a:buSzPts val="1100"/>
              <a:buFont typeface="Noto Sans Symbols"/>
              <a:buChar char="■"/>
              <a:defRPr sz="2000" b="0" i="0" u="none" strike="noStrike" cap="none">
                <a:solidFill>
                  <a:schemeClr val="dk1"/>
                </a:solidFill>
                <a:latin typeface="Arial"/>
                <a:ea typeface="Arial"/>
                <a:cs typeface="Arial"/>
                <a:sym typeface="Arial"/>
              </a:defRPr>
            </a:lvl2pPr>
            <a:lvl3pPr marR="0" lvl="2" algn="l" rtl="0">
              <a:spcBef>
                <a:spcPts val="360"/>
              </a:spcBef>
              <a:spcAft>
                <a:spcPts val="0"/>
              </a:spcAft>
              <a:buClr>
                <a:schemeClr val="lt2"/>
              </a:buClr>
              <a:buSzPts val="1800"/>
              <a:buFont typeface="Noto Sans Symbols"/>
              <a:buChar char="▪"/>
              <a:defRPr sz="18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lt2"/>
              </a:buClr>
              <a:buSzPts val="880"/>
              <a:buFont typeface="Noto Sans Symbols"/>
              <a:buChar char="■"/>
              <a:defRPr sz="1600" b="0" i="0" u="none" strike="noStrike" cap="none">
                <a:solidFill>
                  <a:schemeClr val="dk1"/>
                </a:solidFill>
                <a:latin typeface="Arial"/>
                <a:ea typeface="Arial"/>
                <a:cs typeface="Arial"/>
                <a:sym typeface="Arial"/>
              </a:defRPr>
            </a:lvl4pPr>
            <a:lvl5pPr marR="0" lvl="4" algn="l" rtl="0">
              <a:spcBef>
                <a:spcPts val="320"/>
              </a:spcBef>
              <a:spcAft>
                <a:spcPts val="0"/>
              </a:spcAft>
              <a:buClr>
                <a:schemeClr val="lt2"/>
              </a:buClr>
              <a:buSzPts val="800"/>
              <a:buFont typeface="Noto Sans Symbols"/>
              <a:buChar char="■"/>
              <a:defRPr sz="1600" b="0" i="0" u="none" strike="noStrike" cap="none">
                <a:solidFill>
                  <a:schemeClr val="dk1"/>
                </a:solidFill>
                <a:latin typeface="Arial"/>
                <a:ea typeface="Arial"/>
                <a:cs typeface="Arial"/>
                <a:sym typeface="Arial"/>
              </a:defRPr>
            </a:lvl5pPr>
            <a:lvl6pPr marR="0" lvl="5"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6pPr>
            <a:lvl7pPr marR="0" lvl="6"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7pPr>
            <a:lvl8pPr marR="0" lvl="7"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8pPr>
            <a:lvl9pPr marR="0" lvl="8"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59" name="Google Shape;59;p9"/>
          <p:cNvSpPr txBox="1">
            <a:spLocks noGrp="1"/>
          </p:cNvSpPr>
          <p:nvPr>
            <p:ph type="title"/>
          </p:nvPr>
        </p:nvSpPr>
        <p:spPr>
          <a:xfrm>
            <a:off x="914400" y="457200"/>
            <a:ext cx="10999788" cy="8382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457200"/>
            <a:ext cx="10999788" cy="838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32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32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32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32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chemeClr val="lt1"/>
                </a:solidFill>
                <a:latin typeface="Arial Narrow"/>
                <a:ea typeface="Arial Narrow"/>
                <a:cs typeface="Arial Narrow"/>
                <a:sym typeface="Arial Narrow"/>
              </a:defRPr>
            </a:lvl6pPr>
            <a:lvl7pPr marR="0" lvl="6" algn="l" rtl="0">
              <a:spcBef>
                <a:spcPts val="0"/>
              </a:spcBef>
              <a:spcAft>
                <a:spcPts val="0"/>
              </a:spcAft>
              <a:buSzPts val="1400"/>
              <a:buNone/>
              <a:defRPr sz="3600" b="1" i="0" u="none" strike="noStrike" cap="none">
                <a:solidFill>
                  <a:schemeClr val="lt1"/>
                </a:solidFill>
                <a:latin typeface="Arial Narrow"/>
                <a:ea typeface="Arial Narrow"/>
                <a:cs typeface="Arial Narrow"/>
                <a:sym typeface="Arial Narrow"/>
              </a:defRPr>
            </a:lvl7pPr>
            <a:lvl8pPr marR="0" lvl="7" algn="l" rtl="0">
              <a:spcBef>
                <a:spcPts val="0"/>
              </a:spcBef>
              <a:spcAft>
                <a:spcPts val="0"/>
              </a:spcAft>
              <a:buSzPts val="1400"/>
              <a:buNone/>
              <a:defRPr sz="3600" b="1" i="0" u="none" strike="noStrike" cap="none">
                <a:solidFill>
                  <a:schemeClr val="lt1"/>
                </a:solidFill>
                <a:latin typeface="Arial Narrow"/>
                <a:ea typeface="Arial Narrow"/>
                <a:cs typeface="Arial Narrow"/>
                <a:sym typeface="Arial Narrow"/>
              </a:defRPr>
            </a:lvl8pPr>
            <a:lvl9pPr marR="0" lvl="8" algn="l" rtl="0">
              <a:spcBef>
                <a:spcPts val="0"/>
              </a:spcBef>
              <a:spcAft>
                <a:spcPts val="0"/>
              </a:spcAft>
              <a:buSzPts val="1400"/>
              <a:buNone/>
              <a:defRPr sz="3600" b="1" i="0" u="none" strike="noStrike" cap="none">
                <a:solidFill>
                  <a:schemeClr val="lt1"/>
                </a:solidFill>
                <a:latin typeface="Arial Narrow"/>
                <a:ea typeface="Arial Narrow"/>
                <a:cs typeface="Arial Narrow"/>
                <a:sym typeface="Arial Narrow"/>
              </a:defRPr>
            </a:lvl9pPr>
          </a:lstStyle>
          <a:p>
            <a:endParaRPr/>
          </a:p>
        </p:txBody>
      </p:sp>
      <p:sp>
        <p:nvSpPr>
          <p:cNvPr id="11" name="Google Shape;11;p1"/>
          <p:cNvSpPr txBox="1">
            <a:spLocks noGrp="1"/>
          </p:cNvSpPr>
          <p:nvPr>
            <p:ph type="body" idx="1"/>
          </p:nvPr>
        </p:nvSpPr>
        <p:spPr>
          <a:xfrm>
            <a:off x="914400" y="2017713"/>
            <a:ext cx="10871200" cy="3697287"/>
          </a:xfrm>
          <a:prstGeom prst="rect">
            <a:avLst/>
          </a:prstGeom>
          <a:noFill/>
          <a:ln>
            <a:noFill/>
          </a:ln>
        </p:spPr>
        <p:txBody>
          <a:bodyPr spcFirstLastPara="1" wrap="square" lIns="91425" tIns="45700" rIns="91425" bIns="45700" anchor="t" anchorCtr="0"/>
          <a:lstStyle>
            <a:lvl1pPr marL="457200" marR="0" lvl="0" indent="-228600" algn="l" rtl="0">
              <a:spcBef>
                <a:spcPts val="900"/>
              </a:spcBef>
              <a:spcAft>
                <a:spcPts val="0"/>
              </a:spcAft>
              <a:buSzPts val="1400"/>
              <a:buNone/>
              <a:defRPr sz="2400" b="0" i="0" u="none" strike="noStrike" cap="none">
                <a:solidFill>
                  <a:schemeClr val="dk1"/>
                </a:solidFill>
                <a:latin typeface="Arial"/>
                <a:ea typeface="Arial"/>
                <a:cs typeface="Arial"/>
                <a:sym typeface="Arial"/>
              </a:defRPr>
            </a:lvl1pPr>
            <a:lvl2pPr marL="914400" marR="0" lvl="1" indent="-298450" algn="l" rtl="0">
              <a:spcBef>
                <a:spcPts val="400"/>
              </a:spcBef>
              <a:spcAft>
                <a:spcPts val="0"/>
              </a:spcAft>
              <a:buClr>
                <a:schemeClr val="accent2"/>
              </a:buClr>
              <a:buSzPts val="1100"/>
              <a:buFont typeface="Noto Sans Symbols"/>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lt2"/>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284480" algn="l" rtl="0">
              <a:spcBef>
                <a:spcPts val="320"/>
              </a:spcBef>
              <a:spcAft>
                <a:spcPts val="0"/>
              </a:spcAft>
              <a:buClr>
                <a:schemeClr val="lt2"/>
              </a:buClr>
              <a:buSzPts val="880"/>
              <a:buFont typeface="Noto Sans Symbols"/>
              <a:buChar char="■"/>
              <a:defRPr sz="1600" b="0" i="0" u="none" strike="noStrike" cap="none">
                <a:solidFill>
                  <a:schemeClr val="dk1"/>
                </a:solidFill>
                <a:latin typeface="Arial"/>
                <a:ea typeface="Arial"/>
                <a:cs typeface="Arial"/>
                <a:sym typeface="Arial"/>
              </a:defRPr>
            </a:lvl4pPr>
            <a:lvl5pPr marL="2286000" marR="0" lvl="4" indent="-279400" algn="l" rtl="0">
              <a:spcBef>
                <a:spcPts val="320"/>
              </a:spcBef>
              <a:spcAft>
                <a:spcPts val="0"/>
              </a:spcAft>
              <a:buClr>
                <a:schemeClr val="lt2"/>
              </a:buClr>
              <a:buSzPts val="800"/>
              <a:buFont typeface="Noto Sans Symbols"/>
              <a:buChar char="■"/>
              <a:defRPr sz="16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6pPr>
            <a:lvl7pPr marL="3200400" marR="0" lvl="6" indent="-292100"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7pPr>
            <a:lvl8pPr marL="3657600" marR="0" lvl="7" indent="-292100"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8pPr>
            <a:lvl9pPr marL="4114800" marR="0" lvl="8" indent="-292100" algn="l" rtl="0">
              <a:spcBef>
                <a:spcPts val="400"/>
              </a:spcBef>
              <a:spcAft>
                <a:spcPts val="0"/>
              </a:spcAft>
              <a:buClr>
                <a:srgbClr val="006F51"/>
              </a:buClr>
              <a:buSzPts val="1000"/>
              <a:buFont typeface="Noto Sans Symbols"/>
              <a:buChar char="■"/>
              <a:defRPr sz="2000" b="0" i="0" u="none" strike="noStrike" cap="none">
                <a:solidFill>
                  <a:schemeClr val="dk1"/>
                </a:solidFill>
                <a:latin typeface="Arial Narrow"/>
                <a:ea typeface="Arial Narrow"/>
                <a:cs typeface="Arial Narrow"/>
                <a:sym typeface="Arial Narrow"/>
              </a:defRPr>
            </a:lvl9pPr>
          </a:lstStyle>
          <a:p>
            <a:endParaRPr/>
          </a:p>
        </p:txBody>
      </p:sp>
      <p:sp>
        <p:nvSpPr>
          <p:cNvPr id="12" name="Google Shape;12;p1"/>
          <p:cNvSpPr txBox="1">
            <a:spLocks noGrp="1"/>
          </p:cNvSpPr>
          <p:nvPr>
            <p:ph type="ftr" idx="11"/>
          </p:nvPr>
        </p:nvSpPr>
        <p:spPr>
          <a:xfrm>
            <a:off x="2844800" y="6400800"/>
            <a:ext cx="8839200" cy="304800"/>
          </a:xfrm>
          <a:prstGeom prst="rect">
            <a:avLst/>
          </a:prstGeom>
          <a:noFill/>
          <a:ln>
            <a:noFill/>
          </a:ln>
        </p:spPr>
        <p:txBody>
          <a:bodyPr spcFirstLastPara="1" wrap="square" lIns="91425" tIns="45700" rIns="91425" bIns="45700" anchor="b" anchorCtr="0"/>
          <a:lstStyle>
            <a:lvl1pPr marR="0" lvl="0" algn="r" rtl="0">
              <a:spcBef>
                <a:spcPts val="0"/>
              </a:spcBef>
              <a:spcAft>
                <a:spcPts val="0"/>
              </a:spcAft>
              <a:buSzPts val="1400"/>
              <a:buNone/>
              <a:defRPr sz="10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
        <p:nvSpPr>
          <p:cNvPr id="13" name="Google Shape;13;p1"/>
          <p:cNvSpPr txBox="1">
            <a:spLocks noGrp="1"/>
          </p:cNvSpPr>
          <p:nvPr>
            <p:ph type="dt" idx="10"/>
          </p:nvPr>
        </p:nvSpPr>
        <p:spPr>
          <a:xfrm>
            <a:off x="609600" y="6400800"/>
            <a:ext cx="2133600" cy="304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0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2pPr>
            <a:lvl3pPr marR="0" lvl="2"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3pPr>
            <a:lvl4pPr marR="0" lvl="3"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4pPr>
            <a:lvl5pPr marR="0" lvl="4"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5pPr>
            <a:lvl6pPr marR="0" lvl="5"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6pPr>
            <a:lvl7pPr marR="0" lvl="6"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7pPr>
            <a:lvl8pPr marR="0" lvl="7"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8pPr>
            <a:lvl9pPr marR="0" lvl="8" algn="l" rtl="0">
              <a:spcBef>
                <a:spcPts val="0"/>
              </a:spcBef>
              <a:spcAft>
                <a:spcPts val="0"/>
              </a:spcAft>
              <a:buSzPts val="1400"/>
              <a:buNone/>
              <a:defRPr sz="1800" b="0" i="0" u="none" strike="noStrike" cap="none">
                <a:solidFill>
                  <a:schemeClr val="dk1"/>
                </a:solidFill>
                <a:latin typeface="Arial Narrow"/>
                <a:ea typeface="Arial Narrow"/>
                <a:cs typeface="Arial Narrow"/>
                <a:sym typeface="Arial Narr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QrwZTK9i1S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3"/>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78" name="Google Shape;78;p13"/>
          <p:cNvSpPr/>
          <p:nvPr/>
        </p:nvSpPr>
        <p:spPr>
          <a:xfrm>
            <a:off x="0" y="1143000"/>
            <a:ext cx="6700838" cy="102235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79" name="Google Shape;79;p13"/>
          <p:cNvSpPr txBox="1">
            <a:spLocks noGrp="1"/>
          </p:cNvSpPr>
          <p:nvPr>
            <p:ph type="ctrTitle"/>
          </p:nvPr>
        </p:nvSpPr>
        <p:spPr>
          <a:xfrm>
            <a:off x="557213" y="1143000"/>
            <a:ext cx="5586412" cy="10223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600"/>
              <a:t>ePATIENT</a:t>
            </a:r>
            <a:endParaRPr sz="3600">
              <a:solidFill>
                <a:schemeClr val="accent2"/>
              </a:solidFill>
              <a:latin typeface="Arial"/>
              <a:ea typeface="Arial"/>
              <a:cs typeface="Arial"/>
              <a:sym typeface="Arial"/>
            </a:endParaRPr>
          </a:p>
        </p:txBody>
      </p:sp>
      <p:sp>
        <p:nvSpPr>
          <p:cNvPr id="80" name="Google Shape;80;p13"/>
          <p:cNvSpPr/>
          <p:nvPr/>
        </p:nvSpPr>
        <p:spPr>
          <a:xfrm>
            <a:off x="0" y="2165350"/>
            <a:ext cx="6700838" cy="666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pic>
        <p:nvPicPr>
          <p:cNvPr id="81" name="Google Shape;81;p13"/>
          <p:cNvPicPr preferRelativeResize="0"/>
          <p:nvPr/>
        </p:nvPicPr>
        <p:blipFill rotWithShape="1">
          <a:blip r:embed="rId4">
            <a:alphaModFix/>
          </a:blip>
          <a:srcRect/>
          <a:stretch/>
        </p:blipFill>
        <p:spPr>
          <a:xfrm>
            <a:off x="9228138" y="5508625"/>
            <a:ext cx="2335212" cy="76676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914401" y="990600"/>
            <a:ext cx="67518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Project Goals:</a:t>
            </a:r>
            <a:endParaRPr/>
          </a:p>
        </p:txBody>
      </p:sp>
      <p:sp>
        <p:nvSpPr>
          <p:cNvPr id="166" name="Google Shape;166;p22"/>
          <p:cNvSpPr txBox="1">
            <a:spLocks noGrp="1"/>
          </p:cNvSpPr>
          <p:nvPr>
            <p:ph type="body" idx="1"/>
          </p:nvPr>
        </p:nvSpPr>
        <p:spPr>
          <a:xfrm>
            <a:off x="914400" y="1828800"/>
            <a:ext cx="10204200" cy="43434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3000">
                <a:solidFill>
                  <a:srgbClr val="333333"/>
                </a:solidFill>
                <a:latin typeface="Calibri"/>
                <a:ea typeface="Calibri"/>
                <a:cs typeface="Calibri"/>
                <a:sym typeface="Calibri"/>
              </a:rPr>
              <a:t>To develop….</a:t>
            </a:r>
            <a:endParaRPr sz="3000">
              <a:solidFill>
                <a:srgbClr val="333333"/>
              </a:solidFill>
              <a:latin typeface="Calibri"/>
              <a:ea typeface="Calibri"/>
              <a:cs typeface="Calibri"/>
              <a:sym typeface="Calibri"/>
            </a:endParaRPr>
          </a:p>
          <a:p>
            <a:pPr marL="457200" lvl="0" indent="-419100" algn="l" rtl="0">
              <a:lnSpc>
                <a:spcPct val="100000"/>
              </a:lnSpc>
              <a:spcBef>
                <a:spcPts val="0"/>
              </a:spcBef>
              <a:spcAft>
                <a:spcPts val="0"/>
              </a:spcAft>
              <a:buClr>
                <a:srgbClr val="333333"/>
              </a:buClr>
              <a:buSzPts val="3000"/>
              <a:buFont typeface="Calibri"/>
              <a:buAutoNum type="arabicPeriod"/>
            </a:pPr>
            <a:r>
              <a:rPr lang="en-US" sz="3000">
                <a:solidFill>
                  <a:srgbClr val="333333"/>
                </a:solidFill>
                <a:latin typeface="Calibri"/>
                <a:ea typeface="Calibri"/>
                <a:cs typeface="Calibri"/>
                <a:sym typeface="Calibri"/>
              </a:rPr>
              <a:t>A way for students to work in IP teams, but remotely (synchronously or asynchronously), on patient cases </a:t>
            </a:r>
            <a:endParaRPr sz="3000">
              <a:solidFill>
                <a:srgbClr val="333333"/>
              </a:solidFill>
              <a:latin typeface="Calibri"/>
              <a:ea typeface="Calibri"/>
              <a:cs typeface="Calibri"/>
              <a:sym typeface="Calibri"/>
            </a:endParaRPr>
          </a:p>
          <a:p>
            <a:pPr marL="457200" lvl="0" indent="-419100" algn="l" rtl="0">
              <a:lnSpc>
                <a:spcPct val="100000"/>
              </a:lnSpc>
              <a:spcBef>
                <a:spcPts val="0"/>
              </a:spcBef>
              <a:spcAft>
                <a:spcPts val="0"/>
              </a:spcAft>
              <a:buClr>
                <a:srgbClr val="333333"/>
              </a:buClr>
              <a:buSzPts val="3000"/>
              <a:buFont typeface="Calibri"/>
              <a:buAutoNum type="arabicPeriod"/>
            </a:pPr>
            <a:r>
              <a:rPr lang="en-US" sz="3000">
                <a:solidFill>
                  <a:srgbClr val="333333"/>
                </a:solidFill>
                <a:latin typeface="Calibri"/>
                <a:ea typeface="Calibri"/>
                <a:cs typeface="Calibri"/>
                <a:sym typeface="Calibri"/>
              </a:rPr>
              <a:t>A realistic way for faculty to share patient case information with students</a:t>
            </a:r>
            <a:endParaRPr sz="3000">
              <a:solidFill>
                <a:srgbClr val="333333"/>
              </a:solidFill>
              <a:latin typeface="Calibri"/>
              <a:ea typeface="Calibri"/>
              <a:cs typeface="Calibri"/>
              <a:sym typeface="Calibri"/>
            </a:endParaRPr>
          </a:p>
          <a:p>
            <a:pPr marL="457200" lvl="0" indent="-419100" algn="l" rtl="0">
              <a:lnSpc>
                <a:spcPct val="100000"/>
              </a:lnSpc>
              <a:spcBef>
                <a:spcPts val="0"/>
              </a:spcBef>
              <a:spcAft>
                <a:spcPts val="0"/>
              </a:spcAft>
              <a:buClr>
                <a:srgbClr val="333333"/>
              </a:buClr>
              <a:buSzPts val="3000"/>
              <a:buFont typeface="Calibri"/>
              <a:buAutoNum type="arabicPeriod"/>
            </a:pPr>
            <a:r>
              <a:rPr lang="en-US" sz="3000">
                <a:solidFill>
                  <a:srgbClr val="333333"/>
                </a:solidFill>
                <a:latin typeface="Calibri"/>
                <a:ea typeface="Calibri"/>
                <a:cs typeface="Calibri"/>
                <a:sym typeface="Calibri"/>
              </a:rPr>
              <a:t>An affordable, open-access platform, for widespread use by SUNY healthcare education programs </a:t>
            </a:r>
            <a:endParaRPr sz="3000">
              <a:solidFill>
                <a:srgbClr val="333333"/>
              </a:solidFill>
              <a:latin typeface="Calibri"/>
              <a:ea typeface="Calibri"/>
              <a:cs typeface="Calibri"/>
              <a:sym typeface="Calibri"/>
            </a:endParaRPr>
          </a:p>
          <a:p>
            <a:pPr marL="457200" lvl="0" indent="-419100" algn="l" rtl="0">
              <a:lnSpc>
                <a:spcPct val="100000"/>
              </a:lnSpc>
              <a:spcBef>
                <a:spcPts val="0"/>
              </a:spcBef>
              <a:spcAft>
                <a:spcPts val="0"/>
              </a:spcAft>
              <a:buClr>
                <a:srgbClr val="333333"/>
              </a:buClr>
              <a:buSzPts val="3000"/>
              <a:buFont typeface="Calibri"/>
              <a:buAutoNum type="arabicPeriod"/>
            </a:pPr>
            <a:r>
              <a:rPr lang="en-US" sz="3000">
                <a:solidFill>
                  <a:srgbClr val="333333"/>
                </a:solidFill>
                <a:latin typeface="Calibri"/>
                <a:ea typeface="Calibri"/>
                <a:cs typeface="Calibri"/>
                <a:sym typeface="Calibri"/>
              </a:rPr>
              <a:t>A platform to promote increased collaboration among SUNY healthcare education programs</a:t>
            </a:r>
            <a:endParaRPr sz="3000"/>
          </a:p>
        </p:txBody>
      </p:sp>
      <p:sp>
        <p:nvSpPr>
          <p:cNvPr id="167" name="Google Shape;167;p22"/>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914400" y="990600"/>
            <a:ext cx="8283600" cy="7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IITG Grant: Project Goals Meets Reality</a:t>
            </a:r>
            <a:endParaRPr/>
          </a:p>
        </p:txBody>
      </p:sp>
      <p:sp>
        <p:nvSpPr>
          <p:cNvPr id="174" name="Google Shape;174;p23"/>
          <p:cNvSpPr txBox="1">
            <a:spLocks noGrp="1"/>
          </p:cNvSpPr>
          <p:nvPr>
            <p:ph type="body" idx="1"/>
          </p:nvPr>
        </p:nvSpPr>
        <p:spPr>
          <a:xfrm>
            <a:off x="914400" y="1828800"/>
            <a:ext cx="6241200" cy="1542900"/>
          </a:xfrm>
          <a:prstGeom prst="rect">
            <a:avLst/>
          </a:prstGeom>
        </p:spPr>
        <p:txBody>
          <a:bodyPr spcFirstLastPara="1" wrap="square" lIns="91425" tIns="45700" rIns="91425" bIns="45700" anchor="t" anchorCtr="0">
            <a:noAutofit/>
          </a:bodyPr>
          <a:lstStyle/>
          <a:p>
            <a:pPr marL="457200" lvl="0" indent="-317500" algn="l" rtl="0">
              <a:spcBef>
                <a:spcPts val="1100"/>
              </a:spcBef>
              <a:spcAft>
                <a:spcPts val="0"/>
              </a:spcAft>
              <a:buClr>
                <a:schemeClr val="dk1"/>
              </a:buClr>
              <a:buSzPts val="1400"/>
              <a:buChar char="●"/>
            </a:pPr>
            <a:r>
              <a:rPr lang="en-US"/>
              <a:t>We asked for ~$60K</a:t>
            </a:r>
            <a:endParaRPr/>
          </a:p>
          <a:p>
            <a:pPr marL="457200" lvl="0" indent="-317500" algn="l" rtl="0">
              <a:spcBef>
                <a:spcPts val="0"/>
              </a:spcBef>
              <a:spcAft>
                <a:spcPts val="0"/>
              </a:spcAft>
              <a:buSzPts val="1400"/>
              <a:buChar char="●"/>
            </a:pPr>
            <a:r>
              <a:rPr lang="en-US"/>
              <a:t>We were funded for $20K.</a:t>
            </a:r>
            <a:endParaRPr/>
          </a:p>
          <a:p>
            <a:pPr marL="0" lvl="0" indent="0" algn="l" rtl="0">
              <a:spcBef>
                <a:spcPts val="1100"/>
              </a:spcBef>
              <a:spcAft>
                <a:spcPts val="0"/>
              </a:spcAft>
              <a:buNone/>
            </a:pPr>
            <a:r>
              <a:rPr lang="en-US"/>
              <a:t>What do we focus on?</a:t>
            </a:r>
            <a:endParaRPr/>
          </a:p>
        </p:txBody>
      </p:sp>
      <p:sp>
        <p:nvSpPr>
          <p:cNvPr id="175" name="Google Shape;175;p2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3"/>
          <p:cNvSpPr/>
          <p:nvPr/>
        </p:nvSpPr>
        <p:spPr>
          <a:xfrm>
            <a:off x="1687500" y="3890875"/>
            <a:ext cx="3113700" cy="206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t>Build an interprofessional EMR</a:t>
            </a:r>
            <a:endParaRPr sz="3000"/>
          </a:p>
          <a:p>
            <a:pPr marL="0" lvl="0" indent="0" algn="ctr" rtl="0">
              <a:spcBef>
                <a:spcPts val="0"/>
              </a:spcBef>
              <a:spcAft>
                <a:spcPts val="0"/>
              </a:spcAft>
              <a:buNone/>
            </a:pPr>
            <a:r>
              <a:rPr lang="en-US" sz="3000"/>
              <a:t>(ePATIENT)</a:t>
            </a:r>
            <a:endParaRPr sz="3000"/>
          </a:p>
        </p:txBody>
      </p:sp>
      <p:sp>
        <p:nvSpPr>
          <p:cNvPr id="177" name="Google Shape;177;p23"/>
          <p:cNvSpPr/>
          <p:nvPr/>
        </p:nvSpPr>
        <p:spPr>
          <a:xfrm>
            <a:off x="4801250" y="3890875"/>
            <a:ext cx="2791800" cy="206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t>Generate Patient Cases</a:t>
            </a:r>
            <a:endParaRPr sz="3000"/>
          </a:p>
        </p:txBody>
      </p:sp>
      <p:sp>
        <p:nvSpPr>
          <p:cNvPr id="178" name="Google Shape;178;p23"/>
          <p:cNvSpPr/>
          <p:nvPr/>
        </p:nvSpPr>
        <p:spPr>
          <a:xfrm>
            <a:off x="7593050" y="3890875"/>
            <a:ext cx="2791800" cy="206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t>Deploy at Multiple Schools</a:t>
            </a:r>
            <a:endParaRPr sz="3000"/>
          </a:p>
        </p:txBody>
      </p:sp>
      <p:sp>
        <p:nvSpPr>
          <p:cNvPr id="179" name="Google Shape;179;p23"/>
          <p:cNvSpPr/>
          <p:nvPr/>
        </p:nvSpPr>
        <p:spPr>
          <a:xfrm>
            <a:off x="1564800" y="3661525"/>
            <a:ext cx="3359100" cy="2522100"/>
          </a:xfrm>
          <a:prstGeom prst="roundRect">
            <a:avLst>
              <a:gd name="adj" fmla="val 16667"/>
            </a:avLst>
          </a:prstGeom>
          <a:noFill/>
          <a:ln w="1143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4"/>
          <p:cNvSpPr/>
          <p:nvPr/>
        </p:nvSpPr>
        <p:spPr>
          <a:xfrm>
            <a:off x="1497025" y="3730600"/>
            <a:ext cx="9076500" cy="2405700"/>
          </a:xfrm>
          <a:prstGeom prst="roundRect">
            <a:avLst>
              <a:gd name="adj" fmla="val 16667"/>
            </a:avLst>
          </a:prstGeom>
          <a:noFill/>
          <a:ln w="1143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4"/>
          <p:cNvSpPr txBox="1">
            <a:spLocks noGrp="1"/>
          </p:cNvSpPr>
          <p:nvPr>
            <p:ph type="title"/>
          </p:nvPr>
        </p:nvSpPr>
        <p:spPr>
          <a:xfrm>
            <a:off x="914400" y="990600"/>
            <a:ext cx="9146700" cy="749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IITG Grant: Phase 2 (Coming in 2019 - 2020)</a:t>
            </a:r>
            <a:endParaRPr/>
          </a:p>
        </p:txBody>
      </p:sp>
      <p:sp>
        <p:nvSpPr>
          <p:cNvPr id="187" name="Google Shape;187;p24"/>
          <p:cNvSpPr txBox="1">
            <a:spLocks noGrp="1"/>
          </p:cNvSpPr>
          <p:nvPr>
            <p:ph type="body" idx="1"/>
          </p:nvPr>
        </p:nvSpPr>
        <p:spPr>
          <a:xfrm>
            <a:off x="914400" y="1828800"/>
            <a:ext cx="6241200" cy="15429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US"/>
              <a:t>$55K Funded in full!</a:t>
            </a:r>
            <a:endParaRPr/>
          </a:p>
        </p:txBody>
      </p:sp>
      <p:sp>
        <p:nvSpPr>
          <p:cNvPr id="188" name="Google Shape;188;p2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1687500" y="3890875"/>
            <a:ext cx="3113700" cy="206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t>Expand the interprofessional EMR</a:t>
            </a:r>
            <a:endParaRPr sz="3000"/>
          </a:p>
          <a:p>
            <a:pPr marL="0" lvl="0" indent="0" algn="ctr" rtl="0">
              <a:spcBef>
                <a:spcPts val="0"/>
              </a:spcBef>
              <a:spcAft>
                <a:spcPts val="0"/>
              </a:spcAft>
              <a:buNone/>
            </a:pPr>
            <a:r>
              <a:rPr lang="en-US" sz="3000"/>
              <a:t>ePATIENT</a:t>
            </a:r>
            <a:endParaRPr sz="3000"/>
          </a:p>
        </p:txBody>
      </p:sp>
      <p:sp>
        <p:nvSpPr>
          <p:cNvPr id="190" name="Google Shape;190;p24"/>
          <p:cNvSpPr/>
          <p:nvPr/>
        </p:nvSpPr>
        <p:spPr>
          <a:xfrm>
            <a:off x="4801250" y="3890875"/>
            <a:ext cx="2791800" cy="206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t>Generate Patient Cases</a:t>
            </a:r>
            <a:endParaRPr sz="3000"/>
          </a:p>
        </p:txBody>
      </p:sp>
      <p:sp>
        <p:nvSpPr>
          <p:cNvPr id="191" name="Google Shape;191;p24"/>
          <p:cNvSpPr/>
          <p:nvPr/>
        </p:nvSpPr>
        <p:spPr>
          <a:xfrm>
            <a:off x="7593050" y="3890875"/>
            <a:ext cx="2791800" cy="2063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t>Deploy at Multiple Schools</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5" descr="Video demonstration for CIT 2019 - Purchase College" title="ePATIENT">
            <a:hlinkClick r:id="rId3"/>
          </p:cNvPr>
          <p:cNvPicPr preferRelativeResize="0"/>
          <p:nvPr/>
        </p:nvPicPr>
        <p:blipFill>
          <a:blip r:embed="rId4">
            <a:alphaModFix/>
          </a:blip>
          <a:stretch>
            <a:fillRect/>
          </a:stretch>
        </p:blipFill>
        <p:spPr>
          <a:xfrm>
            <a:off x="1765763" y="481900"/>
            <a:ext cx="8660476" cy="6016675"/>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p:nvPr/>
        </p:nvSpPr>
        <p:spPr>
          <a:xfrm>
            <a:off x="728775" y="5060950"/>
            <a:ext cx="11295600" cy="1579200"/>
          </a:xfrm>
          <a:prstGeom prst="homePlate">
            <a:avLst>
              <a:gd name="adj" fmla="val 50000"/>
            </a:avLst>
          </a:prstGeom>
          <a:gradFill>
            <a:gsLst>
              <a:gs pos="0">
                <a:srgbClr val="F3C479"/>
              </a:gs>
              <a:gs pos="100000">
                <a:srgbClr val="CD891C"/>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p:nvPr/>
        </p:nvSpPr>
        <p:spPr>
          <a:xfrm>
            <a:off x="728775" y="3295225"/>
            <a:ext cx="11295600" cy="1579200"/>
          </a:xfrm>
          <a:prstGeom prst="homePlate">
            <a:avLst>
              <a:gd name="adj" fmla="val 50000"/>
            </a:avLst>
          </a:prstGeom>
          <a:gradFill>
            <a:gsLst>
              <a:gs pos="0">
                <a:srgbClr val="DFE9FB"/>
              </a:gs>
              <a:gs pos="100000">
                <a:srgbClr val="6E9BE7"/>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6"/>
          <p:cNvSpPr/>
          <p:nvPr/>
        </p:nvSpPr>
        <p:spPr>
          <a:xfrm>
            <a:off x="712700" y="1510500"/>
            <a:ext cx="11295600" cy="1579200"/>
          </a:xfrm>
          <a:prstGeom prst="homePlate">
            <a:avLst>
              <a:gd name="adj" fmla="val 50000"/>
            </a:avLst>
          </a:prstGeom>
          <a:gradFill>
            <a:gsLst>
              <a:gs pos="0">
                <a:srgbClr val="94D37C"/>
              </a:gs>
              <a:gs pos="100000">
                <a:srgbClr val="53913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6"/>
          <p:cNvSpPr txBox="1">
            <a:spLocks noGrp="1"/>
          </p:cNvSpPr>
          <p:nvPr>
            <p:ph type="title"/>
          </p:nvPr>
        </p:nvSpPr>
        <p:spPr>
          <a:xfrm>
            <a:off x="895724" y="849950"/>
            <a:ext cx="102414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Flow Chart of Patient Care Process - Example</a:t>
            </a:r>
            <a:endParaRPr/>
          </a:p>
        </p:txBody>
      </p:sp>
      <p:sp>
        <p:nvSpPr>
          <p:cNvPr id="207" name="Google Shape;207;p26"/>
          <p:cNvSpPr txBox="1"/>
          <p:nvPr/>
        </p:nvSpPr>
        <p:spPr>
          <a:xfrm rot="-5400000">
            <a:off x="-2089350" y="3775875"/>
            <a:ext cx="5147400" cy="60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Patient is admitted to the emergency room</a:t>
            </a:r>
            <a:r>
              <a:rPr lang="en-US" sz="1800"/>
              <a:t> </a:t>
            </a:r>
            <a:endParaRPr sz="1800"/>
          </a:p>
        </p:txBody>
      </p:sp>
      <p:sp>
        <p:nvSpPr>
          <p:cNvPr id="208" name="Google Shape;208;p2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6"/>
          <p:cNvSpPr/>
          <p:nvPr/>
        </p:nvSpPr>
        <p:spPr>
          <a:xfrm rot="-5400000">
            <a:off x="104150" y="2120525"/>
            <a:ext cx="1577700" cy="360600"/>
          </a:xfrm>
          <a:prstGeom prst="rect">
            <a:avLst/>
          </a:prstGeom>
          <a:gradFill>
            <a:gsLst>
              <a:gs pos="0">
                <a:srgbClr val="51AB2A"/>
              </a:gs>
              <a:gs pos="100000">
                <a:srgbClr val="203E1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FFFFFF"/>
                </a:solidFill>
              </a:rPr>
              <a:t>NURSING</a:t>
            </a:r>
            <a:endParaRPr sz="2200" b="1">
              <a:solidFill>
                <a:srgbClr val="FFFFFF"/>
              </a:solidFill>
            </a:endParaRPr>
          </a:p>
        </p:txBody>
      </p:sp>
      <p:sp>
        <p:nvSpPr>
          <p:cNvPr id="210" name="Google Shape;210;p26"/>
          <p:cNvSpPr/>
          <p:nvPr/>
        </p:nvSpPr>
        <p:spPr>
          <a:xfrm rot="-5400000">
            <a:off x="104150" y="3904525"/>
            <a:ext cx="1577700" cy="360600"/>
          </a:xfrm>
          <a:prstGeom prst="rect">
            <a:avLst/>
          </a:prstGeom>
          <a:gradFill>
            <a:gsLst>
              <a:gs pos="0">
                <a:srgbClr val="3177EE"/>
              </a:gs>
              <a:gs pos="100000">
                <a:srgbClr val="113D8A"/>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FFFFFF"/>
                </a:solidFill>
              </a:rPr>
              <a:t>MEDICINE</a:t>
            </a:r>
            <a:endParaRPr sz="2200" b="1">
              <a:solidFill>
                <a:srgbClr val="FFFFFF"/>
              </a:solidFill>
            </a:endParaRPr>
          </a:p>
        </p:txBody>
      </p:sp>
      <p:sp>
        <p:nvSpPr>
          <p:cNvPr id="211" name="Google Shape;211;p26"/>
          <p:cNvSpPr/>
          <p:nvPr/>
        </p:nvSpPr>
        <p:spPr>
          <a:xfrm rot="-5400000">
            <a:off x="104150" y="5670250"/>
            <a:ext cx="1577700" cy="360600"/>
          </a:xfrm>
          <a:prstGeom prst="rect">
            <a:avLst/>
          </a:prstGeom>
          <a:gradFill>
            <a:gsLst>
              <a:gs pos="0">
                <a:srgbClr val="F3C479"/>
              </a:gs>
              <a:gs pos="100000">
                <a:srgbClr val="CD891C"/>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US" sz="2000" b="1">
                <a:solidFill>
                  <a:srgbClr val="FFFFFF"/>
                </a:solidFill>
              </a:rPr>
              <a:t>PHARMACY</a:t>
            </a:r>
            <a:endParaRPr sz="2000" b="1">
              <a:solidFill>
                <a:srgbClr val="FFFFFF"/>
              </a:solidFill>
            </a:endParaRPr>
          </a:p>
        </p:txBody>
      </p:sp>
      <p:pic>
        <p:nvPicPr>
          <p:cNvPr id="212" name="Google Shape;212;p26"/>
          <p:cNvPicPr preferRelativeResize="0"/>
          <p:nvPr/>
        </p:nvPicPr>
        <p:blipFill>
          <a:blip r:embed="rId3">
            <a:alphaModFix/>
          </a:blip>
          <a:stretch>
            <a:fillRect/>
          </a:stretch>
        </p:blipFill>
        <p:spPr>
          <a:xfrm>
            <a:off x="7324663" y="5173506"/>
            <a:ext cx="1984249" cy="1371600"/>
          </a:xfrm>
          <a:prstGeom prst="rect">
            <a:avLst/>
          </a:prstGeom>
          <a:noFill/>
          <a:ln>
            <a:noFill/>
          </a:ln>
          <a:effectLst>
            <a:outerShdw blurRad="57150" dist="38100" dir="3180000" algn="bl" rotWithShape="0">
              <a:srgbClr val="000000">
                <a:alpha val="50000"/>
              </a:srgbClr>
            </a:outerShdw>
          </a:effectLst>
        </p:spPr>
      </p:pic>
      <p:pic>
        <p:nvPicPr>
          <p:cNvPr id="213" name="Google Shape;213;p26"/>
          <p:cNvPicPr preferRelativeResize="0"/>
          <p:nvPr/>
        </p:nvPicPr>
        <p:blipFill>
          <a:blip r:embed="rId4">
            <a:alphaModFix/>
          </a:blip>
          <a:stretch>
            <a:fillRect/>
          </a:stretch>
        </p:blipFill>
        <p:spPr>
          <a:xfrm>
            <a:off x="1263613" y="1614300"/>
            <a:ext cx="2286000" cy="1371600"/>
          </a:xfrm>
          <a:prstGeom prst="rect">
            <a:avLst/>
          </a:prstGeom>
          <a:noFill/>
          <a:ln>
            <a:noFill/>
          </a:ln>
          <a:effectLst>
            <a:outerShdw blurRad="57150" dist="38100" dir="3180000" algn="bl" rotWithShape="0">
              <a:srgbClr val="000000">
                <a:alpha val="50000"/>
              </a:srgbClr>
            </a:outerShdw>
          </a:effectLst>
        </p:spPr>
      </p:pic>
      <p:pic>
        <p:nvPicPr>
          <p:cNvPr id="214" name="Google Shape;214;p26"/>
          <p:cNvPicPr preferRelativeResize="0"/>
          <p:nvPr/>
        </p:nvPicPr>
        <p:blipFill>
          <a:blip r:embed="rId5">
            <a:alphaModFix/>
          </a:blip>
          <a:stretch>
            <a:fillRect/>
          </a:stretch>
        </p:blipFill>
        <p:spPr>
          <a:xfrm>
            <a:off x="4953000" y="3389513"/>
            <a:ext cx="2286001" cy="1371600"/>
          </a:xfrm>
          <a:prstGeom prst="rect">
            <a:avLst/>
          </a:prstGeom>
          <a:noFill/>
          <a:ln>
            <a:noFill/>
          </a:ln>
          <a:effectLst>
            <a:outerShdw blurRad="57150" dist="38100" dir="3180000" algn="bl" rotWithShape="0">
              <a:srgbClr val="000000">
                <a:alpha val="50000"/>
              </a:srgbClr>
            </a:outerShdw>
          </a:effectLst>
        </p:spPr>
      </p:pic>
      <p:grpSp>
        <p:nvGrpSpPr>
          <p:cNvPr id="215" name="Google Shape;215;p26"/>
          <p:cNvGrpSpPr/>
          <p:nvPr/>
        </p:nvGrpSpPr>
        <p:grpSpPr>
          <a:xfrm>
            <a:off x="2483438" y="2593175"/>
            <a:ext cx="2285999" cy="2167938"/>
            <a:chOff x="2483438" y="2593175"/>
            <a:chExt cx="2285999" cy="2167938"/>
          </a:xfrm>
        </p:grpSpPr>
        <p:pic>
          <p:nvPicPr>
            <p:cNvPr id="216" name="Google Shape;216;p26"/>
            <p:cNvPicPr preferRelativeResize="0"/>
            <p:nvPr/>
          </p:nvPicPr>
          <p:blipFill>
            <a:blip r:embed="rId6">
              <a:alphaModFix/>
            </a:blip>
            <a:stretch>
              <a:fillRect/>
            </a:stretch>
          </p:blipFill>
          <p:spPr>
            <a:xfrm>
              <a:off x="2483438" y="3389513"/>
              <a:ext cx="2285999" cy="1371600"/>
            </a:xfrm>
            <a:prstGeom prst="rect">
              <a:avLst/>
            </a:prstGeom>
            <a:noFill/>
            <a:ln>
              <a:noFill/>
            </a:ln>
            <a:effectLst>
              <a:outerShdw blurRad="57150" dist="38100" dir="3180000" algn="bl" rotWithShape="0">
                <a:srgbClr val="000000">
                  <a:alpha val="50000"/>
                </a:srgbClr>
              </a:outerShdw>
            </a:effectLst>
          </p:spPr>
        </p:pic>
        <p:sp>
          <p:nvSpPr>
            <p:cNvPr id="217" name="Google Shape;217;p26"/>
            <p:cNvSpPr/>
            <p:nvPr/>
          </p:nvSpPr>
          <p:spPr>
            <a:xfrm>
              <a:off x="3579500" y="2593175"/>
              <a:ext cx="300300" cy="1081500"/>
            </a:xfrm>
            <a:prstGeom prst="curvedLeftArrow">
              <a:avLst>
                <a:gd name="adj1" fmla="val 25000"/>
                <a:gd name="adj2" fmla="val 50000"/>
                <a:gd name="adj3" fmla="val 25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6"/>
          <p:cNvGrpSpPr/>
          <p:nvPr/>
        </p:nvGrpSpPr>
        <p:grpSpPr>
          <a:xfrm>
            <a:off x="4592400" y="4470800"/>
            <a:ext cx="2358022" cy="2074306"/>
            <a:chOff x="4592400" y="4470800"/>
            <a:chExt cx="2358022" cy="2074306"/>
          </a:xfrm>
        </p:grpSpPr>
        <p:pic>
          <p:nvPicPr>
            <p:cNvPr id="219" name="Google Shape;219;p26"/>
            <p:cNvPicPr preferRelativeResize="0"/>
            <p:nvPr/>
          </p:nvPicPr>
          <p:blipFill rotWithShape="1">
            <a:blip r:embed="rId7">
              <a:alphaModFix/>
            </a:blip>
            <a:srcRect r="13239"/>
            <a:stretch/>
          </p:blipFill>
          <p:spPr>
            <a:xfrm>
              <a:off x="4966348" y="5173507"/>
              <a:ext cx="1984074" cy="1371600"/>
            </a:xfrm>
            <a:prstGeom prst="rect">
              <a:avLst/>
            </a:prstGeom>
            <a:noFill/>
            <a:ln>
              <a:noFill/>
            </a:ln>
            <a:effectLst>
              <a:outerShdw blurRad="57150" dist="38100" dir="3180000" algn="bl" rotWithShape="0">
                <a:srgbClr val="000000">
                  <a:alpha val="50000"/>
                </a:srgbClr>
              </a:outerShdw>
            </a:effectLst>
          </p:spPr>
        </p:pic>
        <p:sp>
          <p:nvSpPr>
            <p:cNvPr id="220" name="Google Shape;220;p26"/>
            <p:cNvSpPr/>
            <p:nvPr/>
          </p:nvSpPr>
          <p:spPr>
            <a:xfrm flipH="1">
              <a:off x="4592400" y="4470800"/>
              <a:ext cx="360600" cy="1081500"/>
            </a:xfrm>
            <a:prstGeom prst="curvedLeftArrow">
              <a:avLst>
                <a:gd name="adj1" fmla="val 25000"/>
                <a:gd name="adj2" fmla="val 50000"/>
                <a:gd name="adj3" fmla="val 25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26"/>
          <p:cNvGrpSpPr/>
          <p:nvPr/>
        </p:nvGrpSpPr>
        <p:grpSpPr>
          <a:xfrm>
            <a:off x="6107092" y="3963438"/>
            <a:ext cx="1992533" cy="2007759"/>
            <a:chOff x="6488092" y="3963438"/>
            <a:chExt cx="1992533" cy="2007759"/>
          </a:xfrm>
        </p:grpSpPr>
        <p:pic>
          <p:nvPicPr>
            <p:cNvPr id="222" name="Google Shape;222;p26"/>
            <p:cNvPicPr preferRelativeResize="0"/>
            <p:nvPr/>
          </p:nvPicPr>
          <p:blipFill>
            <a:blip r:embed="rId8">
              <a:alphaModFix/>
            </a:blip>
            <a:stretch>
              <a:fillRect/>
            </a:stretch>
          </p:blipFill>
          <p:spPr>
            <a:xfrm>
              <a:off x="6925916" y="5137816"/>
              <a:ext cx="1111175" cy="833380"/>
            </a:xfrm>
            <a:prstGeom prst="rect">
              <a:avLst/>
            </a:prstGeom>
            <a:noFill/>
            <a:ln>
              <a:noFill/>
            </a:ln>
            <a:effectLst>
              <a:outerShdw blurRad="57150" dist="38100" dir="4080000" algn="bl" rotWithShape="0">
                <a:srgbClr val="000000">
                  <a:alpha val="50000"/>
                </a:srgbClr>
              </a:outerShdw>
            </a:effectLst>
          </p:spPr>
        </p:pic>
        <p:pic>
          <p:nvPicPr>
            <p:cNvPr id="223" name="Google Shape;223;p26"/>
            <p:cNvPicPr preferRelativeResize="0"/>
            <p:nvPr/>
          </p:nvPicPr>
          <p:blipFill>
            <a:blip r:embed="rId8">
              <a:alphaModFix/>
            </a:blip>
            <a:stretch>
              <a:fillRect/>
            </a:stretch>
          </p:blipFill>
          <p:spPr>
            <a:xfrm>
              <a:off x="6925916" y="3963438"/>
              <a:ext cx="1111175" cy="833380"/>
            </a:xfrm>
            <a:prstGeom prst="rect">
              <a:avLst/>
            </a:prstGeom>
            <a:noFill/>
            <a:ln>
              <a:noFill/>
            </a:ln>
            <a:effectLst>
              <a:outerShdw blurRad="57150" dist="38100" dir="4080000" algn="bl" rotWithShape="0">
                <a:srgbClr val="000000">
                  <a:alpha val="50000"/>
                </a:srgbClr>
              </a:outerShdw>
            </a:effectLst>
          </p:spPr>
        </p:pic>
        <p:sp>
          <p:nvSpPr>
            <p:cNvPr id="224" name="Google Shape;224;p26"/>
            <p:cNvSpPr/>
            <p:nvPr/>
          </p:nvSpPr>
          <p:spPr>
            <a:xfrm>
              <a:off x="8077125" y="4360125"/>
              <a:ext cx="403500" cy="1218900"/>
            </a:xfrm>
            <a:prstGeom prst="curvedLeftArrow">
              <a:avLst>
                <a:gd name="adj1" fmla="val 25000"/>
                <a:gd name="adj2" fmla="val 50000"/>
                <a:gd name="adj3" fmla="val 2500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6488092" y="4360125"/>
              <a:ext cx="403500" cy="1218900"/>
            </a:xfrm>
            <a:prstGeom prst="curvedLeftArrow">
              <a:avLst>
                <a:gd name="adj1" fmla="val 25000"/>
                <a:gd name="adj2" fmla="val 50000"/>
                <a:gd name="adj3" fmla="val 25000"/>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26"/>
          <p:cNvGrpSpPr/>
          <p:nvPr/>
        </p:nvGrpSpPr>
        <p:grpSpPr>
          <a:xfrm>
            <a:off x="8851113" y="1615013"/>
            <a:ext cx="2286000" cy="3887888"/>
            <a:chOff x="8851113" y="1615013"/>
            <a:chExt cx="2286000" cy="3887888"/>
          </a:xfrm>
        </p:grpSpPr>
        <p:pic>
          <p:nvPicPr>
            <p:cNvPr id="227" name="Google Shape;227;p26"/>
            <p:cNvPicPr preferRelativeResize="0"/>
            <p:nvPr/>
          </p:nvPicPr>
          <p:blipFill>
            <a:blip r:embed="rId9">
              <a:alphaModFix/>
            </a:blip>
            <a:stretch>
              <a:fillRect/>
            </a:stretch>
          </p:blipFill>
          <p:spPr>
            <a:xfrm>
              <a:off x="8851113" y="1615013"/>
              <a:ext cx="2286000" cy="1371600"/>
            </a:xfrm>
            <a:prstGeom prst="rect">
              <a:avLst/>
            </a:prstGeom>
            <a:noFill/>
            <a:ln>
              <a:noFill/>
            </a:ln>
            <a:effectLst>
              <a:outerShdw blurRad="57150" dist="38100" dir="3180000" algn="bl" rotWithShape="0">
                <a:srgbClr val="000000">
                  <a:alpha val="50000"/>
                </a:srgbClr>
              </a:outerShdw>
            </a:effectLst>
          </p:spPr>
        </p:pic>
        <p:sp>
          <p:nvSpPr>
            <p:cNvPr id="228" name="Google Shape;228;p26"/>
            <p:cNvSpPr/>
            <p:nvPr/>
          </p:nvSpPr>
          <p:spPr>
            <a:xfrm rot="10800000" flipH="1">
              <a:off x="9365624" y="2799300"/>
              <a:ext cx="429300" cy="2703600"/>
            </a:xfrm>
            <a:prstGeom prst="curvedLeftArrow">
              <a:avLst>
                <a:gd name="adj1" fmla="val 25000"/>
                <a:gd name="adj2" fmla="val 50000"/>
                <a:gd name="adj3" fmla="val 25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1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1000"/>
                                        <p:tgtEl>
                                          <p:spTgt spid="2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1000"/>
                                        <p:tgtEl>
                                          <p:spTgt spid="2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1"/>
                                        </p:tgtEl>
                                        <p:attrNameLst>
                                          <p:attrName>style.visibility</p:attrName>
                                        </p:attrNameLst>
                                      </p:cBhvr>
                                      <p:to>
                                        <p:strVal val="visible"/>
                                      </p:to>
                                    </p:set>
                                    <p:animEffect transition="in" filter="fade">
                                      <p:cBhvr>
                                        <p:cTn id="27" dur="1000"/>
                                        <p:tgtEl>
                                          <p:spTgt spid="2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2"/>
                                        </p:tgtEl>
                                        <p:attrNameLst>
                                          <p:attrName>style.visibility</p:attrName>
                                        </p:attrNameLst>
                                      </p:cBhvr>
                                      <p:to>
                                        <p:strVal val="visible"/>
                                      </p:to>
                                    </p:set>
                                    <p:animEffect transition="in" filter="fade">
                                      <p:cBhvr>
                                        <p:cTn id="32" dur="1000"/>
                                        <p:tgtEl>
                                          <p:spTgt spid="2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title"/>
          </p:nvPr>
        </p:nvSpPr>
        <p:spPr>
          <a:xfrm>
            <a:off x="3198900" y="2966700"/>
            <a:ext cx="5794200" cy="924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4800"/>
              <a:t>How Did We Do It?</a:t>
            </a:r>
            <a:endParaRPr sz="4800"/>
          </a:p>
        </p:txBody>
      </p:sp>
      <p:sp>
        <p:nvSpPr>
          <p:cNvPr id="234" name="Google Shape;234;p2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28"/>
          <p:cNvPicPr preferRelativeResize="0"/>
          <p:nvPr/>
        </p:nvPicPr>
        <p:blipFill>
          <a:blip r:embed="rId3">
            <a:alphaModFix/>
          </a:blip>
          <a:stretch>
            <a:fillRect/>
          </a:stretch>
        </p:blipFill>
        <p:spPr>
          <a:xfrm>
            <a:off x="4382313" y="1883425"/>
            <a:ext cx="7625923" cy="4766202"/>
          </a:xfrm>
          <a:prstGeom prst="rect">
            <a:avLst/>
          </a:prstGeom>
          <a:noFill/>
          <a:ln>
            <a:noFill/>
          </a:ln>
        </p:spPr>
      </p:pic>
      <p:sp>
        <p:nvSpPr>
          <p:cNvPr id="241" name="Google Shape;241;p28"/>
          <p:cNvSpPr/>
          <p:nvPr/>
        </p:nvSpPr>
        <p:spPr>
          <a:xfrm>
            <a:off x="5618000" y="5624075"/>
            <a:ext cx="5002500" cy="9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 name="Google Shape;242;p28"/>
          <p:cNvPicPr preferRelativeResize="0"/>
          <p:nvPr/>
        </p:nvPicPr>
        <p:blipFill>
          <a:blip r:embed="rId4">
            <a:alphaModFix/>
          </a:blip>
          <a:stretch>
            <a:fillRect/>
          </a:stretch>
        </p:blipFill>
        <p:spPr>
          <a:xfrm>
            <a:off x="5680850" y="5728213"/>
            <a:ext cx="4876800" cy="695325"/>
          </a:xfrm>
          <a:prstGeom prst="rect">
            <a:avLst/>
          </a:prstGeom>
          <a:noFill/>
          <a:ln>
            <a:noFill/>
          </a:ln>
        </p:spPr>
      </p:pic>
      <p:sp>
        <p:nvSpPr>
          <p:cNvPr id="243" name="Google Shape;243;p28"/>
          <p:cNvSpPr txBox="1"/>
          <p:nvPr/>
        </p:nvSpPr>
        <p:spPr>
          <a:xfrm>
            <a:off x="295725" y="2112025"/>
            <a:ext cx="4086600" cy="38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Binghamton University’s </a:t>
            </a:r>
            <a:r>
              <a:rPr lang="en-US" sz="2400" u="sng">
                <a:solidFill>
                  <a:srgbClr val="1C4587"/>
                </a:solidFill>
              </a:rPr>
              <a:t>my.binghamton.edu</a:t>
            </a:r>
            <a:r>
              <a:rPr lang="en-US" sz="2400"/>
              <a:t> “portal” is developed around a custom open source engine called “Graphene”.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Graphene allows for the rapid development and deployment of “Micro” Applications.</a:t>
            </a:r>
            <a:endParaRPr sz="2400"/>
          </a:p>
        </p:txBody>
      </p:sp>
      <p:sp>
        <p:nvSpPr>
          <p:cNvPr id="244" name="Google Shape;244;p28"/>
          <p:cNvSpPr txBox="1">
            <a:spLocks noGrp="1"/>
          </p:cNvSpPr>
          <p:nvPr>
            <p:ph type="title"/>
          </p:nvPr>
        </p:nvSpPr>
        <p:spPr>
          <a:xfrm>
            <a:off x="2837250" y="714250"/>
            <a:ext cx="6517500" cy="924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4800"/>
              <a:t>Some Background...</a:t>
            </a:r>
            <a:endParaRPr sz="4800"/>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txBox="1"/>
          <p:nvPr/>
        </p:nvSpPr>
        <p:spPr>
          <a:xfrm>
            <a:off x="835650" y="573875"/>
            <a:ext cx="10520700" cy="8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2"/>
                </a:solidFill>
              </a:rPr>
              <a:t>2018 - 2019: How do we build ePATIENT Training EMR?</a:t>
            </a:r>
            <a:endParaRPr sz="2800" b="1">
              <a:solidFill>
                <a:schemeClr val="dk2"/>
              </a:solidFill>
            </a:endParaRPr>
          </a:p>
        </p:txBody>
      </p:sp>
      <p:graphicFrame>
        <p:nvGraphicFramePr>
          <p:cNvPr id="251" name="Google Shape;251;p29"/>
          <p:cNvGraphicFramePr/>
          <p:nvPr/>
        </p:nvGraphicFramePr>
        <p:xfrm>
          <a:off x="598463" y="1375775"/>
          <a:ext cx="3000000" cy="3000000"/>
        </p:xfrm>
        <a:graphic>
          <a:graphicData uri="http://schemas.openxmlformats.org/drawingml/2006/table">
            <a:tbl>
              <a:tblPr>
                <a:noFill/>
                <a:tableStyleId>{725FFC55-FAC8-4D34-BFDC-51712A3D578A}</a:tableStyleId>
              </a:tblPr>
              <a:tblGrid>
                <a:gridCol w="1142400">
                  <a:extLst>
                    <a:ext uri="{9D8B030D-6E8A-4147-A177-3AD203B41FA5}">
                      <a16:colId xmlns:a16="http://schemas.microsoft.com/office/drawing/2014/main" val="20000"/>
                    </a:ext>
                  </a:extLst>
                </a:gridCol>
                <a:gridCol w="4925100">
                  <a:extLst>
                    <a:ext uri="{9D8B030D-6E8A-4147-A177-3AD203B41FA5}">
                      <a16:colId xmlns:a16="http://schemas.microsoft.com/office/drawing/2014/main" val="20001"/>
                    </a:ext>
                  </a:extLst>
                </a:gridCol>
                <a:gridCol w="4927575">
                  <a:extLst>
                    <a:ext uri="{9D8B030D-6E8A-4147-A177-3AD203B41FA5}">
                      <a16:colId xmlns:a16="http://schemas.microsoft.com/office/drawing/2014/main" val="20002"/>
                    </a:ext>
                  </a:extLst>
                </a:gridCol>
              </a:tblGrid>
              <a:tr h="782600">
                <a:tc>
                  <a:txBody>
                    <a:bodyPr/>
                    <a:lstStyle/>
                    <a:p>
                      <a:pPr marL="0" lvl="0" indent="0" algn="l" rtl="0">
                        <a:spcBef>
                          <a:spcPts val="0"/>
                        </a:spcBef>
                        <a:spcAft>
                          <a:spcPts val="0"/>
                        </a:spcAft>
                        <a:buNone/>
                      </a:pPr>
                      <a:endParaRPr sz="2400"/>
                    </a:p>
                  </a:txBody>
                  <a:tcPr marL="91425" marR="91425" marT="91425" marB="91425"/>
                </a:tc>
                <a:tc>
                  <a:txBody>
                    <a:bodyPr/>
                    <a:lstStyle/>
                    <a:p>
                      <a:pPr marL="0" lvl="0" indent="0" algn="l" rtl="0">
                        <a:spcBef>
                          <a:spcPts val="0"/>
                        </a:spcBef>
                        <a:spcAft>
                          <a:spcPts val="0"/>
                        </a:spcAft>
                        <a:buNone/>
                      </a:pPr>
                      <a:r>
                        <a:rPr lang="en-US" sz="2400" b="1"/>
                        <a:t>Build ePATIENT in Graphene</a:t>
                      </a:r>
                      <a:endParaRPr sz="2400" b="1"/>
                    </a:p>
                  </a:txBody>
                  <a:tcPr marL="91425" marR="91425" marT="91425" marB="91425"/>
                </a:tc>
                <a:tc>
                  <a:txBody>
                    <a:bodyPr/>
                    <a:lstStyle/>
                    <a:p>
                      <a:pPr marL="0" lvl="0" indent="0" algn="l" rtl="0">
                        <a:spcBef>
                          <a:spcPts val="0"/>
                        </a:spcBef>
                        <a:spcAft>
                          <a:spcPts val="0"/>
                        </a:spcAft>
                        <a:buNone/>
                      </a:pPr>
                      <a:r>
                        <a:rPr lang="en-US" sz="2400" b="1"/>
                        <a:t>Build ePATIENT as a fully custom standalone application</a:t>
                      </a:r>
                      <a:endParaRPr sz="2400" b="1"/>
                    </a:p>
                  </a:txBody>
                  <a:tcPr marL="91425" marR="91425" marT="91425" marB="91425"/>
                </a:tc>
                <a:extLst>
                  <a:ext uri="{0D108BD9-81ED-4DB2-BD59-A6C34878D82A}">
                    <a16:rowId xmlns:a16="http://schemas.microsoft.com/office/drawing/2014/main" val="10000"/>
                  </a:ext>
                </a:extLst>
              </a:tr>
              <a:tr h="1602900">
                <a:tc>
                  <a:txBody>
                    <a:bodyPr/>
                    <a:lstStyle/>
                    <a:p>
                      <a:pPr marL="0" lvl="0" indent="0" algn="l" rtl="0">
                        <a:spcBef>
                          <a:spcPts val="0"/>
                        </a:spcBef>
                        <a:spcAft>
                          <a:spcPts val="0"/>
                        </a:spcAft>
                        <a:buNone/>
                      </a:pPr>
                      <a:r>
                        <a:rPr lang="en-US" sz="2400" b="1"/>
                        <a:t>PROS</a:t>
                      </a:r>
                      <a:endParaRPr sz="2400" b="1"/>
                    </a:p>
                  </a:txBody>
                  <a:tcPr marL="91425" marR="91425" marT="91425" marB="91425">
                    <a:solidFill>
                      <a:srgbClr val="D9EAD3"/>
                    </a:solidFill>
                  </a:tcPr>
                </a:tc>
                <a:tc>
                  <a:txBody>
                    <a:bodyPr/>
                    <a:lstStyle/>
                    <a:p>
                      <a:pPr marL="457200" lvl="0" indent="-381000" algn="l" rtl="0">
                        <a:spcBef>
                          <a:spcPts val="0"/>
                        </a:spcBef>
                        <a:spcAft>
                          <a:spcPts val="0"/>
                        </a:spcAft>
                        <a:buSzPts val="2400"/>
                        <a:buChar char="●"/>
                      </a:pPr>
                      <a:r>
                        <a:rPr lang="en-US" sz="2400"/>
                        <a:t>Development Time is DRASTICALLY Reduced</a:t>
                      </a:r>
                      <a:endParaRPr sz="2400"/>
                    </a:p>
                    <a:p>
                      <a:pPr marL="457200" lvl="0" indent="-381000" algn="l" rtl="0">
                        <a:spcBef>
                          <a:spcPts val="0"/>
                        </a:spcBef>
                        <a:spcAft>
                          <a:spcPts val="0"/>
                        </a:spcAft>
                        <a:buSzPts val="2400"/>
                        <a:buChar char="●"/>
                      </a:pPr>
                      <a:r>
                        <a:rPr lang="en-US" sz="2400"/>
                        <a:t>The Infrastructure is already in place</a:t>
                      </a:r>
                      <a:endParaRPr sz="2400"/>
                    </a:p>
                    <a:p>
                      <a:pPr marL="457200" lvl="0" indent="-381000" algn="l" rtl="0">
                        <a:spcBef>
                          <a:spcPts val="0"/>
                        </a:spcBef>
                        <a:spcAft>
                          <a:spcPts val="0"/>
                        </a:spcAft>
                        <a:buSzPts val="2400"/>
                        <a:buChar char="●"/>
                      </a:pPr>
                      <a:r>
                        <a:rPr lang="en-US" sz="2400"/>
                        <a:t>We can always migrate the code to a fully custom app at a later date.</a:t>
                      </a:r>
                      <a:endParaRPr sz="2400"/>
                    </a:p>
                  </a:txBody>
                  <a:tcPr marL="91425" marR="91425" marT="91425" marB="91425">
                    <a:solidFill>
                      <a:srgbClr val="D9EAD3"/>
                    </a:solidFill>
                  </a:tcPr>
                </a:tc>
                <a:tc>
                  <a:txBody>
                    <a:bodyPr/>
                    <a:lstStyle/>
                    <a:p>
                      <a:pPr marL="457200" lvl="0" indent="-381000" algn="l" rtl="0">
                        <a:spcBef>
                          <a:spcPts val="0"/>
                        </a:spcBef>
                        <a:spcAft>
                          <a:spcPts val="0"/>
                        </a:spcAft>
                        <a:buSzPts val="2400"/>
                        <a:buChar char="●"/>
                      </a:pPr>
                      <a:r>
                        <a:rPr lang="en-US" sz="2400"/>
                        <a:t>We can theoretically make it do absolutely anything</a:t>
                      </a:r>
                      <a:endParaRPr sz="2400"/>
                    </a:p>
                    <a:p>
                      <a:pPr marL="457200" lvl="0" indent="-381000" algn="l" rtl="0">
                        <a:spcBef>
                          <a:spcPts val="0"/>
                        </a:spcBef>
                        <a:spcAft>
                          <a:spcPts val="0"/>
                        </a:spcAft>
                        <a:buSzPts val="2400"/>
                        <a:buChar char="●"/>
                      </a:pPr>
                      <a:r>
                        <a:rPr lang="en-US" sz="2400"/>
                        <a:t>We can theoretically make it support federated Single-Sign-On for use at multiple schools.</a:t>
                      </a:r>
                      <a:endParaRPr sz="2400"/>
                    </a:p>
                  </a:txBody>
                  <a:tcPr marL="91425" marR="91425" marT="91425" marB="91425">
                    <a:solidFill>
                      <a:srgbClr val="D9EAD3"/>
                    </a:solidFill>
                  </a:tcPr>
                </a:tc>
                <a:extLst>
                  <a:ext uri="{0D108BD9-81ED-4DB2-BD59-A6C34878D82A}">
                    <a16:rowId xmlns:a16="http://schemas.microsoft.com/office/drawing/2014/main" val="10001"/>
                  </a:ext>
                </a:extLst>
              </a:tr>
              <a:tr h="1189000">
                <a:tc>
                  <a:txBody>
                    <a:bodyPr/>
                    <a:lstStyle/>
                    <a:p>
                      <a:pPr marL="0" lvl="0" indent="0" algn="l" rtl="0">
                        <a:spcBef>
                          <a:spcPts val="0"/>
                        </a:spcBef>
                        <a:spcAft>
                          <a:spcPts val="0"/>
                        </a:spcAft>
                        <a:buNone/>
                      </a:pPr>
                      <a:r>
                        <a:rPr lang="en-US" sz="2400" b="1"/>
                        <a:t>CONS</a:t>
                      </a:r>
                      <a:endParaRPr sz="2400" b="1"/>
                    </a:p>
                  </a:txBody>
                  <a:tcPr marL="91425" marR="91425" marT="91425" marB="91425">
                    <a:solidFill>
                      <a:srgbClr val="F4CCCC"/>
                    </a:solidFill>
                  </a:tcPr>
                </a:tc>
                <a:tc>
                  <a:txBody>
                    <a:bodyPr/>
                    <a:lstStyle/>
                    <a:p>
                      <a:pPr marL="457200" lvl="0" indent="-381000" algn="l" rtl="0">
                        <a:spcBef>
                          <a:spcPts val="0"/>
                        </a:spcBef>
                        <a:spcAft>
                          <a:spcPts val="0"/>
                        </a:spcAft>
                        <a:buSzPts val="2400"/>
                        <a:buChar char="●"/>
                      </a:pPr>
                      <a:r>
                        <a:rPr lang="en-US" sz="2400"/>
                        <a:t>Makes it harder to deploy at schools other than Binghamton University. (w/o Graphene)</a:t>
                      </a:r>
                      <a:endParaRPr sz="2400"/>
                    </a:p>
                  </a:txBody>
                  <a:tcPr marL="91425" marR="91425" marT="91425" marB="91425">
                    <a:solidFill>
                      <a:srgbClr val="F4CCCC"/>
                    </a:solidFill>
                  </a:tcPr>
                </a:tc>
                <a:tc>
                  <a:txBody>
                    <a:bodyPr/>
                    <a:lstStyle/>
                    <a:p>
                      <a:pPr marL="457200" lvl="0" indent="-381000" algn="l" rtl="0">
                        <a:spcBef>
                          <a:spcPts val="0"/>
                        </a:spcBef>
                        <a:spcAft>
                          <a:spcPts val="0"/>
                        </a:spcAft>
                        <a:buSzPts val="2400"/>
                        <a:buChar char="●"/>
                      </a:pPr>
                      <a:r>
                        <a:rPr lang="en-US" sz="2400"/>
                        <a:t>$20K isn’t enough money to build a fully custom standalone EMR.</a:t>
                      </a:r>
                      <a:endParaRPr sz="2400"/>
                    </a:p>
                  </a:txBody>
                  <a:tcPr marL="91425" marR="91425" marT="91425" marB="91425">
                    <a:solidFill>
                      <a:srgbClr val="F4CCCC"/>
                    </a:solidFill>
                  </a:tcPr>
                </a:tc>
                <a:extLst>
                  <a:ext uri="{0D108BD9-81ED-4DB2-BD59-A6C34878D82A}">
                    <a16:rowId xmlns:a16="http://schemas.microsoft.com/office/drawing/2014/main" val="10002"/>
                  </a:ext>
                </a:extLst>
              </a:tr>
            </a:tbl>
          </a:graphicData>
        </a:graphic>
      </p:graphicFrame>
      <p:sp>
        <p:nvSpPr>
          <p:cNvPr id="252" name="Google Shape;252;p29"/>
          <p:cNvSpPr/>
          <p:nvPr/>
        </p:nvSpPr>
        <p:spPr>
          <a:xfrm>
            <a:off x="1466700" y="1228875"/>
            <a:ext cx="5408400" cy="5184900"/>
          </a:xfrm>
          <a:prstGeom prst="roundRect">
            <a:avLst>
              <a:gd name="adj" fmla="val 16667"/>
            </a:avLst>
          </a:prstGeom>
          <a:noFill/>
          <a:ln w="1143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p:nvPr/>
        </p:nvSpPr>
        <p:spPr>
          <a:xfrm>
            <a:off x="9479700" y="844725"/>
            <a:ext cx="1597500" cy="17940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Database</a:t>
            </a:r>
            <a:endParaRPr sz="2400"/>
          </a:p>
        </p:txBody>
      </p:sp>
      <p:sp>
        <p:nvSpPr>
          <p:cNvPr id="259" name="Google Shape;259;p30"/>
          <p:cNvSpPr/>
          <p:nvPr/>
        </p:nvSpPr>
        <p:spPr>
          <a:xfrm>
            <a:off x="6147950" y="1148175"/>
            <a:ext cx="2317800" cy="120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ePATIENT API Server</a:t>
            </a:r>
            <a:endParaRPr sz="2400"/>
          </a:p>
        </p:txBody>
      </p:sp>
      <p:sp>
        <p:nvSpPr>
          <p:cNvPr id="260" name="Google Shape;260;p30"/>
          <p:cNvSpPr/>
          <p:nvPr/>
        </p:nvSpPr>
        <p:spPr>
          <a:xfrm>
            <a:off x="5640900" y="3301825"/>
            <a:ext cx="2317800" cy="1204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myBinghamton / Graphene</a:t>
            </a:r>
            <a:endParaRPr sz="2400">
              <a:solidFill>
                <a:srgbClr val="FFFFFF"/>
              </a:solidFill>
            </a:endParaRPr>
          </a:p>
        </p:txBody>
      </p:sp>
      <p:sp>
        <p:nvSpPr>
          <p:cNvPr id="261" name="Google Shape;261;p30"/>
          <p:cNvSpPr/>
          <p:nvPr/>
        </p:nvSpPr>
        <p:spPr>
          <a:xfrm>
            <a:off x="9158875" y="3301825"/>
            <a:ext cx="2317800" cy="1204800"/>
          </a:xfrm>
          <a:prstGeom prst="rect">
            <a:avLst/>
          </a:prstGeom>
          <a:solidFill>
            <a:srgbClr val="005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myBuffalo / Graphene??</a:t>
            </a:r>
            <a:endParaRPr sz="2400">
              <a:solidFill>
                <a:srgbClr val="FFFFFF"/>
              </a:solidFill>
            </a:endParaRPr>
          </a:p>
        </p:txBody>
      </p:sp>
      <p:sp>
        <p:nvSpPr>
          <p:cNvPr id="262" name="Google Shape;262;p30"/>
          <p:cNvSpPr/>
          <p:nvPr/>
        </p:nvSpPr>
        <p:spPr>
          <a:xfrm>
            <a:off x="5099250" y="5251350"/>
            <a:ext cx="1433400" cy="77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3" name="Google Shape;263;p30"/>
          <p:cNvSpPr/>
          <p:nvPr/>
        </p:nvSpPr>
        <p:spPr>
          <a:xfrm flipH="1">
            <a:off x="5099250" y="6016396"/>
            <a:ext cx="1779162" cy="571354"/>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5225147" y="5352291"/>
            <a:ext cx="1181400" cy="57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5" name="Google Shape;265;p30"/>
          <p:cNvSpPr/>
          <p:nvPr/>
        </p:nvSpPr>
        <p:spPr>
          <a:xfrm>
            <a:off x="7342420" y="5251350"/>
            <a:ext cx="1433400" cy="77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6" name="Google Shape;266;p30"/>
          <p:cNvSpPr/>
          <p:nvPr/>
        </p:nvSpPr>
        <p:spPr>
          <a:xfrm flipH="1">
            <a:off x="7342420" y="6016396"/>
            <a:ext cx="1779162" cy="571354"/>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7468318" y="5352291"/>
            <a:ext cx="1181400" cy="57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8" name="Google Shape;268;p30"/>
          <p:cNvSpPr/>
          <p:nvPr/>
        </p:nvSpPr>
        <p:spPr>
          <a:xfrm>
            <a:off x="9580588" y="5251350"/>
            <a:ext cx="1433400" cy="77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9" name="Google Shape;269;p30"/>
          <p:cNvSpPr/>
          <p:nvPr/>
        </p:nvSpPr>
        <p:spPr>
          <a:xfrm flipH="1">
            <a:off x="9580588" y="6016396"/>
            <a:ext cx="1779162" cy="571354"/>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9706485" y="5352291"/>
            <a:ext cx="1181400" cy="57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cxnSp>
        <p:nvCxnSpPr>
          <p:cNvPr id="271" name="Google Shape;271;p30"/>
          <p:cNvCxnSpPr>
            <a:stCxn id="260" idx="0"/>
            <a:endCxn id="259" idx="2"/>
          </p:cNvCxnSpPr>
          <p:nvPr/>
        </p:nvCxnSpPr>
        <p:spPr>
          <a:xfrm rot="10800000" flipH="1">
            <a:off x="6799800" y="2352925"/>
            <a:ext cx="507000" cy="948900"/>
          </a:xfrm>
          <a:prstGeom prst="straightConnector1">
            <a:avLst/>
          </a:prstGeom>
          <a:noFill/>
          <a:ln w="38100" cap="flat" cmpd="sng">
            <a:solidFill>
              <a:srgbClr val="000000"/>
            </a:solidFill>
            <a:prstDash val="solid"/>
            <a:round/>
            <a:headEnd type="triangle" w="med" len="med"/>
            <a:tailEnd type="triangle" w="med" len="med"/>
          </a:ln>
        </p:spPr>
      </p:cxnSp>
      <p:cxnSp>
        <p:nvCxnSpPr>
          <p:cNvPr id="272" name="Google Shape;272;p30"/>
          <p:cNvCxnSpPr>
            <a:stCxn id="261" idx="0"/>
            <a:endCxn id="259" idx="2"/>
          </p:cNvCxnSpPr>
          <p:nvPr/>
        </p:nvCxnSpPr>
        <p:spPr>
          <a:xfrm rot="10800000">
            <a:off x="7306975" y="2352925"/>
            <a:ext cx="3010800" cy="948900"/>
          </a:xfrm>
          <a:prstGeom prst="straightConnector1">
            <a:avLst/>
          </a:prstGeom>
          <a:noFill/>
          <a:ln w="38100" cap="flat" cmpd="sng">
            <a:solidFill>
              <a:srgbClr val="000000"/>
            </a:solidFill>
            <a:prstDash val="solid"/>
            <a:round/>
            <a:headEnd type="triangle" w="med" len="med"/>
            <a:tailEnd type="triangle" w="med" len="med"/>
          </a:ln>
        </p:spPr>
      </p:cxnSp>
      <p:cxnSp>
        <p:nvCxnSpPr>
          <p:cNvPr id="273" name="Google Shape;273;p30"/>
          <p:cNvCxnSpPr>
            <a:stCxn id="258" idx="2"/>
            <a:endCxn id="259" idx="3"/>
          </p:cNvCxnSpPr>
          <p:nvPr/>
        </p:nvCxnSpPr>
        <p:spPr>
          <a:xfrm flipH="1">
            <a:off x="8465700" y="1741725"/>
            <a:ext cx="1014000" cy="9000"/>
          </a:xfrm>
          <a:prstGeom prst="straightConnector1">
            <a:avLst/>
          </a:prstGeom>
          <a:noFill/>
          <a:ln w="38100" cap="flat" cmpd="sng">
            <a:solidFill>
              <a:srgbClr val="000000"/>
            </a:solidFill>
            <a:prstDash val="solid"/>
            <a:round/>
            <a:headEnd type="triangle" w="med" len="med"/>
            <a:tailEnd type="triangle" w="med" len="med"/>
          </a:ln>
        </p:spPr>
      </p:cxnSp>
      <p:cxnSp>
        <p:nvCxnSpPr>
          <p:cNvPr id="274" name="Google Shape;274;p30"/>
          <p:cNvCxnSpPr>
            <a:stCxn id="262" idx="0"/>
            <a:endCxn id="260" idx="2"/>
          </p:cNvCxnSpPr>
          <p:nvPr/>
        </p:nvCxnSpPr>
        <p:spPr>
          <a:xfrm rot="10800000" flipH="1">
            <a:off x="5815950" y="4506750"/>
            <a:ext cx="984000" cy="744600"/>
          </a:xfrm>
          <a:prstGeom prst="straightConnector1">
            <a:avLst/>
          </a:prstGeom>
          <a:noFill/>
          <a:ln w="38100" cap="flat" cmpd="sng">
            <a:solidFill>
              <a:srgbClr val="000000"/>
            </a:solidFill>
            <a:prstDash val="solid"/>
            <a:round/>
            <a:headEnd type="triangle" w="med" len="med"/>
            <a:tailEnd type="triangle" w="med" len="med"/>
          </a:ln>
        </p:spPr>
      </p:cxnSp>
      <p:cxnSp>
        <p:nvCxnSpPr>
          <p:cNvPr id="275" name="Google Shape;275;p30"/>
          <p:cNvCxnSpPr>
            <a:stCxn id="265" idx="0"/>
            <a:endCxn id="260" idx="2"/>
          </p:cNvCxnSpPr>
          <p:nvPr/>
        </p:nvCxnSpPr>
        <p:spPr>
          <a:xfrm rot="10800000">
            <a:off x="6799720" y="4506750"/>
            <a:ext cx="1259400" cy="744600"/>
          </a:xfrm>
          <a:prstGeom prst="straightConnector1">
            <a:avLst/>
          </a:prstGeom>
          <a:noFill/>
          <a:ln w="38100" cap="flat" cmpd="sng">
            <a:solidFill>
              <a:srgbClr val="000000"/>
            </a:solidFill>
            <a:prstDash val="solid"/>
            <a:round/>
            <a:headEnd type="triangle" w="med" len="med"/>
            <a:tailEnd type="triangle" w="med" len="med"/>
          </a:ln>
        </p:spPr>
      </p:cxnSp>
      <p:cxnSp>
        <p:nvCxnSpPr>
          <p:cNvPr id="276" name="Google Shape;276;p30"/>
          <p:cNvCxnSpPr>
            <a:stCxn id="268" idx="0"/>
            <a:endCxn id="261" idx="2"/>
          </p:cNvCxnSpPr>
          <p:nvPr/>
        </p:nvCxnSpPr>
        <p:spPr>
          <a:xfrm rot="10800000" flipH="1">
            <a:off x="10297288" y="4506750"/>
            <a:ext cx="20400" cy="744600"/>
          </a:xfrm>
          <a:prstGeom prst="straightConnector1">
            <a:avLst/>
          </a:prstGeom>
          <a:noFill/>
          <a:ln w="38100" cap="flat" cmpd="sng">
            <a:solidFill>
              <a:srgbClr val="000000"/>
            </a:solidFill>
            <a:prstDash val="solid"/>
            <a:round/>
            <a:headEnd type="triangle" w="med" len="med"/>
            <a:tailEnd type="triangle" w="med" len="med"/>
          </a:ln>
        </p:spPr>
      </p:cxnSp>
      <p:sp>
        <p:nvSpPr>
          <p:cNvPr id="277" name="Google Shape;277;p30"/>
          <p:cNvSpPr txBox="1"/>
          <p:nvPr/>
        </p:nvSpPr>
        <p:spPr>
          <a:xfrm>
            <a:off x="288100" y="918325"/>
            <a:ext cx="4098900" cy="56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dk2"/>
                </a:solidFill>
              </a:rPr>
              <a:t>ePATIENT 1.0 Architecture</a:t>
            </a:r>
            <a:endParaRPr sz="3600" b="1">
              <a:solidFill>
                <a:schemeClr val="dk2"/>
              </a:solidFill>
            </a:endParaRPr>
          </a:p>
          <a:p>
            <a:pPr marL="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r>
              <a:rPr lang="en-US" sz="3000"/>
              <a:t>ePATIENT User Interface Runs as a MicroApplication within Graphene</a:t>
            </a:r>
            <a:endParaRPr sz="3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txBox="1"/>
          <p:nvPr/>
        </p:nvSpPr>
        <p:spPr>
          <a:xfrm>
            <a:off x="835650" y="573875"/>
            <a:ext cx="10520700" cy="8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dk2"/>
                </a:solidFill>
              </a:rPr>
              <a:t>2019 - 2020: NOW How do we build ePATIENT Training EMR?</a:t>
            </a:r>
            <a:endParaRPr sz="2800" b="1">
              <a:solidFill>
                <a:schemeClr val="dk2"/>
              </a:solidFill>
            </a:endParaRPr>
          </a:p>
        </p:txBody>
      </p:sp>
      <p:graphicFrame>
        <p:nvGraphicFramePr>
          <p:cNvPr id="284" name="Google Shape;284;p31"/>
          <p:cNvGraphicFramePr/>
          <p:nvPr/>
        </p:nvGraphicFramePr>
        <p:xfrm>
          <a:off x="598463" y="1375775"/>
          <a:ext cx="3000000" cy="3000000"/>
        </p:xfrm>
        <a:graphic>
          <a:graphicData uri="http://schemas.openxmlformats.org/drawingml/2006/table">
            <a:tbl>
              <a:tblPr>
                <a:noFill/>
                <a:tableStyleId>{725FFC55-FAC8-4D34-BFDC-51712A3D578A}</a:tableStyleId>
              </a:tblPr>
              <a:tblGrid>
                <a:gridCol w="1142400">
                  <a:extLst>
                    <a:ext uri="{9D8B030D-6E8A-4147-A177-3AD203B41FA5}">
                      <a16:colId xmlns:a16="http://schemas.microsoft.com/office/drawing/2014/main" val="20000"/>
                    </a:ext>
                  </a:extLst>
                </a:gridCol>
                <a:gridCol w="4925100">
                  <a:extLst>
                    <a:ext uri="{9D8B030D-6E8A-4147-A177-3AD203B41FA5}">
                      <a16:colId xmlns:a16="http://schemas.microsoft.com/office/drawing/2014/main" val="20001"/>
                    </a:ext>
                  </a:extLst>
                </a:gridCol>
                <a:gridCol w="4927575">
                  <a:extLst>
                    <a:ext uri="{9D8B030D-6E8A-4147-A177-3AD203B41FA5}">
                      <a16:colId xmlns:a16="http://schemas.microsoft.com/office/drawing/2014/main" val="20002"/>
                    </a:ext>
                  </a:extLst>
                </a:gridCol>
              </a:tblGrid>
              <a:tr h="782600">
                <a:tc>
                  <a:txBody>
                    <a:bodyPr/>
                    <a:lstStyle/>
                    <a:p>
                      <a:pPr marL="0" lvl="0" indent="0" algn="l" rtl="0">
                        <a:spcBef>
                          <a:spcPts val="0"/>
                        </a:spcBef>
                        <a:spcAft>
                          <a:spcPts val="0"/>
                        </a:spcAft>
                        <a:buNone/>
                      </a:pPr>
                      <a:endParaRPr sz="2400"/>
                    </a:p>
                  </a:txBody>
                  <a:tcPr marL="91425" marR="91425" marT="91425" marB="91425"/>
                </a:tc>
                <a:tc>
                  <a:txBody>
                    <a:bodyPr/>
                    <a:lstStyle/>
                    <a:p>
                      <a:pPr marL="0" lvl="0" indent="0" algn="l" rtl="0">
                        <a:spcBef>
                          <a:spcPts val="0"/>
                        </a:spcBef>
                        <a:spcAft>
                          <a:spcPts val="0"/>
                        </a:spcAft>
                        <a:buNone/>
                      </a:pPr>
                      <a:r>
                        <a:rPr lang="en-US" sz="2400" b="1"/>
                        <a:t>Build ePATIENT in Graphene</a:t>
                      </a:r>
                      <a:endParaRPr sz="2400" b="1"/>
                    </a:p>
                  </a:txBody>
                  <a:tcPr marL="91425" marR="91425" marT="91425" marB="91425"/>
                </a:tc>
                <a:tc>
                  <a:txBody>
                    <a:bodyPr/>
                    <a:lstStyle/>
                    <a:p>
                      <a:pPr marL="0" lvl="0" indent="0" algn="l" rtl="0">
                        <a:spcBef>
                          <a:spcPts val="0"/>
                        </a:spcBef>
                        <a:spcAft>
                          <a:spcPts val="0"/>
                        </a:spcAft>
                        <a:buNone/>
                      </a:pPr>
                      <a:r>
                        <a:rPr lang="en-US" sz="2400" b="1"/>
                        <a:t>Build ePATIENT as a fully custom standalone application</a:t>
                      </a:r>
                      <a:endParaRPr sz="2400" b="1"/>
                    </a:p>
                  </a:txBody>
                  <a:tcPr marL="91425" marR="91425" marT="91425" marB="91425"/>
                </a:tc>
                <a:extLst>
                  <a:ext uri="{0D108BD9-81ED-4DB2-BD59-A6C34878D82A}">
                    <a16:rowId xmlns:a16="http://schemas.microsoft.com/office/drawing/2014/main" val="10000"/>
                  </a:ext>
                </a:extLst>
              </a:tr>
              <a:tr h="1602900">
                <a:tc>
                  <a:txBody>
                    <a:bodyPr/>
                    <a:lstStyle/>
                    <a:p>
                      <a:pPr marL="0" lvl="0" indent="0" algn="l" rtl="0">
                        <a:spcBef>
                          <a:spcPts val="0"/>
                        </a:spcBef>
                        <a:spcAft>
                          <a:spcPts val="0"/>
                        </a:spcAft>
                        <a:buNone/>
                      </a:pPr>
                      <a:r>
                        <a:rPr lang="en-US" sz="2400" b="1"/>
                        <a:t>PROS</a:t>
                      </a:r>
                      <a:endParaRPr sz="2400" b="1"/>
                    </a:p>
                  </a:txBody>
                  <a:tcPr marL="91425" marR="91425" marT="91425" marB="91425">
                    <a:solidFill>
                      <a:srgbClr val="D9EAD3"/>
                    </a:solidFill>
                  </a:tcPr>
                </a:tc>
                <a:tc>
                  <a:txBody>
                    <a:bodyPr/>
                    <a:lstStyle/>
                    <a:p>
                      <a:pPr marL="457200" lvl="0" indent="-381000" algn="l" rtl="0">
                        <a:spcBef>
                          <a:spcPts val="0"/>
                        </a:spcBef>
                        <a:spcAft>
                          <a:spcPts val="0"/>
                        </a:spcAft>
                        <a:buSzPts val="2400"/>
                        <a:buChar char="●"/>
                      </a:pPr>
                      <a:r>
                        <a:rPr lang="en-US" sz="2400"/>
                        <a:t>Development Time is DRASTICALLY Reduced</a:t>
                      </a:r>
                      <a:endParaRPr sz="2400"/>
                    </a:p>
                    <a:p>
                      <a:pPr marL="457200" lvl="0" indent="-381000" algn="l" rtl="0">
                        <a:spcBef>
                          <a:spcPts val="0"/>
                        </a:spcBef>
                        <a:spcAft>
                          <a:spcPts val="0"/>
                        </a:spcAft>
                        <a:buSzPts val="2400"/>
                        <a:buChar char="●"/>
                      </a:pPr>
                      <a:r>
                        <a:rPr lang="en-US" sz="2400"/>
                        <a:t>The Infrastructure is already in place</a:t>
                      </a:r>
                      <a:endParaRPr sz="2400"/>
                    </a:p>
                    <a:p>
                      <a:pPr marL="457200" lvl="0" indent="-381000" algn="l" rtl="0">
                        <a:spcBef>
                          <a:spcPts val="0"/>
                        </a:spcBef>
                        <a:spcAft>
                          <a:spcPts val="0"/>
                        </a:spcAft>
                        <a:buSzPts val="2400"/>
                        <a:buChar char="●"/>
                      </a:pPr>
                      <a:r>
                        <a:rPr lang="en-US" sz="2400"/>
                        <a:t>We can always migrate the code to a fully custom app at a later date.</a:t>
                      </a:r>
                      <a:endParaRPr sz="2400"/>
                    </a:p>
                  </a:txBody>
                  <a:tcPr marL="91425" marR="91425" marT="91425" marB="91425">
                    <a:solidFill>
                      <a:srgbClr val="D9EAD3"/>
                    </a:solidFill>
                  </a:tcPr>
                </a:tc>
                <a:tc>
                  <a:txBody>
                    <a:bodyPr/>
                    <a:lstStyle/>
                    <a:p>
                      <a:pPr marL="457200" lvl="0" indent="-381000" algn="l" rtl="0">
                        <a:spcBef>
                          <a:spcPts val="0"/>
                        </a:spcBef>
                        <a:spcAft>
                          <a:spcPts val="0"/>
                        </a:spcAft>
                        <a:buSzPts val="2400"/>
                        <a:buChar char="●"/>
                      </a:pPr>
                      <a:r>
                        <a:rPr lang="en-US" sz="2400"/>
                        <a:t>We can theoretically make it do absolutely anything</a:t>
                      </a:r>
                      <a:endParaRPr sz="2400"/>
                    </a:p>
                    <a:p>
                      <a:pPr marL="457200" lvl="0" indent="-381000" algn="l" rtl="0">
                        <a:spcBef>
                          <a:spcPts val="0"/>
                        </a:spcBef>
                        <a:spcAft>
                          <a:spcPts val="0"/>
                        </a:spcAft>
                        <a:buSzPts val="2400"/>
                        <a:buChar char="●"/>
                      </a:pPr>
                      <a:r>
                        <a:rPr lang="en-US" sz="2400"/>
                        <a:t>We can theoretically make it support federated Single-Sign-On for use at multiple schools.</a:t>
                      </a:r>
                      <a:endParaRPr sz="2400"/>
                    </a:p>
                  </a:txBody>
                  <a:tcPr marL="91425" marR="91425" marT="91425" marB="91425">
                    <a:solidFill>
                      <a:srgbClr val="D9EAD3"/>
                    </a:solidFill>
                  </a:tcPr>
                </a:tc>
                <a:extLst>
                  <a:ext uri="{0D108BD9-81ED-4DB2-BD59-A6C34878D82A}">
                    <a16:rowId xmlns:a16="http://schemas.microsoft.com/office/drawing/2014/main" val="10001"/>
                  </a:ext>
                </a:extLst>
              </a:tr>
              <a:tr h="1189000">
                <a:tc>
                  <a:txBody>
                    <a:bodyPr/>
                    <a:lstStyle/>
                    <a:p>
                      <a:pPr marL="0" lvl="0" indent="0" algn="l" rtl="0">
                        <a:spcBef>
                          <a:spcPts val="0"/>
                        </a:spcBef>
                        <a:spcAft>
                          <a:spcPts val="0"/>
                        </a:spcAft>
                        <a:buNone/>
                      </a:pPr>
                      <a:r>
                        <a:rPr lang="en-US" sz="2400" b="1"/>
                        <a:t>CONS</a:t>
                      </a:r>
                      <a:endParaRPr sz="2400" b="1"/>
                    </a:p>
                  </a:txBody>
                  <a:tcPr marL="91425" marR="91425" marT="91425" marB="91425">
                    <a:solidFill>
                      <a:srgbClr val="F4CCCC"/>
                    </a:solidFill>
                  </a:tcPr>
                </a:tc>
                <a:tc>
                  <a:txBody>
                    <a:bodyPr/>
                    <a:lstStyle/>
                    <a:p>
                      <a:pPr marL="457200" lvl="0" indent="-381000" algn="l" rtl="0">
                        <a:spcBef>
                          <a:spcPts val="0"/>
                        </a:spcBef>
                        <a:spcAft>
                          <a:spcPts val="0"/>
                        </a:spcAft>
                        <a:buSzPts val="2400"/>
                        <a:buChar char="●"/>
                      </a:pPr>
                      <a:r>
                        <a:rPr lang="en-US" sz="2400"/>
                        <a:t>Makes it harder to deploy at schools other than Binghamton University. (w/o Graphene)</a:t>
                      </a:r>
                      <a:endParaRPr sz="2400"/>
                    </a:p>
                  </a:txBody>
                  <a:tcPr marL="91425" marR="91425" marT="91425" marB="91425">
                    <a:solidFill>
                      <a:srgbClr val="F4CCCC"/>
                    </a:solidFill>
                  </a:tcPr>
                </a:tc>
                <a:tc>
                  <a:txBody>
                    <a:bodyPr/>
                    <a:lstStyle/>
                    <a:p>
                      <a:pPr marL="457200" lvl="0" indent="-381000" algn="l" rtl="0">
                        <a:spcBef>
                          <a:spcPts val="0"/>
                        </a:spcBef>
                        <a:spcAft>
                          <a:spcPts val="0"/>
                        </a:spcAft>
                        <a:buSzPts val="2400"/>
                        <a:buChar char="●"/>
                      </a:pPr>
                      <a:r>
                        <a:rPr lang="en-US" sz="2400"/>
                        <a:t>$20K isn’t enough money to build a fully custom standalone EMR.</a:t>
                      </a:r>
                      <a:endParaRPr sz="2400"/>
                    </a:p>
                  </a:txBody>
                  <a:tcPr marL="91425" marR="91425" marT="91425" marB="91425">
                    <a:solidFill>
                      <a:srgbClr val="F4CCCC"/>
                    </a:solidFill>
                  </a:tcPr>
                </a:tc>
                <a:extLst>
                  <a:ext uri="{0D108BD9-81ED-4DB2-BD59-A6C34878D82A}">
                    <a16:rowId xmlns:a16="http://schemas.microsoft.com/office/drawing/2014/main" val="10002"/>
                  </a:ext>
                </a:extLst>
              </a:tr>
            </a:tbl>
          </a:graphicData>
        </a:graphic>
      </p:graphicFrame>
      <p:sp>
        <p:nvSpPr>
          <p:cNvPr id="285" name="Google Shape;285;p31"/>
          <p:cNvSpPr/>
          <p:nvPr/>
        </p:nvSpPr>
        <p:spPr>
          <a:xfrm>
            <a:off x="2053625" y="3700525"/>
            <a:ext cx="4622700" cy="1298400"/>
          </a:xfrm>
          <a:prstGeom prst="roundRect">
            <a:avLst>
              <a:gd name="adj" fmla="val 16667"/>
            </a:avLst>
          </a:prstGeom>
          <a:noFill/>
          <a:ln w="1143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7126375" y="4675125"/>
            <a:ext cx="4282200" cy="20298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6434125" y="1247675"/>
            <a:ext cx="5398800" cy="5244300"/>
          </a:xfrm>
          <a:prstGeom prst="roundRect">
            <a:avLst>
              <a:gd name="adj" fmla="val 16667"/>
            </a:avLst>
          </a:prstGeom>
          <a:noFill/>
          <a:ln w="1143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gtEl>
                                        <p:attrNameLst>
                                          <p:attrName>style.visibility</p:attrName>
                                        </p:attrNameLst>
                                      </p:cBhvr>
                                      <p:to>
                                        <p:strVal val="visible"/>
                                      </p:to>
                                    </p:set>
                                    <p:animEffect transition="in" filter="fade">
                                      <p:cBhvr>
                                        <p:cTn id="12" dur="1000"/>
                                        <p:tgtEl>
                                          <p:spTgt spid="2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285"/>
                                        </p:tgtEl>
                                      </p:cBhvr>
                                    </p:animEffect>
                                    <p:set>
                                      <p:cBhvr>
                                        <p:cTn id="17" dur="1" fill="hold">
                                          <p:stCondLst>
                                            <p:cond delay="1000"/>
                                          </p:stCondLst>
                                        </p:cTn>
                                        <p:tgtEl>
                                          <p:spTgt spid="285"/>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87"/>
                                        </p:tgtEl>
                                        <p:attrNameLst>
                                          <p:attrName>style.visibility</p:attrName>
                                        </p:attrNameLst>
                                      </p:cBhvr>
                                      <p:to>
                                        <p:strVal val="visible"/>
                                      </p:to>
                                    </p:set>
                                    <p:animEffect transition="in" filter="fade">
                                      <p:cBhvr>
                                        <p:cTn id="20"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914400" y="990600"/>
            <a:ext cx="6751500" cy="132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Introductions</a:t>
            </a:r>
            <a:endParaRPr/>
          </a:p>
        </p:txBody>
      </p:sp>
      <p:sp>
        <p:nvSpPr>
          <p:cNvPr id="87" name="Google Shape;87;p14"/>
          <p:cNvSpPr txBox="1">
            <a:spLocks noGrp="1"/>
          </p:cNvSpPr>
          <p:nvPr>
            <p:ph type="body" idx="1"/>
          </p:nvPr>
        </p:nvSpPr>
        <p:spPr>
          <a:xfrm>
            <a:off x="914400" y="3866900"/>
            <a:ext cx="2523900" cy="974100"/>
          </a:xfrm>
          <a:prstGeom prst="rect">
            <a:avLst/>
          </a:prstGeom>
          <a:noFill/>
          <a:ln>
            <a:noFill/>
          </a:ln>
        </p:spPr>
        <p:txBody>
          <a:bodyPr spcFirstLastPara="1" wrap="square" lIns="91425" tIns="45700" rIns="91425" bIns="45700" anchor="t" anchorCtr="0">
            <a:noAutofit/>
          </a:bodyPr>
          <a:lstStyle/>
          <a:p>
            <a:pPr marL="0" lvl="0" indent="0" algn="ctr" rtl="0">
              <a:lnSpc>
                <a:spcPct val="95000"/>
              </a:lnSpc>
              <a:spcBef>
                <a:spcPts val="0"/>
              </a:spcBef>
              <a:spcAft>
                <a:spcPts val="0"/>
              </a:spcAft>
              <a:buNone/>
            </a:pPr>
            <a:r>
              <a:rPr lang="en-US" sz="1800"/>
              <a:t>Sarah Lynch</a:t>
            </a:r>
            <a:endParaRPr sz="1800"/>
          </a:p>
          <a:p>
            <a:pPr marL="0" lvl="0" indent="0" algn="ctr" rtl="0">
              <a:lnSpc>
                <a:spcPct val="95000"/>
              </a:lnSpc>
              <a:spcBef>
                <a:spcPts val="0"/>
              </a:spcBef>
              <a:spcAft>
                <a:spcPts val="0"/>
              </a:spcAft>
              <a:buNone/>
            </a:pPr>
            <a:r>
              <a:rPr lang="en-US" sz="1800"/>
              <a:t>School of Pharmacy</a:t>
            </a:r>
            <a:endParaRPr sz="1800"/>
          </a:p>
          <a:p>
            <a:pPr marL="0" lvl="0" indent="0" algn="ctr" rtl="0">
              <a:lnSpc>
                <a:spcPct val="95000"/>
              </a:lnSpc>
              <a:spcBef>
                <a:spcPts val="1100"/>
              </a:spcBef>
              <a:spcAft>
                <a:spcPts val="0"/>
              </a:spcAft>
              <a:buNone/>
            </a:pPr>
            <a:endParaRPr>
              <a:latin typeface="Arial"/>
              <a:ea typeface="Arial"/>
              <a:cs typeface="Arial"/>
              <a:sym typeface="Arial"/>
            </a:endParaRPr>
          </a:p>
          <a:p>
            <a:pPr marL="0" lvl="0" indent="0" algn="ctr" rtl="0">
              <a:lnSpc>
                <a:spcPct val="95000"/>
              </a:lnSpc>
              <a:spcBef>
                <a:spcPts val="1100"/>
              </a:spcBef>
              <a:spcAft>
                <a:spcPts val="0"/>
              </a:spcAft>
              <a:buNone/>
            </a:pPr>
            <a:endParaRPr>
              <a:latin typeface="Arial"/>
              <a:ea typeface="Arial"/>
              <a:cs typeface="Arial"/>
              <a:sym typeface="Arial"/>
            </a:endParaRPr>
          </a:p>
        </p:txBody>
      </p:sp>
      <p:sp>
        <p:nvSpPr>
          <p:cNvPr id="88" name="Google Shape;88;p14"/>
          <p:cNvSpPr txBox="1">
            <a:spLocks noGrp="1"/>
          </p:cNvSpPr>
          <p:nvPr>
            <p:ph type="body" idx="1"/>
          </p:nvPr>
        </p:nvSpPr>
        <p:spPr>
          <a:xfrm>
            <a:off x="3664250" y="3866900"/>
            <a:ext cx="2523900" cy="974100"/>
          </a:xfrm>
          <a:prstGeom prst="rect">
            <a:avLst/>
          </a:prstGeom>
          <a:noFill/>
          <a:ln>
            <a:noFill/>
          </a:ln>
        </p:spPr>
        <p:txBody>
          <a:bodyPr spcFirstLastPara="1" wrap="square" lIns="91425" tIns="45700" rIns="91425" bIns="45700" anchor="t" anchorCtr="0">
            <a:noAutofit/>
          </a:bodyPr>
          <a:lstStyle/>
          <a:p>
            <a:pPr marL="0" lvl="0" indent="0" algn="ctr" rtl="0">
              <a:lnSpc>
                <a:spcPct val="95000"/>
              </a:lnSpc>
              <a:spcBef>
                <a:spcPts val="0"/>
              </a:spcBef>
              <a:spcAft>
                <a:spcPts val="0"/>
              </a:spcAft>
              <a:buNone/>
            </a:pPr>
            <a:r>
              <a:rPr lang="en-US" sz="1800"/>
              <a:t>Fritz Sticht</a:t>
            </a:r>
            <a:endParaRPr sz="1800"/>
          </a:p>
          <a:p>
            <a:pPr marL="0" lvl="0" indent="0" algn="ctr" rtl="0">
              <a:lnSpc>
                <a:spcPct val="95000"/>
              </a:lnSpc>
              <a:spcBef>
                <a:spcPts val="0"/>
              </a:spcBef>
              <a:spcAft>
                <a:spcPts val="0"/>
              </a:spcAft>
              <a:buNone/>
            </a:pPr>
            <a:r>
              <a:rPr lang="en-US" sz="1800"/>
              <a:t>School of Pharmacy</a:t>
            </a:r>
            <a:endParaRPr sz="1800"/>
          </a:p>
          <a:p>
            <a:pPr marL="0" lvl="0" indent="0" algn="ctr" rtl="0">
              <a:lnSpc>
                <a:spcPct val="95000"/>
              </a:lnSpc>
              <a:spcBef>
                <a:spcPts val="1100"/>
              </a:spcBef>
              <a:spcAft>
                <a:spcPts val="0"/>
              </a:spcAft>
              <a:buNone/>
            </a:pPr>
            <a:endParaRPr>
              <a:latin typeface="Arial"/>
              <a:ea typeface="Arial"/>
              <a:cs typeface="Arial"/>
              <a:sym typeface="Arial"/>
            </a:endParaRPr>
          </a:p>
          <a:p>
            <a:pPr marL="0" lvl="0" indent="0" algn="ctr" rtl="0">
              <a:lnSpc>
                <a:spcPct val="95000"/>
              </a:lnSpc>
              <a:spcBef>
                <a:spcPts val="1100"/>
              </a:spcBef>
              <a:spcAft>
                <a:spcPts val="0"/>
              </a:spcAft>
              <a:buNone/>
            </a:pPr>
            <a:endParaRPr>
              <a:latin typeface="Arial"/>
              <a:ea typeface="Arial"/>
              <a:cs typeface="Arial"/>
              <a:sym typeface="Arial"/>
            </a:endParaRPr>
          </a:p>
        </p:txBody>
      </p:sp>
      <p:sp>
        <p:nvSpPr>
          <p:cNvPr id="89" name="Google Shape;89;p14"/>
          <p:cNvSpPr txBox="1">
            <a:spLocks noGrp="1"/>
          </p:cNvSpPr>
          <p:nvPr>
            <p:ph type="body" idx="1"/>
          </p:nvPr>
        </p:nvSpPr>
        <p:spPr>
          <a:xfrm>
            <a:off x="6337900" y="3866900"/>
            <a:ext cx="2523900" cy="974100"/>
          </a:xfrm>
          <a:prstGeom prst="rect">
            <a:avLst/>
          </a:prstGeom>
          <a:noFill/>
          <a:ln>
            <a:noFill/>
          </a:ln>
        </p:spPr>
        <p:txBody>
          <a:bodyPr spcFirstLastPara="1" wrap="square" lIns="91425" tIns="45700" rIns="91425" bIns="45700" anchor="t" anchorCtr="0">
            <a:noAutofit/>
          </a:bodyPr>
          <a:lstStyle/>
          <a:p>
            <a:pPr marL="0" lvl="0" indent="0" algn="ctr" rtl="0">
              <a:lnSpc>
                <a:spcPct val="95000"/>
              </a:lnSpc>
              <a:spcBef>
                <a:spcPts val="0"/>
              </a:spcBef>
              <a:spcAft>
                <a:spcPts val="0"/>
              </a:spcAft>
              <a:buNone/>
            </a:pPr>
            <a:r>
              <a:rPr lang="en-US" sz="1800"/>
              <a:t>Tim Cortesi</a:t>
            </a:r>
            <a:endParaRPr sz="1800"/>
          </a:p>
          <a:p>
            <a:pPr marL="0" lvl="0" indent="0" algn="ctr" rtl="0">
              <a:lnSpc>
                <a:spcPct val="95000"/>
              </a:lnSpc>
              <a:spcBef>
                <a:spcPts val="0"/>
              </a:spcBef>
              <a:spcAft>
                <a:spcPts val="0"/>
              </a:spcAft>
              <a:buNone/>
            </a:pPr>
            <a:r>
              <a:rPr lang="en-US" sz="1800"/>
              <a:t>ITS</a:t>
            </a:r>
            <a:endParaRPr>
              <a:latin typeface="Arial"/>
              <a:ea typeface="Arial"/>
              <a:cs typeface="Arial"/>
              <a:sym typeface="Arial"/>
            </a:endParaRPr>
          </a:p>
        </p:txBody>
      </p:sp>
      <p:sp>
        <p:nvSpPr>
          <p:cNvPr id="90" name="Google Shape;90;p14"/>
          <p:cNvSpPr txBox="1">
            <a:spLocks noGrp="1"/>
          </p:cNvSpPr>
          <p:nvPr>
            <p:ph type="body" idx="1"/>
          </p:nvPr>
        </p:nvSpPr>
        <p:spPr>
          <a:xfrm>
            <a:off x="8715475" y="3866900"/>
            <a:ext cx="2523900" cy="974100"/>
          </a:xfrm>
          <a:prstGeom prst="rect">
            <a:avLst/>
          </a:prstGeom>
          <a:noFill/>
          <a:ln>
            <a:noFill/>
          </a:ln>
        </p:spPr>
        <p:txBody>
          <a:bodyPr spcFirstLastPara="1" wrap="square" lIns="91425" tIns="45700" rIns="91425" bIns="45700" anchor="t" anchorCtr="0">
            <a:noAutofit/>
          </a:bodyPr>
          <a:lstStyle/>
          <a:p>
            <a:pPr marL="0" lvl="0" indent="0" algn="ctr" rtl="0">
              <a:lnSpc>
                <a:spcPct val="95000"/>
              </a:lnSpc>
              <a:spcBef>
                <a:spcPts val="0"/>
              </a:spcBef>
              <a:spcAft>
                <a:spcPts val="0"/>
              </a:spcAft>
              <a:buNone/>
            </a:pPr>
            <a:r>
              <a:rPr lang="en-US" sz="1800"/>
              <a:t>Adam Smallcomb</a:t>
            </a:r>
            <a:endParaRPr sz="1800"/>
          </a:p>
          <a:p>
            <a:pPr marL="0" lvl="0" indent="0" algn="ctr" rtl="0">
              <a:lnSpc>
                <a:spcPct val="95000"/>
              </a:lnSpc>
              <a:spcBef>
                <a:spcPts val="0"/>
              </a:spcBef>
              <a:spcAft>
                <a:spcPts val="0"/>
              </a:spcAft>
              <a:buNone/>
            </a:pPr>
            <a:r>
              <a:rPr lang="en-US" sz="1800"/>
              <a:t>ITS</a:t>
            </a:r>
            <a:endParaRPr sz="1800"/>
          </a:p>
          <a:p>
            <a:pPr marL="0" lvl="0" indent="0" algn="ctr" rtl="0">
              <a:lnSpc>
                <a:spcPct val="95000"/>
              </a:lnSpc>
              <a:spcBef>
                <a:spcPts val="1100"/>
              </a:spcBef>
              <a:spcAft>
                <a:spcPts val="0"/>
              </a:spcAft>
              <a:buNone/>
            </a:pPr>
            <a:endParaRPr>
              <a:latin typeface="Arial"/>
              <a:ea typeface="Arial"/>
              <a:cs typeface="Arial"/>
              <a:sym typeface="Arial"/>
            </a:endParaRPr>
          </a:p>
          <a:p>
            <a:pPr marL="0" lvl="0" indent="0" algn="ctr" rtl="0">
              <a:lnSpc>
                <a:spcPct val="95000"/>
              </a:lnSpc>
              <a:spcBef>
                <a:spcPts val="1100"/>
              </a:spcBef>
              <a:spcAft>
                <a:spcPts val="0"/>
              </a:spcAft>
              <a:buNone/>
            </a:pPr>
            <a:endParaRPr>
              <a:latin typeface="Arial"/>
              <a:ea typeface="Arial"/>
              <a:cs typeface="Arial"/>
              <a:sym typeface="Arial"/>
            </a:endParaRPr>
          </a:p>
        </p:txBody>
      </p:sp>
      <p:sp>
        <p:nvSpPr>
          <p:cNvPr id="91" name="Google Shape;91;p1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14"/>
          <p:cNvPicPr preferRelativeResize="0"/>
          <p:nvPr/>
        </p:nvPicPr>
        <p:blipFill rotWithShape="1">
          <a:blip r:embed="rId3">
            <a:alphaModFix/>
          </a:blip>
          <a:srcRect/>
          <a:stretch/>
        </p:blipFill>
        <p:spPr>
          <a:xfrm>
            <a:off x="1352438" y="1961900"/>
            <a:ext cx="1647825" cy="1905000"/>
          </a:xfrm>
          <a:prstGeom prst="rect">
            <a:avLst/>
          </a:prstGeom>
          <a:noFill/>
          <a:ln>
            <a:noFill/>
          </a:ln>
        </p:spPr>
      </p:pic>
      <p:pic>
        <p:nvPicPr>
          <p:cNvPr id="93" name="Google Shape;93;p14"/>
          <p:cNvPicPr preferRelativeResize="0"/>
          <p:nvPr/>
        </p:nvPicPr>
        <p:blipFill rotWithShape="1">
          <a:blip r:embed="rId4">
            <a:alphaModFix/>
          </a:blip>
          <a:srcRect t="573" b="573"/>
          <a:stretch/>
        </p:blipFill>
        <p:spPr>
          <a:xfrm>
            <a:off x="4092750" y="1961900"/>
            <a:ext cx="1666875" cy="1905000"/>
          </a:xfrm>
          <a:prstGeom prst="rect">
            <a:avLst/>
          </a:prstGeom>
          <a:noFill/>
          <a:ln>
            <a:noFill/>
          </a:ln>
        </p:spPr>
      </p:pic>
      <p:sp>
        <p:nvSpPr>
          <p:cNvPr id="94" name="Google Shape;94;p14"/>
          <p:cNvSpPr txBox="1"/>
          <p:nvPr/>
        </p:nvSpPr>
        <p:spPr>
          <a:xfrm>
            <a:off x="2077375" y="5146075"/>
            <a:ext cx="2982900" cy="8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Patti Reuther, MS, RN, CHSE</a:t>
            </a:r>
            <a:endParaRPr/>
          </a:p>
          <a:p>
            <a:pPr marL="0" lvl="0" indent="0" algn="l" rtl="0">
              <a:spcBef>
                <a:spcPts val="0"/>
              </a:spcBef>
              <a:spcAft>
                <a:spcPts val="0"/>
              </a:spcAft>
              <a:buNone/>
            </a:pPr>
            <a:r>
              <a:rPr lang="en-US"/>
              <a:t>Decker School of Nursing</a:t>
            </a:r>
            <a:endParaRPr/>
          </a:p>
          <a:p>
            <a:pPr marL="0" lvl="0" indent="0" algn="l" rtl="0">
              <a:spcBef>
                <a:spcPts val="0"/>
              </a:spcBef>
              <a:spcAft>
                <a:spcPts val="0"/>
              </a:spcAft>
              <a:buNone/>
            </a:pPr>
            <a:r>
              <a:rPr lang="en-US"/>
              <a:t>Binghamton University</a:t>
            </a:r>
            <a:endParaRPr/>
          </a:p>
        </p:txBody>
      </p:sp>
      <p:sp>
        <p:nvSpPr>
          <p:cNvPr id="95" name="Google Shape;95;p14"/>
          <p:cNvSpPr txBox="1"/>
          <p:nvPr/>
        </p:nvSpPr>
        <p:spPr>
          <a:xfrm>
            <a:off x="6391925" y="5146075"/>
            <a:ext cx="5046900" cy="89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Andrew Symons, MD</a:t>
            </a:r>
            <a:endParaRPr/>
          </a:p>
          <a:p>
            <a:pPr marL="0" lvl="0" indent="0" algn="l" rtl="0">
              <a:spcBef>
                <a:spcPts val="0"/>
              </a:spcBef>
              <a:spcAft>
                <a:spcPts val="0"/>
              </a:spcAft>
              <a:buNone/>
            </a:pPr>
            <a:r>
              <a:rPr lang="en-US"/>
              <a:t>Jacobs School of Medicine &amp; Biomedical Sciences</a:t>
            </a:r>
            <a:endParaRPr/>
          </a:p>
          <a:p>
            <a:pPr marL="0" lvl="0" indent="0" algn="l" rtl="0">
              <a:spcBef>
                <a:spcPts val="0"/>
              </a:spcBef>
              <a:spcAft>
                <a:spcPts val="0"/>
              </a:spcAft>
              <a:buNone/>
            </a:pPr>
            <a:r>
              <a:rPr lang="en-US"/>
              <a:t>University at Buffalo</a:t>
            </a:r>
            <a:endParaRPr/>
          </a:p>
        </p:txBody>
      </p:sp>
      <p:pic>
        <p:nvPicPr>
          <p:cNvPr id="96" name="Google Shape;96;p14"/>
          <p:cNvPicPr preferRelativeResize="0"/>
          <p:nvPr/>
        </p:nvPicPr>
        <p:blipFill rotWithShape="1">
          <a:blip r:embed="rId5">
            <a:alphaModFix/>
          </a:blip>
          <a:srcRect/>
          <a:stretch/>
        </p:blipFill>
        <p:spPr>
          <a:xfrm>
            <a:off x="6705825" y="1961900"/>
            <a:ext cx="1647827" cy="1904996"/>
          </a:xfrm>
          <a:prstGeom prst="rect">
            <a:avLst/>
          </a:prstGeom>
          <a:noFill/>
          <a:ln>
            <a:noFill/>
          </a:ln>
        </p:spPr>
      </p:pic>
      <p:pic>
        <p:nvPicPr>
          <p:cNvPr id="97" name="Google Shape;97;p14"/>
          <p:cNvPicPr preferRelativeResize="0"/>
          <p:nvPr/>
        </p:nvPicPr>
        <p:blipFill rotWithShape="1">
          <a:blip r:embed="rId6">
            <a:alphaModFix/>
          </a:blip>
          <a:srcRect l="337" r="337"/>
          <a:stretch/>
        </p:blipFill>
        <p:spPr>
          <a:xfrm>
            <a:off x="9143987" y="1934688"/>
            <a:ext cx="1666874" cy="1959424"/>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p:nvPr/>
        </p:nvSpPr>
        <p:spPr>
          <a:xfrm>
            <a:off x="7052225" y="662150"/>
            <a:ext cx="1597500" cy="17940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Database</a:t>
            </a:r>
            <a:endParaRPr sz="2400"/>
          </a:p>
        </p:txBody>
      </p:sp>
      <p:sp>
        <p:nvSpPr>
          <p:cNvPr id="294" name="Google Shape;294;p32"/>
          <p:cNvSpPr/>
          <p:nvPr/>
        </p:nvSpPr>
        <p:spPr>
          <a:xfrm>
            <a:off x="6704225" y="3149425"/>
            <a:ext cx="2317800" cy="120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ePATIENT Application</a:t>
            </a:r>
            <a:endParaRPr sz="2400"/>
          </a:p>
        </p:txBody>
      </p:sp>
      <p:sp>
        <p:nvSpPr>
          <p:cNvPr id="295" name="Google Shape;295;p32"/>
          <p:cNvSpPr/>
          <p:nvPr/>
        </p:nvSpPr>
        <p:spPr>
          <a:xfrm>
            <a:off x="3796950" y="3131400"/>
            <a:ext cx="2317800" cy="1204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Binghamton SSO</a:t>
            </a:r>
            <a:endParaRPr sz="2400">
              <a:solidFill>
                <a:srgbClr val="FFFFFF"/>
              </a:solidFill>
            </a:endParaRPr>
          </a:p>
        </p:txBody>
      </p:sp>
      <p:sp>
        <p:nvSpPr>
          <p:cNvPr id="296" name="Google Shape;296;p32"/>
          <p:cNvSpPr/>
          <p:nvPr/>
        </p:nvSpPr>
        <p:spPr>
          <a:xfrm>
            <a:off x="9616075" y="3149425"/>
            <a:ext cx="2317800" cy="1204800"/>
          </a:xfrm>
          <a:prstGeom prst="rect">
            <a:avLst/>
          </a:prstGeom>
          <a:solidFill>
            <a:srgbClr val="005BB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rPr>
              <a:t>Buffalo</a:t>
            </a:r>
            <a:endParaRPr sz="2400">
              <a:solidFill>
                <a:srgbClr val="FFFFFF"/>
              </a:solidFill>
            </a:endParaRPr>
          </a:p>
          <a:p>
            <a:pPr marL="0" lvl="0" indent="0" algn="ctr" rtl="0">
              <a:spcBef>
                <a:spcPts val="0"/>
              </a:spcBef>
              <a:spcAft>
                <a:spcPts val="0"/>
              </a:spcAft>
              <a:buNone/>
            </a:pPr>
            <a:r>
              <a:rPr lang="en-US" sz="2400">
                <a:solidFill>
                  <a:srgbClr val="FFFFFF"/>
                </a:solidFill>
              </a:rPr>
              <a:t>SSO</a:t>
            </a:r>
            <a:endParaRPr sz="2400">
              <a:solidFill>
                <a:srgbClr val="FFFFFF"/>
              </a:solidFill>
            </a:endParaRPr>
          </a:p>
        </p:txBody>
      </p:sp>
      <p:sp>
        <p:nvSpPr>
          <p:cNvPr id="297" name="Google Shape;297;p32"/>
          <p:cNvSpPr/>
          <p:nvPr/>
        </p:nvSpPr>
        <p:spPr>
          <a:xfrm>
            <a:off x="5099250" y="5251350"/>
            <a:ext cx="1433400" cy="77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98" name="Google Shape;298;p32"/>
          <p:cNvSpPr/>
          <p:nvPr/>
        </p:nvSpPr>
        <p:spPr>
          <a:xfrm flipH="1">
            <a:off x="5099250" y="6016396"/>
            <a:ext cx="1779162" cy="571354"/>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5225147" y="5352291"/>
            <a:ext cx="1181400" cy="57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300" name="Google Shape;300;p32"/>
          <p:cNvSpPr/>
          <p:nvPr/>
        </p:nvSpPr>
        <p:spPr>
          <a:xfrm>
            <a:off x="7342420" y="5251350"/>
            <a:ext cx="1433400" cy="77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301" name="Google Shape;301;p32"/>
          <p:cNvSpPr/>
          <p:nvPr/>
        </p:nvSpPr>
        <p:spPr>
          <a:xfrm flipH="1">
            <a:off x="7342420" y="6016396"/>
            <a:ext cx="1779162" cy="571354"/>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7468318" y="5352291"/>
            <a:ext cx="1181400" cy="57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303" name="Google Shape;303;p32"/>
          <p:cNvSpPr/>
          <p:nvPr/>
        </p:nvSpPr>
        <p:spPr>
          <a:xfrm>
            <a:off x="9580588" y="5251350"/>
            <a:ext cx="1433400" cy="773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304" name="Google Shape;304;p32"/>
          <p:cNvSpPr/>
          <p:nvPr/>
        </p:nvSpPr>
        <p:spPr>
          <a:xfrm flipH="1">
            <a:off x="9580588" y="6016396"/>
            <a:ext cx="1779162" cy="571354"/>
          </a:xfrm>
          <a:prstGeom prst="flowChartInputOut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9706485" y="5352291"/>
            <a:ext cx="1181400" cy="57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cxnSp>
        <p:nvCxnSpPr>
          <p:cNvPr id="306" name="Google Shape;306;p32"/>
          <p:cNvCxnSpPr>
            <a:stCxn id="295" idx="3"/>
            <a:endCxn id="294" idx="1"/>
          </p:cNvCxnSpPr>
          <p:nvPr/>
        </p:nvCxnSpPr>
        <p:spPr>
          <a:xfrm>
            <a:off x="6114750" y="3733800"/>
            <a:ext cx="589500" cy="18000"/>
          </a:xfrm>
          <a:prstGeom prst="straightConnector1">
            <a:avLst/>
          </a:prstGeom>
          <a:noFill/>
          <a:ln w="38100" cap="flat" cmpd="sng">
            <a:solidFill>
              <a:srgbClr val="000000"/>
            </a:solidFill>
            <a:prstDash val="solid"/>
            <a:round/>
            <a:headEnd type="triangle" w="med" len="med"/>
            <a:tailEnd type="triangle" w="med" len="med"/>
          </a:ln>
        </p:spPr>
      </p:cxnSp>
      <p:cxnSp>
        <p:nvCxnSpPr>
          <p:cNvPr id="307" name="Google Shape;307;p32"/>
          <p:cNvCxnSpPr>
            <a:stCxn id="296" idx="1"/>
            <a:endCxn id="294" idx="3"/>
          </p:cNvCxnSpPr>
          <p:nvPr/>
        </p:nvCxnSpPr>
        <p:spPr>
          <a:xfrm rot="10800000">
            <a:off x="9022075" y="3751825"/>
            <a:ext cx="594000" cy="0"/>
          </a:xfrm>
          <a:prstGeom prst="straightConnector1">
            <a:avLst/>
          </a:prstGeom>
          <a:noFill/>
          <a:ln w="38100" cap="flat" cmpd="sng">
            <a:solidFill>
              <a:srgbClr val="000000"/>
            </a:solidFill>
            <a:prstDash val="solid"/>
            <a:round/>
            <a:headEnd type="triangle" w="med" len="med"/>
            <a:tailEnd type="triangle" w="med" len="med"/>
          </a:ln>
        </p:spPr>
      </p:cxnSp>
      <p:cxnSp>
        <p:nvCxnSpPr>
          <p:cNvPr id="308" name="Google Shape;308;p32"/>
          <p:cNvCxnSpPr>
            <a:stCxn id="293" idx="3"/>
            <a:endCxn id="294" idx="0"/>
          </p:cNvCxnSpPr>
          <p:nvPr/>
        </p:nvCxnSpPr>
        <p:spPr>
          <a:xfrm>
            <a:off x="7850975" y="2456150"/>
            <a:ext cx="12300" cy="693300"/>
          </a:xfrm>
          <a:prstGeom prst="straightConnector1">
            <a:avLst/>
          </a:prstGeom>
          <a:noFill/>
          <a:ln w="38100" cap="flat" cmpd="sng">
            <a:solidFill>
              <a:srgbClr val="000000"/>
            </a:solidFill>
            <a:prstDash val="solid"/>
            <a:round/>
            <a:headEnd type="triangle" w="med" len="med"/>
            <a:tailEnd type="triangle" w="med" len="med"/>
          </a:ln>
        </p:spPr>
      </p:cxnSp>
      <p:cxnSp>
        <p:nvCxnSpPr>
          <p:cNvPr id="309" name="Google Shape;309;p32"/>
          <p:cNvCxnSpPr>
            <a:stCxn id="297" idx="0"/>
            <a:endCxn id="294" idx="2"/>
          </p:cNvCxnSpPr>
          <p:nvPr/>
        </p:nvCxnSpPr>
        <p:spPr>
          <a:xfrm rot="10800000" flipH="1">
            <a:off x="5815950" y="4354350"/>
            <a:ext cx="2047200" cy="897000"/>
          </a:xfrm>
          <a:prstGeom prst="straightConnector1">
            <a:avLst/>
          </a:prstGeom>
          <a:noFill/>
          <a:ln w="38100" cap="flat" cmpd="sng">
            <a:solidFill>
              <a:srgbClr val="000000"/>
            </a:solidFill>
            <a:prstDash val="solid"/>
            <a:round/>
            <a:headEnd type="triangle" w="med" len="med"/>
            <a:tailEnd type="triangle" w="med" len="med"/>
          </a:ln>
        </p:spPr>
      </p:cxnSp>
      <p:cxnSp>
        <p:nvCxnSpPr>
          <p:cNvPr id="310" name="Google Shape;310;p32"/>
          <p:cNvCxnSpPr>
            <a:stCxn id="300" idx="0"/>
            <a:endCxn id="294" idx="2"/>
          </p:cNvCxnSpPr>
          <p:nvPr/>
        </p:nvCxnSpPr>
        <p:spPr>
          <a:xfrm rot="10800000">
            <a:off x="7863220" y="4354350"/>
            <a:ext cx="195900" cy="897000"/>
          </a:xfrm>
          <a:prstGeom prst="straightConnector1">
            <a:avLst/>
          </a:prstGeom>
          <a:noFill/>
          <a:ln w="38100" cap="flat" cmpd="sng">
            <a:solidFill>
              <a:srgbClr val="000000"/>
            </a:solidFill>
            <a:prstDash val="solid"/>
            <a:round/>
            <a:headEnd type="triangle" w="med" len="med"/>
            <a:tailEnd type="triangle" w="med" len="med"/>
          </a:ln>
        </p:spPr>
      </p:cxnSp>
      <p:cxnSp>
        <p:nvCxnSpPr>
          <p:cNvPr id="311" name="Google Shape;311;p32"/>
          <p:cNvCxnSpPr>
            <a:stCxn id="303" idx="0"/>
            <a:endCxn id="294" idx="2"/>
          </p:cNvCxnSpPr>
          <p:nvPr/>
        </p:nvCxnSpPr>
        <p:spPr>
          <a:xfrm rot="10800000">
            <a:off x="7863088" y="4354350"/>
            <a:ext cx="2434200" cy="897000"/>
          </a:xfrm>
          <a:prstGeom prst="straightConnector1">
            <a:avLst/>
          </a:prstGeom>
          <a:noFill/>
          <a:ln w="38100" cap="flat" cmpd="sng">
            <a:solidFill>
              <a:srgbClr val="000000"/>
            </a:solidFill>
            <a:prstDash val="solid"/>
            <a:round/>
            <a:headEnd type="triangle" w="med" len="med"/>
            <a:tailEnd type="triangle" w="med" len="med"/>
          </a:ln>
        </p:spPr>
      </p:cxnSp>
      <p:sp>
        <p:nvSpPr>
          <p:cNvPr id="312" name="Google Shape;312;p32"/>
          <p:cNvSpPr txBox="1"/>
          <p:nvPr/>
        </p:nvSpPr>
        <p:spPr>
          <a:xfrm>
            <a:off x="288100" y="918325"/>
            <a:ext cx="4098900" cy="56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dk2"/>
                </a:solidFill>
              </a:rPr>
              <a:t>ePATIENT 2.0 Architecture</a:t>
            </a:r>
            <a:endParaRPr sz="4800" b="1">
              <a:solidFill>
                <a:schemeClr val="dk2"/>
              </a:solidFill>
            </a:endParaRPr>
          </a:p>
          <a:p>
            <a:pPr marL="0" lvl="0" indent="0" algn="l" rtl="0">
              <a:spcBef>
                <a:spcPts val="0"/>
              </a:spcBef>
              <a:spcAft>
                <a:spcPts val="0"/>
              </a:spcAft>
              <a:buNone/>
            </a:pPr>
            <a:r>
              <a:rPr lang="en-US" sz="3600">
                <a:solidFill>
                  <a:schemeClr val="dk1"/>
                </a:solidFill>
              </a:rPr>
              <a:t>(Coming Soon!)</a:t>
            </a:r>
            <a:endParaRPr sz="3600"/>
          </a:p>
          <a:p>
            <a:pPr marL="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r>
              <a:rPr lang="en-US" sz="3000"/>
              <a:t>ePATIENT User Interface Runs as a standalone application with Federated Single Sign On</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3"/>
          <p:cNvPicPr preferRelativeResize="0"/>
          <p:nvPr/>
        </p:nvPicPr>
        <p:blipFill>
          <a:blip r:embed="rId3">
            <a:alphaModFix/>
          </a:blip>
          <a:stretch>
            <a:fillRect/>
          </a:stretch>
        </p:blipFill>
        <p:spPr>
          <a:xfrm>
            <a:off x="152392" y="1528178"/>
            <a:ext cx="8283874" cy="5177417"/>
          </a:xfrm>
          <a:prstGeom prst="rect">
            <a:avLst/>
          </a:prstGeom>
          <a:noFill/>
          <a:ln>
            <a:noFill/>
          </a:ln>
        </p:spPr>
      </p:pic>
      <p:sp>
        <p:nvSpPr>
          <p:cNvPr id="318" name="Google Shape;318;p3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3"/>
          <p:cNvSpPr txBox="1"/>
          <p:nvPr/>
        </p:nvSpPr>
        <p:spPr>
          <a:xfrm>
            <a:off x="835650" y="726275"/>
            <a:ext cx="10520700" cy="5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2"/>
                </a:solidFill>
              </a:rPr>
              <a:t>Also LOTS ... </a:t>
            </a:r>
            <a:endParaRPr sz="3000" b="1">
              <a:solidFill>
                <a:schemeClr val="dk2"/>
              </a:solidFill>
            </a:endParaRPr>
          </a:p>
        </p:txBody>
      </p:sp>
      <p:pic>
        <p:nvPicPr>
          <p:cNvPr id="320" name="Google Shape;320;p33"/>
          <p:cNvPicPr preferRelativeResize="0"/>
          <p:nvPr/>
        </p:nvPicPr>
        <p:blipFill>
          <a:blip r:embed="rId4">
            <a:alphaModFix/>
          </a:blip>
          <a:stretch>
            <a:fillRect/>
          </a:stretch>
        </p:blipFill>
        <p:spPr>
          <a:xfrm>
            <a:off x="8557310" y="1528175"/>
            <a:ext cx="3450917" cy="2156823"/>
          </a:xfrm>
          <a:prstGeom prst="rect">
            <a:avLst/>
          </a:prstGeom>
          <a:noFill/>
          <a:ln>
            <a:noFill/>
          </a:ln>
        </p:spPr>
      </p:pic>
      <p:pic>
        <p:nvPicPr>
          <p:cNvPr id="321" name="Google Shape;321;p33"/>
          <p:cNvPicPr preferRelativeResize="0"/>
          <p:nvPr/>
        </p:nvPicPr>
        <p:blipFill>
          <a:blip r:embed="rId5">
            <a:alphaModFix/>
          </a:blip>
          <a:stretch>
            <a:fillRect/>
          </a:stretch>
        </p:blipFill>
        <p:spPr>
          <a:xfrm>
            <a:off x="8557306" y="3837400"/>
            <a:ext cx="3450917" cy="2156823"/>
          </a:xfrm>
          <a:prstGeom prst="rect">
            <a:avLst/>
          </a:prstGeom>
          <a:noFill/>
          <a:ln>
            <a:noFill/>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p:nvPr/>
        </p:nvSpPr>
        <p:spPr>
          <a:xfrm>
            <a:off x="835650" y="726275"/>
            <a:ext cx="10520700" cy="5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2"/>
                </a:solidFill>
              </a:rPr>
              <a:t>Also LOTS and LOTS ...</a:t>
            </a:r>
            <a:endParaRPr sz="3000" b="1">
              <a:solidFill>
                <a:schemeClr val="dk2"/>
              </a:solidFill>
            </a:endParaRPr>
          </a:p>
        </p:txBody>
      </p:sp>
      <p:pic>
        <p:nvPicPr>
          <p:cNvPr id="328" name="Google Shape;328;p34"/>
          <p:cNvPicPr preferRelativeResize="0"/>
          <p:nvPr/>
        </p:nvPicPr>
        <p:blipFill>
          <a:blip r:embed="rId3">
            <a:alphaModFix/>
          </a:blip>
          <a:stretch>
            <a:fillRect/>
          </a:stretch>
        </p:blipFill>
        <p:spPr>
          <a:xfrm>
            <a:off x="152400" y="1478075"/>
            <a:ext cx="7193790" cy="5227523"/>
          </a:xfrm>
          <a:prstGeom prst="rect">
            <a:avLst/>
          </a:prstGeom>
          <a:noFill/>
          <a:ln>
            <a:noFill/>
          </a:ln>
        </p:spPr>
      </p:pic>
      <p:pic>
        <p:nvPicPr>
          <p:cNvPr id="329" name="Google Shape;329;p34"/>
          <p:cNvPicPr preferRelativeResize="0"/>
          <p:nvPr/>
        </p:nvPicPr>
        <p:blipFill>
          <a:blip r:embed="rId4">
            <a:alphaModFix/>
          </a:blip>
          <a:stretch>
            <a:fillRect/>
          </a:stretch>
        </p:blipFill>
        <p:spPr>
          <a:xfrm>
            <a:off x="7498590" y="1478075"/>
            <a:ext cx="4541011" cy="3299823"/>
          </a:xfrm>
          <a:prstGeom prst="rect">
            <a:avLst/>
          </a:prstGeom>
          <a:noFill/>
          <a:ln>
            <a:noFill/>
          </a:ln>
        </p:spPr>
      </p:pic>
      <p:pic>
        <p:nvPicPr>
          <p:cNvPr id="330" name="Google Shape;330;p34"/>
          <p:cNvPicPr preferRelativeResize="0"/>
          <p:nvPr/>
        </p:nvPicPr>
        <p:blipFill>
          <a:blip r:embed="rId5">
            <a:alphaModFix/>
          </a:blip>
          <a:stretch>
            <a:fillRect/>
          </a:stretch>
        </p:blipFill>
        <p:spPr>
          <a:xfrm>
            <a:off x="7498590" y="4930298"/>
            <a:ext cx="2443056" cy="1775300"/>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txBox="1"/>
          <p:nvPr/>
        </p:nvSpPr>
        <p:spPr>
          <a:xfrm>
            <a:off x="835650" y="726275"/>
            <a:ext cx="10520700" cy="5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chemeClr val="dk2"/>
                </a:solidFill>
              </a:rPr>
              <a:t>Also LOTS and LOTS and LOTS of ...</a:t>
            </a:r>
            <a:endParaRPr sz="3000" b="1">
              <a:solidFill>
                <a:schemeClr val="dk2"/>
              </a:solidFill>
            </a:endParaRPr>
          </a:p>
        </p:txBody>
      </p:sp>
      <p:pic>
        <p:nvPicPr>
          <p:cNvPr id="337" name="Google Shape;337;p35"/>
          <p:cNvPicPr preferRelativeResize="0"/>
          <p:nvPr/>
        </p:nvPicPr>
        <p:blipFill>
          <a:blip r:embed="rId3">
            <a:alphaModFix/>
          </a:blip>
          <a:stretch>
            <a:fillRect/>
          </a:stretch>
        </p:blipFill>
        <p:spPr>
          <a:xfrm>
            <a:off x="1386150" y="1244564"/>
            <a:ext cx="9419698" cy="5919385"/>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6"/>
          <p:cNvPicPr preferRelativeResize="0"/>
          <p:nvPr/>
        </p:nvPicPr>
        <p:blipFill>
          <a:blip r:embed="rId3">
            <a:alphaModFix/>
          </a:blip>
          <a:stretch>
            <a:fillRect/>
          </a:stretch>
        </p:blipFill>
        <p:spPr>
          <a:xfrm>
            <a:off x="835650" y="457550"/>
            <a:ext cx="10240747" cy="6400449"/>
          </a:xfrm>
          <a:prstGeom prst="rect">
            <a:avLst/>
          </a:prstGeom>
          <a:noFill/>
          <a:ln>
            <a:noFill/>
          </a:ln>
        </p:spPr>
      </p:pic>
      <p:sp>
        <p:nvSpPr>
          <p:cNvPr id="343" name="Google Shape;343;p3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6"/>
          <p:cNvSpPr txBox="1"/>
          <p:nvPr/>
        </p:nvSpPr>
        <p:spPr>
          <a:xfrm>
            <a:off x="4510200" y="3175150"/>
            <a:ext cx="3171600" cy="114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200">
                <a:solidFill>
                  <a:schemeClr val="dk1"/>
                </a:solidFill>
              </a:rPr>
              <a:t>CODE!</a:t>
            </a:r>
            <a:endParaRPr sz="720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7"/>
          <p:cNvSpPr txBox="1"/>
          <p:nvPr/>
        </p:nvSpPr>
        <p:spPr>
          <a:xfrm>
            <a:off x="1879200" y="548200"/>
            <a:ext cx="8433600" cy="114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chemeClr val="dk2"/>
                </a:solidFill>
              </a:rPr>
              <a:t>Other Technologies Used:</a:t>
            </a:r>
            <a:endParaRPr sz="4800" b="1">
              <a:solidFill>
                <a:schemeClr val="dk2"/>
              </a:solidFill>
            </a:endParaRPr>
          </a:p>
        </p:txBody>
      </p:sp>
      <p:pic>
        <p:nvPicPr>
          <p:cNvPr id="351" name="Google Shape;351;p37" descr="Image result for laravel lumen logo"/>
          <p:cNvPicPr preferRelativeResize="0"/>
          <p:nvPr/>
        </p:nvPicPr>
        <p:blipFill>
          <a:blip r:embed="rId3">
            <a:alphaModFix/>
          </a:blip>
          <a:stretch>
            <a:fillRect/>
          </a:stretch>
        </p:blipFill>
        <p:spPr>
          <a:xfrm>
            <a:off x="4218025" y="1885775"/>
            <a:ext cx="5361900" cy="1361925"/>
          </a:xfrm>
          <a:prstGeom prst="rect">
            <a:avLst/>
          </a:prstGeom>
          <a:noFill/>
          <a:ln>
            <a:noFill/>
          </a:ln>
        </p:spPr>
      </p:pic>
      <p:pic>
        <p:nvPicPr>
          <p:cNvPr id="352" name="Google Shape;352;p37" descr="Image result for laravel lumen logo"/>
          <p:cNvPicPr preferRelativeResize="0"/>
          <p:nvPr/>
        </p:nvPicPr>
        <p:blipFill>
          <a:blip r:embed="rId4">
            <a:alphaModFix/>
          </a:blip>
          <a:stretch>
            <a:fillRect/>
          </a:stretch>
        </p:blipFill>
        <p:spPr>
          <a:xfrm>
            <a:off x="5659063" y="2837000"/>
            <a:ext cx="3941750" cy="1541950"/>
          </a:xfrm>
          <a:prstGeom prst="rect">
            <a:avLst/>
          </a:prstGeom>
          <a:noFill/>
          <a:ln>
            <a:noFill/>
          </a:ln>
        </p:spPr>
      </p:pic>
      <p:pic>
        <p:nvPicPr>
          <p:cNvPr id="353" name="Google Shape;353;p37" descr="Image result for javascript"/>
          <p:cNvPicPr preferRelativeResize="0"/>
          <p:nvPr/>
        </p:nvPicPr>
        <p:blipFill>
          <a:blip r:embed="rId5">
            <a:alphaModFix/>
          </a:blip>
          <a:stretch>
            <a:fillRect/>
          </a:stretch>
        </p:blipFill>
        <p:spPr>
          <a:xfrm>
            <a:off x="9926610" y="1728525"/>
            <a:ext cx="1871525" cy="2023276"/>
          </a:xfrm>
          <a:prstGeom prst="rect">
            <a:avLst/>
          </a:prstGeom>
          <a:noFill/>
          <a:ln>
            <a:noFill/>
          </a:ln>
        </p:spPr>
      </p:pic>
      <p:pic>
        <p:nvPicPr>
          <p:cNvPr id="354" name="Google Shape;354;p37" descr="Image result for css"/>
          <p:cNvPicPr preferRelativeResize="0"/>
          <p:nvPr/>
        </p:nvPicPr>
        <p:blipFill>
          <a:blip r:embed="rId6">
            <a:alphaModFix/>
          </a:blip>
          <a:stretch>
            <a:fillRect/>
          </a:stretch>
        </p:blipFill>
        <p:spPr>
          <a:xfrm>
            <a:off x="8557050" y="4312971"/>
            <a:ext cx="3634949" cy="2808329"/>
          </a:xfrm>
          <a:prstGeom prst="rect">
            <a:avLst/>
          </a:prstGeom>
          <a:noFill/>
          <a:ln>
            <a:noFill/>
          </a:ln>
        </p:spPr>
      </p:pic>
      <p:pic>
        <p:nvPicPr>
          <p:cNvPr id="355" name="Google Shape;355;p37" descr="Image result for bootstrap"/>
          <p:cNvPicPr preferRelativeResize="0"/>
          <p:nvPr/>
        </p:nvPicPr>
        <p:blipFill>
          <a:blip r:embed="rId7">
            <a:alphaModFix/>
          </a:blip>
          <a:stretch>
            <a:fillRect/>
          </a:stretch>
        </p:blipFill>
        <p:spPr>
          <a:xfrm>
            <a:off x="-554350" y="3856838"/>
            <a:ext cx="3175000" cy="3175000"/>
          </a:xfrm>
          <a:prstGeom prst="rect">
            <a:avLst/>
          </a:prstGeom>
          <a:noFill/>
          <a:ln>
            <a:noFill/>
          </a:ln>
        </p:spPr>
      </p:pic>
      <p:pic>
        <p:nvPicPr>
          <p:cNvPr id="356" name="Google Shape;356;p37"/>
          <p:cNvPicPr preferRelativeResize="0"/>
          <p:nvPr/>
        </p:nvPicPr>
        <p:blipFill>
          <a:blip r:embed="rId8">
            <a:alphaModFix/>
          </a:blip>
          <a:stretch>
            <a:fillRect/>
          </a:stretch>
        </p:blipFill>
        <p:spPr>
          <a:xfrm>
            <a:off x="137313" y="3181350"/>
            <a:ext cx="3362325" cy="476250"/>
          </a:xfrm>
          <a:prstGeom prst="rect">
            <a:avLst/>
          </a:prstGeom>
          <a:noFill/>
          <a:ln>
            <a:noFill/>
          </a:ln>
        </p:spPr>
      </p:pic>
      <p:pic>
        <p:nvPicPr>
          <p:cNvPr id="357" name="Google Shape;357;p37" descr="Image result for RESTful web services"/>
          <p:cNvPicPr preferRelativeResize="0"/>
          <p:nvPr/>
        </p:nvPicPr>
        <p:blipFill>
          <a:blip r:embed="rId9">
            <a:alphaModFix/>
          </a:blip>
          <a:stretch>
            <a:fillRect/>
          </a:stretch>
        </p:blipFill>
        <p:spPr>
          <a:xfrm>
            <a:off x="5787600" y="3751788"/>
            <a:ext cx="2999700" cy="2142650"/>
          </a:xfrm>
          <a:prstGeom prst="rect">
            <a:avLst/>
          </a:prstGeom>
          <a:noFill/>
          <a:ln>
            <a:noFill/>
          </a:ln>
        </p:spPr>
      </p:pic>
      <p:pic>
        <p:nvPicPr>
          <p:cNvPr id="358" name="Google Shape;358;p37" descr="Image result for php"/>
          <p:cNvPicPr preferRelativeResize="0"/>
          <p:nvPr/>
        </p:nvPicPr>
        <p:blipFill>
          <a:blip r:embed="rId10">
            <a:alphaModFix/>
          </a:blip>
          <a:stretch>
            <a:fillRect/>
          </a:stretch>
        </p:blipFill>
        <p:spPr>
          <a:xfrm>
            <a:off x="2111515" y="3931975"/>
            <a:ext cx="2855734" cy="1541949"/>
          </a:xfrm>
          <a:prstGeom prst="rect">
            <a:avLst/>
          </a:prstGeom>
          <a:noFill/>
          <a:ln>
            <a:noFill/>
          </a:ln>
        </p:spPr>
      </p:pic>
      <p:pic>
        <p:nvPicPr>
          <p:cNvPr id="359" name="Google Shape;359;p37"/>
          <p:cNvPicPr preferRelativeResize="0"/>
          <p:nvPr/>
        </p:nvPicPr>
        <p:blipFill>
          <a:blip r:embed="rId11">
            <a:alphaModFix/>
          </a:blip>
          <a:stretch>
            <a:fillRect/>
          </a:stretch>
        </p:blipFill>
        <p:spPr>
          <a:xfrm>
            <a:off x="76200" y="1889775"/>
            <a:ext cx="3725475" cy="1146300"/>
          </a:xfrm>
          <a:prstGeom prst="rect">
            <a:avLst/>
          </a:prstGeom>
          <a:noFill/>
          <a:ln>
            <a:noFill/>
          </a:ln>
        </p:spPr>
      </p:pic>
      <p:pic>
        <p:nvPicPr>
          <p:cNvPr id="360" name="Google Shape;360;p37" descr="Image result for mysql"/>
          <p:cNvPicPr preferRelativeResize="0"/>
          <p:nvPr/>
        </p:nvPicPr>
        <p:blipFill>
          <a:blip r:embed="rId12">
            <a:alphaModFix/>
          </a:blip>
          <a:stretch>
            <a:fillRect/>
          </a:stretch>
        </p:blipFill>
        <p:spPr>
          <a:xfrm>
            <a:off x="2789325" y="4867750"/>
            <a:ext cx="3634938" cy="1872549"/>
          </a:xfrm>
          <a:prstGeom prst="rect">
            <a:avLst/>
          </a:prstGeom>
          <a:noFill/>
          <a:ln>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8"/>
          <p:cNvSpPr txBox="1">
            <a:spLocks noGrp="1"/>
          </p:cNvSpPr>
          <p:nvPr>
            <p:ph type="title"/>
          </p:nvPr>
        </p:nvSpPr>
        <p:spPr>
          <a:xfrm>
            <a:off x="914400" y="990600"/>
            <a:ext cx="6751500" cy="132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Highlights</a:t>
            </a:r>
            <a:endParaRPr>
              <a:latin typeface="Arial"/>
              <a:ea typeface="Arial"/>
              <a:cs typeface="Arial"/>
              <a:sym typeface="Arial"/>
            </a:endParaRPr>
          </a:p>
        </p:txBody>
      </p:sp>
      <p:sp>
        <p:nvSpPr>
          <p:cNvPr id="366" name="Google Shape;366;p38"/>
          <p:cNvSpPr txBox="1">
            <a:spLocks noGrp="1"/>
          </p:cNvSpPr>
          <p:nvPr>
            <p:ph type="body" idx="1"/>
          </p:nvPr>
        </p:nvSpPr>
        <p:spPr>
          <a:xfrm>
            <a:off x="1793625" y="1695775"/>
            <a:ext cx="10214400" cy="4657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a:t>Basic, intuitive EMR structure </a:t>
            </a:r>
            <a:endParaRPr b="1"/>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Option to </a:t>
            </a:r>
            <a:r>
              <a:rPr lang="en-US" b="1"/>
              <a:t>build case items</a:t>
            </a:r>
            <a:r>
              <a:rPr lang="en-US"/>
              <a:t> on the back end, or have students work on the front end</a:t>
            </a:r>
            <a:endParaRPr/>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US" b="1"/>
              <a:t>Workflow mechanisms</a:t>
            </a:r>
            <a:endParaRPr b="1"/>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b="1"/>
              <a:t>Assign cases</a:t>
            </a:r>
            <a:r>
              <a:rPr lang="en-US"/>
              <a:t> to a specific team to work together online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Accessible through </a:t>
            </a:r>
            <a:r>
              <a:rPr lang="en-US" b="1"/>
              <a:t>single sign on</a:t>
            </a:r>
            <a:r>
              <a:rPr lang="en-US"/>
              <a:t> (my.binghamton.edu platform)</a:t>
            </a:r>
            <a:endParaRPr/>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US" b="1"/>
              <a:t>Chat function </a:t>
            </a:r>
            <a:endParaRPr b="1"/>
          </a:p>
        </p:txBody>
      </p:sp>
      <p:sp>
        <p:nvSpPr>
          <p:cNvPr id="367" name="Google Shape;367;p3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38"/>
          <p:cNvPicPr preferRelativeResize="0"/>
          <p:nvPr/>
        </p:nvPicPr>
        <p:blipFill>
          <a:blip r:embed="rId3">
            <a:alphaModFix/>
          </a:blip>
          <a:stretch>
            <a:fillRect/>
          </a:stretch>
        </p:blipFill>
        <p:spPr>
          <a:xfrm>
            <a:off x="908350" y="6124920"/>
            <a:ext cx="674550" cy="609955"/>
          </a:xfrm>
          <a:prstGeom prst="rect">
            <a:avLst/>
          </a:prstGeom>
          <a:noFill/>
          <a:ln>
            <a:noFill/>
          </a:ln>
        </p:spPr>
      </p:pic>
      <p:pic>
        <p:nvPicPr>
          <p:cNvPr id="369" name="Google Shape;369;p38"/>
          <p:cNvPicPr preferRelativeResize="0"/>
          <p:nvPr/>
        </p:nvPicPr>
        <p:blipFill>
          <a:blip r:embed="rId4">
            <a:alphaModFix/>
          </a:blip>
          <a:stretch>
            <a:fillRect/>
          </a:stretch>
        </p:blipFill>
        <p:spPr>
          <a:xfrm>
            <a:off x="961875" y="5356652"/>
            <a:ext cx="567500" cy="504425"/>
          </a:xfrm>
          <a:prstGeom prst="rect">
            <a:avLst/>
          </a:prstGeom>
          <a:noFill/>
          <a:ln>
            <a:noFill/>
          </a:ln>
        </p:spPr>
      </p:pic>
      <p:pic>
        <p:nvPicPr>
          <p:cNvPr id="370" name="Google Shape;370;p38"/>
          <p:cNvPicPr preferRelativeResize="0"/>
          <p:nvPr/>
        </p:nvPicPr>
        <p:blipFill>
          <a:blip r:embed="rId5">
            <a:alphaModFix/>
          </a:blip>
          <a:stretch>
            <a:fillRect/>
          </a:stretch>
        </p:blipFill>
        <p:spPr>
          <a:xfrm>
            <a:off x="942448" y="4482862"/>
            <a:ext cx="720853" cy="609950"/>
          </a:xfrm>
          <a:prstGeom prst="rect">
            <a:avLst/>
          </a:prstGeom>
          <a:noFill/>
          <a:ln>
            <a:noFill/>
          </a:ln>
        </p:spPr>
      </p:pic>
      <p:pic>
        <p:nvPicPr>
          <p:cNvPr id="371" name="Google Shape;371;p38"/>
          <p:cNvPicPr preferRelativeResize="0"/>
          <p:nvPr/>
        </p:nvPicPr>
        <p:blipFill rotWithShape="1">
          <a:blip r:embed="rId6">
            <a:alphaModFix/>
          </a:blip>
          <a:srcRect r="17546"/>
          <a:stretch/>
        </p:blipFill>
        <p:spPr>
          <a:xfrm>
            <a:off x="908350" y="3730032"/>
            <a:ext cx="789050" cy="588981"/>
          </a:xfrm>
          <a:prstGeom prst="rect">
            <a:avLst/>
          </a:prstGeom>
          <a:noFill/>
          <a:ln>
            <a:noFill/>
          </a:ln>
        </p:spPr>
      </p:pic>
      <p:pic>
        <p:nvPicPr>
          <p:cNvPr id="372" name="Google Shape;372;p38"/>
          <p:cNvPicPr preferRelativeResize="0"/>
          <p:nvPr/>
        </p:nvPicPr>
        <p:blipFill>
          <a:blip r:embed="rId7">
            <a:alphaModFix/>
          </a:blip>
          <a:stretch>
            <a:fillRect/>
          </a:stretch>
        </p:blipFill>
        <p:spPr>
          <a:xfrm>
            <a:off x="965604" y="1757003"/>
            <a:ext cx="674551" cy="622022"/>
          </a:xfrm>
          <a:prstGeom prst="rect">
            <a:avLst/>
          </a:prstGeom>
          <a:noFill/>
          <a:ln>
            <a:noFill/>
          </a:ln>
        </p:spPr>
      </p:pic>
      <p:pic>
        <p:nvPicPr>
          <p:cNvPr id="373" name="Google Shape;373;p38"/>
          <p:cNvPicPr preferRelativeResize="0"/>
          <p:nvPr/>
        </p:nvPicPr>
        <p:blipFill>
          <a:blip r:embed="rId8">
            <a:alphaModFix/>
          </a:blip>
          <a:stretch>
            <a:fillRect/>
          </a:stretch>
        </p:blipFill>
        <p:spPr>
          <a:xfrm>
            <a:off x="908350" y="2564601"/>
            <a:ext cx="789050" cy="776340"/>
          </a:xfrm>
          <a:prstGeom prst="rect">
            <a:avLst/>
          </a:prstGeom>
          <a:noFill/>
          <a:ln>
            <a:noFill/>
          </a:ln>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9"/>
          <p:cNvSpPr txBox="1">
            <a:spLocks noGrp="1"/>
          </p:cNvSpPr>
          <p:nvPr>
            <p:ph type="title"/>
          </p:nvPr>
        </p:nvSpPr>
        <p:spPr>
          <a:xfrm>
            <a:off x="914401" y="990600"/>
            <a:ext cx="67518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Target Audience </a:t>
            </a:r>
            <a:endParaRPr/>
          </a:p>
        </p:txBody>
      </p:sp>
      <p:sp>
        <p:nvSpPr>
          <p:cNvPr id="380" name="Google Shape;380;p39"/>
          <p:cNvSpPr txBox="1">
            <a:spLocks noGrp="1"/>
          </p:cNvSpPr>
          <p:nvPr>
            <p:ph type="body" idx="1"/>
          </p:nvPr>
        </p:nvSpPr>
        <p:spPr>
          <a:xfrm>
            <a:off x="914400" y="1828800"/>
            <a:ext cx="6241200" cy="4601100"/>
          </a:xfrm>
          <a:prstGeom prst="rect">
            <a:avLst/>
          </a:prstGeom>
        </p:spPr>
        <p:txBody>
          <a:bodyPr spcFirstLastPara="1" wrap="square" lIns="91425" tIns="45700" rIns="91425" bIns="45700" anchor="t" anchorCtr="0">
            <a:noAutofit/>
          </a:bodyPr>
          <a:lstStyle/>
          <a:p>
            <a:pPr marL="457200" lvl="0" indent="-317500" algn="l" rtl="0">
              <a:spcBef>
                <a:spcPts val="1100"/>
              </a:spcBef>
              <a:spcAft>
                <a:spcPts val="0"/>
              </a:spcAft>
              <a:buSzPts val="1400"/>
              <a:buChar char="●"/>
            </a:pPr>
            <a:r>
              <a:rPr lang="en-US"/>
              <a:t>Dental Medicine</a:t>
            </a:r>
            <a:endParaRPr/>
          </a:p>
          <a:p>
            <a:pPr marL="457200" lvl="0" indent="-317500" algn="l" rtl="0">
              <a:spcBef>
                <a:spcPts val="0"/>
              </a:spcBef>
              <a:spcAft>
                <a:spcPts val="0"/>
              </a:spcAft>
              <a:buSzPts val="1400"/>
              <a:buChar char="●"/>
            </a:pPr>
            <a:r>
              <a:rPr lang="en-US"/>
              <a:t>EMS </a:t>
            </a:r>
            <a:r>
              <a:rPr lang="en-US" sz="1800"/>
              <a:t>(EMT, Paramedic)</a:t>
            </a:r>
            <a:endParaRPr/>
          </a:p>
          <a:p>
            <a:pPr marL="457200" lvl="0" indent="-317500" algn="l" rtl="0">
              <a:spcBef>
                <a:spcPts val="0"/>
              </a:spcBef>
              <a:spcAft>
                <a:spcPts val="0"/>
              </a:spcAft>
              <a:buSzPts val="1400"/>
              <a:buChar char="●"/>
            </a:pPr>
            <a:r>
              <a:rPr lang="en-US"/>
              <a:t>Medical Assistant</a:t>
            </a:r>
            <a:endParaRPr sz="1800"/>
          </a:p>
          <a:p>
            <a:pPr marL="457200" lvl="0" indent="-317500" algn="l" rtl="0">
              <a:spcBef>
                <a:spcPts val="0"/>
              </a:spcBef>
              <a:spcAft>
                <a:spcPts val="0"/>
              </a:spcAft>
              <a:buSzPts val="1400"/>
              <a:buChar char="●"/>
            </a:pPr>
            <a:r>
              <a:rPr lang="en-US"/>
              <a:t>Medicine </a:t>
            </a:r>
            <a:r>
              <a:rPr lang="en-US" sz="1800"/>
              <a:t>(Graduate &amp; Residency)</a:t>
            </a:r>
            <a:endParaRPr sz="1800"/>
          </a:p>
          <a:p>
            <a:pPr marL="457200" lvl="0" indent="-317500" algn="l" rtl="0">
              <a:spcBef>
                <a:spcPts val="0"/>
              </a:spcBef>
              <a:spcAft>
                <a:spcPts val="0"/>
              </a:spcAft>
              <a:buSzPts val="1400"/>
              <a:buChar char="●"/>
            </a:pPr>
            <a:r>
              <a:rPr lang="en-US"/>
              <a:t>Nursing Programs</a:t>
            </a:r>
            <a:endParaRPr/>
          </a:p>
          <a:p>
            <a:pPr marL="457200" lvl="0" indent="-317500" algn="l" rtl="0">
              <a:spcBef>
                <a:spcPts val="0"/>
              </a:spcBef>
              <a:spcAft>
                <a:spcPts val="0"/>
              </a:spcAft>
              <a:buSzPts val="1400"/>
              <a:buChar char="●"/>
            </a:pPr>
            <a:r>
              <a:rPr lang="en-US"/>
              <a:t>Occupational Therapy</a:t>
            </a:r>
            <a:endParaRPr/>
          </a:p>
          <a:p>
            <a:pPr marL="457200" lvl="0" indent="-317500" algn="l" rtl="0">
              <a:spcBef>
                <a:spcPts val="0"/>
              </a:spcBef>
              <a:spcAft>
                <a:spcPts val="0"/>
              </a:spcAft>
              <a:buSzPts val="1400"/>
              <a:buChar char="●"/>
            </a:pPr>
            <a:r>
              <a:rPr lang="en-US"/>
              <a:t>Pharmacy</a:t>
            </a:r>
            <a:endParaRPr/>
          </a:p>
          <a:p>
            <a:pPr marL="457200" lvl="0" indent="-317500" algn="l" rtl="0">
              <a:spcBef>
                <a:spcPts val="0"/>
              </a:spcBef>
              <a:spcAft>
                <a:spcPts val="0"/>
              </a:spcAft>
              <a:buSzPts val="1400"/>
              <a:buChar char="●"/>
            </a:pPr>
            <a:r>
              <a:rPr lang="en-US"/>
              <a:t>Physical Therapy</a:t>
            </a:r>
            <a:endParaRPr/>
          </a:p>
          <a:p>
            <a:pPr marL="457200" lvl="0" indent="-317500" algn="l" rtl="0">
              <a:spcBef>
                <a:spcPts val="0"/>
              </a:spcBef>
              <a:spcAft>
                <a:spcPts val="0"/>
              </a:spcAft>
              <a:buSzPts val="1400"/>
              <a:buChar char="●"/>
            </a:pPr>
            <a:r>
              <a:rPr lang="en-US"/>
              <a:t>Respiratory Therapy</a:t>
            </a:r>
            <a:endParaRPr/>
          </a:p>
          <a:p>
            <a:pPr marL="457200" lvl="0" indent="-317500" algn="l" rtl="0">
              <a:spcBef>
                <a:spcPts val="0"/>
              </a:spcBef>
              <a:spcAft>
                <a:spcPts val="0"/>
              </a:spcAft>
              <a:buClr>
                <a:schemeClr val="dk1"/>
              </a:buClr>
              <a:buSzPts val="1400"/>
              <a:buChar char="●"/>
            </a:pPr>
            <a:r>
              <a:rPr lang="en-US"/>
              <a:t>Social Work</a:t>
            </a:r>
            <a:endParaRPr/>
          </a:p>
        </p:txBody>
      </p:sp>
      <p:sp>
        <p:nvSpPr>
          <p:cNvPr id="381" name="Google Shape;381;p3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2" name="Google Shape;382;p39"/>
          <p:cNvPicPr preferRelativeResize="0"/>
          <p:nvPr/>
        </p:nvPicPr>
        <p:blipFill rotWithShape="1">
          <a:blip r:embed="rId3">
            <a:alphaModFix/>
          </a:blip>
          <a:srcRect l="23224"/>
          <a:stretch/>
        </p:blipFill>
        <p:spPr>
          <a:xfrm>
            <a:off x="6541475" y="447375"/>
            <a:ext cx="5650524" cy="64106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0"/>
          <p:cNvSpPr txBox="1">
            <a:spLocks noGrp="1"/>
          </p:cNvSpPr>
          <p:nvPr>
            <p:ph type="title"/>
          </p:nvPr>
        </p:nvSpPr>
        <p:spPr>
          <a:xfrm>
            <a:off x="914400" y="990600"/>
            <a:ext cx="7730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USERS</a:t>
            </a:r>
            <a:endParaRPr/>
          </a:p>
        </p:txBody>
      </p:sp>
      <p:sp>
        <p:nvSpPr>
          <p:cNvPr id="389" name="Google Shape;389;p40"/>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0" name="Google Shape;390;p40"/>
          <p:cNvPicPr preferRelativeResize="0"/>
          <p:nvPr/>
        </p:nvPicPr>
        <p:blipFill>
          <a:blip r:embed="rId3">
            <a:alphaModFix/>
          </a:blip>
          <a:stretch>
            <a:fillRect/>
          </a:stretch>
        </p:blipFill>
        <p:spPr>
          <a:xfrm>
            <a:off x="687363" y="1508875"/>
            <a:ext cx="10817275" cy="5042426"/>
          </a:xfrm>
          <a:prstGeom prst="rect">
            <a:avLst/>
          </a:prstGeom>
          <a:noFill/>
          <a:ln>
            <a:noFill/>
          </a:ln>
        </p:spPr>
      </p:pic>
      <p:sp>
        <p:nvSpPr>
          <p:cNvPr id="391" name="Google Shape;391;p40"/>
          <p:cNvSpPr/>
          <p:nvPr/>
        </p:nvSpPr>
        <p:spPr>
          <a:xfrm>
            <a:off x="712700" y="2170115"/>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914400" y="990600"/>
            <a:ext cx="85533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NEW USER</a:t>
            </a:r>
            <a:endParaRPr/>
          </a:p>
        </p:txBody>
      </p:sp>
      <p:sp>
        <p:nvSpPr>
          <p:cNvPr id="398" name="Google Shape;398;p4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9" name="Google Shape;399;p41"/>
          <p:cNvPicPr preferRelativeResize="0"/>
          <p:nvPr/>
        </p:nvPicPr>
        <p:blipFill rotWithShape="1">
          <a:blip r:embed="rId3">
            <a:alphaModFix/>
          </a:blip>
          <a:srcRect/>
          <a:stretch/>
        </p:blipFill>
        <p:spPr>
          <a:xfrm>
            <a:off x="687375" y="1547325"/>
            <a:ext cx="10817249" cy="5270324"/>
          </a:xfrm>
          <a:prstGeom prst="rect">
            <a:avLst/>
          </a:prstGeom>
          <a:noFill/>
          <a:ln>
            <a:noFill/>
          </a:ln>
        </p:spPr>
      </p:pic>
      <p:sp>
        <p:nvSpPr>
          <p:cNvPr id="400" name="Google Shape;400;p41"/>
          <p:cNvSpPr/>
          <p:nvPr/>
        </p:nvSpPr>
        <p:spPr>
          <a:xfrm>
            <a:off x="712700" y="2194816"/>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914400" y="990600"/>
            <a:ext cx="6751800" cy="8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Terminology</a:t>
            </a:r>
            <a:endParaRPr/>
          </a:p>
        </p:txBody>
      </p:sp>
      <p:sp>
        <p:nvSpPr>
          <p:cNvPr id="104" name="Google Shape;104;p15"/>
          <p:cNvSpPr txBox="1">
            <a:spLocks noGrp="1"/>
          </p:cNvSpPr>
          <p:nvPr>
            <p:ph type="body" idx="1"/>
          </p:nvPr>
        </p:nvSpPr>
        <p:spPr>
          <a:xfrm>
            <a:off x="914400" y="1828800"/>
            <a:ext cx="10353600" cy="4343400"/>
          </a:xfrm>
          <a:prstGeom prst="rect">
            <a:avLst/>
          </a:prstGeom>
        </p:spPr>
        <p:txBody>
          <a:bodyPr spcFirstLastPara="1" wrap="square" lIns="91425" tIns="45700" rIns="91425" bIns="45700" anchor="t" anchorCtr="0">
            <a:noAutofit/>
          </a:bodyPr>
          <a:lstStyle/>
          <a:p>
            <a:pPr marL="457200" lvl="0" indent="-317500" algn="l" rtl="0">
              <a:spcBef>
                <a:spcPts val="1100"/>
              </a:spcBef>
              <a:spcAft>
                <a:spcPts val="0"/>
              </a:spcAft>
              <a:buSzPts val="1400"/>
              <a:buChar char="●"/>
            </a:pPr>
            <a:r>
              <a:rPr lang="en-US" b="1"/>
              <a:t>Electronic Medical Records (EMR)</a:t>
            </a:r>
            <a:endParaRPr b="1"/>
          </a:p>
          <a:p>
            <a:pPr marL="914400" lvl="1" indent="-355600" algn="l" rtl="0">
              <a:lnSpc>
                <a:spcPct val="115000"/>
              </a:lnSpc>
              <a:spcBef>
                <a:spcPts val="0"/>
              </a:spcBef>
              <a:spcAft>
                <a:spcPts val="0"/>
              </a:spcAft>
              <a:buSzPts val="2000"/>
              <a:buChar char="○"/>
            </a:pPr>
            <a:r>
              <a:rPr lang="en-US"/>
              <a:t>Widely used in the healthcare setting </a:t>
            </a:r>
            <a:endParaRPr/>
          </a:p>
          <a:p>
            <a:pPr marL="914400" lvl="1" indent="-355600" algn="l" rtl="0">
              <a:lnSpc>
                <a:spcPct val="115000"/>
              </a:lnSpc>
              <a:spcBef>
                <a:spcPts val="0"/>
              </a:spcBef>
              <a:spcAft>
                <a:spcPts val="0"/>
              </a:spcAft>
              <a:buSzPts val="2000"/>
              <a:buChar char="○"/>
            </a:pPr>
            <a:r>
              <a:rPr lang="en-US">
                <a:solidFill>
                  <a:srgbClr val="333333"/>
                </a:solidFill>
              </a:rPr>
              <a:t>Play an important role in promoting communication about a patient through the sharing of diagnostic information, medication lists, and provider notes</a:t>
            </a:r>
            <a:endParaRPr/>
          </a:p>
          <a:p>
            <a:pPr marL="457200" lvl="0" indent="-317500" algn="l" rtl="0">
              <a:spcBef>
                <a:spcPts val="0"/>
              </a:spcBef>
              <a:spcAft>
                <a:spcPts val="0"/>
              </a:spcAft>
              <a:buSzPts val="1400"/>
              <a:buChar char="●"/>
            </a:pPr>
            <a:r>
              <a:rPr lang="en-US" b="1"/>
              <a:t>Interprofessional Education (IPE)</a:t>
            </a:r>
            <a:endParaRPr b="1"/>
          </a:p>
          <a:p>
            <a:pPr marL="914400" lvl="1" indent="-355600" algn="l" rtl="0">
              <a:lnSpc>
                <a:spcPct val="115000"/>
              </a:lnSpc>
              <a:spcBef>
                <a:spcPts val="0"/>
              </a:spcBef>
              <a:spcAft>
                <a:spcPts val="0"/>
              </a:spcAft>
              <a:buSzPts val="2000"/>
              <a:buChar char="○"/>
            </a:pPr>
            <a:r>
              <a:rPr lang="en-US"/>
              <a:t>New requirements from accrediting bodies require health science programs to educate their students in an interprofessional environment </a:t>
            </a:r>
            <a:r>
              <a:rPr lang="en-US">
                <a:solidFill>
                  <a:srgbClr val="333333"/>
                </a:solidFill>
              </a:rPr>
              <a:t>in order to learn “from, about, and with” other professionals</a:t>
            </a:r>
            <a:endParaRPr>
              <a:solidFill>
                <a:srgbClr val="333333"/>
              </a:solidFill>
            </a:endParaRPr>
          </a:p>
          <a:p>
            <a:pPr marL="914400" lvl="1" indent="-355600" algn="l" rtl="0">
              <a:lnSpc>
                <a:spcPct val="115000"/>
              </a:lnSpc>
              <a:spcBef>
                <a:spcPts val="0"/>
              </a:spcBef>
              <a:spcAft>
                <a:spcPts val="0"/>
              </a:spcAft>
              <a:buSzPts val="2000"/>
              <a:buChar char="○"/>
            </a:pPr>
            <a:r>
              <a:rPr lang="en-US">
                <a:solidFill>
                  <a:srgbClr val="333333"/>
                </a:solidFill>
              </a:rPr>
              <a:t>The majority of current IPE exercises occur “live,” with all healthcare professional students in the same place at the same time working through a clinical case</a:t>
            </a:r>
            <a:endParaRPr/>
          </a:p>
        </p:txBody>
      </p:sp>
      <p:sp>
        <p:nvSpPr>
          <p:cNvPr id="105" name="Google Shape;105;p1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914400" y="990600"/>
            <a:ext cx="7730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ROLES</a:t>
            </a:r>
            <a:endParaRPr/>
          </a:p>
        </p:txBody>
      </p:sp>
      <p:sp>
        <p:nvSpPr>
          <p:cNvPr id="407" name="Google Shape;407;p42"/>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8" name="Google Shape;408;p42"/>
          <p:cNvPicPr preferRelativeResize="0"/>
          <p:nvPr/>
        </p:nvPicPr>
        <p:blipFill rotWithShape="1">
          <a:blip r:embed="rId3">
            <a:alphaModFix/>
          </a:blip>
          <a:srcRect/>
          <a:stretch/>
        </p:blipFill>
        <p:spPr>
          <a:xfrm>
            <a:off x="687375" y="1540250"/>
            <a:ext cx="10817275" cy="5284800"/>
          </a:xfrm>
          <a:prstGeom prst="rect">
            <a:avLst/>
          </a:prstGeom>
          <a:noFill/>
          <a:ln>
            <a:noFill/>
          </a:ln>
        </p:spPr>
      </p:pic>
      <p:sp>
        <p:nvSpPr>
          <p:cNvPr id="409" name="Google Shape;409;p42"/>
          <p:cNvSpPr/>
          <p:nvPr/>
        </p:nvSpPr>
        <p:spPr>
          <a:xfrm>
            <a:off x="712700" y="2558649"/>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3"/>
          <p:cNvSpPr txBox="1">
            <a:spLocks noGrp="1"/>
          </p:cNvSpPr>
          <p:nvPr>
            <p:ph type="title"/>
          </p:nvPr>
        </p:nvSpPr>
        <p:spPr>
          <a:xfrm>
            <a:off x="914400" y="990600"/>
            <a:ext cx="7730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TEAMS</a:t>
            </a:r>
            <a:endParaRPr/>
          </a:p>
        </p:txBody>
      </p:sp>
      <p:sp>
        <p:nvSpPr>
          <p:cNvPr id="416" name="Google Shape;416;p4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 name="Google Shape;417;p43"/>
          <p:cNvPicPr preferRelativeResize="0"/>
          <p:nvPr/>
        </p:nvPicPr>
        <p:blipFill rotWithShape="1">
          <a:blip r:embed="rId3">
            <a:alphaModFix/>
          </a:blip>
          <a:srcRect/>
          <a:stretch/>
        </p:blipFill>
        <p:spPr>
          <a:xfrm>
            <a:off x="687375" y="1537225"/>
            <a:ext cx="10817275" cy="5290474"/>
          </a:xfrm>
          <a:prstGeom prst="rect">
            <a:avLst/>
          </a:prstGeom>
          <a:noFill/>
          <a:ln>
            <a:noFill/>
          </a:ln>
        </p:spPr>
      </p:pic>
      <p:sp>
        <p:nvSpPr>
          <p:cNvPr id="418" name="Google Shape;418;p43"/>
          <p:cNvSpPr/>
          <p:nvPr/>
        </p:nvSpPr>
        <p:spPr>
          <a:xfrm>
            <a:off x="712700" y="2905316"/>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914400" y="990600"/>
            <a:ext cx="89652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NEW TEAM</a:t>
            </a:r>
            <a:endParaRPr/>
          </a:p>
        </p:txBody>
      </p:sp>
      <p:sp>
        <p:nvSpPr>
          <p:cNvPr id="425" name="Google Shape;425;p4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p44"/>
          <p:cNvPicPr preferRelativeResize="0"/>
          <p:nvPr/>
        </p:nvPicPr>
        <p:blipFill rotWithShape="1">
          <a:blip r:embed="rId3">
            <a:alphaModFix/>
          </a:blip>
          <a:srcRect/>
          <a:stretch/>
        </p:blipFill>
        <p:spPr>
          <a:xfrm>
            <a:off x="687375" y="1544300"/>
            <a:ext cx="10817276" cy="5276526"/>
          </a:xfrm>
          <a:prstGeom prst="rect">
            <a:avLst/>
          </a:prstGeom>
          <a:noFill/>
          <a:ln>
            <a:noFill/>
          </a:ln>
        </p:spPr>
      </p:pic>
      <p:sp>
        <p:nvSpPr>
          <p:cNvPr id="427" name="Google Shape;427;p44"/>
          <p:cNvSpPr/>
          <p:nvPr/>
        </p:nvSpPr>
        <p:spPr>
          <a:xfrm>
            <a:off x="712700" y="2905316"/>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5"/>
          <p:cNvSpPr txBox="1">
            <a:spLocks noGrp="1"/>
          </p:cNvSpPr>
          <p:nvPr>
            <p:ph type="title"/>
          </p:nvPr>
        </p:nvSpPr>
        <p:spPr>
          <a:xfrm>
            <a:off x="914400" y="990600"/>
            <a:ext cx="106560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ADD USERS TO TEAM</a:t>
            </a:r>
            <a:endParaRPr/>
          </a:p>
        </p:txBody>
      </p:sp>
      <p:sp>
        <p:nvSpPr>
          <p:cNvPr id="434" name="Google Shape;434;p4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45"/>
          <p:cNvPicPr preferRelativeResize="0"/>
          <p:nvPr/>
        </p:nvPicPr>
        <p:blipFill rotWithShape="1">
          <a:blip r:embed="rId3">
            <a:alphaModFix/>
          </a:blip>
          <a:srcRect/>
          <a:stretch/>
        </p:blipFill>
        <p:spPr>
          <a:xfrm>
            <a:off x="687375" y="1561425"/>
            <a:ext cx="10817276" cy="5242024"/>
          </a:xfrm>
          <a:prstGeom prst="rect">
            <a:avLst/>
          </a:prstGeom>
          <a:noFill/>
          <a:ln>
            <a:noFill/>
          </a:ln>
        </p:spPr>
      </p:pic>
      <p:sp>
        <p:nvSpPr>
          <p:cNvPr id="436" name="Google Shape;436;p45"/>
          <p:cNvSpPr/>
          <p:nvPr/>
        </p:nvSpPr>
        <p:spPr>
          <a:xfrm>
            <a:off x="712700" y="2905316"/>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6"/>
          <p:cNvSpPr txBox="1">
            <a:spLocks noGrp="1"/>
          </p:cNvSpPr>
          <p:nvPr>
            <p:ph type="title"/>
          </p:nvPr>
        </p:nvSpPr>
        <p:spPr>
          <a:xfrm>
            <a:off x="914400" y="990600"/>
            <a:ext cx="106560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ADD USERS TO TEAM</a:t>
            </a:r>
            <a:endParaRPr/>
          </a:p>
        </p:txBody>
      </p:sp>
      <p:sp>
        <p:nvSpPr>
          <p:cNvPr id="443" name="Google Shape;443;p4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4" name="Google Shape;444;p46"/>
          <p:cNvPicPr preferRelativeResize="0"/>
          <p:nvPr/>
        </p:nvPicPr>
        <p:blipFill rotWithShape="1">
          <a:blip r:embed="rId3">
            <a:alphaModFix/>
          </a:blip>
          <a:srcRect/>
          <a:stretch/>
        </p:blipFill>
        <p:spPr>
          <a:xfrm>
            <a:off x="687375" y="1544300"/>
            <a:ext cx="10817276" cy="5275999"/>
          </a:xfrm>
          <a:prstGeom prst="rect">
            <a:avLst/>
          </a:prstGeom>
          <a:noFill/>
          <a:ln>
            <a:noFill/>
          </a:ln>
        </p:spPr>
      </p:pic>
      <p:sp>
        <p:nvSpPr>
          <p:cNvPr id="445" name="Google Shape;445;p46"/>
          <p:cNvSpPr/>
          <p:nvPr/>
        </p:nvSpPr>
        <p:spPr>
          <a:xfrm>
            <a:off x="712700" y="2905316"/>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7"/>
          <p:cNvSpPr txBox="1">
            <a:spLocks noGrp="1"/>
          </p:cNvSpPr>
          <p:nvPr>
            <p:ph type="title"/>
          </p:nvPr>
        </p:nvSpPr>
        <p:spPr>
          <a:xfrm>
            <a:off x="914400" y="990600"/>
            <a:ext cx="106560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SCENARIOS</a:t>
            </a:r>
            <a:endParaRPr/>
          </a:p>
        </p:txBody>
      </p:sp>
      <p:sp>
        <p:nvSpPr>
          <p:cNvPr id="452" name="Google Shape;452;p4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47"/>
          <p:cNvPicPr preferRelativeResize="0"/>
          <p:nvPr/>
        </p:nvPicPr>
        <p:blipFill rotWithShape="1">
          <a:blip r:embed="rId3">
            <a:alphaModFix/>
          </a:blip>
          <a:srcRect/>
          <a:stretch/>
        </p:blipFill>
        <p:spPr>
          <a:xfrm>
            <a:off x="687375" y="1549825"/>
            <a:ext cx="10817273" cy="5264675"/>
          </a:xfrm>
          <a:prstGeom prst="rect">
            <a:avLst/>
          </a:prstGeom>
          <a:noFill/>
          <a:ln>
            <a:noFill/>
          </a:ln>
        </p:spPr>
      </p:pic>
      <p:sp>
        <p:nvSpPr>
          <p:cNvPr id="454" name="Google Shape;454;p47"/>
          <p:cNvSpPr/>
          <p:nvPr/>
        </p:nvSpPr>
        <p:spPr>
          <a:xfrm>
            <a:off x="712700" y="3269150"/>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8"/>
          <p:cNvSpPr txBox="1">
            <a:spLocks noGrp="1"/>
          </p:cNvSpPr>
          <p:nvPr>
            <p:ph type="title"/>
          </p:nvPr>
        </p:nvSpPr>
        <p:spPr>
          <a:xfrm>
            <a:off x="914400" y="990600"/>
            <a:ext cx="106560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NEW SCENARIO</a:t>
            </a:r>
            <a:endParaRPr/>
          </a:p>
        </p:txBody>
      </p:sp>
      <p:sp>
        <p:nvSpPr>
          <p:cNvPr id="461" name="Google Shape;461;p4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2" name="Google Shape;462;p48"/>
          <p:cNvPicPr preferRelativeResize="0"/>
          <p:nvPr/>
        </p:nvPicPr>
        <p:blipFill rotWithShape="1">
          <a:blip r:embed="rId3">
            <a:alphaModFix/>
          </a:blip>
          <a:srcRect t="-659" b="660"/>
          <a:stretch/>
        </p:blipFill>
        <p:spPr>
          <a:xfrm>
            <a:off x="687375" y="1509600"/>
            <a:ext cx="10817276" cy="5275651"/>
          </a:xfrm>
          <a:prstGeom prst="rect">
            <a:avLst/>
          </a:prstGeom>
          <a:noFill/>
          <a:ln>
            <a:noFill/>
          </a:ln>
        </p:spPr>
      </p:pic>
      <p:sp>
        <p:nvSpPr>
          <p:cNvPr id="463" name="Google Shape;463;p48"/>
          <p:cNvSpPr/>
          <p:nvPr/>
        </p:nvSpPr>
        <p:spPr>
          <a:xfrm>
            <a:off x="712700" y="3269150"/>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9"/>
          <p:cNvSpPr txBox="1">
            <a:spLocks noGrp="1"/>
          </p:cNvSpPr>
          <p:nvPr>
            <p:ph type="title"/>
          </p:nvPr>
        </p:nvSpPr>
        <p:spPr>
          <a:xfrm>
            <a:off x="914400" y="990600"/>
            <a:ext cx="11093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SCENARIO CONFIG.</a:t>
            </a:r>
            <a:endParaRPr/>
          </a:p>
        </p:txBody>
      </p:sp>
      <p:sp>
        <p:nvSpPr>
          <p:cNvPr id="470" name="Google Shape;470;p4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49"/>
          <p:cNvPicPr preferRelativeResize="0"/>
          <p:nvPr/>
        </p:nvPicPr>
        <p:blipFill rotWithShape="1">
          <a:blip r:embed="rId3">
            <a:alphaModFix/>
          </a:blip>
          <a:srcRect b="-10"/>
          <a:stretch/>
        </p:blipFill>
        <p:spPr>
          <a:xfrm>
            <a:off x="763575" y="1531175"/>
            <a:ext cx="10634470" cy="5120641"/>
          </a:xfrm>
          <a:prstGeom prst="rect">
            <a:avLst/>
          </a:prstGeom>
          <a:noFill/>
          <a:ln>
            <a:noFill/>
          </a:ln>
        </p:spPr>
      </p:pic>
      <p:sp>
        <p:nvSpPr>
          <p:cNvPr id="472" name="Google Shape;472;p49"/>
          <p:cNvSpPr/>
          <p:nvPr/>
        </p:nvSpPr>
        <p:spPr>
          <a:xfrm>
            <a:off x="788900" y="3192950"/>
            <a:ext cx="1347600" cy="3123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9"/>
          <p:cNvSpPr/>
          <p:nvPr/>
        </p:nvSpPr>
        <p:spPr>
          <a:xfrm>
            <a:off x="3456175" y="2099725"/>
            <a:ext cx="1347600" cy="312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0"/>
          <p:cNvSpPr txBox="1">
            <a:spLocks noGrp="1"/>
          </p:cNvSpPr>
          <p:nvPr>
            <p:ph type="title"/>
          </p:nvPr>
        </p:nvSpPr>
        <p:spPr>
          <a:xfrm>
            <a:off x="914400" y="990600"/>
            <a:ext cx="11093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SCENARIO CONFIG.</a:t>
            </a:r>
            <a:endParaRPr/>
          </a:p>
        </p:txBody>
      </p:sp>
      <p:sp>
        <p:nvSpPr>
          <p:cNvPr id="480" name="Google Shape;480;p50"/>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1" name="Google Shape;481;p50"/>
          <p:cNvPicPr preferRelativeResize="0"/>
          <p:nvPr/>
        </p:nvPicPr>
        <p:blipFill rotWithShape="1">
          <a:blip r:embed="rId3">
            <a:alphaModFix/>
          </a:blip>
          <a:srcRect/>
          <a:stretch/>
        </p:blipFill>
        <p:spPr>
          <a:xfrm>
            <a:off x="763575" y="1538625"/>
            <a:ext cx="10634474" cy="51023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1"/>
          <p:cNvSpPr txBox="1">
            <a:spLocks noGrp="1"/>
          </p:cNvSpPr>
          <p:nvPr>
            <p:ph type="title"/>
          </p:nvPr>
        </p:nvSpPr>
        <p:spPr>
          <a:xfrm>
            <a:off x="914400" y="990600"/>
            <a:ext cx="11093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LIBRARY - PRODUCTS</a:t>
            </a:r>
            <a:endParaRPr/>
          </a:p>
        </p:txBody>
      </p:sp>
      <p:sp>
        <p:nvSpPr>
          <p:cNvPr id="488" name="Google Shape;488;p5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9" name="Google Shape;489;p51"/>
          <p:cNvPicPr preferRelativeResize="0"/>
          <p:nvPr/>
        </p:nvPicPr>
        <p:blipFill rotWithShape="1">
          <a:blip r:embed="rId3">
            <a:alphaModFix/>
          </a:blip>
          <a:srcRect t="709" b="709"/>
          <a:stretch/>
        </p:blipFill>
        <p:spPr>
          <a:xfrm>
            <a:off x="763575" y="1538625"/>
            <a:ext cx="10634476" cy="51023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914400" y="990600"/>
            <a:ext cx="6751500" cy="132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The Problem</a:t>
            </a:r>
            <a:endParaRPr/>
          </a:p>
        </p:txBody>
      </p:sp>
      <p:sp>
        <p:nvSpPr>
          <p:cNvPr id="112" name="Google Shape;112;p1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txBox="1">
            <a:spLocks noGrp="1"/>
          </p:cNvSpPr>
          <p:nvPr>
            <p:ph type="body" idx="1"/>
          </p:nvPr>
        </p:nvSpPr>
        <p:spPr>
          <a:xfrm>
            <a:off x="914400" y="1828800"/>
            <a:ext cx="10132200" cy="1853100"/>
          </a:xfrm>
          <a:prstGeom prst="rect">
            <a:avLst/>
          </a:prstGeom>
        </p:spPr>
        <p:txBody>
          <a:bodyPr spcFirstLastPara="1" wrap="square" lIns="91425" tIns="45700" rIns="91425" bIns="45700" anchor="t" anchorCtr="0">
            <a:noAutofit/>
          </a:bodyPr>
          <a:lstStyle/>
          <a:p>
            <a:pPr marL="0" lvl="0" indent="0" algn="ctr" rtl="0">
              <a:lnSpc>
                <a:spcPct val="150000"/>
              </a:lnSpc>
              <a:spcBef>
                <a:spcPts val="1100"/>
              </a:spcBef>
              <a:spcAft>
                <a:spcPts val="0"/>
              </a:spcAft>
              <a:buNone/>
            </a:pPr>
            <a:r>
              <a:rPr lang="en-US" sz="3600" b="1"/>
              <a:t>Current training modalities are insufficiently preparing students for team-based care.</a:t>
            </a:r>
            <a:endParaRPr sz="3600" b="1"/>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2"/>
          <p:cNvSpPr txBox="1">
            <a:spLocks noGrp="1"/>
          </p:cNvSpPr>
          <p:nvPr>
            <p:ph type="title"/>
          </p:nvPr>
        </p:nvSpPr>
        <p:spPr>
          <a:xfrm>
            <a:off x="914400" y="990600"/>
            <a:ext cx="11093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LIBRARY - PRODUCTS</a:t>
            </a:r>
            <a:endParaRPr/>
          </a:p>
        </p:txBody>
      </p:sp>
      <p:sp>
        <p:nvSpPr>
          <p:cNvPr id="496" name="Google Shape;496;p52"/>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7" name="Google Shape;497;p52"/>
          <p:cNvPicPr preferRelativeResize="0"/>
          <p:nvPr/>
        </p:nvPicPr>
        <p:blipFill rotWithShape="1">
          <a:blip r:embed="rId3">
            <a:alphaModFix/>
          </a:blip>
          <a:srcRect t="553" b="543"/>
          <a:stretch/>
        </p:blipFill>
        <p:spPr>
          <a:xfrm>
            <a:off x="763575" y="1538625"/>
            <a:ext cx="10634476" cy="5102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3"/>
          <p:cNvSpPr txBox="1">
            <a:spLocks noGrp="1"/>
          </p:cNvSpPr>
          <p:nvPr>
            <p:ph type="title"/>
          </p:nvPr>
        </p:nvSpPr>
        <p:spPr>
          <a:xfrm>
            <a:off x="914400" y="990600"/>
            <a:ext cx="11093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LIBRARY - PRODUCTS</a:t>
            </a:r>
            <a:endParaRPr/>
          </a:p>
        </p:txBody>
      </p:sp>
      <p:sp>
        <p:nvSpPr>
          <p:cNvPr id="504" name="Google Shape;504;p5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5" name="Google Shape;505;p53"/>
          <p:cNvPicPr preferRelativeResize="0"/>
          <p:nvPr/>
        </p:nvPicPr>
        <p:blipFill rotWithShape="1">
          <a:blip r:embed="rId3">
            <a:alphaModFix/>
          </a:blip>
          <a:srcRect t="680" b="680"/>
          <a:stretch/>
        </p:blipFill>
        <p:spPr>
          <a:xfrm>
            <a:off x="763575" y="1538625"/>
            <a:ext cx="10634477" cy="5102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4"/>
          <p:cNvSpPr txBox="1">
            <a:spLocks noGrp="1"/>
          </p:cNvSpPr>
          <p:nvPr>
            <p:ph type="title"/>
          </p:nvPr>
        </p:nvSpPr>
        <p:spPr>
          <a:xfrm>
            <a:off x="914400" y="990600"/>
            <a:ext cx="110937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Back-end/Administrative - LIBRARY - PRODUCTS</a:t>
            </a:r>
            <a:endParaRPr/>
          </a:p>
        </p:txBody>
      </p:sp>
      <p:sp>
        <p:nvSpPr>
          <p:cNvPr id="512" name="Google Shape;512;p5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54"/>
          <p:cNvPicPr preferRelativeResize="0"/>
          <p:nvPr/>
        </p:nvPicPr>
        <p:blipFill rotWithShape="1">
          <a:blip r:embed="rId3">
            <a:alphaModFix/>
          </a:blip>
          <a:srcRect t="651" b="661"/>
          <a:stretch/>
        </p:blipFill>
        <p:spPr>
          <a:xfrm>
            <a:off x="763575" y="1538625"/>
            <a:ext cx="10634479" cy="5102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5"/>
          <p:cNvSpPr txBox="1">
            <a:spLocks noGrp="1"/>
          </p:cNvSpPr>
          <p:nvPr>
            <p:ph type="title"/>
          </p:nvPr>
        </p:nvSpPr>
        <p:spPr>
          <a:xfrm>
            <a:off x="671100" y="2353500"/>
            <a:ext cx="10849800" cy="859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800"/>
              <a:t>ePATIENT Interactive Session</a:t>
            </a:r>
            <a:endParaRPr sz="4000"/>
          </a:p>
        </p:txBody>
      </p:sp>
      <p:sp>
        <p:nvSpPr>
          <p:cNvPr id="520" name="Google Shape;520;p5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 name="Google Shape;521;p55"/>
          <p:cNvPicPr preferRelativeResize="0"/>
          <p:nvPr/>
        </p:nvPicPr>
        <p:blipFill rotWithShape="1">
          <a:blip r:embed="rId3">
            <a:alphaModFix/>
          </a:blip>
          <a:srcRect t="14104"/>
          <a:stretch/>
        </p:blipFill>
        <p:spPr>
          <a:xfrm>
            <a:off x="325375" y="3695650"/>
            <a:ext cx="10931650" cy="11699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6"/>
          <p:cNvSpPr txBox="1">
            <a:spLocks noGrp="1"/>
          </p:cNvSpPr>
          <p:nvPr>
            <p:ph type="title"/>
          </p:nvPr>
        </p:nvSpPr>
        <p:spPr>
          <a:xfrm>
            <a:off x="914400" y="990600"/>
            <a:ext cx="6751800" cy="8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Nurse #1</a:t>
            </a:r>
            <a:endParaRPr/>
          </a:p>
        </p:txBody>
      </p:sp>
      <p:sp>
        <p:nvSpPr>
          <p:cNvPr id="528" name="Google Shape;528;p56"/>
          <p:cNvSpPr txBox="1">
            <a:spLocks noGrp="1"/>
          </p:cNvSpPr>
          <p:nvPr>
            <p:ph type="body" idx="1"/>
          </p:nvPr>
        </p:nvSpPr>
        <p:spPr>
          <a:xfrm>
            <a:off x="914400" y="1547450"/>
            <a:ext cx="5486400" cy="51873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dk1"/>
              </a:buClr>
              <a:buSzPts val="2400"/>
              <a:buAutoNum type="arabicPeriod"/>
            </a:pPr>
            <a:r>
              <a:rPr lang="en-US"/>
              <a:t>Click on “Assessment” </a:t>
            </a:r>
            <a:endParaRPr/>
          </a:p>
          <a:p>
            <a:pPr marL="457200" lvl="0" indent="-381000" algn="l" rtl="0">
              <a:lnSpc>
                <a:spcPct val="115000"/>
              </a:lnSpc>
              <a:spcBef>
                <a:spcPts val="0"/>
              </a:spcBef>
              <a:spcAft>
                <a:spcPts val="0"/>
              </a:spcAft>
              <a:buClr>
                <a:schemeClr val="dk1"/>
              </a:buClr>
              <a:buSzPts val="2400"/>
              <a:buAutoNum type="arabicPeriod"/>
            </a:pPr>
            <a:r>
              <a:rPr lang="en-US"/>
              <a:t>Type in the following data:</a:t>
            </a:r>
            <a:endParaRPr/>
          </a:p>
          <a:p>
            <a:pPr marL="914400" lvl="0" indent="0" algn="l" rtl="0">
              <a:lnSpc>
                <a:spcPct val="115000"/>
              </a:lnSpc>
              <a:spcBef>
                <a:spcPts val="0"/>
              </a:spcBef>
              <a:spcAft>
                <a:spcPts val="0"/>
              </a:spcAft>
              <a:buNone/>
            </a:pPr>
            <a:endParaRPr/>
          </a:p>
          <a:p>
            <a:pPr marL="914400" lvl="0" indent="0" algn="l" rtl="0">
              <a:lnSpc>
                <a:spcPct val="115000"/>
              </a:lnSpc>
              <a:spcBef>
                <a:spcPts val="0"/>
              </a:spcBef>
              <a:spcAft>
                <a:spcPts val="0"/>
              </a:spcAft>
              <a:buNone/>
            </a:pPr>
            <a:endParaRPr/>
          </a:p>
          <a:p>
            <a:pPr marL="457200" lvl="0" indent="-381000" algn="l" rtl="0">
              <a:lnSpc>
                <a:spcPct val="115000"/>
              </a:lnSpc>
              <a:spcBef>
                <a:spcPts val="0"/>
              </a:spcBef>
              <a:spcAft>
                <a:spcPts val="0"/>
              </a:spcAft>
              <a:buClr>
                <a:schemeClr val="dk1"/>
              </a:buClr>
              <a:buSzPts val="2400"/>
              <a:buAutoNum type="arabicPeriod"/>
            </a:pPr>
            <a:r>
              <a:rPr lang="en-US"/>
              <a:t>Click “Team Chat” tab at bottom right</a:t>
            </a:r>
            <a:endParaRPr/>
          </a:p>
          <a:p>
            <a:pPr marL="457200" lvl="0" indent="-381000" algn="l" rtl="0">
              <a:lnSpc>
                <a:spcPct val="115000"/>
              </a:lnSpc>
              <a:spcBef>
                <a:spcPts val="0"/>
              </a:spcBef>
              <a:spcAft>
                <a:spcPts val="0"/>
              </a:spcAft>
              <a:buClr>
                <a:schemeClr val="dk1"/>
              </a:buClr>
              <a:buSzPts val="2400"/>
              <a:buAutoNum type="arabicPeriod"/>
            </a:pPr>
            <a:r>
              <a:rPr lang="en-US"/>
              <a:t>Type the following: “To Physician: I have completed entering the patient’s vitals, he is ready for your assessment.”</a:t>
            </a:r>
            <a:endParaRPr b="1"/>
          </a:p>
        </p:txBody>
      </p:sp>
      <p:sp>
        <p:nvSpPr>
          <p:cNvPr id="529" name="Google Shape;529;p5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6"/>
          <p:cNvSpPr txBox="1"/>
          <p:nvPr/>
        </p:nvSpPr>
        <p:spPr>
          <a:xfrm>
            <a:off x="7051425" y="990600"/>
            <a:ext cx="4765500" cy="5187300"/>
          </a:xfrm>
          <a:prstGeom prst="rect">
            <a:avLst/>
          </a:prstGeom>
          <a:noFill/>
          <a:ln>
            <a:noFill/>
          </a:ln>
        </p:spPr>
        <p:txBody>
          <a:bodyPr spcFirstLastPara="1" wrap="square" lIns="91425" tIns="91425" rIns="91425" bIns="91425" anchor="t" anchorCtr="0">
            <a:noAutofit/>
          </a:bodyPr>
          <a:lstStyle/>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Systolic = 112</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Diastolic = 58</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Location = RUE</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Position = Supine</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Beats per minute = 88</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Location = Right Radial</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Breaths per minute = 20</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Sp02 = 92</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Temperature = 100</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Units = F</a:t>
            </a:r>
            <a:endParaRPr sz="2400">
              <a:solidFill>
                <a:schemeClr val="dk1"/>
              </a:solidFill>
            </a:endParaRPr>
          </a:p>
          <a:p>
            <a:pPr marL="914400" lvl="1" indent="-381000" algn="l" rtl="0">
              <a:lnSpc>
                <a:spcPct val="115000"/>
              </a:lnSpc>
              <a:spcBef>
                <a:spcPts val="0"/>
              </a:spcBef>
              <a:spcAft>
                <a:spcPts val="0"/>
              </a:spcAft>
              <a:buClr>
                <a:schemeClr val="dk1"/>
              </a:buClr>
              <a:buSzPts val="2400"/>
              <a:buFont typeface="Arial"/>
              <a:buAutoNum type="alphaLcPeriod"/>
            </a:pPr>
            <a:r>
              <a:rPr lang="en-US" sz="2400">
                <a:solidFill>
                  <a:schemeClr val="dk1"/>
                </a:solidFill>
              </a:rPr>
              <a:t>Route = oral</a:t>
            </a:r>
            <a:endParaRPr sz="2400"/>
          </a:p>
        </p:txBody>
      </p:sp>
      <p:sp>
        <p:nvSpPr>
          <p:cNvPr id="531" name="Google Shape;531;p56"/>
          <p:cNvSpPr/>
          <p:nvPr/>
        </p:nvSpPr>
        <p:spPr>
          <a:xfrm>
            <a:off x="4009425" y="2426650"/>
            <a:ext cx="3042000" cy="8382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7"/>
          <p:cNvSpPr txBox="1">
            <a:spLocks noGrp="1"/>
          </p:cNvSpPr>
          <p:nvPr>
            <p:ph type="title"/>
          </p:nvPr>
        </p:nvSpPr>
        <p:spPr>
          <a:xfrm>
            <a:off x="914400" y="990600"/>
            <a:ext cx="6751800" cy="8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Physician</a:t>
            </a:r>
            <a:endParaRPr/>
          </a:p>
        </p:txBody>
      </p:sp>
      <p:sp>
        <p:nvSpPr>
          <p:cNvPr id="538" name="Google Shape;538;p57"/>
          <p:cNvSpPr txBox="1">
            <a:spLocks noGrp="1"/>
          </p:cNvSpPr>
          <p:nvPr>
            <p:ph type="body" idx="1"/>
          </p:nvPr>
        </p:nvSpPr>
        <p:spPr>
          <a:xfrm>
            <a:off x="914400" y="1547450"/>
            <a:ext cx="5398500" cy="5187300"/>
          </a:xfrm>
          <a:prstGeom prst="rect">
            <a:avLst/>
          </a:prstGeom>
        </p:spPr>
        <p:txBody>
          <a:bodyPr spcFirstLastPara="1" wrap="square" lIns="91425" tIns="45700" rIns="91425" bIns="45700" anchor="t" anchorCtr="0">
            <a:noAutofit/>
          </a:bodyPr>
          <a:lstStyle/>
          <a:p>
            <a:pPr marL="457200" lvl="0" indent="-368300" algn="l" rtl="0">
              <a:lnSpc>
                <a:spcPct val="115000"/>
              </a:lnSpc>
              <a:spcBef>
                <a:spcPts val="0"/>
              </a:spcBef>
              <a:spcAft>
                <a:spcPts val="0"/>
              </a:spcAft>
              <a:buSzPts val="2200"/>
              <a:buAutoNum type="arabicPeriod"/>
            </a:pPr>
            <a:r>
              <a:rPr lang="en-US" sz="2200"/>
              <a:t>Review the “Assessment” tab to see what Nurse #1 has entered</a:t>
            </a:r>
            <a:endParaRPr sz="2200"/>
          </a:p>
          <a:p>
            <a:pPr marL="457200" lvl="0" indent="-368300" algn="l" rtl="0">
              <a:lnSpc>
                <a:spcPct val="115000"/>
              </a:lnSpc>
              <a:spcBef>
                <a:spcPts val="0"/>
              </a:spcBef>
              <a:spcAft>
                <a:spcPts val="0"/>
              </a:spcAft>
              <a:buSzPts val="2200"/>
              <a:buAutoNum type="arabicPeriod"/>
            </a:pPr>
            <a:r>
              <a:rPr lang="en-US" sz="2200"/>
              <a:t>Click on the “Prescription Orders” tab</a:t>
            </a:r>
            <a:endParaRPr sz="2200"/>
          </a:p>
          <a:p>
            <a:pPr marL="457200" lvl="0" indent="-368300" algn="l" rtl="0">
              <a:lnSpc>
                <a:spcPct val="115000"/>
              </a:lnSpc>
              <a:spcBef>
                <a:spcPts val="0"/>
              </a:spcBef>
              <a:spcAft>
                <a:spcPts val="0"/>
              </a:spcAft>
              <a:buSzPts val="2200"/>
              <a:buAutoNum type="arabicPeriod"/>
            </a:pPr>
            <a:r>
              <a:rPr lang="en-US" sz="2200"/>
              <a:t>Click the green “Add” button </a:t>
            </a:r>
            <a:endParaRPr sz="2200"/>
          </a:p>
          <a:p>
            <a:pPr marL="457200" lvl="0" indent="-368300" algn="l" rtl="0">
              <a:lnSpc>
                <a:spcPct val="115000"/>
              </a:lnSpc>
              <a:spcBef>
                <a:spcPts val="0"/>
              </a:spcBef>
              <a:spcAft>
                <a:spcPts val="0"/>
              </a:spcAft>
              <a:buSzPts val="2200"/>
              <a:buAutoNum type="arabicPeriod"/>
            </a:pPr>
            <a:r>
              <a:rPr lang="en-US" sz="2200"/>
              <a:t>Type in the following:</a:t>
            </a:r>
            <a:endParaRPr sz="2200"/>
          </a:p>
          <a:p>
            <a:pPr marL="457200" lvl="0" indent="0" algn="l" rtl="0">
              <a:lnSpc>
                <a:spcPct val="115000"/>
              </a:lnSpc>
              <a:spcBef>
                <a:spcPts val="0"/>
              </a:spcBef>
              <a:spcAft>
                <a:spcPts val="0"/>
              </a:spcAft>
              <a:buNone/>
            </a:pPr>
            <a:endParaRPr sz="2200"/>
          </a:p>
          <a:p>
            <a:pPr marL="457200" lvl="0" indent="-368300" algn="l" rtl="0">
              <a:lnSpc>
                <a:spcPct val="115000"/>
              </a:lnSpc>
              <a:spcBef>
                <a:spcPts val="0"/>
              </a:spcBef>
              <a:spcAft>
                <a:spcPts val="0"/>
              </a:spcAft>
              <a:buSzPts val="2200"/>
              <a:buAutoNum type="arabicPeriod"/>
            </a:pPr>
            <a:r>
              <a:rPr lang="en-US" sz="2200"/>
              <a:t>Click “Save” </a:t>
            </a:r>
            <a:endParaRPr sz="2200"/>
          </a:p>
          <a:p>
            <a:pPr marL="457200" lvl="0" indent="-368300" algn="l" rtl="0">
              <a:lnSpc>
                <a:spcPct val="115000"/>
              </a:lnSpc>
              <a:spcBef>
                <a:spcPts val="0"/>
              </a:spcBef>
              <a:spcAft>
                <a:spcPts val="0"/>
              </a:spcAft>
              <a:buSzPts val="2200"/>
              <a:buAutoNum type="arabicPeriod"/>
            </a:pPr>
            <a:r>
              <a:rPr lang="en-US" sz="2200"/>
              <a:t>Click “Team Chat” tab at bottom right</a:t>
            </a:r>
            <a:endParaRPr sz="2200"/>
          </a:p>
          <a:p>
            <a:pPr marL="457200" lvl="0" indent="-368300" algn="l" rtl="0">
              <a:lnSpc>
                <a:spcPct val="115000"/>
              </a:lnSpc>
              <a:spcBef>
                <a:spcPts val="0"/>
              </a:spcBef>
              <a:spcAft>
                <a:spcPts val="0"/>
              </a:spcAft>
              <a:buSzPts val="2200"/>
              <a:buAutoNum type="arabicPeriod"/>
            </a:pPr>
            <a:r>
              <a:rPr lang="en-US" sz="2200"/>
              <a:t>Type the following: “To Pharmacist: I just entered a medication order for this patient. Please verify and dispense.”</a:t>
            </a:r>
            <a:endParaRPr sz="2200"/>
          </a:p>
          <a:p>
            <a:pPr marL="0" lvl="0" indent="0" algn="l" rtl="0">
              <a:lnSpc>
                <a:spcPct val="115000"/>
              </a:lnSpc>
              <a:spcBef>
                <a:spcPts val="0"/>
              </a:spcBef>
              <a:spcAft>
                <a:spcPts val="0"/>
              </a:spcAft>
              <a:buNone/>
            </a:pPr>
            <a:endParaRPr sz="1800"/>
          </a:p>
          <a:p>
            <a:pPr marL="914400" marR="0" lvl="0" indent="0" algn="l" rtl="0">
              <a:lnSpc>
                <a:spcPct val="115000"/>
              </a:lnSpc>
              <a:spcBef>
                <a:spcPts val="0"/>
              </a:spcBef>
              <a:spcAft>
                <a:spcPts val="0"/>
              </a:spcAft>
              <a:buNone/>
            </a:pPr>
            <a:endParaRPr sz="1200"/>
          </a:p>
        </p:txBody>
      </p:sp>
      <p:sp>
        <p:nvSpPr>
          <p:cNvPr id="539" name="Google Shape;539;p5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7"/>
          <p:cNvSpPr txBox="1">
            <a:spLocks noGrp="1"/>
          </p:cNvSpPr>
          <p:nvPr>
            <p:ph type="body" idx="1"/>
          </p:nvPr>
        </p:nvSpPr>
        <p:spPr>
          <a:xfrm>
            <a:off x="6482850" y="1107825"/>
            <a:ext cx="5398500" cy="5750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a:p>
          <a:p>
            <a:pPr marL="914400" lvl="1" indent="-342900" algn="l" rtl="0">
              <a:lnSpc>
                <a:spcPct val="115000"/>
              </a:lnSpc>
              <a:spcBef>
                <a:spcPts val="0"/>
              </a:spcBef>
              <a:spcAft>
                <a:spcPts val="0"/>
              </a:spcAft>
              <a:buClr>
                <a:schemeClr val="dk1"/>
              </a:buClr>
              <a:buSzPts val="1800"/>
              <a:buAutoNum type="alphaLcPeriod"/>
            </a:pPr>
            <a:r>
              <a:rPr lang="en-US" sz="1800"/>
              <a:t>Type = Prescription</a:t>
            </a:r>
            <a:endParaRPr sz="1800"/>
          </a:p>
          <a:p>
            <a:pPr marL="914400" lvl="1" indent="-342900" algn="l" rtl="0">
              <a:lnSpc>
                <a:spcPct val="115000"/>
              </a:lnSpc>
              <a:spcBef>
                <a:spcPts val="0"/>
              </a:spcBef>
              <a:spcAft>
                <a:spcPts val="0"/>
              </a:spcAft>
              <a:buClr>
                <a:schemeClr val="dk1"/>
              </a:buClr>
              <a:buSzPts val="1800"/>
              <a:buAutoNum type="alphaLcPeriod"/>
            </a:pPr>
            <a:r>
              <a:rPr lang="en-US" sz="1800"/>
              <a:t>Date/Time = Today</a:t>
            </a:r>
            <a:endParaRPr sz="1800"/>
          </a:p>
          <a:p>
            <a:pPr marL="914400" lvl="1" indent="-342900" algn="l" rtl="0">
              <a:lnSpc>
                <a:spcPct val="115000"/>
              </a:lnSpc>
              <a:spcBef>
                <a:spcPts val="0"/>
              </a:spcBef>
              <a:spcAft>
                <a:spcPts val="0"/>
              </a:spcAft>
              <a:buClr>
                <a:schemeClr val="dk1"/>
              </a:buClr>
              <a:buSzPts val="1800"/>
              <a:buAutoNum type="alphaLcPeriod"/>
            </a:pPr>
            <a:r>
              <a:rPr lang="en-US" sz="1800"/>
              <a:t>Author = Your Name</a:t>
            </a:r>
            <a:endParaRPr sz="1800"/>
          </a:p>
          <a:p>
            <a:pPr marL="914400" lvl="1" indent="-342900" algn="l" rtl="0">
              <a:lnSpc>
                <a:spcPct val="115000"/>
              </a:lnSpc>
              <a:spcBef>
                <a:spcPts val="0"/>
              </a:spcBef>
              <a:spcAft>
                <a:spcPts val="0"/>
              </a:spcAft>
              <a:buClr>
                <a:schemeClr val="dk1"/>
              </a:buClr>
              <a:buSzPts val="1800"/>
              <a:buAutoNum type="alphaLcPeriod"/>
            </a:pPr>
            <a:r>
              <a:rPr lang="en-US" sz="1800"/>
              <a:t>Provider = Any</a:t>
            </a:r>
            <a:endParaRPr sz="1800"/>
          </a:p>
          <a:p>
            <a:pPr marL="914400" lvl="1" indent="-342900" algn="l" rtl="0">
              <a:lnSpc>
                <a:spcPct val="115000"/>
              </a:lnSpc>
              <a:spcBef>
                <a:spcPts val="0"/>
              </a:spcBef>
              <a:spcAft>
                <a:spcPts val="0"/>
              </a:spcAft>
              <a:buClr>
                <a:schemeClr val="dk1"/>
              </a:buClr>
              <a:buSzPts val="1800"/>
              <a:buAutoNum type="alphaLcPeriod"/>
            </a:pPr>
            <a:r>
              <a:rPr lang="en-US" sz="1800"/>
              <a:t>Medication = Zosyn 4.5 grams</a:t>
            </a:r>
            <a:endParaRPr sz="1800"/>
          </a:p>
          <a:p>
            <a:pPr marL="914400" lvl="1" indent="-342900" algn="l" rtl="0">
              <a:lnSpc>
                <a:spcPct val="115000"/>
              </a:lnSpc>
              <a:spcBef>
                <a:spcPts val="0"/>
              </a:spcBef>
              <a:spcAft>
                <a:spcPts val="0"/>
              </a:spcAft>
              <a:buClr>
                <a:schemeClr val="dk1"/>
              </a:buClr>
              <a:buSzPts val="1800"/>
              <a:buAutoNum type="alphaLcPeriod"/>
            </a:pPr>
            <a:r>
              <a:rPr lang="en-US" sz="1800"/>
              <a:t>Route = IV Piggyback (IVPB)</a:t>
            </a:r>
            <a:endParaRPr sz="1800"/>
          </a:p>
          <a:p>
            <a:pPr marL="914400" lvl="1" indent="-342900" algn="l" rtl="0">
              <a:lnSpc>
                <a:spcPct val="115000"/>
              </a:lnSpc>
              <a:spcBef>
                <a:spcPts val="0"/>
              </a:spcBef>
              <a:spcAft>
                <a:spcPts val="0"/>
              </a:spcAft>
              <a:buClr>
                <a:schemeClr val="dk1"/>
              </a:buClr>
              <a:buSzPts val="1800"/>
              <a:buAutoNum type="alphaLcPeriod"/>
            </a:pPr>
            <a:r>
              <a:rPr lang="en-US" sz="1800"/>
              <a:t>Directions = Give every 6 hours via IVPB</a:t>
            </a:r>
            <a:endParaRPr sz="1800"/>
          </a:p>
          <a:p>
            <a:pPr marL="914400" lvl="1" indent="-342900" algn="l" rtl="0">
              <a:lnSpc>
                <a:spcPct val="115000"/>
              </a:lnSpc>
              <a:spcBef>
                <a:spcPts val="0"/>
              </a:spcBef>
              <a:spcAft>
                <a:spcPts val="0"/>
              </a:spcAft>
              <a:buClr>
                <a:schemeClr val="dk1"/>
              </a:buClr>
              <a:buSzPts val="1800"/>
              <a:buAutoNum type="alphaLcPeriod"/>
            </a:pPr>
            <a:r>
              <a:rPr lang="en-US" sz="1800"/>
              <a:t>Dispense Quantity = 4.5 grams</a:t>
            </a:r>
            <a:endParaRPr sz="1800"/>
          </a:p>
          <a:p>
            <a:pPr marL="914400" lvl="1" indent="-342900" algn="l" rtl="0">
              <a:lnSpc>
                <a:spcPct val="115000"/>
              </a:lnSpc>
              <a:spcBef>
                <a:spcPts val="0"/>
              </a:spcBef>
              <a:spcAft>
                <a:spcPts val="0"/>
              </a:spcAft>
              <a:buClr>
                <a:schemeClr val="dk1"/>
              </a:buClr>
              <a:buSzPts val="1800"/>
              <a:buAutoNum type="alphaLcPeriod"/>
            </a:pPr>
            <a:r>
              <a:rPr lang="en-US" sz="1800"/>
              <a:t>Days Supply = 1</a:t>
            </a:r>
            <a:endParaRPr sz="1800"/>
          </a:p>
          <a:p>
            <a:pPr marL="914400" lvl="1" indent="-342900" algn="l" rtl="0">
              <a:lnSpc>
                <a:spcPct val="115000"/>
              </a:lnSpc>
              <a:spcBef>
                <a:spcPts val="0"/>
              </a:spcBef>
              <a:spcAft>
                <a:spcPts val="0"/>
              </a:spcAft>
              <a:buClr>
                <a:schemeClr val="dk1"/>
              </a:buClr>
              <a:buSzPts val="1800"/>
              <a:buAutoNum type="alphaLcPeriod"/>
            </a:pPr>
            <a:r>
              <a:rPr lang="en-US" sz="1800"/>
              <a:t>“New Scheduled Med”</a:t>
            </a:r>
            <a:endParaRPr sz="1800"/>
          </a:p>
          <a:p>
            <a:pPr marL="914400" lvl="1" indent="-342900" algn="l" rtl="0">
              <a:lnSpc>
                <a:spcPct val="115000"/>
              </a:lnSpc>
              <a:spcBef>
                <a:spcPts val="0"/>
              </a:spcBef>
              <a:spcAft>
                <a:spcPts val="0"/>
              </a:spcAft>
              <a:buClr>
                <a:schemeClr val="dk1"/>
              </a:buClr>
              <a:buSzPts val="1800"/>
              <a:buAutoNum type="alphaLcPeriod"/>
            </a:pPr>
            <a:r>
              <a:rPr lang="en-US" sz="1800"/>
              <a:t>Frequency = Q6H</a:t>
            </a:r>
            <a:endParaRPr sz="1800"/>
          </a:p>
          <a:p>
            <a:pPr marL="914400" lvl="1" indent="-342900" algn="l" rtl="0">
              <a:lnSpc>
                <a:spcPct val="115000"/>
              </a:lnSpc>
              <a:spcBef>
                <a:spcPts val="0"/>
              </a:spcBef>
              <a:spcAft>
                <a:spcPts val="0"/>
              </a:spcAft>
              <a:buClr>
                <a:schemeClr val="dk1"/>
              </a:buClr>
              <a:buSzPts val="1800"/>
              <a:buAutoNum type="alphaLcPeriod"/>
            </a:pPr>
            <a:r>
              <a:rPr lang="en-US" sz="1800"/>
              <a:t>Scheduled Time = Any</a:t>
            </a:r>
            <a:endParaRPr sz="1800"/>
          </a:p>
          <a:p>
            <a:pPr marL="914400" lvl="1" indent="-342900" algn="l" rtl="0">
              <a:lnSpc>
                <a:spcPct val="115000"/>
              </a:lnSpc>
              <a:spcBef>
                <a:spcPts val="0"/>
              </a:spcBef>
              <a:spcAft>
                <a:spcPts val="0"/>
              </a:spcAft>
              <a:buClr>
                <a:schemeClr val="dk1"/>
              </a:buClr>
              <a:buSzPts val="1800"/>
              <a:buAutoNum type="alphaLcPeriod"/>
            </a:pPr>
            <a:r>
              <a:rPr lang="en-US" sz="1800"/>
              <a:t>Start on = Today’s date</a:t>
            </a:r>
            <a:endParaRPr sz="1800"/>
          </a:p>
          <a:p>
            <a:pPr marL="914400" lvl="1" indent="-342900" algn="l" rtl="0">
              <a:lnSpc>
                <a:spcPct val="115000"/>
              </a:lnSpc>
              <a:spcBef>
                <a:spcPts val="0"/>
              </a:spcBef>
              <a:spcAft>
                <a:spcPts val="0"/>
              </a:spcAft>
              <a:buClr>
                <a:schemeClr val="dk1"/>
              </a:buClr>
              <a:buSzPts val="1800"/>
              <a:buAutoNum type="alphaLcPeriod"/>
            </a:pPr>
            <a:r>
              <a:rPr lang="en-US" sz="1800"/>
              <a:t>End on = Today’s date</a:t>
            </a:r>
            <a:endParaRPr sz="1800"/>
          </a:p>
          <a:p>
            <a:pPr marL="914400" lvl="1" indent="-342900" algn="l" rtl="0">
              <a:lnSpc>
                <a:spcPct val="115000"/>
              </a:lnSpc>
              <a:spcBef>
                <a:spcPts val="0"/>
              </a:spcBef>
              <a:spcAft>
                <a:spcPts val="0"/>
              </a:spcAft>
              <a:buClr>
                <a:schemeClr val="dk1"/>
              </a:buClr>
              <a:buSzPts val="1800"/>
              <a:buAutoNum type="alphaLcPeriod"/>
            </a:pPr>
            <a:r>
              <a:rPr lang="en-US" sz="1800"/>
              <a:t>Refills = 0</a:t>
            </a:r>
            <a:endParaRPr sz="1800"/>
          </a:p>
          <a:p>
            <a:pPr marL="0" lvl="0" indent="0" algn="l" rtl="0">
              <a:lnSpc>
                <a:spcPct val="115000"/>
              </a:lnSpc>
              <a:spcBef>
                <a:spcPts val="0"/>
              </a:spcBef>
              <a:spcAft>
                <a:spcPts val="0"/>
              </a:spcAft>
              <a:buNone/>
            </a:pPr>
            <a:endParaRPr sz="1800"/>
          </a:p>
        </p:txBody>
      </p:sp>
      <p:sp>
        <p:nvSpPr>
          <p:cNvPr id="541" name="Google Shape;541;p57"/>
          <p:cNvSpPr/>
          <p:nvPr/>
        </p:nvSpPr>
        <p:spPr>
          <a:xfrm>
            <a:off x="4343400" y="3009900"/>
            <a:ext cx="2409000" cy="8382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8"/>
          <p:cNvSpPr txBox="1">
            <a:spLocks noGrp="1"/>
          </p:cNvSpPr>
          <p:nvPr>
            <p:ph type="title"/>
          </p:nvPr>
        </p:nvSpPr>
        <p:spPr>
          <a:xfrm>
            <a:off x="914400" y="990600"/>
            <a:ext cx="6751800" cy="8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Pharmacist</a:t>
            </a:r>
            <a:endParaRPr/>
          </a:p>
        </p:txBody>
      </p:sp>
      <p:sp>
        <p:nvSpPr>
          <p:cNvPr id="548" name="Google Shape;548;p58"/>
          <p:cNvSpPr txBox="1">
            <a:spLocks noGrp="1"/>
          </p:cNvSpPr>
          <p:nvPr>
            <p:ph type="body" idx="1"/>
          </p:nvPr>
        </p:nvSpPr>
        <p:spPr>
          <a:xfrm>
            <a:off x="914400" y="1547450"/>
            <a:ext cx="10353600" cy="51873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dk1"/>
              </a:buClr>
              <a:buSzPts val="2400"/>
              <a:buAutoNum type="arabicPeriod"/>
            </a:pPr>
            <a:r>
              <a:rPr lang="en-US"/>
              <a:t>Wait for communication from Physician via the “Team Chat” tab</a:t>
            </a:r>
            <a:endParaRPr/>
          </a:p>
          <a:p>
            <a:pPr marL="457200" lvl="0" indent="-381000" algn="l" rtl="0">
              <a:lnSpc>
                <a:spcPct val="115000"/>
              </a:lnSpc>
              <a:spcBef>
                <a:spcPts val="0"/>
              </a:spcBef>
              <a:spcAft>
                <a:spcPts val="0"/>
              </a:spcAft>
              <a:buClr>
                <a:schemeClr val="dk1"/>
              </a:buClr>
              <a:buSzPts val="2400"/>
              <a:buAutoNum type="arabicPeriod"/>
            </a:pPr>
            <a:r>
              <a:rPr lang="en-US"/>
              <a:t>Click on “Pharmacist Verification Tab”</a:t>
            </a:r>
            <a:endParaRPr/>
          </a:p>
          <a:p>
            <a:pPr marL="457200" lvl="0" indent="-381000" algn="l" rtl="0">
              <a:lnSpc>
                <a:spcPct val="115000"/>
              </a:lnSpc>
              <a:spcBef>
                <a:spcPts val="0"/>
              </a:spcBef>
              <a:spcAft>
                <a:spcPts val="0"/>
              </a:spcAft>
              <a:buClr>
                <a:schemeClr val="dk1"/>
              </a:buClr>
              <a:buSzPts val="2400"/>
              <a:buAutoNum type="arabicPeriod"/>
            </a:pPr>
            <a:r>
              <a:rPr lang="en-US"/>
              <a:t>Click on the prescription order entered by the Physician author</a:t>
            </a:r>
            <a:endParaRPr/>
          </a:p>
          <a:p>
            <a:pPr marL="457200" lvl="0" indent="-381000" algn="l" rtl="0">
              <a:lnSpc>
                <a:spcPct val="115000"/>
              </a:lnSpc>
              <a:spcBef>
                <a:spcPts val="0"/>
              </a:spcBef>
              <a:spcAft>
                <a:spcPts val="0"/>
              </a:spcAft>
              <a:buClr>
                <a:schemeClr val="dk1"/>
              </a:buClr>
              <a:buSzPts val="2400"/>
              <a:buAutoNum type="arabicPeriod"/>
            </a:pPr>
            <a:r>
              <a:rPr lang="en-US"/>
              <a:t>Review the order </a:t>
            </a:r>
            <a:endParaRPr/>
          </a:p>
          <a:p>
            <a:pPr marL="457200" lvl="0" indent="-381000" algn="l" rtl="0">
              <a:lnSpc>
                <a:spcPct val="115000"/>
              </a:lnSpc>
              <a:spcBef>
                <a:spcPts val="0"/>
              </a:spcBef>
              <a:spcAft>
                <a:spcPts val="0"/>
              </a:spcAft>
              <a:buClr>
                <a:schemeClr val="dk1"/>
              </a:buClr>
              <a:buSzPts val="2400"/>
              <a:buAutoNum type="arabicPeriod"/>
            </a:pPr>
            <a:r>
              <a:rPr lang="en-US"/>
              <a:t>Click the “Pharmacist Verification Tab” again and select the green checkbox (“Verify”) to approve the order</a:t>
            </a:r>
            <a:endParaRPr/>
          </a:p>
          <a:p>
            <a:pPr marL="457200" lvl="0" indent="-381000" algn="l" rtl="0">
              <a:lnSpc>
                <a:spcPct val="115000"/>
              </a:lnSpc>
              <a:spcBef>
                <a:spcPts val="0"/>
              </a:spcBef>
              <a:spcAft>
                <a:spcPts val="0"/>
              </a:spcAft>
              <a:buClr>
                <a:schemeClr val="dk1"/>
              </a:buClr>
              <a:buSzPts val="2400"/>
              <a:buAutoNum type="arabicPeriod"/>
            </a:pPr>
            <a:r>
              <a:rPr lang="en-US"/>
              <a:t>Click “Team Chat” tab at bottom right</a:t>
            </a:r>
            <a:endParaRPr/>
          </a:p>
          <a:p>
            <a:pPr marL="457200" lvl="0" indent="-381000" algn="l" rtl="0">
              <a:lnSpc>
                <a:spcPct val="115000"/>
              </a:lnSpc>
              <a:spcBef>
                <a:spcPts val="0"/>
              </a:spcBef>
              <a:spcAft>
                <a:spcPts val="0"/>
              </a:spcAft>
              <a:buClr>
                <a:schemeClr val="dk1"/>
              </a:buClr>
              <a:buSzPts val="2400"/>
              <a:buAutoNum type="arabicPeriod"/>
            </a:pPr>
            <a:r>
              <a:rPr lang="en-US"/>
              <a:t>Type the following: “To Nurse #2: I just verified and dispensed the antibiotic. It is ready to be administered”</a:t>
            </a:r>
            <a:endParaRPr/>
          </a:p>
        </p:txBody>
      </p:sp>
      <p:sp>
        <p:nvSpPr>
          <p:cNvPr id="549" name="Google Shape;549;p5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59"/>
          <p:cNvSpPr txBox="1">
            <a:spLocks noGrp="1"/>
          </p:cNvSpPr>
          <p:nvPr>
            <p:ph type="title"/>
          </p:nvPr>
        </p:nvSpPr>
        <p:spPr>
          <a:xfrm>
            <a:off x="914400" y="990600"/>
            <a:ext cx="6751800" cy="8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Nurse #2</a:t>
            </a:r>
            <a:endParaRPr/>
          </a:p>
        </p:txBody>
      </p:sp>
      <p:sp>
        <p:nvSpPr>
          <p:cNvPr id="556" name="Google Shape;556;p59"/>
          <p:cNvSpPr txBox="1">
            <a:spLocks noGrp="1"/>
          </p:cNvSpPr>
          <p:nvPr>
            <p:ph type="body" idx="1"/>
          </p:nvPr>
        </p:nvSpPr>
        <p:spPr>
          <a:xfrm>
            <a:off x="914400" y="1547450"/>
            <a:ext cx="10353600" cy="51873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dk1"/>
              </a:buClr>
              <a:buSzPts val="2400"/>
              <a:buAutoNum type="arabicPeriod"/>
            </a:pPr>
            <a:r>
              <a:rPr lang="en-US"/>
              <a:t>Wait for communication from Pharmacist via the “Team Chat” tab</a:t>
            </a:r>
            <a:endParaRPr/>
          </a:p>
          <a:p>
            <a:pPr marL="457200" lvl="0" indent="-381000" algn="l" rtl="0">
              <a:lnSpc>
                <a:spcPct val="115000"/>
              </a:lnSpc>
              <a:spcBef>
                <a:spcPts val="0"/>
              </a:spcBef>
              <a:spcAft>
                <a:spcPts val="0"/>
              </a:spcAft>
              <a:buClr>
                <a:schemeClr val="dk1"/>
              </a:buClr>
              <a:buSzPts val="2400"/>
              <a:buAutoNum type="arabicPeriod"/>
            </a:pPr>
            <a:r>
              <a:rPr lang="en-US"/>
              <a:t>Click on “Medication Administration” tab</a:t>
            </a:r>
            <a:endParaRPr/>
          </a:p>
          <a:p>
            <a:pPr marL="457200" lvl="0" indent="-381000" algn="l" rtl="0">
              <a:lnSpc>
                <a:spcPct val="115000"/>
              </a:lnSpc>
              <a:spcBef>
                <a:spcPts val="0"/>
              </a:spcBef>
              <a:spcAft>
                <a:spcPts val="0"/>
              </a:spcAft>
              <a:buClr>
                <a:schemeClr val="dk1"/>
              </a:buClr>
              <a:buSzPts val="2400"/>
              <a:buAutoNum type="arabicPeriod"/>
            </a:pPr>
            <a:r>
              <a:rPr lang="en-US"/>
              <a:t>Select the “Zosyn” medication order</a:t>
            </a:r>
            <a:endParaRPr/>
          </a:p>
          <a:p>
            <a:pPr marL="457200" lvl="0" indent="-381000" algn="l" rtl="0">
              <a:lnSpc>
                <a:spcPct val="115000"/>
              </a:lnSpc>
              <a:spcBef>
                <a:spcPts val="0"/>
              </a:spcBef>
              <a:spcAft>
                <a:spcPts val="0"/>
              </a:spcAft>
              <a:buClr>
                <a:schemeClr val="dk1"/>
              </a:buClr>
              <a:buSzPts val="2400"/>
              <a:buAutoNum type="arabicPeriod"/>
            </a:pPr>
            <a:r>
              <a:rPr lang="en-US"/>
              <a:t>Review the order (assume it is correct)</a:t>
            </a:r>
            <a:endParaRPr/>
          </a:p>
          <a:p>
            <a:pPr marL="457200" lvl="0" indent="-381000" algn="l" rtl="0">
              <a:lnSpc>
                <a:spcPct val="115000"/>
              </a:lnSpc>
              <a:spcBef>
                <a:spcPts val="0"/>
              </a:spcBef>
              <a:spcAft>
                <a:spcPts val="0"/>
              </a:spcAft>
              <a:buClr>
                <a:schemeClr val="dk1"/>
              </a:buClr>
              <a:buSzPts val="2400"/>
              <a:buAutoNum type="arabicPeriod"/>
            </a:pPr>
            <a:r>
              <a:rPr lang="en-US"/>
              <a:t>Click the green “Administer” button (top right)</a:t>
            </a:r>
            <a:endParaRPr/>
          </a:p>
          <a:p>
            <a:pPr marL="457200" lvl="0" indent="-381000" algn="l" rtl="0">
              <a:lnSpc>
                <a:spcPct val="115000"/>
              </a:lnSpc>
              <a:spcBef>
                <a:spcPts val="0"/>
              </a:spcBef>
              <a:spcAft>
                <a:spcPts val="0"/>
              </a:spcAft>
              <a:buClr>
                <a:schemeClr val="dk1"/>
              </a:buClr>
              <a:buSzPts val="2400"/>
              <a:buAutoNum type="arabicPeriod"/>
            </a:pPr>
            <a:r>
              <a:rPr lang="en-US"/>
              <a:t>Enter the information in italics (copy/paste) </a:t>
            </a:r>
            <a:endParaRPr/>
          </a:p>
          <a:p>
            <a:pPr marL="457200" lvl="0" indent="-381000" algn="l" rtl="0">
              <a:lnSpc>
                <a:spcPct val="115000"/>
              </a:lnSpc>
              <a:spcBef>
                <a:spcPts val="0"/>
              </a:spcBef>
              <a:spcAft>
                <a:spcPts val="0"/>
              </a:spcAft>
              <a:buClr>
                <a:schemeClr val="dk1"/>
              </a:buClr>
              <a:buSzPts val="2400"/>
              <a:buAutoNum type="arabicPeriod"/>
            </a:pPr>
            <a:r>
              <a:rPr lang="en-US"/>
              <a:t>Click “Save”</a:t>
            </a:r>
            <a:endParaRPr/>
          </a:p>
          <a:p>
            <a:pPr marL="457200" lvl="0" indent="0" algn="l" rtl="0">
              <a:lnSpc>
                <a:spcPct val="115000"/>
              </a:lnSpc>
              <a:spcBef>
                <a:spcPts val="0"/>
              </a:spcBef>
              <a:spcAft>
                <a:spcPts val="0"/>
              </a:spcAft>
              <a:buNone/>
            </a:pPr>
            <a:endParaRPr/>
          </a:p>
        </p:txBody>
      </p:sp>
      <p:sp>
        <p:nvSpPr>
          <p:cNvPr id="557" name="Google Shape;557;p5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OVERVIEW </a:t>
            </a:r>
            <a:endParaRPr>
              <a:solidFill>
                <a:srgbClr val="FF0000"/>
              </a:solidFill>
            </a:endParaRPr>
          </a:p>
        </p:txBody>
      </p:sp>
      <p:sp>
        <p:nvSpPr>
          <p:cNvPr id="564" name="Google Shape;564;p60"/>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p60"/>
          <p:cNvPicPr preferRelativeResize="0"/>
          <p:nvPr/>
        </p:nvPicPr>
        <p:blipFill>
          <a:blip r:embed="rId3">
            <a:alphaModFix/>
          </a:blip>
          <a:stretch>
            <a:fillRect/>
          </a:stretch>
        </p:blipFill>
        <p:spPr>
          <a:xfrm>
            <a:off x="1498488" y="1551800"/>
            <a:ext cx="9195024" cy="51722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1"/>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ALERTS</a:t>
            </a:r>
            <a:endParaRPr/>
          </a:p>
          <a:p>
            <a:pPr marL="0" lvl="0" indent="0" algn="l" rtl="0">
              <a:spcBef>
                <a:spcPts val="0"/>
              </a:spcBef>
              <a:spcAft>
                <a:spcPts val="0"/>
              </a:spcAft>
              <a:buNone/>
            </a:pPr>
            <a:endParaRPr/>
          </a:p>
        </p:txBody>
      </p:sp>
      <p:sp>
        <p:nvSpPr>
          <p:cNvPr id="572" name="Google Shape;572;p6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3" name="Google Shape;573;p61"/>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914400" y="990600"/>
            <a:ext cx="6751500" cy="132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The Solution</a:t>
            </a:r>
            <a:endParaRPr/>
          </a:p>
          <a:p>
            <a:pPr marL="0" lvl="0" indent="0" algn="l" rtl="0">
              <a:lnSpc>
                <a:spcPct val="90000"/>
              </a:lnSpc>
              <a:spcBef>
                <a:spcPts val="0"/>
              </a:spcBef>
              <a:spcAft>
                <a:spcPts val="0"/>
              </a:spcAft>
              <a:buNone/>
            </a:pPr>
            <a:endParaRPr/>
          </a:p>
        </p:txBody>
      </p:sp>
      <p:sp>
        <p:nvSpPr>
          <p:cNvPr id="120" name="Google Shape;120;p1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17"/>
          <p:cNvPicPr preferRelativeResize="0"/>
          <p:nvPr/>
        </p:nvPicPr>
        <p:blipFill>
          <a:blip r:embed="rId3">
            <a:alphaModFix/>
          </a:blip>
          <a:stretch>
            <a:fillRect/>
          </a:stretch>
        </p:blipFill>
        <p:spPr>
          <a:xfrm>
            <a:off x="1183725" y="1637625"/>
            <a:ext cx="9724800" cy="423540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2"/>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ALERTS</a:t>
            </a:r>
            <a:endParaRPr/>
          </a:p>
          <a:p>
            <a:pPr marL="0" lvl="0" indent="0" algn="l" rtl="0">
              <a:spcBef>
                <a:spcPts val="0"/>
              </a:spcBef>
              <a:spcAft>
                <a:spcPts val="0"/>
              </a:spcAft>
              <a:buNone/>
            </a:pPr>
            <a:endParaRPr/>
          </a:p>
        </p:txBody>
      </p:sp>
      <p:sp>
        <p:nvSpPr>
          <p:cNvPr id="580" name="Google Shape;580;p62"/>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1" name="Google Shape;581;p62"/>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3"/>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ALERTS</a:t>
            </a:r>
            <a:endParaRPr/>
          </a:p>
          <a:p>
            <a:pPr marL="0" lvl="0" indent="0" algn="l" rtl="0">
              <a:spcBef>
                <a:spcPts val="0"/>
              </a:spcBef>
              <a:spcAft>
                <a:spcPts val="0"/>
              </a:spcAft>
              <a:buNone/>
            </a:pPr>
            <a:endParaRPr/>
          </a:p>
        </p:txBody>
      </p:sp>
      <p:sp>
        <p:nvSpPr>
          <p:cNvPr id="588" name="Google Shape;588;p6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9" name="Google Shape;589;p63"/>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4"/>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PROBLEM LIST</a:t>
            </a:r>
            <a:endParaRPr/>
          </a:p>
          <a:p>
            <a:pPr marL="0" lvl="0" indent="0" algn="l" rtl="0">
              <a:spcBef>
                <a:spcPts val="0"/>
              </a:spcBef>
              <a:spcAft>
                <a:spcPts val="0"/>
              </a:spcAft>
              <a:buNone/>
            </a:pPr>
            <a:endParaRPr/>
          </a:p>
        </p:txBody>
      </p:sp>
      <p:sp>
        <p:nvSpPr>
          <p:cNvPr id="596" name="Google Shape;596;p6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7" name="Google Shape;597;p64"/>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65"/>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ASSESSMENT</a:t>
            </a:r>
            <a:endParaRPr/>
          </a:p>
          <a:p>
            <a:pPr marL="0" lvl="0" indent="0" algn="l" rtl="0">
              <a:spcBef>
                <a:spcPts val="0"/>
              </a:spcBef>
              <a:spcAft>
                <a:spcPts val="0"/>
              </a:spcAft>
              <a:buNone/>
            </a:pPr>
            <a:endParaRPr/>
          </a:p>
        </p:txBody>
      </p:sp>
      <p:sp>
        <p:nvSpPr>
          <p:cNvPr id="604" name="Google Shape;604;p6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5" name="Google Shape;605;p65"/>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66"/>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ASSESSMENT</a:t>
            </a:r>
            <a:endParaRPr/>
          </a:p>
          <a:p>
            <a:pPr marL="0" lvl="0" indent="0" algn="l" rtl="0">
              <a:spcBef>
                <a:spcPts val="0"/>
              </a:spcBef>
              <a:spcAft>
                <a:spcPts val="0"/>
              </a:spcAft>
              <a:buNone/>
            </a:pPr>
            <a:endParaRPr/>
          </a:p>
        </p:txBody>
      </p:sp>
      <p:sp>
        <p:nvSpPr>
          <p:cNvPr id="612" name="Google Shape;612;p6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3" name="Google Shape;613;p66"/>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7"/>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ASSESSMENT</a:t>
            </a:r>
            <a:endParaRPr/>
          </a:p>
          <a:p>
            <a:pPr marL="0" lvl="0" indent="0" algn="l" rtl="0">
              <a:spcBef>
                <a:spcPts val="0"/>
              </a:spcBef>
              <a:spcAft>
                <a:spcPts val="0"/>
              </a:spcAft>
              <a:buNone/>
            </a:pPr>
            <a:endParaRPr/>
          </a:p>
        </p:txBody>
      </p:sp>
      <p:sp>
        <p:nvSpPr>
          <p:cNvPr id="620" name="Google Shape;620;p6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67"/>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8"/>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ASSESSMENT</a:t>
            </a:r>
            <a:endParaRPr/>
          </a:p>
          <a:p>
            <a:pPr marL="0" lvl="0" indent="0" algn="l" rtl="0">
              <a:spcBef>
                <a:spcPts val="0"/>
              </a:spcBef>
              <a:spcAft>
                <a:spcPts val="0"/>
              </a:spcAft>
              <a:buNone/>
            </a:pPr>
            <a:endParaRPr/>
          </a:p>
        </p:txBody>
      </p:sp>
      <p:sp>
        <p:nvSpPr>
          <p:cNvPr id="628" name="Google Shape;628;p6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p68"/>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9"/>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ASSESSMENT</a:t>
            </a:r>
            <a:endParaRPr/>
          </a:p>
          <a:p>
            <a:pPr marL="0" lvl="0" indent="0" algn="l" rtl="0">
              <a:spcBef>
                <a:spcPts val="0"/>
              </a:spcBef>
              <a:spcAft>
                <a:spcPts val="0"/>
              </a:spcAft>
              <a:buNone/>
            </a:pPr>
            <a:endParaRPr/>
          </a:p>
        </p:txBody>
      </p:sp>
      <p:sp>
        <p:nvSpPr>
          <p:cNvPr id="636" name="Google Shape;636;p6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7" name="Google Shape;637;p69"/>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0"/>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ORDERS</a:t>
            </a:r>
            <a:endParaRPr/>
          </a:p>
        </p:txBody>
      </p:sp>
      <p:sp>
        <p:nvSpPr>
          <p:cNvPr id="644" name="Google Shape;644;p70"/>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70"/>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71"/>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ORDERS</a:t>
            </a:r>
            <a:endParaRPr/>
          </a:p>
        </p:txBody>
      </p:sp>
      <p:sp>
        <p:nvSpPr>
          <p:cNvPr id="652" name="Google Shape;652;p7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3" name="Google Shape;653;p71"/>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txBox="1"/>
          <p:nvPr/>
        </p:nvSpPr>
        <p:spPr>
          <a:xfrm>
            <a:off x="465300" y="669538"/>
            <a:ext cx="10344300" cy="957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800" b="1">
                <a:solidFill>
                  <a:schemeClr val="dk2"/>
                </a:solidFill>
              </a:rPr>
              <a:t>What’s wrong with a classroom?</a:t>
            </a:r>
            <a:endParaRPr sz="4800" b="1">
              <a:solidFill>
                <a:schemeClr val="dk2"/>
              </a:solidFill>
            </a:endParaRPr>
          </a:p>
        </p:txBody>
      </p:sp>
      <p:pic>
        <p:nvPicPr>
          <p:cNvPr id="129" name="Google Shape;129;p18" descr="Image result for geography"/>
          <p:cNvPicPr preferRelativeResize="0"/>
          <p:nvPr/>
        </p:nvPicPr>
        <p:blipFill>
          <a:blip r:embed="rId3">
            <a:alphaModFix/>
          </a:blip>
          <a:stretch>
            <a:fillRect/>
          </a:stretch>
        </p:blipFill>
        <p:spPr>
          <a:xfrm>
            <a:off x="4388225" y="2567900"/>
            <a:ext cx="7620000" cy="3784600"/>
          </a:xfrm>
          <a:prstGeom prst="rect">
            <a:avLst/>
          </a:prstGeom>
          <a:noFill/>
          <a:ln>
            <a:noFill/>
          </a:ln>
        </p:spPr>
      </p:pic>
      <p:grpSp>
        <p:nvGrpSpPr>
          <p:cNvPr id="130" name="Google Shape;130;p18"/>
          <p:cNvGrpSpPr/>
          <p:nvPr/>
        </p:nvGrpSpPr>
        <p:grpSpPr>
          <a:xfrm>
            <a:off x="-890125" y="2472650"/>
            <a:ext cx="5969000" cy="3975100"/>
            <a:chOff x="6971625" y="2434550"/>
            <a:chExt cx="5969000" cy="3975100"/>
          </a:xfrm>
        </p:grpSpPr>
        <p:pic>
          <p:nvPicPr>
            <p:cNvPr id="131" name="Google Shape;131;p18" descr="Related image"/>
            <p:cNvPicPr preferRelativeResize="0"/>
            <p:nvPr/>
          </p:nvPicPr>
          <p:blipFill>
            <a:blip r:embed="rId4">
              <a:alphaModFix/>
            </a:blip>
            <a:stretch>
              <a:fillRect/>
            </a:stretch>
          </p:blipFill>
          <p:spPr>
            <a:xfrm>
              <a:off x="6971625" y="2434550"/>
              <a:ext cx="5969000" cy="3975100"/>
            </a:xfrm>
            <a:prstGeom prst="rect">
              <a:avLst/>
            </a:prstGeom>
            <a:noFill/>
            <a:ln>
              <a:noFill/>
            </a:ln>
          </p:spPr>
        </p:pic>
        <p:sp>
          <p:nvSpPr>
            <p:cNvPr id="132" name="Google Shape;132;p18"/>
            <p:cNvSpPr txBox="1"/>
            <p:nvPr/>
          </p:nvSpPr>
          <p:spPr>
            <a:xfrm>
              <a:off x="8281400" y="2642725"/>
              <a:ext cx="3458700" cy="95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t>Scheduling</a:t>
              </a:r>
              <a:endParaRPr sz="4800"/>
            </a:p>
          </p:txBody>
        </p:sp>
      </p:grpSp>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2"/>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ORDERS</a:t>
            </a:r>
            <a:endParaRPr/>
          </a:p>
        </p:txBody>
      </p:sp>
      <p:sp>
        <p:nvSpPr>
          <p:cNvPr id="660" name="Google Shape;660;p72"/>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1" name="Google Shape;661;p72"/>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3"/>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PRESCRIPTION ORDERS</a:t>
            </a:r>
            <a:endParaRPr/>
          </a:p>
        </p:txBody>
      </p:sp>
      <p:sp>
        <p:nvSpPr>
          <p:cNvPr id="668" name="Google Shape;668;p7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9" name="Google Shape;669;p73"/>
          <p:cNvPicPr preferRelativeResize="0"/>
          <p:nvPr/>
        </p:nvPicPr>
        <p:blipFill rotWithShape="1">
          <a:blip r:embed="rId3">
            <a:alphaModFix/>
          </a:blip>
          <a:srcRect l="49" r="39"/>
          <a:stretch/>
        </p:blipFill>
        <p:spPr>
          <a:xfrm>
            <a:off x="1498488" y="1551800"/>
            <a:ext cx="9195024" cy="5172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74"/>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PRESCRIPTION ORDERS</a:t>
            </a:r>
            <a:endParaRPr/>
          </a:p>
        </p:txBody>
      </p:sp>
      <p:sp>
        <p:nvSpPr>
          <p:cNvPr id="676" name="Google Shape;676;p7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7" name="Google Shape;677;p74"/>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5"/>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684" name="Google Shape;684;p7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5" name="Google Shape;685;p75"/>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76"/>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692" name="Google Shape;692;p7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3" name="Google Shape;693;p76"/>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77"/>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700" name="Google Shape;700;p7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1" name="Google Shape;701;p77"/>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78"/>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708" name="Google Shape;708;p78"/>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9" name="Google Shape;709;p78"/>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79"/>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716" name="Google Shape;716;p7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 name="Google Shape;717;p79"/>
          <p:cNvPicPr preferRelativeResize="0"/>
          <p:nvPr/>
        </p:nvPicPr>
        <p:blipFill rotWithShape="1">
          <a:blip r:embed="rId3">
            <a:alphaModFix/>
          </a:blip>
          <a:srcRect l="89" r="99"/>
          <a:stretch/>
        </p:blipFill>
        <p:spPr>
          <a:xfrm>
            <a:off x="1498488" y="1551800"/>
            <a:ext cx="9195024" cy="51722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0"/>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724" name="Google Shape;724;p80"/>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5" name="Google Shape;725;p80"/>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1"/>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ADMINISTRATION</a:t>
            </a:r>
            <a:endParaRPr/>
          </a:p>
        </p:txBody>
      </p:sp>
      <p:sp>
        <p:nvSpPr>
          <p:cNvPr id="732" name="Google Shape;732;p8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3" name="Google Shape;733;p81"/>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p19" descr="Image result for dollar signs"/>
          <p:cNvPicPr preferRelativeResize="0"/>
          <p:nvPr/>
        </p:nvPicPr>
        <p:blipFill>
          <a:blip r:embed="rId3">
            <a:alphaModFix/>
          </a:blip>
          <a:stretch>
            <a:fillRect/>
          </a:stretch>
        </p:blipFill>
        <p:spPr>
          <a:xfrm>
            <a:off x="1011450" y="1943750"/>
            <a:ext cx="834896" cy="1540650"/>
          </a:xfrm>
          <a:prstGeom prst="rect">
            <a:avLst/>
          </a:prstGeom>
          <a:noFill/>
          <a:ln>
            <a:noFill/>
          </a:ln>
        </p:spPr>
      </p:pic>
      <p:sp>
        <p:nvSpPr>
          <p:cNvPr id="140" name="Google Shape;140;p19"/>
          <p:cNvSpPr txBox="1"/>
          <p:nvPr/>
        </p:nvSpPr>
        <p:spPr>
          <a:xfrm>
            <a:off x="2157900" y="1922525"/>
            <a:ext cx="8577600" cy="279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Commercial EMRs are very expensive!</a:t>
            </a:r>
            <a:endParaRPr sz="2400"/>
          </a:p>
          <a:p>
            <a:pPr marL="457200" lvl="0" indent="-381000" algn="l" rtl="0">
              <a:spcBef>
                <a:spcPts val="0"/>
              </a:spcBef>
              <a:spcAft>
                <a:spcPts val="0"/>
              </a:spcAft>
              <a:buSzPts val="2400"/>
              <a:buChar char="●"/>
            </a:pPr>
            <a:r>
              <a:rPr lang="en-US" sz="2400"/>
              <a:t>software licensing</a:t>
            </a:r>
            <a:endParaRPr sz="2400"/>
          </a:p>
          <a:p>
            <a:pPr marL="457200" lvl="0" indent="-381000" algn="l" rtl="0">
              <a:spcBef>
                <a:spcPts val="0"/>
              </a:spcBef>
              <a:spcAft>
                <a:spcPts val="0"/>
              </a:spcAft>
              <a:buSzPts val="2400"/>
              <a:buChar char="●"/>
            </a:pPr>
            <a:r>
              <a:rPr lang="en-US" sz="2400"/>
              <a:t>software management overhead</a:t>
            </a:r>
            <a:endParaRPr sz="2400"/>
          </a:p>
          <a:p>
            <a:pPr marL="457200" lvl="0" indent="-381000" algn="l" rtl="0">
              <a:spcBef>
                <a:spcPts val="0"/>
              </a:spcBef>
              <a:spcAft>
                <a:spcPts val="0"/>
              </a:spcAft>
              <a:buSzPts val="2400"/>
              <a:buChar char="●"/>
            </a:pPr>
            <a:r>
              <a:rPr lang="en-US" sz="2400"/>
              <a:t>overhead of creating/re-creating “cases” for multiple users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solidFill>
                  <a:schemeClr val="dk1"/>
                </a:solidFill>
              </a:rPr>
              <a:t>“Time” is relative and counterintuitive in training scenarios. This isn’t possible with a Commercial EMR.</a:t>
            </a:r>
            <a:endParaRPr sz="2400"/>
          </a:p>
        </p:txBody>
      </p:sp>
      <p:sp>
        <p:nvSpPr>
          <p:cNvPr id="141" name="Google Shape;141;p19"/>
          <p:cNvSpPr txBox="1"/>
          <p:nvPr/>
        </p:nvSpPr>
        <p:spPr>
          <a:xfrm>
            <a:off x="465300" y="669538"/>
            <a:ext cx="10344300" cy="957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800" b="1">
                <a:solidFill>
                  <a:schemeClr val="dk2"/>
                </a:solidFill>
              </a:rPr>
              <a:t>Why not use a Commercial EMR?</a:t>
            </a:r>
            <a:endParaRPr sz="4800" b="1">
              <a:solidFill>
                <a:schemeClr val="dk2"/>
              </a:solidFill>
            </a:endParaRPr>
          </a:p>
        </p:txBody>
      </p:sp>
      <p:pic>
        <p:nvPicPr>
          <p:cNvPr id="142" name="Google Shape;142;p19" descr="Image result for time"/>
          <p:cNvPicPr preferRelativeResize="0"/>
          <p:nvPr/>
        </p:nvPicPr>
        <p:blipFill>
          <a:blip r:embed="rId4">
            <a:alphaModFix/>
          </a:blip>
          <a:stretch>
            <a:fillRect/>
          </a:stretch>
        </p:blipFill>
        <p:spPr>
          <a:xfrm>
            <a:off x="5352125" y="4182550"/>
            <a:ext cx="6839875" cy="2894475"/>
          </a:xfrm>
          <a:prstGeom prst="rect">
            <a:avLst/>
          </a:prstGeom>
          <a:noFill/>
          <a:ln>
            <a:noFill/>
          </a:ln>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2"/>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DIAGNOSTIC TESTS</a:t>
            </a:r>
            <a:endParaRPr/>
          </a:p>
        </p:txBody>
      </p:sp>
      <p:sp>
        <p:nvSpPr>
          <p:cNvPr id="740" name="Google Shape;740;p82"/>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82"/>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3"/>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PROFILE</a:t>
            </a:r>
            <a:endParaRPr/>
          </a:p>
        </p:txBody>
      </p:sp>
      <p:sp>
        <p:nvSpPr>
          <p:cNvPr id="748" name="Google Shape;748;p83"/>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9" name="Google Shape;749;p83"/>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4"/>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VERIFICATION</a:t>
            </a:r>
            <a:endParaRPr/>
          </a:p>
          <a:p>
            <a:pPr marL="0" lvl="0" indent="0" algn="l" rtl="0">
              <a:spcBef>
                <a:spcPts val="0"/>
              </a:spcBef>
              <a:spcAft>
                <a:spcPts val="0"/>
              </a:spcAft>
              <a:buNone/>
            </a:pPr>
            <a:endParaRPr/>
          </a:p>
        </p:txBody>
      </p:sp>
      <p:sp>
        <p:nvSpPr>
          <p:cNvPr id="756" name="Google Shape;756;p84"/>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7" name="Google Shape;757;p84"/>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5"/>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VERIFICATION</a:t>
            </a:r>
            <a:endParaRPr/>
          </a:p>
          <a:p>
            <a:pPr marL="0" lvl="0" indent="0" algn="l" rtl="0">
              <a:spcBef>
                <a:spcPts val="0"/>
              </a:spcBef>
              <a:spcAft>
                <a:spcPts val="0"/>
              </a:spcAft>
              <a:buNone/>
            </a:pPr>
            <a:endParaRPr/>
          </a:p>
        </p:txBody>
      </p:sp>
      <p:sp>
        <p:nvSpPr>
          <p:cNvPr id="764" name="Google Shape;764;p85"/>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5" name="Google Shape;765;p85"/>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86"/>
          <p:cNvSpPr txBox="1">
            <a:spLocks noGrp="1"/>
          </p:cNvSpPr>
          <p:nvPr>
            <p:ph type="title"/>
          </p:nvPr>
        </p:nvSpPr>
        <p:spPr>
          <a:xfrm>
            <a:off x="914400" y="990600"/>
            <a:ext cx="9651900" cy="132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Front-End - MEDICATION VERIFICATION</a:t>
            </a:r>
            <a:endParaRPr/>
          </a:p>
        </p:txBody>
      </p:sp>
      <p:sp>
        <p:nvSpPr>
          <p:cNvPr id="772" name="Google Shape;772;p86"/>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3" name="Google Shape;773;p86"/>
          <p:cNvPicPr preferRelativeResize="0"/>
          <p:nvPr/>
        </p:nvPicPr>
        <p:blipFill rotWithShape="1">
          <a:blip r:embed="rId3">
            <a:alphaModFix/>
          </a:blip>
          <a:srcRect/>
          <a:stretch/>
        </p:blipFill>
        <p:spPr>
          <a:xfrm>
            <a:off x="1498488" y="1551800"/>
            <a:ext cx="9195024" cy="517220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7"/>
          <p:cNvSpPr txBox="1">
            <a:spLocks noGrp="1"/>
          </p:cNvSpPr>
          <p:nvPr>
            <p:ph type="title"/>
          </p:nvPr>
        </p:nvSpPr>
        <p:spPr>
          <a:xfrm>
            <a:off x="2720101" y="3135000"/>
            <a:ext cx="6751800" cy="1327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800"/>
              <a:t>Questions</a:t>
            </a:r>
            <a:endParaRPr sz="4800"/>
          </a:p>
        </p:txBody>
      </p:sp>
      <p:sp>
        <p:nvSpPr>
          <p:cNvPr id="780" name="Google Shape;780;p87"/>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 name="Google Shape;149;p20" descr="Image result for dollar signs"/>
          <p:cNvPicPr preferRelativeResize="0"/>
          <p:nvPr/>
        </p:nvPicPr>
        <p:blipFill>
          <a:blip r:embed="rId3">
            <a:alphaModFix/>
          </a:blip>
          <a:stretch>
            <a:fillRect/>
          </a:stretch>
        </p:blipFill>
        <p:spPr>
          <a:xfrm>
            <a:off x="1011450" y="1943750"/>
            <a:ext cx="834896" cy="1540650"/>
          </a:xfrm>
          <a:prstGeom prst="rect">
            <a:avLst/>
          </a:prstGeom>
          <a:noFill/>
          <a:ln>
            <a:noFill/>
          </a:ln>
        </p:spPr>
      </p:pic>
      <p:sp>
        <p:nvSpPr>
          <p:cNvPr id="150" name="Google Shape;150;p20"/>
          <p:cNvSpPr txBox="1"/>
          <p:nvPr/>
        </p:nvSpPr>
        <p:spPr>
          <a:xfrm>
            <a:off x="2157900" y="2151125"/>
            <a:ext cx="6959100" cy="27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Training EMRs are also very expensive, often passing on the costs to the students. ($100/year/student)</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solidFill>
                  <a:schemeClr val="dk1"/>
                </a:solidFill>
              </a:rPr>
              <a:t>Training EMRs are typically not collaborative or team-based, and focus on an individual.  (Not particularly realistic)</a:t>
            </a:r>
            <a:endParaRPr sz="2400"/>
          </a:p>
        </p:txBody>
      </p:sp>
      <p:sp>
        <p:nvSpPr>
          <p:cNvPr id="151" name="Google Shape;151;p20"/>
          <p:cNvSpPr txBox="1"/>
          <p:nvPr/>
        </p:nvSpPr>
        <p:spPr>
          <a:xfrm>
            <a:off x="465300" y="669538"/>
            <a:ext cx="10344300" cy="9576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4800" b="1">
                <a:solidFill>
                  <a:schemeClr val="dk2"/>
                </a:solidFill>
              </a:rPr>
              <a:t>Don’t Educational EMRs Exist?</a:t>
            </a:r>
            <a:endParaRPr sz="4800" b="1">
              <a:solidFill>
                <a:schemeClr val="dk2"/>
              </a:solidFill>
            </a:endParaRPr>
          </a:p>
        </p:txBody>
      </p:sp>
      <p:pic>
        <p:nvPicPr>
          <p:cNvPr id="152" name="Google Shape;152;p20" descr="Image result for nurse doctor pharmacist team graphic"/>
          <p:cNvPicPr preferRelativeResize="0"/>
          <p:nvPr/>
        </p:nvPicPr>
        <p:blipFill>
          <a:blip r:embed="rId4">
            <a:alphaModFix/>
          </a:blip>
          <a:stretch>
            <a:fillRect/>
          </a:stretch>
        </p:blipFill>
        <p:spPr>
          <a:xfrm>
            <a:off x="8994350" y="1858475"/>
            <a:ext cx="2937825" cy="2937825"/>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914400" y="990600"/>
            <a:ext cx="6751638" cy="1327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The Vision</a:t>
            </a:r>
            <a:endParaRPr>
              <a:latin typeface="Arial"/>
              <a:ea typeface="Arial"/>
              <a:cs typeface="Arial"/>
              <a:sym typeface="Arial"/>
            </a:endParaRPr>
          </a:p>
        </p:txBody>
      </p:sp>
      <p:sp>
        <p:nvSpPr>
          <p:cNvPr id="158" name="Google Shape;158;p21"/>
          <p:cNvSpPr txBox="1">
            <a:spLocks noGrp="1"/>
          </p:cNvSpPr>
          <p:nvPr>
            <p:ph type="body" idx="1"/>
          </p:nvPr>
        </p:nvSpPr>
        <p:spPr>
          <a:xfrm>
            <a:off x="914400" y="1810100"/>
            <a:ext cx="9759900" cy="43434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0"/>
              </a:spcBef>
              <a:spcAft>
                <a:spcPts val="0"/>
              </a:spcAft>
              <a:buSzPts val="3200"/>
              <a:buChar char="●"/>
            </a:pPr>
            <a:r>
              <a:rPr lang="en-US" sz="3200"/>
              <a:t>Create an online educational EMR platform where health science students can participate as part of a patient care team (interprofessionally(IP))  - effectively removing scheduling and geographical issues.  </a:t>
            </a:r>
            <a:endParaRPr sz="3200"/>
          </a:p>
          <a:p>
            <a:pPr marL="457200" lvl="0" indent="-431800" algn="l" rtl="0">
              <a:lnSpc>
                <a:spcPct val="115000"/>
              </a:lnSpc>
              <a:spcBef>
                <a:spcPts val="0"/>
              </a:spcBef>
              <a:spcAft>
                <a:spcPts val="0"/>
              </a:spcAft>
              <a:buSzPts val="3200"/>
              <a:buChar char="●"/>
            </a:pPr>
            <a:r>
              <a:rPr lang="en-US" sz="3200"/>
              <a:t>Overcome the limitations of existing Commercial and Training EMRs</a:t>
            </a:r>
            <a:endParaRPr sz="3200"/>
          </a:p>
        </p:txBody>
      </p:sp>
      <p:sp>
        <p:nvSpPr>
          <p:cNvPr id="159" name="Google Shape;159;p21"/>
          <p:cNvSpPr/>
          <p:nvPr/>
        </p:nvSpPr>
        <p:spPr>
          <a:xfrm>
            <a:off x="9716525" y="112625"/>
            <a:ext cx="2291700" cy="240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
</file>

<file path=ppt/theme/theme1.xml><?xml version="1.0" encoding="utf-8"?>
<a:theme xmlns:a="http://schemas.openxmlformats.org/drawingml/2006/main" name="PPT Binghamton University Option 1">
  <a:themeElements>
    <a:clrScheme name="Custom 53">
      <a:dk1>
        <a:srgbClr val="000000"/>
      </a:dk1>
      <a:lt1>
        <a:srgbClr val="FFFFFF"/>
      </a:lt1>
      <a:dk2>
        <a:srgbClr val="006B54"/>
      </a:dk2>
      <a:lt2>
        <a:srgbClr val="C9C9C9"/>
      </a:lt2>
      <a:accent1>
        <a:srgbClr val="CEDC00"/>
      </a:accent1>
      <a:accent2>
        <a:srgbClr val="6CC24A"/>
      </a:accent2>
      <a:accent3>
        <a:srgbClr val="5A5C5B"/>
      </a:accent3>
      <a:accent4>
        <a:srgbClr val="000000"/>
      </a:accent4>
      <a:accent5>
        <a:srgbClr val="EDA93C"/>
      </a:accent5>
      <a:accent6>
        <a:srgbClr val="0092D5"/>
      </a:accent6>
      <a:hlink>
        <a:srgbClr val="F100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2328</Words>
  <Application>Microsoft Macintosh PowerPoint</Application>
  <PresentationFormat>Widescreen</PresentationFormat>
  <Paragraphs>409</Paragraphs>
  <Slides>75</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Noto Sans Symbols</vt:lpstr>
      <vt:lpstr>Calibri</vt:lpstr>
      <vt:lpstr>Arial</vt:lpstr>
      <vt:lpstr>Arial Narrow</vt:lpstr>
      <vt:lpstr>PPT Binghamton University Option 1</vt:lpstr>
      <vt:lpstr>ePATIENT</vt:lpstr>
      <vt:lpstr>Introductions</vt:lpstr>
      <vt:lpstr>Terminology</vt:lpstr>
      <vt:lpstr>The Problem</vt:lpstr>
      <vt:lpstr>The Solution </vt:lpstr>
      <vt:lpstr>PowerPoint Presentation</vt:lpstr>
      <vt:lpstr>PowerPoint Presentation</vt:lpstr>
      <vt:lpstr>PowerPoint Presentation</vt:lpstr>
      <vt:lpstr>The Vision</vt:lpstr>
      <vt:lpstr>Project Goals:</vt:lpstr>
      <vt:lpstr>IITG Grant: Project Goals Meets Reality</vt:lpstr>
      <vt:lpstr>IITG Grant: Phase 2 (Coming in 2019 - 2020)</vt:lpstr>
      <vt:lpstr>PowerPoint Presentation</vt:lpstr>
      <vt:lpstr>Flow Chart of Patient Care Process - Example</vt:lpstr>
      <vt:lpstr>How Did We Do It?</vt:lpstr>
      <vt:lpstr>Some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Highlights</vt:lpstr>
      <vt:lpstr>Target Audience </vt:lpstr>
      <vt:lpstr>Back-end/Administrative - USERS</vt:lpstr>
      <vt:lpstr>Back-end/Administrative - NEW USER</vt:lpstr>
      <vt:lpstr>Back-end/Administrative - ROLES</vt:lpstr>
      <vt:lpstr>Back-end/Administrative - TEAMS</vt:lpstr>
      <vt:lpstr>Back-end/Administrative - NEW TEAM</vt:lpstr>
      <vt:lpstr>Back-end/Administrative - ADD USERS TO TEAM</vt:lpstr>
      <vt:lpstr>Back-end/Administrative - ADD USERS TO TEAM</vt:lpstr>
      <vt:lpstr>Back-end/Administrative - SCENARIOS</vt:lpstr>
      <vt:lpstr>Back-end/Administrative - NEW SCENARIO</vt:lpstr>
      <vt:lpstr>Back-end/Administrative - SCENARIO CONFIG.</vt:lpstr>
      <vt:lpstr>Back-end/Administrative - SCENARIO CONFIG.</vt:lpstr>
      <vt:lpstr>Back-end/Administrative - LIBRARY - PRODUCTS</vt:lpstr>
      <vt:lpstr>Back-end/Administrative - LIBRARY - PRODUCTS</vt:lpstr>
      <vt:lpstr>Back-end/Administrative - LIBRARY - PRODUCTS</vt:lpstr>
      <vt:lpstr>Back-end/Administrative - LIBRARY - PRODUCTS</vt:lpstr>
      <vt:lpstr>ePATIENT Interactive Session</vt:lpstr>
      <vt:lpstr>Nurse #1</vt:lpstr>
      <vt:lpstr>Physician</vt:lpstr>
      <vt:lpstr>Pharmacist</vt:lpstr>
      <vt:lpstr>Nurse #2</vt:lpstr>
      <vt:lpstr>Front-End - OVERVIEW </vt:lpstr>
      <vt:lpstr>Front-End - ALERTS </vt:lpstr>
      <vt:lpstr>Front-End - ALERTS </vt:lpstr>
      <vt:lpstr>Front-End - ALERTS </vt:lpstr>
      <vt:lpstr>Front-End - PROBLEM LIST </vt:lpstr>
      <vt:lpstr>Front-End - ASSESSMENT </vt:lpstr>
      <vt:lpstr>Front-End - ASSESSMENT </vt:lpstr>
      <vt:lpstr>Front-End - ASSESSMENT </vt:lpstr>
      <vt:lpstr>Front-End - ASSESSMENT </vt:lpstr>
      <vt:lpstr>Front-End - ASSESSMENT </vt:lpstr>
      <vt:lpstr>Front-End - ORDERS</vt:lpstr>
      <vt:lpstr>Front-End - ORDERS</vt:lpstr>
      <vt:lpstr>Front-End - ORDERS</vt:lpstr>
      <vt:lpstr>Front-End - PRESCRIPTION ORDERS</vt:lpstr>
      <vt:lpstr>Front-End - PRESCRIPTION ORDERS</vt:lpstr>
      <vt:lpstr>Front-End - MEDICATION ADMINISTRATION</vt:lpstr>
      <vt:lpstr>Front-End - MEDICATION ADMINISTRATION</vt:lpstr>
      <vt:lpstr>Front-End - MEDICATION ADMINISTRATION</vt:lpstr>
      <vt:lpstr>Front-End - MEDICATION ADMINISTRATION</vt:lpstr>
      <vt:lpstr>Front-End - MEDICATION ADMINISTRATION</vt:lpstr>
      <vt:lpstr>Front-End - MEDICATION ADMINISTRATION</vt:lpstr>
      <vt:lpstr>Front-End - MEDICATION ADMINISTRATION</vt:lpstr>
      <vt:lpstr>Front-End - DIAGNOSTIC TESTS</vt:lpstr>
      <vt:lpstr>Front-End - MEDICATION PROFILE</vt:lpstr>
      <vt:lpstr>Front-End - MEDICATION VERIFICATION </vt:lpstr>
      <vt:lpstr>Front-End - MEDICATION VERIFICATION </vt:lpstr>
      <vt:lpstr>Front-End - MEDICATION VERIFICATION</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ePATIENT</dc:title>
  <cp:lastModifiedBy>Sarah Lynch</cp:lastModifiedBy>
  <cp:revision>1</cp:revision>
  <dcterms:modified xsi:type="dcterms:W3CDTF">2019-05-28T17:33:48Z</dcterms:modified>
</cp:coreProperties>
</file>