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9"/>
  </p:notesMasterIdLst>
  <p:sldIdLst>
    <p:sldId id="256" r:id="rId2"/>
    <p:sldId id="257" r:id="rId3"/>
    <p:sldId id="258" r:id="rId4"/>
    <p:sldId id="260" r:id="rId5"/>
    <p:sldId id="261" r:id="rId6"/>
    <p:sldId id="262" r:id="rId7"/>
    <p:sldId id="275" r:id="rId8"/>
    <p:sldId id="263" r:id="rId9"/>
    <p:sldId id="264" r:id="rId10"/>
    <p:sldId id="265" r:id="rId11"/>
    <p:sldId id="267" r:id="rId12"/>
    <p:sldId id="268" r:id="rId13"/>
    <p:sldId id="269" r:id="rId14"/>
    <p:sldId id="271" r:id="rId15"/>
    <p:sldId id="270" r:id="rId16"/>
    <p:sldId id="27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9591" autoAdjust="0"/>
  </p:normalViewPr>
  <p:slideViewPr>
    <p:cSldViewPr snapToGrid="0">
      <p:cViewPr varScale="1">
        <p:scale>
          <a:sx n="69" d="100"/>
          <a:sy n="69" d="100"/>
        </p:scale>
        <p:origin x="4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2E1C2-229C-4EB4-9130-0156D6F6D4B4}"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7FB2D-2893-47DD-A3CD-66B2930B37AF}" type="slidenum">
              <a:rPr lang="en-US" smtClean="0"/>
              <a:t>‹#›</a:t>
            </a:fld>
            <a:endParaRPr lang="en-US"/>
          </a:p>
        </p:txBody>
      </p:sp>
    </p:spTree>
    <p:extLst>
      <p:ext uri="{BB962C8B-B14F-4D97-AF65-F5344CB8AC3E}">
        <p14:creationId xmlns:p14="http://schemas.microsoft.com/office/powerpoint/2010/main" val="185808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7FB2D-2893-47DD-A3CD-66B2930B37AF}" type="slidenum">
              <a:rPr lang="en-US" smtClean="0"/>
              <a:t>3</a:t>
            </a:fld>
            <a:endParaRPr lang="en-US"/>
          </a:p>
        </p:txBody>
      </p:sp>
    </p:spTree>
    <p:extLst>
      <p:ext uri="{BB962C8B-B14F-4D97-AF65-F5344CB8AC3E}">
        <p14:creationId xmlns:p14="http://schemas.microsoft.com/office/powerpoint/2010/main" val="191708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Chunking materials into cohesive units will make it easier to be flexible (and teach either online or in person). </a:t>
            </a:r>
          </a:p>
        </p:txBody>
      </p:sp>
      <p:sp>
        <p:nvSpPr>
          <p:cNvPr id="4" name="Slide Number Placeholder 3"/>
          <p:cNvSpPr>
            <a:spLocks noGrp="1"/>
          </p:cNvSpPr>
          <p:nvPr>
            <p:ph type="sldNum" sz="quarter" idx="5"/>
          </p:nvPr>
        </p:nvSpPr>
        <p:spPr/>
        <p:txBody>
          <a:bodyPr/>
          <a:lstStyle/>
          <a:p>
            <a:fld id="{5557FB2D-2893-47DD-A3CD-66B2930B37AF}" type="slidenum">
              <a:rPr lang="en-US" smtClean="0"/>
              <a:t>7</a:t>
            </a:fld>
            <a:endParaRPr lang="en-US"/>
          </a:p>
        </p:txBody>
      </p:sp>
    </p:spTree>
    <p:extLst>
      <p:ext uri="{BB962C8B-B14F-4D97-AF65-F5344CB8AC3E}">
        <p14:creationId xmlns:p14="http://schemas.microsoft.com/office/powerpoint/2010/main" val="207074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Clarity</a:t>
            </a:r>
            <a:r>
              <a:rPr lang="en-US" dirty="0"/>
              <a:t>. It is very likely that your finalized course will be a combination of several elements and modalities, which brings a potential for confusion with it. Having a clear course 'roadmap' for your students, and for yourself, is the key to success.</a:t>
            </a:r>
          </a:p>
          <a:p>
            <a:r>
              <a:rPr lang="en-US" b="1" dirty="0"/>
              <a:t>Communication</a:t>
            </a:r>
            <a:r>
              <a:rPr lang="en-US" dirty="0"/>
              <a:t>. In a new environment, students need more communication and feedback than in a traditional environment. They need to be reaffirmed that they are progressing at the appropriate pace to stay motivated. Communicate as often as possible. There is no such thing as over-communication in new situations.</a:t>
            </a:r>
          </a:p>
          <a:p>
            <a:r>
              <a:rPr lang="en-US" b="1" dirty="0"/>
              <a:t>Presence</a:t>
            </a:r>
            <a:r>
              <a:rPr lang="en-US" dirty="0"/>
              <a:t>. Let your students know you are there and available to assist them if they need it. Passion is contagious. If you are in the course and interacting often, they will, most likely be present as well.</a:t>
            </a:r>
          </a:p>
          <a:p>
            <a:r>
              <a:rPr lang="en-US" b="1" dirty="0"/>
              <a:t>Flexibility</a:t>
            </a:r>
            <a:r>
              <a:rPr lang="en-US" dirty="0"/>
              <a:t>. This situation is new to you, and your students alike. Be kind to yourself and your students. Plan for flexibility and on-the-spot decisions to benefit your students and the quality of the course.</a:t>
            </a:r>
          </a:p>
        </p:txBody>
      </p:sp>
      <p:sp>
        <p:nvSpPr>
          <p:cNvPr id="4" name="Slide Number Placeholder 3"/>
          <p:cNvSpPr>
            <a:spLocks noGrp="1"/>
          </p:cNvSpPr>
          <p:nvPr>
            <p:ph type="sldNum" sz="quarter" idx="5"/>
          </p:nvPr>
        </p:nvSpPr>
        <p:spPr/>
        <p:txBody>
          <a:bodyPr/>
          <a:lstStyle/>
          <a:p>
            <a:fld id="{5557FB2D-2893-47DD-A3CD-66B2930B37AF}" type="slidenum">
              <a:rPr lang="en-US" smtClean="0"/>
              <a:t>8</a:t>
            </a:fld>
            <a:endParaRPr lang="en-US"/>
          </a:p>
        </p:txBody>
      </p:sp>
    </p:spTree>
    <p:extLst>
      <p:ext uri="{BB962C8B-B14F-4D97-AF65-F5344CB8AC3E}">
        <p14:creationId xmlns:p14="http://schemas.microsoft.com/office/powerpoint/2010/main" val="310187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combined online course schedule</a:t>
            </a:r>
          </a:p>
        </p:txBody>
      </p:sp>
      <p:sp>
        <p:nvSpPr>
          <p:cNvPr id="4" name="Slide Number Placeholder 3"/>
          <p:cNvSpPr>
            <a:spLocks noGrp="1"/>
          </p:cNvSpPr>
          <p:nvPr>
            <p:ph type="sldNum" sz="quarter" idx="5"/>
          </p:nvPr>
        </p:nvSpPr>
        <p:spPr/>
        <p:txBody>
          <a:bodyPr/>
          <a:lstStyle/>
          <a:p>
            <a:fld id="{5557FB2D-2893-47DD-A3CD-66B2930B37AF}" type="slidenum">
              <a:rPr lang="en-US" smtClean="0"/>
              <a:t>9</a:t>
            </a:fld>
            <a:endParaRPr lang="en-US"/>
          </a:p>
        </p:txBody>
      </p:sp>
    </p:spTree>
    <p:extLst>
      <p:ext uri="{BB962C8B-B14F-4D97-AF65-F5344CB8AC3E}">
        <p14:creationId xmlns:p14="http://schemas.microsoft.com/office/powerpoint/2010/main" val="72416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presence = instructor-student interaction</a:t>
            </a:r>
          </a:p>
        </p:txBody>
      </p:sp>
      <p:sp>
        <p:nvSpPr>
          <p:cNvPr id="4" name="Slide Number Placeholder 3"/>
          <p:cNvSpPr>
            <a:spLocks noGrp="1"/>
          </p:cNvSpPr>
          <p:nvPr>
            <p:ph type="sldNum" sz="quarter" idx="5"/>
          </p:nvPr>
        </p:nvSpPr>
        <p:spPr/>
        <p:txBody>
          <a:bodyPr/>
          <a:lstStyle/>
          <a:p>
            <a:fld id="{5557FB2D-2893-47DD-A3CD-66B2930B37AF}" type="slidenum">
              <a:rPr lang="en-US" smtClean="0"/>
              <a:t>11</a:t>
            </a:fld>
            <a:endParaRPr lang="en-US"/>
          </a:p>
        </p:txBody>
      </p:sp>
    </p:spTree>
    <p:extLst>
      <p:ext uri="{BB962C8B-B14F-4D97-AF65-F5344CB8AC3E}">
        <p14:creationId xmlns:p14="http://schemas.microsoft.com/office/powerpoint/2010/main" val="71389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7FB2D-2893-47DD-A3CD-66B2930B37AF}" type="slidenum">
              <a:rPr lang="en-US" smtClean="0"/>
              <a:t>12</a:t>
            </a:fld>
            <a:endParaRPr lang="en-US"/>
          </a:p>
        </p:txBody>
      </p:sp>
    </p:spTree>
    <p:extLst>
      <p:ext uri="{BB962C8B-B14F-4D97-AF65-F5344CB8AC3E}">
        <p14:creationId xmlns:p14="http://schemas.microsoft.com/office/powerpoint/2010/main" val="175890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57FB2D-2893-47DD-A3CD-66B2930B37AF}" type="slidenum">
              <a:rPr lang="en-US" smtClean="0"/>
              <a:t>13</a:t>
            </a:fld>
            <a:endParaRPr lang="en-US"/>
          </a:p>
        </p:txBody>
      </p:sp>
    </p:spTree>
    <p:extLst>
      <p:ext uri="{BB962C8B-B14F-4D97-AF65-F5344CB8AC3E}">
        <p14:creationId xmlns:p14="http://schemas.microsoft.com/office/powerpoint/2010/main" val="414612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1319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3893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01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507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617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3341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270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172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224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7204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530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6/22/2020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100320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8" r:id="rId5"/>
    <p:sldLayoutId id="2147483713"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crc.tc.columbia.edu/media/k2/attachments/online-learning-practitioner-packe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UNY Remote Teaching Institute: Practical Course Design Webinar Series Logo">
            <a:extLst>
              <a:ext uri="{FF2B5EF4-FFF2-40B4-BE49-F238E27FC236}">
                <a16:creationId xmlns:a16="http://schemas.microsoft.com/office/drawing/2014/main" id="{F77C555A-5C4E-441C-ACD3-CE6653DCCAEE}"/>
              </a:ext>
            </a:extLst>
          </p:cNvPr>
          <p:cNvPicPr>
            <a:picLocks noChangeAspect="1"/>
          </p:cNvPicPr>
          <p:nvPr/>
        </p:nvPicPr>
        <p:blipFill rotWithShape="1">
          <a:blip r:embed="rId2"/>
          <a:srcRect/>
          <a:stretch/>
        </p:blipFill>
        <p:spPr>
          <a:xfrm>
            <a:off x="-1" y="10"/>
            <a:ext cx="12192000" cy="6857988"/>
          </a:xfrm>
          <a:prstGeom prst="rect">
            <a:avLst/>
          </a:prstGeom>
        </p:spPr>
      </p:pic>
      <p:sp>
        <p:nvSpPr>
          <p:cNvPr id="9" name="Rectangle 8">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descr="Decorative">
            <a:extLst>
              <a:ext uri="{FF2B5EF4-FFF2-40B4-BE49-F238E27FC236}">
                <a16:creationId xmlns:a16="http://schemas.microsoft.com/office/drawing/2014/main" id="{537C667E-4B1C-4633-B488-0766C410F5F9}"/>
              </a:ext>
            </a:extLst>
          </p:cNvPr>
          <p:cNvSpPr/>
          <p:nvPr/>
        </p:nvSpPr>
        <p:spPr>
          <a:xfrm>
            <a:off x="372723" y="4911852"/>
            <a:ext cx="11543052" cy="1465512"/>
          </a:xfrm>
          <a:prstGeom prst="round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2723" y="4956811"/>
            <a:ext cx="11439414" cy="897439"/>
          </a:xfrm>
        </p:spPr>
        <p:txBody>
          <a:bodyPr>
            <a:normAutofit/>
          </a:bodyPr>
          <a:lstStyle/>
          <a:p>
            <a:r>
              <a:rPr lang="en-US" sz="3200" b="1" dirty="0">
                <a:solidFill>
                  <a:schemeClr val="tx1"/>
                </a:solidFill>
              </a:rPr>
              <a:t>Reimagining Instruction to Accommodate Our New Teaching Reality</a:t>
            </a:r>
          </a:p>
        </p:txBody>
      </p:sp>
      <p:sp>
        <p:nvSpPr>
          <p:cNvPr id="3" name="Subtitle 2"/>
          <p:cNvSpPr>
            <a:spLocks noGrp="1"/>
          </p:cNvSpPr>
          <p:nvPr>
            <p:ph type="subTitle" idx="1"/>
          </p:nvPr>
        </p:nvSpPr>
        <p:spPr>
          <a:xfrm>
            <a:off x="764275" y="5783001"/>
            <a:ext cx="10656310" cy="425961"/>
          </a:xfrm>
        </p:spPr>
        <p:txBody>
          <a:bodyPr vert="horz" lIns="91440" tIns="45720" rIns="91440" bIns="45720" rtlCol="0" anchor="t">
            <a:normAutofit/>
          </a:bodyPr>
          <a:lstStyle/>
          <a:p>
            <a:r>
              <a:rPr lang="en-US" b="1" dirty="0">
                <a:solidFill>
                  <a:schemeClr val="tx1"/>
                </a:solidFill>
              </a:rPr>
              <a:t>Tonka Jokelova, Ph.D., SUNY Canton</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27F7-B850-4B6D-8DEB-225A17DA419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2BC26FC-8F1A-4CD5-954A-B480433C6ADD}"/>
              </a:ext>
            </a:extLst>
          </p:cNvPr>
          <p:cNvSpPr>
            <a:spLocks noGrp="1"/>
          </p:cNvSpPr>
          <p:nvPr>
            <p:ph idx="1"/>
          </p:nvPr>
        </p:nvSpPr>
        <p:spPr/>
        <p:txBody>
          <a:bodyPr>
            <a:normAutofit/>
          </a:bodyPr>
          <a:lstStyle/>
          <a:p>
            <a:pPr marL="0" indent="0">
              <a:buNone/>
            </a:pPr>
            <a:r>
              <a:rPr lang="en-US" sz="2400" dirty="0"/>
              <a:t>No such thing as too much feedback</a:t>
            </a:r>
          </a:p>
        </p:txBody>
      </p:sp>
    </p:spTree>
    <p:extLst>
      <p:ext uri="{BB962C8B-B14F-4D97-AF65-F5344CB8AC3E}">
        <p14:creationId xmlns:p14="http://schemas.microsoft.com/office/powerpoint/2010/main" val="399232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D5FE-12BD-4FD2-A4EC-7C4E8F5204F2}"/>
              </a:ext>
            </a:extLst>
          </p:cNvPr>
          <p:cNvSpPr>
            <a:spLocks noGrp="1"/>
          </p:cNvSpPr>
          <p:nvPr>
            <p:ph type="title"/>
          </p:nvPr>
        </p:nvSpPr>
        <p:spPr/>
        <p:txBody>
          <a:bodyPr/>
          <a:lstStyle/>
          <a:p>
            <a:r>
              <a:rPr lang="en-US" dirty="0"/>
              <a:t>Built-In Teaching Presence Strategies</a:t>
            </a:r>
          </a:p>
        </p:txBody>
      </p:sp>
      <p:sp>
        <p:nvSpPr>
          <p:cNvPr id="3" name="Content Placeholder 2">
            <a:extLst>
              <a:ext uri="{FF2B5EF4-FFF2-40B4-BE49-F238E27FC236}">
                <a16:creationId xmlns:a16="http://schemas.microsoft.com/office/drawing/2014/main" id="{9EFD590B-ECAE-4D60-A606-446FB15F61F2}"/>
              </a:ext>
            </a:extLst>
          </p:cNvPr>
          <p:cNvSpPr>
            <a:spLocks noGrp="1"/>
          </p:cNvSpPr>
          <p:nvPr>
            <p:ph idx="1"/>
          </p:nvPr>
        </p:nvSpPr>
        <p:spPr/>
        <p:txBody>
          <a:bodyPr/>
          <a:lstStyle/>
          <a:p>
            <a:r>
              <a:rPr lang="en-US" sz="2800" dirty="0"/>
              <a:t>Students </a:t>
            </a:r>
          </a:p>
          <a:p>
            <a:pPr lvl="1"/>
            <a:r>
              <a:rPr lang="en-US" sz="2800" dirty="0"/>
              <a:t>Kept on task</a:t>
            </a:r>
          </a:p>
          <a:p>
            <a:pPr lvl="1"/>
            <a:r>
              <a:rPr lang="en-US" sz="2800" dirty="0"/>
              <a:t>Encouraged to explore additional concepts</a:t>
            </a:r>
          </a:p>
          <a:p>
            <a:pPr lvl="1"/>
            <a:r>
              <a:rPr lang="en-US" sz="2800" dirty="0"/>
              <a:t>Kept engaged and participating</a:t>
            </a:r>
          </a:p>
          <a:p>
            <a:r>
              <a:rPr lang="en-US" sz="2800" dirty="0"/>
              <a:t>Sense of community built and reinforced</a:t>
            </a:r>
          </a:p>
        </p:txBody>
      </p:sp>
    </p:spTree>
    <p:extLst>
      <p:ext uri="{BB962C8B-B14F-4D97-AF65-F5344CB8AC3E}">
        <p14:creationId xmlns:p14="http://schemas.microsoft.com/office/powerpoint/2010/main" val="427243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529F-7CE2-465D-B4E3-E51250FA9FF8}"/>
              </a:ext>
            </a:extLst>
          </p:cNvPr>
          <p:cNvSpPr>
            <a:spLocks noGrp="1"/>
          </p:cNvSpPr>
          <p:nvPr>
            <p:ph type="title"/>
          </p:nvPr>
        </p:nvSpPr>
        <p:spPr/>
        <p:txBody>
          <a:bodyPr>
            <a:normAutofit fontScale="90000"/>
          </a:bodyPr>
          <a:lstStyle/>
          <a:p>
            <a:r>
              <a:rPr lang="en-US" dirty="0"/>
              <a:t>Teaching Presence: Engagement and Community</a:t>
            </a:r>
          </a:p>
        </p:txBody>
      </p:sp>
      <p:sp>
        <p:nvSpPr>
          <p:cNvPr id="3" name="Content Placeholder 2">
            <a:extLst>
              <a:ext uri="{FF2B5EF4-FFF2-40B4-BE49-F238E27FC236}">
                <a16:creationId xmlns:a16="http://schemas.microsoft.com/office/drawing/2014/main" id="{A7FEE61E-A472-49C9-9CB5-5D4BC86DA717}"/>
              </a:ext>
            </a:extLst>
          </p:cNvPr>
          <p:cNvSpPr>
            <a:spLocks noGrp="1"/>
          </p:cNvSpPr>
          <p:nvPr>
            <p:ph idx="1"/>
          </p:nvPr>
        </p:nvSpPr>
        <p:spPr/>
        <p:txBody>
          <a:bodyPr/>
          <a:lstStyle/>
          <a:p>
            <a:pPr marL="0" indent="0">
              <a:buNone/>
            </a:pPr>
            <a:r>
              <a:rPr lang="en-US" sz="2400" b="1" dirty="0"/>
              <a:t>Ungraded</a:t>
            </a:r>
            <a:r>
              <a:rPr lang="en-US" sz="2400" dirty="0"/>
              <a:t> activities</a:t>
            </a:r>
          </a:p>
          <a:p>
            <a:pPr lvl="1"/>
            <a:r>
              <a:rPr lang="en-US" sz="2400" dirty="0"/>
              <a:t>Polls</a:t>
            </a:r>
          </a:p>
          <a:p>
            <a:pPr lvl="1"/>
            <a:r>
              <a:rPr lang="en-US" sz="2400" dirty="0"/>
              <a:t>Informal discussions</a:t>
            </a:r>
          </a:p>
          <a:p>
            <a:endParaRPr lang="en-US" dirty="0"/>
          </a:p>
        </p:txBody>
      </p:sp>
      <p:pic>
        <p:nvPicPr>
          <p:cNvPr id="4" name="Picture 3" descr="Vote ballot with yes and no options">
            <a:extLst>
              <a:ext uri="{FF2B5EF4-FFF2-40B4-BE49-F238E27FC236}">
                <a16:creationId xmlns:a16="http://schemas.microsoft.com/office/drawing/2014/main" id="{7716C699-5BFE-4A57-936C-CC393BD15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528" y="3739896"/>
            <a:ext cx="4157472" cy="3118104"/>
          </a:xfrm>
          <a:prstGeom prst="rect">
            <a:avLst/>
          </a:prstGeom>
        </p:spPr>
      </p:pic>
      <p:cxnSp>
        <p:nvCxnSpPr>
          <p:cNvPr id="6" name="Straight Connector 5" descr="decorative">
            <a:extLst>
              <a:ext uri="{FF2B5EF4-FFF2-40B4-BE49-F238E27FC236}">
                <a16:creationId xmlns:a16="http://schemas.microsoft.com/office/drawing/2014/main" id="{A9EDBFFF-B6DD-4B3D-A83A-F2868F914644}"/>
              </a:ext>
            </a:extLst>
          </p:cNvPr>
          <p:cNvCxnSpPr/>
          <p:nvPr/>
        </p:nvCxnSpPr>
        <p:spPr>
          <a:xfrm>
            <a:off x="7522464" y="3739896"/>
            <a:ext cx="4815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decorative">
            <a:extLst>
              <a:ext uri="{FF2B5EF4-FFF2-40B4-BE49-F238E27FC236}">
                <a16:creationId xmlns:a16="http://schemas.microsoft.com/office/drawing/2014/main" id="{A4018441-A7B6-47B1-B649-143895AEC8FB}"/>
              </a:ext>
            </a:extLst>
          </p:cNvPr>
          <p:cNvCxnSpPr>
            <a:cxnSpLocks/>
          </p:cNvCxnSpPr>
          <p:nvPr/>
        </p:nvCxnSpPr>
        <p:spPr>
          <a:xfrm flipV="1">
            <a:off x="8034528" y="3255264"/>
            <a:ext cx="0" cy="37094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42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ar with twinkle lights">
            <a:extLst>
              <a:ext uri="{FF2B5EF4-FFF2-40B4-BE49-F238E27FC236}">
                <a16:creationId xmlns:a16="http://schemas.microsoft.com/office/drawing/2014/main" id="{1B1F59BF-CD86-463F-8016-E848D0D66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2" name="Title 1">
            <a:extLst>
              <a:ext uri="{FF2B5EF4-FFF2-40B4-BE49-F238E27FC236}">
                <a16:creationId xmlns:a16="http://schemas.microsoft.com/office/drawing/2014/main" id="{7CBC2895-F906-470A-B4B7-1F1BA916407B}"/>
              </a:ext>
            </a:extLst>
          </p:cNvPr>
          <p:cNvSpPr>
            <a:spLocks noGrp="1"/>
          </p:cNvSpPr>
          <p:nvPr>
            <p:ph type="title"/>
          </p:nvPr>
        </p:nvSpPr>
        <p:spPr>
          <a:xfrm>
            <a:off x="4016930" y="422252"/>
            <a:ext cx="10058400" cy="1371600"/>
          </a:xfrm>
        </p:spPr>
        <p:txBody>
          <a:bodyPr/>
          <a:lstStyle/>
          <a:p>
            <a:r>
              <a:rPr lang="en-US" b="1" dirty="0"/>
              <a:t>Polls</a:t>
            </a:r>
          </a:p>
        </p:txBody>
      </p:sp>
      <p:sp>
        <p:nvSpPr>
          <p:cNvPr id="3" name="Content Placeholder 2">
            <a:extLst>
              <a:ext uri="{FF2B5EF4-FFF2-40B4-BE49-F238E27FC236}">
                <a16:creationId xmlns:a16="http://schemas.microsoft.com/office/drawing/2014/main" id="{A8A3FC09-9772-4C18-A9E4-D6D573A6298C}"/>
              </a:ext>
            </a:extLst>
          </p:cNvPr>
          <p:cNvSpPr>
            <a:spLocks noGrp="1"/>
          </p:cNvSpPr>
          <p:nvPr>
            <p:ph idx="1"/>
          </p:nvPr>
        </p:nvSpPr>
        <p:spPr>
          <a:xfrm>
            <a:off x="5790866" y="669641"/>
            <a:ext cx="5224272" cy="3849624"/>
          </a:xfrm>
        </p:spPr>
        <p:txBody>
          <a:bodyPr>
            <a:noAutofit/>
          </a:bodyPr>
          <a:lstStyle/>
          <a:p>
            <a:pPr marL="0" indent="0">
              <a:buNone/>
            </a:pPr>
            <a:r>
              <a:rPr lang="en-US" sz="2400" dirty="0"/>
              <a:t>This is a ‘jar’ with some things you might need this week. Pick what you need and keep it with you for the rest of the week. </a:t>
            </a:r>
          </a:p>
          <a:p>
            <a:r>
              <a:rPr lang="en-US" sz="1900" dirty="0"/>
              <a:t>Hope</a:t>
            </a:r>
          </a:p>
          <a:p>
            <a:r>
              <a:rPr lang="en-US" sz="1900" dirty="0"/>
              <a:t>Patience</a:t>
            </a:r>
          </a:p>
          <a:p>
            <a:r>
              <a:rPr lang="en-US" sz="1900" dirty="0"/>
              <a:t>Wisdom</a:t>
            </a:r>
          </a:p>
          <a:p>
            <a:r>
              <a:rPr lang="en-US" sz="1900" dirty="0"/>
              <a:t>Strength</a:t>
            </a:r>
          </a:p>
          <a:p>
            <a:r>
              <a:rPr lang="en-US" sz="1900" dirty="0"/>
              <a:t>Love</a:t>
            </a:r>
          </a:p>
          <a:p>
            <a:r>
              <a:rPr lang="en-US" sz="1900" dirty="0"/>
              <a:t>Inspiration</a:t>
            </a:r>
          </a:p>
          <a:p>
            <a:r>
              <a:rPr lang="en-US" sz="1900" dirty="0"/>
              <a:t>Luck</a:t>
            </a:r>
          </a:p>
          <a:p>
            <a:r>
              <a:rPr lang="en-US" sz="1900" dirty="0"/>
              <a:t>Peace</a:t>
            </a:r>
          </a:p>
          <a:p>
            <a:r>
              <a:rPr lang="en-US" sz="1900" dirty="0"/>
              <a:t>Focus</a:t>
            </a:r>
          </a:p>
          <a:p>
            <a:r>
              <a:rPr lang="en-US" sz="1900" dirty="0"/>
              <a:t>Perseverance</a:t>
            </a:r>
          </a:p>
        </p:txBody>
      </p:sp>
    </p:spTree>
    <p:extLst>
      <p:ext uri="{BB962C8B-B14F-4D97-AF65-F5344CB8AC3E}">
        <p14:creationId xmlns:p14="http://schemas.microsoft.com/office/powerpoint/2010/main" val="228842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C1F0-4174-4689-8699-C07B847B2932}"/>
              </a:ext>
            </a:extLst>
          </p:cNvPr>
          <p:cNvSpPr>
            <a:spLocks noGrp="1"/>
          </p:cNvSpPr>
          <p:nvPr>
            <p:ph type="title"/>
          </p:nvPr>
        </p:nvSpPr>
        <p:spPr/>
        <p:txBody>
          <a:bodyPr/>
          <a:lstStyle/>
          <a:p>
            <a:r>
              <a:rPr lang="en-US" dirty="0"/>
              <a:t>Silly polls</a:t>
            </a:r>
          </a:p>
        </p:txBody>
      </p:sp>
      <p:sp>
        <p:nvSpPr>
          <p:cNvPr id="3" name="Content Placeholder 2">
            <a:extLst>
              <a:ext uri="{FF2B5EF4-FFF2-40B4-BE49-F238E27FC236}">
                <a16:creationId xmlns:a16="http://schemas.microsoft.com/office/drawing/2014/main" id="{C867323A-1E95-4469-9EDD-0530134A5AAB}"/>
              </a:ext>
            </a:extLst>
          </p:cNvPr>
          <p:cNvSpPr>
            <a:spLocks noGrp="1"/>
          </p:cNvSpPr>
          <p:nvPr>
            <p:ph idx="1"/>
          </p:nvPr>
        </p:nvSpPr>
        <p:spPr/>
        <p:txBody>
          <a:bodyPr/>
          <a:lstStyle/>
          <a:p>
            <a:r>
              <a:rPr lang="en-US" sz="2400" dirty="0"/>
              <a:t>Do you ever talk to yourself?</a:t>
            </a:r>
          </a:p>
          <a:p>
            <a:pPr lvl="1"/>
            <a:r>
              <a:rPr lang="en-US" sz="1800" dirty="0"/>
              <a:t>Never!</a:t>
            </a:r>
          </a:p>
          <a:p>
            <a:pPr lvl="1"/>
            <a:r>
              <a:rPr lang="en-US" sz="1800" dirty="0"/>
              <a:t>Sure do.</a:t>
            </a:r>
          </a:p>
          <a:p>
            <a:pPr lvl="1"/>
            <a:r>
              <a:rPr lang="en-US" sz="1800" dirty="0"/>
              <a:t>Yes, and it’s embarrassing.</a:t>
            </a:r>
          </a:p>
          <a:p>
            <a:pPr lvl="1"/>
            <a:r>
              <a:rPr lang="en-US" sz="1800" dirty="0"/>
              <a:t>That’s the only way I get to speak to someone intelligent.</a:t>
            </a:r>
            <a:br>
              <a:rPr lang="en-US" sz="1800" dirty="0"/>
            </a:br>
            <a:endParaRPr lang="en-US" sz="1800" dirty="0"/>
          </a:p>
          <a:p>
            <a:r>
              <a:rPr lang="en-US" sz="2400" dirty="0"/>
              <a:t>If someone weighs 99 </a:t>
            </a:r>
            <a:r>
              <a:rPr lang="en-US" sz="2400" dirty="0" err="1"/>
              <a:t>lbs</a:t>
            </a:r>
            <a:r>
              <a:rPr lang="en-US" sz="2400" dirty="0"/>
              <a:t> and eats 1 </a:t>
            </a:r>
            <a:r>
              <a:rPr lang="en-US" sz="2400" dirty="0" err="1"/>
              <a:t>lb</a:t>
            </a:r>
            <a:r>
              <a:rPr lang="en-US" sz="2400" dirty="0"/>
              <a:t> of nachos, is that person 1% nacho?</a:t>
            </a:r>
          </a:p>
          <a:p>
            <a:pPr lvl="1"/>
            <a:r>
              <a:rPr lang="en-US" sz="1800" dirty="0"/>
              <a:t>Yes</a:t>
            </a:r>
          </a:p>
          <a:p>
            <a:pPr lvl="1"/>
            <a:r>
              <a:rPr lang="en-US" sz="1800" dirty="0"/>
              <a:t>No</a:t>
            </a:r>
          </a:p>
          <a:p>
            <a:pPr lvl="1"/>
            <a:r>
              <a:rPr lang="en-US" sz="1800" dirty="0"/>
              <a:t>Maybe, I’m not sure</a:t>
            </a:r>
          </a:p>
        </p:txBody>
      </p:sp>
    </p:spTree>
    <p:extLst>
      <p:ext uri="{BB962C8B-B14F-4D97-AF65-F5344CB8AC3E}">
        <p14:creationId xmlns:p14="http://schemas.microsoft.com/office/powerpoint/2010/main" val="242073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53BE-123A-4D28-8F78-2001142F46B7}"/>
              </a:ext>
            </a:extLst>
          </p:cNvPr>
          <p:cNvSpPr>
            <a:spLocks noGrp="1"/>
          </p:cNvSpPr>
          <p:nvPr>
            <p:ph type="title"/>
          </p:nvPr>
        </p:nvSpPr>
        <p:spPr/>
        <p:txBody>
          <a:bodyPr/>
          <a:lstStyle/>
          <a:p>
            <a:r>
              <a:rPr lang="en-US" dirty="0"/>
              <a:t>Informal Discussions</a:t>
            </a:r>
          </a:p>
        </p:txBody>
      </p:sp>
      <p:sp>
        <p:nvSpPr>
          <p:cNvPr id="3" name="Content Placeholder 2">
            <a:extLst>
              <a:ext uri="{FF2B5EF4-FFF2-40B4-BE49-F238E27FC236}">
                <a16:creationId xmlns:a16="http://schemas.microsoft.com/office/drawing/2014/main" id="{F3CF414C-C546-4CC4-8AD9-70A439C11732}"/>
              </a:ext>
            </a:extLst>
          </p:cNvPr>
          <p:cNvSpPr>
            <a:spLocks noGrp="1"/>
          </p:cNvSpPr>
          <p:nvPr>
            <p:ph idx="1"/>
          </p:nvPr>
        </p:nvSpPr>
        <p:spPr/>
        <p:txBody>
          <a:bodyPr>
            <a:normAutofit/>
          </a:bodyPr>
          <a:lstStyle/>
          <a:p>
            <a:r>
              <a:rPr lang="en-US" sz="2400" dirty="0"/>
              <a:t>Advice corner</a:t>
            </a:r>
          </a:p>
          <a:p>
            <a:r>
              <a:rPr lang="en-US" sz="2400" dirty="0"/>
              <a:t>What is your movie situation?</a:t>
            </a:r>
          </a:p>
          <a:p>
            <a:r>
              <a:rPr lang="en-US" sz="2400" dirty="0"/>
              <a:t>How is your learning going?</a:t>
            </a:r>
          </a:p>
          <a:p>
            <a:r>
              <a:rPr lang="en-US" sz="2400" dirty="0"/>
              <a:t>Anything funny happened to you lately?</a:t>
            </a:r>
          </a:p>
        </p:txBody>
      </p:sp>
    </p:spTree>
    <p:extLst>
      <p:ext uri="{BB962C8B-B14F-4D97-AF65-F5344CB8AC3E}">
        <p14:creationId xmlns:p14="http://schemas.microsoft.com/office/powerpoint/2010/main" val="253102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4CA8-1BB2-4F70-897A-CF3BB683DBD5}"/>
              </a:ext>
            </a:extLst>
          </p:cNvPr>
          <p:cNvSpPr>
            <a:spLocks noGrp="1"/>
          </p:cNvSpPr>
          <p:nvPr>
            <p:ph type="title"/>
          </p:nvPr>
        </p:nvSpPr>
        <p:spPr/>
        <p:txBody>
          <a:bodyPr>
            <a:normAutofit fontScale="90000"/>
          </a:bodyPr>
          <a:lstStyle/>
          <a:p>
            <a:pPr algn="ctr"/>
            <a:r>
              <a:rPr lang="en-US" dirty="0"/>
              <a:t>How is New Teaching is Like Grilling … an Egg?</a:t>
            </a:r>
          </a:p>
        </p:txBody>
      </p:sp>
      <p:pic>
        <p:nvPicPr>
          <p:cNvPr id="5" name="Content Placeholder 4" descr="sausage on the grill">
            <a:extLst>
              <a:ext uri="{FF2B5EF4-FFF2-40B4-BE49-F238E27FC236}">
                <a16:creationId xmlns:a16="http://schemas.microsoft.com/office/drawing/2014/main" id="{7047842D-EBAA-4825-A205-D9FBC5C6C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550" y="2014194"/>
            <a:ext cx="7715496" cy="4339967"/>
          </a:xfrm>
          <a:ln w="3175">
            <a:solidFill>
              <a:schemeClr val="accent1"/>
            </a:solidFill>
          </a:ln>
        </p:spPr>
      </p:pic>
    </p:spTree>
    <p:extLst>
      <p:ext uri="{BB962C8B-B14F-4D97-AF65-F5344CB8AC3E}">
        <p14:creationId xmlns:p14="http://schemas.microsoft.com/office/powerpoint/2010/main" val="255728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E25E-4CAE-4197-AFCB-4E6AE0A23E8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BB8C75A-CB0A-4A06-B2A9-DC26A2B0E89F}"/>
              </a:ext>
            </a:extLst>
          </p:cNvPr>
          <p:cNvSpPr>
            <a:spLocks noGrp="1"/>
          </p:cNvSpPr>
          <p:nvPr>
            <p:ph idx="1"/>
          </p:nvPr>
        </p:nvSpPr>
        <p:spPr/>
        <p:txBody>
          <a:bodyPr/>
          <a:lstStyle/>
          <a:p>
            <a:r>
              <a:rPr lang="en-US" sz="1800" dirty="0" err="1"/>
              <a:t>Jaggars</a:t>
            </a:r>
            <a:r>
              <a:rPr lang="en-US" sz="1800" dirty="0"/>
              <a:t>, S.S., Edgecombe, N., &amp; Stacey, G.W. (2013). </a:t>
            </a:r>
            <a:r>
              <a:rPr lang="en-US" sz="1800" i="1" dirty="0"/>
              <a:t>What we know about online course outcomes</a:t>
            </a:r>
            <a:r>
              <a:rPr lang="en-US" sz="1800" dirty="0"/>
              <a:t>. New York, NY: Columbia University, Teachers College. Retrieved from </a:t>
            </a:r>
            <a:r>
              <a:rPr lang="en-US" sz="1800" u="sng" dirty="0">
                <a:hlinkClick r:id="rId2"/>
              </a:rPr>
              <a:t>https://ccrc.tc.columbia.edu/media/k2/attachments/online-learning-practitioner-packet.pdf</a:t>
            </a:r>
            <a:r>
              <a:rPr lang="en-US" sz="1800" u="sng" dirty="0"/>
              <a:t>.</a:t>
            </a:r>
            <a:endParaRPr lang="en-US" sz="1800" dirty="0"/>
          </a:p>
          <a:p>
            <a:endParaRPr lang="en-US" dirty="0"/>
          </a:p>
        </p:txBody>
      </p:sp>
    </p:spTree>
    <p:extLst>
      <p:ext uri="{BB962C8B-B14F-4D97-AF65-F5344CB8AC3E}">
        <p14:creationId xmlns:p14="http://schemas.microsoft.com/office/powerpoint/2010/main" val="257380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4CA8-1BB2-4F70-897A-CF3BB683DBD5}"/>
              </a:ext>
            </a:extLst>
          </p:cNvPr>
          <p:cNvSpPr>
            <a:spLocks noGrp="1"/>
          </p:cNvSpPr>
          <p:nvPr>
            <p:ph type="title"/>
          </p:nvPr>
        </p:nvSpPr>
        <p:spPr/>
        <p:txBody>
          <a:bodyPr/>
          <a:lstStyle/>
          <a:p>
            <a:pPr algn="ctr"/>
            <a:r>
              <a:rPr lang="en-US" dirty="0"/>
              <a:t>New Teaching is Like Grilling … an Egg</a:t>
            </a:r>
          </a:p>
        </p:txBody>
      </p:sp>
      <p:pic>
        <p:nvPicPr>
          <p:cNvPr id="5" name="Content Placeholder 4" descr="sausage on the grill">
            <a:extLst>
              <a:ext uri="{FF2B5EF4-FFF2-40B4-BE49-F238E27FC236}">
                <a16:creationId xmlns:a16="http://schemas.microsoft.com/office/drawing/2014/main" id="{7047842D-EBAA-4825-A205-D9FBC5C6C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550" y="2014194"/>
            <a:ext cx="7715496" cy="4339967"/>
          </a:xfrm>
          <a:ln w="3175">
            <a:solidFill>
              <a:schemeClr val="accent1"/>
            </a:solidFill>
          </a:ln>
        </p:spPr>
      </p:pic>
    </p:spTree>
    <p:extLst>
      <p:ext uri="{BB962C8B-B14F-4D97-AF65-F5344CB8AC3E}">
        <p14:creationId xmlns:p14="http://schemas.microsoft.com/office/powerpoint/2010/main" val="260341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D41D-BD6C-488D-9399-14FE8D490AC4}"/>
              </a:ext>
            </a:extLst>
          </p:cNvPr>
          <p:cNvSpPr>
            <a:spLocks noGrp="1"/>
          </p:cNvSpPr>
          <p:nvPr>
            <p:ph type="title"/>
          </p:nvPr>
        </p:nvSpPr>
        <p:spPr/>
        <p:txBody>
          <a:bodyPr/>
          <a:lstStyle/>
          <a:p>
            <a:r>
              <a:rPr lang="en-US" dirty="0"/>
              <a:t>New Teaching: Assumptions</a:t>
            </a:r>
          </a:p>
        </p:txBody>
      </p:sp>
      <p:sp>
        <p:nvSpPr>
          <p:cNvPr id="3" name="Content Placeholder 2">
            <a:extLst>
              <a:ext uri="{FF2B5EF4-FFF2-40B4-BE49-F238E27FC236}">
                <a16:creationId xmlns:a16="http://schemas.microsoft.com/office/drawing/2014/main" id="{6F25401E-1097-4340-B889-CC498C1DD371}"/>
              </a:ext>
            </a:extLst>
          </p:cNvPr>
          <p:cNvSpPr>
            <a:spLocks noGrp="1"/>
          </p:cNvSpPr>
          <p:nvPr>
            <p:ph idx="1"/>
          </p:nvPr>
        </p:nvSpPr>
        <p:spPr/>
        <p:txBody>
          <a:bodyPr>
            <a:normAutofit/>
          </a:bodyPr>
          <a:lstStyle/>
          <a:p>
            <a:r>
              <a:rPr lang="en-US" sz="2800" dirty="0"/>
              <a:t>Less F2F</a:t>
            </a:r>
          </a:p>
          <a:p>
            <a:r>
              <a:rPr lang="en-US" sz="2800" dirty="0"/>
              <a:t>More online</a:t>
            </a:r>
            <a:br>
              <a:rPr lang="en-US" sz="2800" dirty="0"/>
            </a:br>
            <a:endParaRPr lang="en-US" sz="2800" dirty="0"/>
          </a:p>
          <a:p>
            <a:r>
              <a:rPr lang="en-US" sz="2800" dirty="0"/>
              <a:t>Challenges</a:t>
            </a:r>
          </a:p>
          <a:p>
            <a:r>
              <a:rPr lang="en-US" sz="2800" dirty="0"/>
              <a:t>Flexibility</a:t>
            </a:r>
          </a:p>
          <a:p>
            <a:endParaRPr lang="en-US" sz="2800" dirty="0"/>
          </a:p>
        </p:txBody>
      </p:sp>
      <p:sp>
        <p:nvSpPr>
          <p:cNvPr id="4" name="Arrow: Chevron 3" descr="An arrow pointing to text &quot;Multi-modal instruction?&quot;">
            <a:extLst>
              <a:ext uri="{FF2B5EF4-FFF2-40B4-BE49-F238E27FC236}">
                <a16:creationId xmlns:a16="http://schemas.microsoft.com/office/drawing/2014/main" id="{D3B366A5-C397-4697-9C2A-74124DEF4303}"/>
              </a:ext>
            </a:extLst>
          </p:cNvPr>
          <p:cNvSpPr/>
          <p:nvPr/>
        </p:nvSpPr>
        <p:spPr>
          <a:xfrm>
            <a:off x="3913632" y="2103120"/>
            <a:ext cx="1182624" cy="9662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ABD766D9-294E-471A-A678-CD0A0DF005F5}"/>
              </a:ext>
            </a:extLst>
          </p:cNvPr>
          <p:cNvSpPr txBox="1"/>
          <p:nvPr/>
        </p:nvSpPr>
        <p:spPr>
          <a:xfrm>
            <a:off x="5757672" y="2324618"/>
            <a:ext cx="4706112" cy="523220"/>
          </a:xfrm>
          <a:prstGeom prst="rect">
            <a:avLst/>
          </a:prstGeom>
          <a:noFill/>
        </p:spPr>
        <p:txBody>
          <a:bodyPr wrap="square" rtlCol="0">
            <a:spAutoFit/>
          </a:bodyPr>
          <a:lstStyle/>
          <a:p>
            <a:r>
              <a:rPr lang="en-US" sz="2800" dirty="0"/>
              <a:t>Multi-modal instruction?</a:t>
            </a:r>
          </a:p>
        </p:txBody>
      </p:sp>
    </p:spTree>
    <p:extLst>
      <p:ext uri="{BB962C8B-B14F-4D97-AF65-F5344CB8AC3E}">
        <p14:creationId xmlns:p14="http://schemas.microsoft.com/office/powerpoint/2010/main" val="101691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F4CA-4929-4AE3-898F-BA3B90376EC0}"/>
              </a:ext>
            </a:extLst>
          </p:cNvPr>
          <p:cNvSpPr>
            <a:spLocks noGrp="1"/>
          </p:cNvSpPr>
          <p:nvPr>
            <p:ph type="title"/>
          </p:nvPr>
        </p:nvSpPr>
        <p:spPr/>
        <p:txBody>
          <a:bodyPr/>
          <a:lstStyle/>
          <a:p>
            <a:r>
              <a:rPr lang="en-US" dirty="0"/>
              <a:t>Anchor in the Turbulence</a:t>
            </a:r>
          </a:p>
        </p:txBody>
      </p:sp>
      <p:sp>
        <p:nvSpPr>
          <p:cNvPr id="3" name="Content Placeholder 2">
            <a:extLst>
              <a:ext uri="{FF2B5EF4-FFF2-40B4-BE49-F238E27FC236}">
                <a16:creationId xmlns:a16="http://schemas.microsoft.com/office/drawing/2014/main" id="{A2110413-5BF0-43CF-9532-FD07AC62E06F}"/>
              </a:ext>
            </a:extLst>
          </p:cNvPr>
          <p:cNvSpPr>
            <a:spLocks noGrp="1"/>
          </p:cNvSpPr>
          <p:nvPr>
            <p:ph idx="1"/>
          </p:nvPr>
        </p:nvSpPr>
        <p:spPr/>
        <p:txBody>
          <a:bodyPr>
            <a:normAutofit/>
          </a:bodyPr>
          <a:lstStyle/>
          <a:p>
            <a:pPr marL="0" indent="0">
              <a:buNone/>
            </a:pPr>
            <a:r>
              <a:rPr lang="en-US" sz="2400" dirty="0"/>
              <a:t>You know what to teach, i.e. learning outcomes</a:t>
            </a:r>
          </a:p>
        </p:txBody>
      </p:sp>
      <p:pic>
        <p:nvPicPr>
          <p:cNvPr id="5" name="Picture 4" descr="anchor">
            <a:extLst>
              <a:ext uri="{FF2B5EF4-FFF2-40B4-BE49-F238E27FC236}">
                <a16:creationId xmlns:a16="http://schemas.microsoft.com/office/drawing/2014/main" id="{2BFF73DD-53FE-4CDE-BA53-73C749D79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61561">
            <a:off x="7358062" y="1905600"/>
            <a:ext cx="3767138" cy="4244663"/>
          </a:xfrm>
          <a:prstGeom prst="rect">
            <a:avLst/>
          </a:prstGeom>
        </p:spPr>
      </p:pic>
    </p:spTree>
    <p:extLst>
      <p:ext uri="{BB962C8B-B14F-4D97-AF65-F5344CB8AC3E}">
        <p14:creationId xmlns:p14="http://schemas.microsoft.com/office/powerpoint/2010/main" val="23027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62A3-1963-48C9-A3C4-62A6B678EFE3}"/>
              </a:ext>
            </a:extLst>
          </p:cNvPr>
          <p:cNvSpPr>
            <a:spLocks noGrp="1"/>
          </p:cNvSpPr>
          <p:nvPr>
            <p:ph type="title"/>
          </p:nvPr>
        </p:nvSpPr>
        <p:spPr/>
        <p:txBody>
          <a:bodyPr/>
          <a:lstStyle/>
          <a:p>
            <a:r>
              <a:rPr lang="en-US" dirty="0"/>
              <a:t>Start with a handful of core concepts</a:t>
            </a:r>
          </a:p>
        </p:txBody>
      </p:sp>
      <p:sp>
        <p:nvSpPr>
          <p:cNvPr id="3" name="Content Placeholder 2">
            <a:extLst>
              <a:ext uri="{FF2B5EF4-FFF2-40B4-BE49-F238E27FC236}">
                <a16:creationId xmlns:a16="http://schemas.microsoft.com/office/drawing/2014/main" id="{FCD78F34-CB25-4D57-8996-029B503B8927}"/>
              </a:ext>
            </a:extLst>
          </p:cNvPr>
          <p:cNvSpPr>
            <a:spLocks noGrp="1"/>
          </p:cNvSpPr>
          <p:nvPr>
            <p:ph idx="1"/>
          </p:nvPr>
        </p:nvSpPr>
        <p:spPr/>
        <p:txBody>
          <a:bodyPr>
            <a:normAutofit/>
          </a:bodyPr>
          <a:lstStyle/>
          <a:p>
            <a:pPr marL="0" indent="0">
              <a:buNone/>
            </a:pPr>
            <a:r>
              <a:rPr lang="en-US" sz="2400" dirty="0"/>
              <a:t>Identify how to best teach them:</a:t>
            </a:r>
          </a:p>
          <a:p>
            <a:pPr lvl="1"/>
            <a:r>
              <a:rPr lang="en-US" sz="2200" dirty="0"/>
              <a:t>What information and materials are needed?</a:t>
            </a:r>
          </a:p>
          <a:p>
            <a:pPr lvl="1"/>
            <a:r>
              <a:rPr lang="en-US" sz="2200" dirty="0"/>
              <a:t>What skills need to be practiced?</a:t>
            </a:r>
          </a:p>
          <a:p>
            <a:pPr lvl="1"/>
            <a:r>
              <a:rPr lang="en-US" sz="2200" dirty="0"/>
              <a:t>How much support do you need to offer and when?</a:t>
            </a:r>
          </a:p>
        </p:txBody>
      </p:sp>
    </p:spTree>
    <p:extLst>
      <p:ext uri="{BB962C8B-B14F-4D97-AF65-F5344CB8AC3E}">
        <p14:creationId xmlns:p14="http://schemas.microsoft.com/office/powerpoint/2010/main" val="244729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6545-9E86-475F-8A0B-B92547661887}"/>
              </a:ext>
            </a:extLst>
          </p:cNvPr>
          <p:cNvSpPr>
            <a:spLocks noGrp="1"/>
          </p:cNvSpPr>
          <p:nvPr>
            <p:ph type="title"/>
          </p:nvPr>
        </p:nvSpPr>
        <p:spPr/>
        <p:txBody>
          <a:bodyPr/>
          <a:lstStyle/>
          <a:p>
            <a:r>
              <a:rPr lang="en-US" dirty="0"/>
              <a:t>Modality</a:t>
            </a:r>
          </a:p>
        </p:txBody>
      </p:sp>
      <p:sp>
        <p:nvSpPr>
          <p:cNvPr id="3" name="Content Placeholder 2">
            <a:extLst>
              <a:ext uri="{FF2B5EF4-FFF2-40B4-BE49-F238E27FC236}">
                <a16:creationId xmlns:a16="http://schemas.microsoft.com/office/drawing/2014/main" id="{52DA380D-1C1E-4411-9F38-9C84D102F81F}"/>
              </a:ext>
            </a:extLst>
          </p:cNvPr>
          <p:cNvSpPr>
            <a:spLocks noGrp="1"/>
          </p:cNvSpPr>
          <p:nvPr>
            <p:ph idx="1"/>
          </p:nvPr>
        </p:nvSpPr>
        <p:spPr/>
        <p:txBody>
          <a:bodyPr>
            <a:normAutofit/>
          </a:bodyPr>
          <a:lstStyle/>
          <a:p>
            <a:pPr marL="0" indent="0">
              <a:buNone/>
            </a:pPr>
            <a:r>
              <a:rPr lang="en-US" sz="2400" dirty="0"/>
              <a:t>Core concept teaching analysis + institution preferences will reveal the modality</a:t>
            </a:r>
          </a:p>
          <a:p>
            <a:pPr lvl="1"/>
            <a:r>
              <a:rPr lang="en-US" sz="2200" dirty="0"/>
              <a:t>Fully online and asynchronous</a:t>
            </a:r>
          </a:p>
          <a:p>
            <a:pPr lvl="1"/>
            <a:r>
              <a:rPr lang="en-US" sz="2200" dirty="0"/>
              <a:t>Fully online, but fully synchronous</a:t>
            </a:r>
          </a:p>
          <a:p>
            <a:pPr lvl="1"/>
            <a:r>
              <a:rPr lang="en-US" sz="2200" dirty="0"/>
              <a:t>Combined online</a:t>
            </a:r>
          </a:p>
          <a:p>
            <a:pPr lvl="1"/>
            <a:r>
              <a:rPr lang="en-US" sz="2200" dirty="0"/>
              <a:t>Hybrid</a:t>
            </a:r>
          </a:p>
        </p:txBody>
      </p:sp>
    </p:spTree>
    <p:extLst>
      <p:ext uri="{BB962C8B-B14F-4D97-AF65-F5344CB8AC3E}">
        <p14:creationId xmlns:p14="http://schemas.microsoft.com/office/powerpoint/2010/main" val="46893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5B08-37A0-46A7-8F5D-CAAA901188F4}"/>
              </a:ext>
            </a:extLst>
          </p:cNvPr>
          <p:cNvSpPr>
            <a:spLocks noGrp="1"/>
          </p:cNvSpPr>
          <p:nvPr>
            <p:ph type="title"/>
          </p:nvPr>
        </p:nvSpPr>
        <p:spPr/>
        <p:txBody>
          <a:bodyPr/>
          <a:lstStyle/>
          <a:p>
            <a:r>
              <a:rPr lang="en-US" dirty="0"/>
              <a:t>Practical advice</a:t>
            </a:r>
          </a:p>
        </p:txBody>
      </p:sp>
      <p:sp>
        <p:nvSpPr>
          <p:cNvPr id="3" name="Content Placeholder 2">
            <a:extLst>
              <a:ext uri="{FF2B5EF4-FFF2-40B4-BE49-F238E27FC236}">
                <a16:creationId xmlns:a16="http://schemas.microsoft.com/office/drawing/2014/main" id="{2E286A43-8624-4CA9-9EA7-75D9DC71834D}"/>
              </a:ext>
            </a:extLst>
          </p:cNvPr>
          <p:cNvSpPr>
            <a:spLocks noGrp="1"/>
          </p:cNvSpPr>
          <p:nvPr>
            <p:ph idx="1"/>
          </p:nvPr>
        </p:nvSpPr>
        <p:spPr/>
        <p:txBody>
          <a:bodyPr>
            <a:normAutofit/>
          </a:bodyPr>
          <a:lstStyle/>
          <a:p>
            <a:pPr marL="0" indent="0">
              <a:buNone/>
            </a:pPr>
            <a:r>
              <a:rPr lang="en-US" sz="2800" dirty="0"/>
              <a:t>Chunk material</a:t>
            </a:r>
          </a:p>
        </p:txBody>
      </p:sp>
    </p:spTree>
    <p:extLst>
      <p:ext uri="{BB962C8B-B14F-4D97-AF65-F5344CB8AC3E}">
        <p14:creationId xmlns:p14="http://schemas.microsoft.com/office/powerpoint/2010/main" val="14632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3F7E-51E2-4615-866D-5A44358795E1}"/>
              </a:ext>
            </a:extLst>
          </p:cNvPr>
          <p:cNvSpPr>
            <a:spLocks noGrp="1"/>
          </p:cNvSpPr>
          <p:nvPr>
            <p:ph type="title"/>
          </p:nvPr>
        </p:nvSpPr>
        <p:spPr/>
        <p:txBody>
          <a:bodyPr/>
          <a:lstStyle/>
          <a:p>
            <a:r>
              <a:rPr lang="en-US" dirty="0"/>
              <a:t>Basic Principles</a:t>
            </a:r>
          </a:p>
        </p:txBody>
      </p:sp>
      <p:sp>
        <p:nvSpPr>
          <p:cNvPr id="3" name="Content Placeholder 2">
            <a:extLst>
              <a:ext uri="{FF2B5EF4-FFF2-40B4-BE49-F238E27FC236}">
                <a16:creationId xmlns:a16="http://schemas.microsoft.com/office/drawing/2014/main" id="{D62CAD36-B359-49DE-9584-54748818F1FB}"/>
              </a:ext>
            </a:extLst>
          </p:cNvPr>
          <p:cNvSpPr>
            <a:spLocks noGrp="1"/>
          </p:cNvSpPr>
          <p:nvPr>
            <p:ph idx="1"/>
          </p:nvPr>
        </p:nvSpPr>
        <p:spPr/>
        <p:txBody>
          <a:bodyPr>
            <a:normAutofit/>
          </a:bodyPr>
          <a:lstStyle/>
          <a:p>
            <a:r>
              <a:rPr lang="en-US" sz="2400" u="sng" dirty="0"/>
              <a:t>C</a:t>
            </a:r>
            <a:r>
              <a:rPr lang="en-US" sz="2400" dirty="0"/>
              <a:t>larity</a:t>
            </a:r>
          </a:p>
          <a:p>
            <a:r>
              <a:rPr lang="en-US" sz="2400" u="sng" dirty="0"/>
              <a:t>C</a:t>
            </a:r>
            <a:r>
              <a:rPr lang="en-US" sz="2400" dirty="0"/>
              <a:t>ommunication</a:t>
            </a:r>
          </a:p>
          <a:p>
            <a:r>
              <a:rPr lang="en-US" sz="2400" u="sng" dirty="0"/>
              <a:t>P</a:t>
            </a:r>
            <a:r>
              <a:rPr lang="en-US" sz="2400" dirty="0"/>
              <a:t>resence</a:t>
            </a:r>
          </a:p>
          <a:p>
            <a:r>
              <a:rPr lang="en-US" sz="2400" dirty="0"/>
              <a:t>Flexibility</a:t>
            </a:r>
          </a:p>
        </p:txBody>
      </p:sp>
    </p:spTree>
    <p:extLst>
      <p:ext uri="{BB962C8B-B14F-4D97-AF65-F5344CB8AC3E}">
        <p14:creationId xmlns:p14="http://schemas.microsoft.com/office/powerpoint/2010/main" val="211427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1BD5-C2E2-453A-A58F-48BDA47826C2}"/>
              </a:ext>
            </a:extLst>
          </p:cNvPr>
          <p:cNvSpPr>
            <a:spLocks noGrp="1"/>
          </p:cNvSpPr>
          <p:nvPr>
            <p:ph type="title"/>
          </p:nvPr>
        </p:nvSpPr>
        <p:spPr>
          <a:xfrm>
            <a:off x="800100" y="211012"/>
            <a:ext cx="10058400" cy="1371600"/>
          </a:xfrm>
        </p:spPr>
        <p:txBody>
          <a:bodyPr/>
          <a:lstStyle/>
          <a:p>
            <a:r>
              <a:rPr lang="en-US" dirty="0"/>
              <a:t>Clarity</a:t>
            </a:r>
          </a:p>
        </p:txBody>
      </p:sp>
      <p:graphicFrame>
        <p:nvGraphicFramePr>
          <p:cNvPr id="4" name="Content Placeholder 3">
            <a:extLst>
              <a:ext uri="{FF2B5EF4-FFF2-40B4-BE49-F238E27FC236}">
                <a16:creationId xmlns:a16="http://schemas.microsoft.com/office/drawing/2014/main" id="{61E4248F-0ABD-47FD-AF8C-BB12B3C0727E}"/>
              </a:ext>
            </a:extLst>
          </p:cNvPr>
          <p:cNvGraphicFramePr>
            <a:graphicFrameLocks noGrp="1"/>
          </p:cNvGraphicFramePr>
          <p:nvPr>
            <p:ph idx="1"/>
            <p:extLst>
              <p:ext uri="{D42A27DB-BD31-4B8C-83A1-F6EECF244321}">
                <p14:modId xmlns:p14="http://schemas.microsoft.com/office/powerpoint/2010/main" val="45723915"/>
              </p:ext>
            </p:extLst>
          </p:nvPr>
        </p:nvGraphicFramePr>
        <p:xfrm>
          <a:off x="800100" y="1514467"/>
          <a:ext cx="10758487" cy="5132521"/>
        </p:xfrm>
        <a:graphic>
          <a:graphicData uri="http://schemas.openxmlformats.org/drawingml/2006/table">
            <a:tbl>
              <a:tblPr firstRow="1">
                <a:tableStyleId>{C4B1156A-380E-4F78-BDF5-A606A8083BF9}</a:tableStyleId>
              </a:tblPr>
              <a:tblGrid>
                <a:gridCol w="1755032">
                  <a:extLst>
                    <a:ext uri="{9D8B030D-6E8A-4147-A177-3AD203B41FA5}">
                      <a16:colId xmlns:a16="http://schemas.microsoft.com/office/drawing/2014/main" val="898971508"/>
                    </a:ext>
                  </a:extLst>
                </a:gridCol>
                <a:gridCol w="2525533">
                  <a:extLst>
                    <a:ext uri="{9D8B030D-6E8A-4147-A177-3AD203B41FA5}">
                      <a16:colId xmlns:a16="http://schemas.microsoft.com/office/drawing/2014/main" val="3454812874"/>
                    </a:ext>
                  </a:extLst>
                </a:gridCol>
                <a:gridCol w="2920335">
                  <a:extLst>
                    <a:ext uri="{9D8B030D-6E8A-4147-A177-3AD203B41FA5}">
                      <a16:colId xmlns:a16="http://schemas.microsoft.com/office/drawing/2014/main" val="669828139"/>
                    </a:ext>
                  </a:extLst>
                </a:gridCol>
                <a:gridCol w="3557587">
                  <a:extLst>
                    <a:ext uri="{9D8B030D-6E8A-4147-A177-3AD203B41FA5}">
                      <a16:colId xmlns:a16="http://schemas.microsoft.com/office/drawing/2014/main" val="3725904185"/>
                    </a:ext>
                  </a:extLst>
                </a:gridCol>
              </a:tblGrid>
              <a:tr h="593630">
                <a:tc>
                  <a:txBody>
                    <a:bodyPr/>
                    <a:lstStyle/>
                    <a:p>
                      <a:r>
                        <a:rPr lang="en-US" sz="1800" dirty="0"/>
                        <a:t>Course Week and Dates</a:t>
                      </a:r>
                    </a:p>
                  </a:txBody>
                  <a:tcPr marL="65293" marR="65293" marT="65293" marB="65293" anchor="ctr"/>
                </a:tc>
                <a:tc>
                  <a:txBody>
                    <a:bodyPr/>
                    <a:lstStyle/>
                    <a:p>
                      <a:r>
                        <a:rPr lang="en-US" sz="1800" dirty="0"/>
                        <a:t>Topic and Readings</a:t>
                      </a:r>
                    </a:p>
                  </a:txBody>
                  <a:tcPr marL="65293" marR="65293" marT="65293" marB="65293" anchor="ctr"/>
                </a:tc>
                <a:tc>
                  <a:txBody>
                    <a:bodyPr/>
                    <a:lstStyle/>
                    <a:p>
                      <a:r>
                        <a:rPr lang="en-US" sz="1800" dirty="0"/>
                        <a:t>Asynchronous Activities/How to Submit</a:t>
                      </a:r>
                    </a:p>
                  </a:txBody>
                  <a:tcPr marL="65293" marR="65293" marT="65293" marB="65293" anchor="ctr"/>
                </a:tc>
                <a:tc>
                  <a:txBody>
                    <a:bodyPr/>
                    <a:lstStyle/>
                    <a:p>
                      <a:r>
                        <a:rPr lang="en-US" sz="1800" dirty="0"/>
                        <a:t>Synchronous Activities</a:t>
                      </a:r>
                    </a:p>
                  </a:txBody>
                  <a:tcPr marL="65293" marR="65293" marT="65293" marB="65293" anchor="ctr"/>
                </a:tc>
                <a:extLst>
                  <a:ext uri="{0D108BD9-81ED-4DB2-BD59-A6C34878D82A}">
                    <a16:rowId xmlns:a16="http://schemas.microsoft.com/office/drawing/2014/main" val="2863161045"/>
                  </a:ext>
                </a:extLst>
              </a:tr>
              <a:tr h="2271883">
                <a:tc>
                  <a:txBody>
                    <a:bodyPr/>
                    <a:lstStyle/>
                    <a:p>
                      <a:r>
                        <a:rPr lang="en-US" sz="1800"/>
                        <a:t>Week 1</a:t>
                      </a:r>
                      <a:br>
                        <a:rPr lang="en-US" sz="1800"/>
                      </a:br>
                      <a:r>
                        <a:rPr lang="en-US" sz="1800"/>
                        <a:t>(Aug 20 - Aug 27)</a:t>
                      </a:r>
                    </a:p>
                  </a:txBody>
                  <a:tcPr marL="65293" marR="65293" marT="65293" marB="65293" anchor="ctr"/>
                </a:tc>
                <a:tc>
                  <a:txBody>
                    <a:bodyPr/>
                    <a:lstStyle/>
                    <a:p>
                      <a:r>
                        <a:rPr lang="en-US" sz="1800" b="1" dirty="0"/>
                        <a:t>M1 Introduction</a:t>
                      </a:r>
                    </a:p>
                    <a:p>
                      <a:r>
                        <a:rPr lang="en-US" sz="1800" dirty="0"/>
                        <a:t>Reading:</a:t>
                      </a:r>
                    </a:p>
                    <a:p>
                      <a:pPr lvl="1">
                        <a:buFont typeface="Arial" panose="020B0604020202020204" pitchFamily="34" charset="0"/>
                        <a:buChar char="•"/>
                      </a:pPr>
                      <a:r>
                        <a:rPr lang="en-US" sz="1800" dirty="0"/>
                        <a:t>Jones, Chapter 1</a:t>
                      </a:r>
                    </a:p>
                  </a:txBody>
                  <a:tcPr marL="65293" marR="65293" marT="65293" marB="65293" anchor="ctr"/>
                </a:tc>
                <a:tc>
                  <a:txBody>
                    <a:bodyPr/>
                    <a:lstStyle/>
                    <a:p>
                      <a:pPr>
                        <a:buFont typeface="Arial" panose="020B0604020202020204" pitchFamily="34" charset="0"/>
                        <a:buChar char="•"/>
                      </a:pPr>
                      <a:r>
                        <a:rPr lang="en-US" sz="1800" dirty="0"/>
                        <a:t>Icebreaker Discussion - submit in LMS</a:t>
                      </a:r>
                    </a:p>
                    <a:p>
                      <a:pPr>
                        <a:buFont typeface="Arial" panose="020B0604020202020204" pitchFamily="34" charset="0"/>
                        <a:buChar char="•"/>
                      </a:pPr>
                      <a:r>
                        <a:rPr lang="en-US" sz="1800" dirty="0"/>
                        <a:t>M1 Assignment - submit in LMS</a:t>
                      </a:r>
                    </a:p>
                    <a:p>
                      <a:r>
                        <a:rPr lang="en-US" sz="1800" dirty="0"/>
                        <a:t>Due: Aug 27</a:t>
                      </a:r>
                    </a:p>
                  </a:txBody>
                  <a:tcPr marL="65293" marR="65293" marT="65293" marB="65293" anchor="ctr"/>
                </a:tc>
                <a:tc>
                  <a:txBody>
                    <a:bodyPr/>
                    <a:lstStyle/>
                    <a:p>
                      <a:pPr lvl="0">
                        <a:buFont typeface="Arial" panose="020B0604020202020204" pitchFamily="34" charset="0"/>
                        <a:buChar char="•"/>
                      </a:pPr>
                      <a:r>
                        <a:rPr lang="en-US" sz="1800" dirty="0"/>
                        <a:t>Live session 1: Introduction to the Course</a:t>
                      </a:r>
                    </a:p>
                    <a:p>
                      <a:pPr lvl="1">
                        <a:buFont typeface="Arial" panose="020B0604020202020204" pitchFamily="34" charset="0"/>
                        <a:buNone/>
                      </a:pPr>
                      <a:br>
                        <a:rPr lang="en-US" sz="1800" dirty="0"/>
                      </a:br>
                      <a:r>
                        <a:rPr lang="en-US" sz="1800" dirty="0"/>
                        <a:t>When: Aug 24, 10-11am EST</a:t>
                      </a:r>
                      <a:br>
                        <a:rPr lang="en-US" sz="1800" dirty="0"/>
                      </a:br>
                      <a:r>
                        <a:rPr lang="en-US" sz="1800" dirty="0"/>
                        <a:t>Where: Course Blackboard Collaborate Ultra Room 1 (link)</a:t>
                      </a:r>
                    </a:p>
                  </a:txBody>
                  <a:tcPr marL="65293" marR="65293" marT="65293" marB="65293" anchor="ctr"/>
                </a:tc>
                <a:extLst>
                  <a:ext uri="{0D108BD9-81ED-4DB2-BD59-A6C34878D82A}">
                    <a16:rowId xmlns:a16="http://schemas.microsoft.com/office/drawing/2014/main" val="1903516827"/>
                  </a:ext>
                </a:extLst>
              </a:tr>
              <a:tr h="1552632">
                <a:tc>
                  <a:txBody>
                    <a:bodyPr/>
                    <a:lstStyle/>
                    <a:p>
                      <a:r>
                        <a:rPr lang="en-US" sz="1800"/>
                        <a:t>Week 2</a:t>
                      </a:r>
                      <a:br>
                        <a:rPr lang="en-US" sz="1800"/>
                      </a:br>
                      <a:r>
                        <a:rPr lang="en-US" sz="1800"/>
                        <a:t>(Aug 28 - Sept 4)</a:t>
                      </a:r>
                    </a:p>
                  </a:txBody>
                  <a:tcPr marL="65293" marR="65293" marT="65293" marB="65293" anchor="ctr"/>
                </a:tc>
                <a:tc>
                  <a:txBody>
                    <a:bodyPr/>
                    <a:lstStyle/>
                    <a:p>
                      <a:r>
                        <a:rPr lang="en-US" sz="1800" b="1" dirty="0"/>
                        <a:t>M2 Counseling Professions</a:t>
                      </a:r>
                    </a:p>
                    <a:p>
                      <a:r>
                        <a:rPr lang="en-US" sz="1800" dirty="0"/>
                        <a:t>Reading:</a:t>
                      </a:r>
                    </a:p>
                    <a:p>
                      <a:pPr lvl="1">
                        <a:buFont typeface="Arial" panose="020B0604020202020204" pitchFamily="34" charset="0"/>
                        <a:buChar char="•"/>
                      </a:pPr>
                      <a:r>
                        <a:rPr lang="en-US" sz="1800" dirty="0"/>
                        <a:t>Online course content</a:t>
                      </a:r>
                    </a:p>
                    <a:p>
                      <a:pPr lvl="1">
                        <a:buFont typeface="Arial" panose="020B0604020202020204" pitchFamily="34" charset="0"/>
                        <a:buChar char="•"/>
                      </a:pPr>
                      <a:r>
                        <a:rPr lang="en-US" sz="1800" dirty="0"/>
                        <a:t>Jones, Chapters 2-4</a:t>
                      </a:r>
                    </a:p>
                  </a:txBody>
                  <a:tcPr marL="65293" marR="65293" marT="65293" marB="65293" anchor="ctr"/>
                </a:tc>
                <a:tc>
                  <a:txBody>
                    <a:bodyPr/>
                    <a:lstStyle/>
                    <a:p>
                      <a:pPr>
                        <a:buFont typeface="Arial" panose="020B0604020202020204" pitchFamily="34" charset="0"/>
                        <a:buChar char="•"/>
                      </a:pPr>
                      <a:r>
                        <a:rPr lang="en-US" sz="1800"/>
                        <a:t>M2 Discussion - LMS</a:t>
                      </a:r>
                    </a:p>
                    <a:p>
                      <a:pPr>
                        <a:buFont typeface="Arial" panose="020B0604020202020204" pitchFamily="34" charset="0"/>
                        <a:buChar char="•"/>
                      </a:pPr>
                      <a:r>
                        <a:rPr lang="en-US" sz="1800"/>
                        <a:t>M2 Assignment - Panopto</a:t>
                      </a:r>
                    </a:p>
                    <a:p>
                      <a:r>
                        <a:rPr lang="en-US" sz="1800"/>
                        <a:t>Due: Sept 4</a:t>
                      </a:r>
                    </a:p>
                  </a:txBody>
                  <a:tcPr marL="65293" marR="65293" marT="65293" marB="65293" anchor="ctr"/>
                </a:tc>
                <a:tc>
                  <a:txBody>
                    <a:bodyPr/>
                    <a:lstStyle/>
                    <a:p>
                      <a:r>
                        <a:rPr lang="en-US" sz="1800" dirty="0"/>
                        <a:t>None</a:t>
                      </a:r>
                    </a:p>
                  </a:txBody>
                  <a:tcPr marL="65293" marR="65293" marT="65293" marB="65293" anchor="ctr"/>
                </a:tc>
                <a:extLst>
                  <a:ext uri="{0D108BD9-81ED-4DB2-BD59-A6C34878D82A}">
                    <a16:rowId xmlns:a16="http://schemas.microsoft.com/office/drawing/2014/main" val="2082278623"/>
                  </a:ext>
                </a:extLst>
              </a:tr>
              <a:tr h="353880">
                <a:tc>
                  <a:txBody>
                    <a:bodyPr/>
                    <a:lstStyle/>
                    <a:p>
                      <a:r>
                        <a:rPr lang="en-US" sz="1800" dirty="0"/>
                        <a:t> Week 3</a:t>
                      </a:r>
                    </a:p>
                  </a:txBody>
                  <a:tcPr marL="65293" marR="65293" marT="65293" marB="65293" anchor="ctr"/>
                </a:tc>
                <a:tc>
                  <a:txBody>
                    <a:bodyPr/>
                    <a:lstStyle/>
                    <a:p>
                      <a:r>
                        <a:rPr lang="en-US" sz="1800"/>
                        <a:t> </a:t>
                      </a:r>
                    </a:p>
                  </a:txBody>
                  <a:tcPr marL="65293" marR="65293" marT="65293" marB="65293" anchor="ctr"/>
                </a:tc>
                <a:tc>
                  <a:txBody>
                    <a:bodyPr/>
                    <a:lstStyle/>
                    <a:p>
                      <a:r>
                        <a:rPr lang="en-US" sz="1800" dirty="0"/>
                        <a:t> </a:t>
                      </a:r>
                    </a:p>
                  </a:txBody>
                  <a:tcPr marL="65293" marR="65293" marT="65293" marB="65293" anchor="ctr"/>
                </a:tc>
                <a:tc>
                  <a:txBody>
                    <a:bodyPr/>
                    <a:lstStyle/>
                    <a:p>
                      <a:r>
                        <a:rPr lang="en-US" sz="1800" dirty="0"/>
                        <a:t> </a:t>
                      </a:r>
                    </a:p>
                  </a:txBody>
                  <a:tcPr marL="65293" marR="65293" marT="65293" marB="65293" anchor="ctr"/>
                </a:tc>
                <a:extLst>
                  <a:ext uri="{0D108BD9-81ED-4DB2-BD59-A6C34878D82A}">
                    <a16:rowId xmlns:a16="http://schemas.microsoft.com/office/drawing/2014/main" val="382580705"/>
                  </a:ext>
                </a:extLst>
              </a:tr>
            </a:tbl>
          </a:graphicData>
        </a:graphic>
      </p:graphicFrame>
    </p:spTree>
    <p:extLst>
      <p:ext uri="{BB962C8B-B14F-4D97-AF65-F5344CB8AC3E}">
        <p14:creationId xmlns:p14="http://schemas.microsoft.com/office/powerpoint/2010/main" val="2412222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TotalTime>
  <Words>640</Words>
  <Application>Microsoft Office PowerPoint</Application>
  <PresentationFormat>Widescreen</PresentationFormat>
  <Paragraphs>112</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Goudy Old Style</vt:lpstr>
      <vt:lpstr>SavonVTI</vt:lpstr>
      <vt:lpstr>Reimagining Instruction to Accommodate Our New Teaching Reality</vt:lpstr>
      <vt:lpstr>New Teaching is Like Grilling … an Egg</vt:lpstr>
      <vt:lpstr>New Teaching: Assumptions</vt:lpstr>
      <vt:lpstr>Anchor in the Turbulence</vt:lpstr>
      <vt:lpstr>Start with a handful of core concepts</vt:lpstr>
      <vt:lpstr>Modality</vt:lpstr>
      <vt:lpstr>Practical advice</vt:lpstr>
      <vt:lpstr>Basic Principles</vt:lpstr>
      <vt:lpstr>Clarity</vt:lpstr>
      <vt:lpstr>Communication</vt:lpstr>
      <vt:lpstr>Built-In Teaching Presence Strategies</vt:lpstr>
      <vt:lpstr>Teaching Presence: Engagement and Community</vt:lpstr>
      <vt:lpstr>Polls</vt:lpstr>
      <vt:lpstr>Silly polls</vt:lpstr>
      <vt:lpstr>Informal Discussions</vt:lpstr>
      <vt:lpstr>How is New Teaching is Like Grilling … an Egg?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Heron, Jamie</dc:creator>
  <cp:lastModifiedBy>Jokelova, Tonka</cp:lastModifiedBy>
  <cp:revision>48</cp:revision>
  <dcterms:created xsi:type="dcterms:W3CDTF">2020-06-02T20:46:07Z</dcterms:created>
  <dcterms:modified xsi:type="dcterms:W3CDTF">2020-06-23T14:08:59Z</dcterms:modified>
</cp:coreProperties>
</file>