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85" r:id="rId4"/>
    <p:sldId id="286" r:id="rId5"/>
    <p:sldId id="303" r:id="rId6"/>
    <p:sldId id="298" r:id="rId7"/>
    <p:sldId id="302" r:id="rId8"/>
    <p:sldId id="301" r:id="rId9"/>
    <p:sldId id="264" r:id="rId10"/>
    <p:sldId id="271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14" autoAdjust="0"/>
    <p:restoredTop sz="93979" autoAdjust="0"/>
  </p:normalViewPr>
  <p:slideViewPr>
    <p:cSldViewPr snapToGrid="0">
      <p:cViewPr varScale="1">
        <p:scale>
          <a:sx n="85" d="100"/>
          <a:sy n="8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Pass Rates</a:t>
            </a:r>
          </a:p>
          <a:p>
            <a:pPr>
              <a:defRPr/>
            </a:pPr>
            <a:r>
              <a:rPr lang="en-US" dirty="0"/>
              <a:t>Basic Math Skills Test</a:t>
            </a:r>
            <a:br>
              <a:rPr lang="en-US" dirty="0"/>
            </a:br>
            <a:r>
              <a:rPr lang="en-US" sz="1400" b="0" dirty="0"/>
              <a:t>Fall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57472739410963E-17"/>
                  <c:y val="5.710577547047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3-4432-990A-40ED50E7D122}"/>
                </c:ext>
              </c:extLst>
            </c:dLbl>
            <c:dLbl>
              <c:idx val="1"/>
              <c:layout>
                <c:manualLayout>
                  <c:x val="0"/>
                  <c:y val="7.008436080467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3-4432-990A-40ED50E7D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 Test</c:v>
                </c:pt>
                <c:pt idx="1">
                  <c:v>Post Test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7-43B2-A08D-22542A0CA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1877616"/>
        <c:axId val="451880528"/>
      </c:barChart>
      <c:catAx>
        <c:axId val="4518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80528"/>
        <c:crosses val="autoZero"/>
        <c:auto val="1"/>
        <c:lblAlgn val="ctr"/>
        <c:lblOffset val="100"/>
        <c:noMultiLvlLbl val="0"/>
      </c:catAx>
      <c:valAx>
        <c:axId val="45188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Pass Rates</a:t>
            </a:r>
          </a:p>
          <a:p>
            <a:pPr>
              <a:defRPr/>
            </a:pPr>
            <a:r>
              <a:rPr lang="en-US" sz="1600" dirty="0"/>
              <a:t>Fall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Face to Face</c:v>
                </c:pt>
                <c:pt idx="1">
                  <c:v>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162-B11A-55BF06971D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Additional Hour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Face to Face</c:v>
                </c:pt>
                <c:pt idx="1">
                  <c:v>Online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0.83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5-4162-B11A-55BF06971D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1873040"/>
        <c:axId val="451874288"/>
      </c:barChart>
      <c:catAx>
        <c:axId val="4518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4288"/>
        <c:crosses val="autoZero"/>
        <c:auto val="1"/>
        <c:lblAlgn val="ctr"/>
        <c:lblOffset val="100"/>
        <c:noMultiLvlLbl val="0"/>
      </c:catAx>
      <c:valAx>
        <c:axId val="4518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Pass Rates</a:t>
            </a:r>
          </a:p>
          <a:p>
            <a:pPr>
              <a:defRPr/>
            </a:pPr>
            <a:r>
              <a:rPr lang="en-US" sz="1600" dirty="0"/>
              <a:t>Fall 2016 –Fall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0.64900000000000002</c:v>
                </c:pt>
                <c:pt idx="1">
                  <c:v>0.60499999999999998</c:v>
                </c:pt>
                <c:pt idx="2">
                  <c:v>0.80600000000000005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C6-4CC3-A457-E67D17AD5B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4734879"/>
        <c:axId val="1794739039"/>
      </c:lineChart>
      <c:catAx>
        <c:axId val="179473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739039"/>
        <c:crosses val="autoZero"/>
        <c:auto val="1"/>
        <c:lblAlgn val="ctr"/>
        <c:lblOffset val="100"/>
        <c:noMultiLvlLbl val="0"/>
      </c:catAx>
      <c:valAx>
        <c:axId val="179473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73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Pass Rates</a:t>
            </a:r>
            <a:r>
              <a:rPr lang="en-US" baseline="0" dirty="0"/>
              <a:t> </a:t>
            </a:r>
          </a:p>
          <a:p>
            <a:pPr>
              <a:defRPr/>
            </a:pPr>
            <a:r>
              <a:rPr lang="en-US" dirty="0"/>
              <a:t>Food Cost Form Exam</a:t>
            </a:r>
            <a:br>
              <a:rPr lang="en-US" dirty="0"/>
            </a:b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1267302616379105E-3"/>
                  <c:y val="-2.1157599463301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97-4922-A091-266E48B20122}"/>
                </c:ext>
              </c:extLst>
            </c:dLbl>
            <c:dLbl>
              <c:idx val="1"/>
              <c:layout>
                <c:manualLayout>
                  <c:x val="1.8570286177370755E-2"/>
                  <c:y val="-7.5234654474738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36683935029016"/>
                      <c:h val="5.3210404259393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97-4922-A091-266E48B20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Before Project Implementation</c:v>
                </c:pt>
                <c:pt idx="1">
                  <c:v>After Project Implementation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162-B11A-55BF06971D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1873040"/>
        <c:axId val="451874288"/>
      </c:barChart>
      <c:catAx>
        <c:axId val="4518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4288"/>
        <c:crosses val="autoZero"/>
        <c:auto val="1"/>
        <c:lblAlgn val="ctr"/>
        <c:lblOffset val="100"/>
        <c:noMultiLvlLbl val="0"/>
      </c:catAx>
      <c:valAx>
        <c:axId val="4518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Pre Test and Post Test Scores</a:t>
            </a:r>
          </a:p>
          <a:p>
            <a:pPr>
              <a:defRPr/>
            </a:pPr>
            <a:r>
              <a:rPr lang="en-US" sz="1400" dirty="0"/>
              <a:t>Fall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9446642588785"/>
          <c:y val="0.20912903177953038"/>
          <c:w val="0.82577786619738436"/>
          <c:h val="0.66153996000915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Test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1064083577316708E-17"/>
                  <c:y val="6.693119028601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F7-4F2A-A800-67C15FD767A6}"/>
                </c:ext>
              </c:extLst>
            </c:dLbl>
            <c:dLbl>
              <c:idx val="1"/>
              <c:layout>
                <c:manualLayout>
                  <c:x val="0"/>
                  <c:y val="5.701545839179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F7-4F2A-A800-67C15FD76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Additional Hour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B-42C2-B161-4BBC252E4D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Test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1064083577316708E-17"/>
                  <c:y val="5.949439136534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F7-4F2A-A800-67C15FD767A6}"/>
                </c:ext>
              </c:extLst>
            </c:dLbl>
            <c:dLbl>
              <c:idx val="1"/>
              <c:layout>
                <c:manualLayout>
                  <c:x val="0"/>
                  <c:y val="4.957865947112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F7-4F2A-A800-67C15FD76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Additional Hour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17.7</c:v>
                </c:pt>
                <c:pt idx="1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B-42C2-B161-4BBC252E4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9841680"/>
        <c:axId val="499835856"/>
      </c:barChart>
      <c:catAx>
        <c:axId val="49984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35856"/>
        <c:crosses val="autoZero"/>
        <c:auto val="1"/>
        <c:lblAlgn val="ctr"/>
        <c:lblOffset val="100"/>
        <c:noMultiLvlLbl val="0"/>
      </c:catAx>
      <c:valAx>
        <c:axId val="49983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4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94E7B1F-2364-4047-A77E-238C08A7B33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0BCC20A-E91A-4B37-AA96-CF0B4E6F8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2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30D5-3FA7-4CD7-BA0D-431F40C61EBC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A653-0F89-4AD8-AE9B-FE6E891C8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0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1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1A653-0F89-4AD8-AE9B-FE6E891C8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8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9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3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5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11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6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2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0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0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7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5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72D55A-1B96-483F-839E-44ABDCE672E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46F0A-4362-4A28-BFAA-F36A2B0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486" y="793533"/>
            <a:ext cx="8198135" cy="249506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Closing the Gap: </a:t>
            </a:r>
            <a:br>
              <a:rPr lang="en-US" sz="3600" dirty="0"/>
            </a:br>
            <a:r>
              <a:rPr lang="en-US" sz="2800" dirty="0"/>
              <a:t>Building Confidence and Success in Mathematical Performance in Today’s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434" y="3505355"/>
            <a:ext cx="9901381" cy="22609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Linda Blocker, CHE,  Assistant Professor</a:t>
            </a:r>
            <a:br>
              <a:rPr lang="en-US" sz="1800" dirty="0"/>
            </a:br>
            <a:r>
              <a:rPr lang="en-US" sz="1800" dirty="0"/>
              <a:t>Amanda </a:t>
            </a:r>
            <a:r>
              <a:rPr lang="en-US" sz="1800" dirty="0" err="1"/>
              <a:t>DeWald</a:t>
            </a:r>
            <a:r>
              <a:rPr lang="en-US" sz="1800" dirty="0"/>
              <a:t>, Assistant Professor</a:t>
            </a:r>
            <a:br>
              <a:rPr lang="en-US" sz="1800" dirty="0"/>
            </a:br>
            <a:r>
              <a:rPr lang="en-US" sz="1800" dirty="0"/>
              <a:t>Elizabeth Frisbee,  Associate Professor</a:t>
            </a:r>
            <a:br>
              <a:rPr lang="en-US" sz="1800" dirty="0"/>
            </a:br>
            <a:r>
              <a:rPr lang="en-US" sz="1800" dirty="0"/>
              <a:t>Dr. Monica Liddle, Professor</a:t>
            </a:r>
            <a:br>
              <a:rPr lang="en-US" sz="1800" dirty="0"/>
            </a:br>
            <a:r>
              <a:rPr lang="en-US" sz="1800" dirty="0"/>
              <a:t>Desiree </a:t>
            </a:r>
            <a:r>
              <a:rPr lang="en-US" sz="1800" dirty="0" err="1"/>
              <a:t>Keever</a:t>
            </a:r>
            <a:r>
              <a:rPr lang="en-US" sz="1800" dirty="0"/>
              <a:t>, JD, Associate Professor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97" y="5566918"/>
            <a:ext cx="2390049" cy="12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99" y="1311957"/>
            <a:ext cx="2948253" cy="208638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707473" y="3790492"/>
            <a:ext cx="4542504" cy="194171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Linda Blocker			blockela@delhi.edu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Amanda </a:t>
            </a:r>
            <a:r>
              <a:rPr lang="en-US" sz="1800" dirty="0" err="1"/>
              <a:t>DeWald</a:t>
            </a:r>
            <a:r>
              <a:rPr lang="en-US" sz="1800" dirty="0"/>
              <a:t>		dewaldam@delhi.edu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Elizabeth Frisbee		walkerea@delhi.edu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Dr. Monica Liddle		</a:t>
            </a:r>
            <a:r>
              <a:rPr lang="en-US" sz="1800" dirty="0">
                <a:solidFill>
                  <a:schemeClr val="tx1"/>
                </a:solidFill>
              </a:rPr>
              <a:t>liddleml@delhi.edu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Desiree </a:t>
            </a:r>
            <a:r>
              <a:rPr lang="en-US" sz="1800" dirty="0" err="1"/>
              <a:t>Keever</a:t>
            </a:r>
            <a:r>
              <a:rPr lang="en-US" sz="1800" dirty="0"/>
              <a:t>			keeverdn@delhi.edu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06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700" y="1127371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cap="none" dirty="0"/>
              <a:t>Drive for 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7586" y="2426017"/>
            <a:ext cx="67547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Tahoma" pitchFamily="34"/>
                <a:cs typeface="Tahoma" pitchFamily="34"/>
              </a:rPr>
              <a:t>Increasing numbers of students struggling with basic math concepts across Career and Technical Education (CTE) programs on campus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Tahoma" pitchFamily="34"/>
                <a:cs typeface="Tahoma" pitchFamily="34"/>
              </a:rPr>
              <a:t>Poor performance in gateway math courses correlate with continued struggles in subsequent course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Tahoma" pitchFamily="34"/>
                <a:cs typeface="Tahoma" pitchFamily="34"/>
              </a:rPr>
              <a:t>SUNY Delhi Applied Math Task Force created for collaboration with Mathematics and CTE faculty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Model of Additional Hour College Algebra</a:t>
            </a:r>
            <a:endParaRPr lang="en-US" sz="2400" dirty="0">
              <a:ea typeface="Tahoma" pitchFamily="34"/>
              <a:cs typeface="Tahoma" pitchFamily="3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07C5AC1-B645-8244-9A7F-94F6753E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61" y="2913078"/>
            <a:ext cx="3651853" cy="27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432" y="868218"/>
            <a:ext cx="5469466" cy="5183139"/>
          </a:xfrm>
        </p:spPr>
        <p:txBody>
          <a:bodyPr>
            <a:normAutofit/>
          </a:bodyPr>
          <a:lstStyle/>
          <a:p>
            <a:r>
              <a:rPr lang="en-US" sz="2400" dirty="0"/>
              <a:t>Placement Challenges</a:t>
            </a:r>
          </a:p>
          <a:p>
            <a:pPr lvl="1"/>
            <a:r>
              <a:rPr lang="en-US" dirty="0"/>
              <a:t>Lack of Consistency in Advisement</a:t>
            </a:r>
          </a:p>
          <a:p>
            <a:pPr lvl="1"/>
            <a:r>
              <a:rPr lang="en-US" dirty="0"/>
              <a:t>Scheduling Issues</a:t>
            </a:r>
          </a:p>
          <a:p>
            <a:pPr lvl="1"/>
            <a:r>
              <a:rPr lang="en-US" dirty="0"/>
              <a:t>Shift from Placement Testing to Placement Based on Multiple Measures</a:t>
            </a:r>
            <a:endParaRPr lang="en-US" sz="2000" dirty="0"/>
          </a:p>
          <a:p>
            <a:r>
              <a:rPr lang="en-US" sz="2400" dirty="0"/>
              <a:t>Cross-Campus Collaboration</a:t>
            </a:r>
          </a:p>
          <a:p>
            <a:pPr lvl="1"/>
            <a:r>
              <a:rPr lang="en-US" sz="2000" dirty="0"/>
              <a:t>Admissions </a:t>
            </a:r>
          </a:p>
          <a:p>
            <a:pPr lvl="1"/>
            <a:r>
              <a:rPr lang="en-US" sz="2000" dirty="0"/>
              <a:t>Student Support Services</a:t>
            </a:r>
          </a:p>
          <a:p>
            <a:pPr lvl="1"/>
            <a:r>
              <a:rPr lang="en-US" sz="2000" dirty="0"/>
              <a:t>Program </a:t>
            </a:r>
            <a:r>
              <a:rPr lang="en-US" dirty="0"/>
              <a:t>Dir</a:t>
            </a:r>
            <a:r>
              <a:rPr lang="en-US" sz="2000" dirty="0"/>
              <a:t>ectors and Deans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Macintosh HD:Users:administrator:Desktop:images.jpg">
            <a:extLst>
              <a:ext uri="{FF2B5EF4-FFF2-40B4-BE49-F238E27FC236}">
                <a16:creationId xmlns:a16="http://schemas.microsoft.com/office/drawing/2014/main" id="{5B79153A-A438-EC44-B8EB-FD4AC7BB3F2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51" y="3031065"/>
            <a:ext cx="2516750" cy="27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36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Additional Hour Model for Applied Math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Courses meet for an additional hour each week</a:t>
            </a:r>
          </a:p>
          <a:p>
            <a:r>
              <a:rPr lang="en-US" sz="2400" dirty="0"/>
              <a:t>Math faculty “co-teach” course with Applied Math faculty</a:t>
            </a:r>
          </a:p>
          <a:p>
            <a:r>
              <a:rPr lang="en-US" sz="2400" dirty="0"/>
              <a:t>Math faculty provide additional support</a:t>
            </a:r>
            <a:endParaRPr lang="en-US" dirty="0"/>
          </a:p>
          <a:p>
            <a:r>
              <a:rPr lang="en-US" dirty="0"/>
              <a:t>Emphasis on Study and Learning Skills</a:t>
            </a:r>
          </a:p>
          <a:p>
            <a:r>
              <a:rPr lang="en-US" dirty="0"/>
              <a:t>Models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Tahoma" pitchFamily="34"/>
                <a:cs typeface="Tahoma" pitchFamily="34"/>
              </a:rPr>
              <a:t>Heterogeneous/Homogeneous Grouping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Tahoma" pitchFamily="34"/>
                <a:cs typeface="Tahoma" pitchFamily="34"/>
              </a:rPr>
              <a:t>On-Line/Face to Face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Tahoma" pitchFamily="34"/>
                <a:cs typeface="Tahoma" pitchFamily="34"/>
              </a:rPr>
              <a:t>Math infused in Applied Math Models/Applied Skills infused in Math Classes Models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8882" y="8389646"/>
            <a:ext cx="2019287" cy="12144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attachments.office.net/owa/liddleml@delhi.edu/service.svc/s/GetAttachmentThumbnail?id=AAMkADUyMGQ3NGQ3LTdjMzItNDc4MC1iMGMwLTkzMTMxNDdhZjBmYgBGAAAAAAAbjy6b%2Bx0kQqEd2NHGH7EdBwAZ6Myi2c7nSqdFuiHn4rllAEGpg8oCAACJhLQESU4FRr3SppjhHyDGAAV5qYxFAAABEgAQAEmwK95kIHBHny%2FOx5aK%2FXs%3D&amp;thumbnailType=2&amp;owa=outlook.office.com&amp;scriptVer=2019100701.12&amp;X-OWA-CANARY=_Ka_A-TMMkWmHpsF5rPdDxBhjDKVUtcYwySYxmVYOwSMpUzpz7xT7OQ2NscrGW_Yaoqv6pGervI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ZmIxMWRiNWMtZGVhOC00MmNmLWIzMGUtY2RkYmM1YjAxZTE1IiwiaXNzcmluZyI6IldXIiwiYXBwY3R4Ijoie1wibXNleGNocHJvdFwiOlwib3dhXCIsXCJwcmltYXJ5c2lkXCI6XCJTLTEtNS0yMS0xMjE1MzE1Mzg3LTE4MDg5MzQ4MC03MDA4MTY0MzctMjQ4ODEyOFwiLFwicHVpZFwiOlwiMTE1Mzc2NTkzMTY5MjgyMjk2MVwiLFwib2lkXCI6XCJiZTQzMzY2Mi1hN2U5LTRkMWMtOTI3YS1jZTkyN2IwMGIxNDRcIixcInNjb3BlXCI6XCJPd2FEb3dubG9hZFwifSIsIm5iZiI6MTU3MTI3MDQ1OCwiZXhwIjoxNTcxMjcxMDU4LCJpc3MiOiIwMDAwMDAwMi0wMDAwLTBmZjEtY2UwMC0wMDAwMDAwMDAwMDBAZmIxMWRiNWMtZGVhOC00MmNmLWIzMGUtY2RkYmM1YjAxZTE1IiwiYXVkIjoiMDAwMDAwMDItMDAwMC0wZmYxLWNlMDAtMDAwMDAwMDAwMDAwL2F0dGFjaG1lbnRzLm9mZmljZS5uZXRAZmIxMWRiNWMtZGVhOC00MmNmLWIzMGUtY2RkYmM1YjAxZTE1In0.fM82kptZWCi4HSTcaJ5NXvJmQf5Nw3BZ-CkcqB_PhU6lz_eibjgUvYLp-_5wec9JEJxt-VJL0IRAFm-hQyYtvdP2D8jW53p2xnfzug4Eeyx5nNurTSj69MjrTGZE9u-oOiX13p1XWTUwu9KwbQUnOiF8Xpmk25U_BWL6CULyKyvGWn3vi2sbW1qUrKBoYo9tWi1UaLt7Vse_Zi_cTH8Uuvr297ZldDKaB6q0Xhvs28VXGpw3qubZFI2x5YEInt-bU_sgeXAuNV6NGOnn5h5cBiP9GP3f-wMu67WJQsxcxaeAX8qntAhKOrJyMIbvzEYYokfHwuwkijEP9v-wd3FrN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6" y="2760134"/>
            <a:ext cx="4101793" cy="30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9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83A8-031A-405C-AFFA-D083F2A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Applied Technologies Applied Math</a:t>
            </a:r>
            <a:br>
              <a:rPr lang="en-US" dirty="0"/>
            </a:br>
            <a:r>
              <a:rPr lang="en-US" sz="2000" dirty="0"/>
              <a:t>3 hours traditional math instruction</a:t>
            </a:r>
            <a:br>
              <a:rPr lang="en-US" sz="2000" dirty="0"/>
            </a:br>
            <a:r>
              <a:rPr lang="en-US" sz="2000" dirty="0"/>
              <a:t>1 hour shop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C8010-8F59-4A32-8FA0-8AAAD6246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05315"/>
            <a:ext cx="3718455" cy="2264153"/>
          </a:xfrm>
        </p:spPr>
        <p:txBody>
          <a:bodyPr>
            <a:normAutofit/>
          </a:bodyPr>
          <a:lstStyle/>
          <a:p>
            <a:r>
              <a:rPr lang="en-US" b="1" dirty="0"/>
              <a:t>Action items contributing to success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Team teaching theoretical paired with direct applications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Additional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Hands on activities supported students’ kinesthetic learning styles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311495"/>
              </p:ext>
            </p:extLst>
          </p:nvPr>
        </p:nvGraphicFramePr>
        <p:xfrm>
          <a:off x="6597445" y="982663"/>
          <a:ext cx="4291218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104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83A8-031A-405C-AFFA-D083F2A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Veterinary Science </a:t>
            </a:r>
            <a:br>
              <a:rPr lang="en-US" sz="2700" b="1" dirty="0"/>
            </a:br>
            <a:r>
              <a:rPr lang="en-US" sz="2700" b="1" dirty="0"/>
              <a:t>Applied Math</a:t>
            </a:r>
            <a:br>
              <a:rPr lang="en-US" dirty="0"/>
            </a:br>
            <a:r>
              <a:rPr lang="en-US" sz="2000" dirty="0"/>
              <a:t>homogenous grouping</a:t>
            </a:r>
            <a:br>
              <a:rPr lang="en-US" sz="2000" dirty="0"/>
            </a:br>
            <a:r>
              <a:rPr lang="en-US" sz="2000" dirty="0"/>
              <a:t>face to face and online sections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994054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C8010-8F59-4A32-8FA0-8AAAD6246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05315"/>
            <a:ext cx="3718455" cy="2264153"/>
          </a:xfrm>
        </p:spPr>
        <p:txBody>
          <a:bodyPr>
            <a:normAutofit/>
          </a:bodyPr>
          <a:lstStyle/>
          <a:p>
            <a:r>
              <a:rPr lang="en-US" b="1" dirty="0"/>
              <a:t>Action items contributing to success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Time to link math with hands on applications &amp; manipulatives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Allowed students to see multiple solution strategies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Students understand why instead of how</a:t>
            </a:r>
          </a:p>
        </p:txBody>
      </p:sp>
    </p:spTree>
    <p:extLst>
      <p:ext uri="{BB962C8B-B14F-4D97-AF65-F5344CB8AC3E}">
        <p14:creationId xmlns:p14="http://schemas.microsoft.com/office/powerpoint/2010/main" val="66501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83A8-031A-405C-AFFA-D083F2A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Business Applied Math</a:t>
            </a:r>
            <a:br>
              <a:rPr lang="en-US" dirty="0"/>
            </a:br>
            <a:r>
              <a:rPr lang="en-US" sz="2000" dirty="0"/>
              <a:t>heterogeneous grouping</a:t>
            </a:r>
            <a:br>
              <a:rPr lang="en-US" sz="2000" dirty="0"/>
            </a:br>
            <a:r>
              <a:rPr lang="en-US" sz="2000" dirty="0"/>
              <a:t>face to face and online sections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C8010-8F59-4A32-8FA0-8AAAD6246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05315"/>
            <a:ext cx="3718455" cy="2264153"/>
          </a:xfrm>
        </p:spPr>
        <p:txBody>
          <a:bodyPr>
            <a:normAutofit/>
          </a:bodyPr>
          <a:lstStyle/>
          <a:p>
            <a:r>
              <a:rPr lang="en-US" b="1" dirty="0"/>
              <a:t>Action items contributing to success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Guided practice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Linking concepts to applications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Scheduling and homogeneous grouping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Students who opted for additional support improved grades</a:t>
            </a:r>
          </a:p>
          <a:p>
            <a:pPr algn="l"/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3280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02994" y="2760134"/>
            <a:ext cx="158299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Project implemented in Fall 2018</a:t>
            </a:r>
          </a:p>
        </p:txBody>
      </p:sp>
    </p:spTree>
    <p:extLst>
      <p:ext uri="{BB962C8B-B14F-4D97-AF65-F5344CB8AC3E}">
        <p14:creationId xmlns:p14="http://schemas.microsoft.com/office/powerpoint/2010/main" val="418440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83A8-031A-405C-AFFA-D083F2AB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Culinary</a:t>
            </a:r>
            <a:br>
              <a:rPr lang="en-US" sz="2700" b="1" dirty="0"/>
            </a:br>
            <a:r>
              <a:rPr lang="en-US" sz="2700" b="1" dirty="0"/>
              <a:t>Applied Math</a:t>
            </a:r>
            <a:br>
              <a:rPr lang="en-US" dirty="0"/>
            </a:br>
            <a:r>
              <a:rPr lang="en-US" sz="2000" dirty="0"/>
              <a:t>homogenous grouping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579299"/>
              </p:ext>
            </p:extLst>
          </p:nvPr>
        </p:nvGraphicFramePr>
        <p:xfrm>
          <a:off x="5338916" y="884339"/>
          <a:ext cx="3077497" cy="512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C8010-8F59-4A32-8FA0-8AAAD6246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05315"/>
            <a:ext cx="3718455" cy="2733667"/>
          </a:xfrm>
        </p:spPr>
        <p:txBody>
          <a:bodyPr>
            <a:normAutofit/>
          </a:bodyPr>
          <a:lstStyle/>
          <a:p>
            <a:r>
              <a:rPr lang="en-US" b="1" dirty="0"/>
              <a:t>Action items contributing to success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More time led to more practice, repetition, slower 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Homogeneous grouping helped students feel comfortable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Confidence building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Both sections improved so it leveled the playing field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14874051"/>
              </p:ext>
            </p:extLst>
          </p:nvPr>
        </p:nvGraphicFramePr>
        <p:xfrm>
          <a:off x="8662218" y="884339"/>
          <a:ext cx="2834967" cy="512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297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877" y="2340077"/>
            <a:ext cx="8991600" cy="900992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3536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18313</TotalTime>
  <Words>339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Tahoma</vt:lpstr>
      <vt:lpstr>Organic</vt:lpstr>
      <vt:lpstr>Closing the Gap:  Building Confidence and Success in Mathematical Performance in Today’s Students</vt:lpstr>
      <vt:lpstr>Drive for Change</vt:lpstr>
      <vt:lpstr>SETTING THE STAGE</vt:lpstr>
      <vt:lpstr>The Additional Hour Model for Applied Math Courses</vt:lpstr>
      <vt:lpstr>Applied Technologies Applied Math 3 hours traditional math instruction 1 hour shop applications</vt:lpstr>
      <vt:lpstr>Veterinary Science  Applied Math homogenous grouping face to face and online sections </vt:lpstr>
      <vt:lpstr>Business Applied Math heterogeneous grouping face to face and online sections </vt:lpstr>
      <vt:lpstr>Culinary Applied Math homogenous grouping</vt:lpstr>
      <vt:lpstr>Questions?</vt:lpstr>
      <vt:lpstr>PowerPoint Presentation</vt:lpstr>
    </vt:vector>
  </TitlesOfParts>
  <Company>SUNY Delhi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Co-requisite Remediation for Applied Math Success</dc:title>
  <dc:creator>Blocker, Linda A.</dc:creator>
  <cp:lastModifiedBy>Keever, Desiree N.</cp:lastModifiedBy>
  <cp:revision>104</cp:revision>
  <cp:lastPrinted>2019-06-11T16:44:16Z</cp:lastPrinted>
  <dcterms:created xsi:type="dcterms:W3CDTF">2019-06-04T15:28:00Z</dcterms:created>
  <dcterms:modified xsi:type="dcterms:W3CDTF">2019-10-28T19:47:17Z</dcterms:modified>
</cp:coreProperties>
</file>