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9144000"/>
  <p:notesSz cx="6858000" cy="9144000"/>
  <p:embeddedFontLst>
    <p:embeddedFont>
      <p:font typeface="Roboto"/>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JKwwfT0lAlJN-StxHxjJsPVQolKAZcoxgSCKtn6mrbE/edit"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g5a6b80916b_2_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p:spPr>
      </p:sp>
      <p:sp>
        <p:nvSpPr>
          <p:cNvPr id="86" name="Google Shape;86;g5a6b80916b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444444"/>
                </a:solidFill>
                <a:latin typeface="Georgia"/>
                <a:ea typeface="Georgia"/>
                <a:cs typeface="Georgia"/>
                <a:sym typeface="Georgia"/>
              </a:rPr>
              <a:t>Slides 1-4 : Mary Lou</a:t>
            </a:r>
            <a:endParaRPr sz="1150">
              <a:solidFill>
                <a:srgbClr val="444444"/>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US" sz="1150">
                <a:solidFill>
                  <a:srgbClr val="444444"/>
                </a:solidFill>
                <a:latin typeface="Georgia"/>
                <a:ea typeface="Georgia"/>
                <a:cs typeface="Georgia"/>
                <a:sym typeface="Georgia"/>
              </a:rPr>
              <a:t>Slides 5-9: Allison</a:t>
            </a:r>
            <a:endParaRPr sz="1150">
              <a:solidFill>
                <a:srgbClr val="444444"/>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US" sz="1150">
                <a:solidFill>
                  <a:srgbClr val="444444"/>
                </a:solidFill>
                <a:latin typeface="Georgia"/>
                <a:ea typeface="Georgia"/>
                <a:cs typeface="Georgia"/>
                <a:sym typeface="Georgia"/>
              </a:rPr>
              <a:t>Slides 10-21: Susan</a:t>
            </a:r>
            <a:endParaRPr sz="1150">
              <a:solidFill>
                <a:srgbClr val="444444"/>
              </a:solidFill>
              <a:latin typeface="Georgia"/>
              <a:ea typeface="Georgia"/>
              <a:cs typeface="Georgia"/>
              <a:sym typeface="Georgia"/>
            </a:endParaRPr>
          </a:p>
          <a:p>
            <a:pPr indent="0" lvl="0" marL="0" rtl="0" algn="l">
              <a:lnSpc>
                <a:spcPct val="115000"/>
              </a:lnSpc>
              <a:spcBef>
                <a:spcPts val="0"/>
              </a:spcBef>
              <a:spcAft>
                <a:spcPts val="0"/>
              </a:spcAft>
              <a:buClr>
                <a:schemeClr val="dk1"/>
              </a:buClr>
              <a:buSzPts val="1100"/>
              <a:buFont typeface="Arial"/>
              <a:buNone/>
            </a:pPr>
            <a:r>
              <a:rPr lang="en-US" sz="1150">
                <a:solidFill>
                  <a:srgbClr val="444444"/>
                </a:solidFill>
                <a:latin typeface="Georgia"/>
                <a:ea typeface="Georgia"/>
                <a:cs typeface="Georgia"/>
                <a:sym typeface="Georgia"/>
              </a:rPr>
              <a:t>Slides 21-End: Hope</a:t>
            </a:r>
            <a:endParaRPr sz="1150">
              <a:solidFill>
                <a:srgbClr val="444444"/>
              </a:solidFill>
              <a:latin typeface="Georgia"/>
              <a:ea typeface="Georgia"/>
              <a:cs typeface="Georgia"/>
              <a:sym typeface="Georgia"/>
            </a:endParaRPr>
          </a:p>
          <a:p>
            <a:pPr indent="0" lvl="0" marL="0" rtl="0" algn="l">
              <a:spcBef>
                <a:spcPts val="0"/>
              </a:spcBef>
              <a:spcAft>
                <a:spcPts val="0"/>
              </a:spcAft>
              <a:buNone/>
            </a:pPr>
            <a:r>
              <a:t/>
            </a:r>
            <a:endParaRPr/>
          </a:p>
        </p:txBody>
      </p:sp>
      <p:sp>
        <p:nvSpPr>
          <p:cNvPr id="87" name="Google Shape;87;g5a6b80916b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7" name="Google Shape;21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 </a:t>
            </a:r>
            <a:endParaRPr/>
          </a:p>
        </p:txBody>
      </p:sp>
      <p:sp>
        <p:nvSpPr>
          <p:cNvPr id="218" name="Google Shape;218;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 </a:t>
            </a:r>
            <a:endParaRPr/>
          </a:p>
        </p:txBody>
      </p:sp>
      <p:sp>
        <p:nvSpPr>
          <p:cNvPr id="228" name="Google Shape;22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1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7" name="Google Shape;23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 </a:t>
            </a:r>
            <a:endParaRPr/>
          </a:p>
        </p:txBody>
      </p:sp>
      <p:sp>
        <p:nvSpPr>
          <p:cNvPr id="238" name="Google Shape;23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a:t>
            </a:r>
            <a:endParaRPr/>
          </a:p>
        </p:txBody>
      </p:sp>
      <p:sp>
        <p:nvSpPr>
          <p:cNvPr id="248" name="Google Shape;24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7" name="Google Shape;25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 </a:t>
            </a:r>
            <a:endParaRPr/>
          </a:p>
        </p:txBody>
      </p:sp>
      <p:sp>
        <p:nvSpPr>
          <p:cNvPr id="258" name="Google Shape;25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1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a:t>
            </a:r>
            <a:endParaRPr/>
          </a:p>
        </p:txBody>
      </p:sp>
      <p:sp>
        <p:nvSpPr>
          <p:cNvPr id="268" name="Google Shape;2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7" name="Google Shape;2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sz="1400"/>
              <a:t>Susan </a:t>
            </a:r>
            <a:endParaRPr/>
          </a:p>
        </p:txBody>
      </p:sp>
      <p:sp>
        <p:nvSpPr>
          <p:cNvPr id="278" name="Google Shape;2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7" name="Google Shape;2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000000"/>
                </a:solidFill>
              </a:rPr>
              <a:t>Susan </a:t>
            </a:r>
            <a:endParaRPr sz="1400">
              <a:solidFill>
                <a:srgbClr val="000000"/>
              </a:solidFill>
            </a:endParaRPr>
          </a:p>
          <a:p>
            <a:pPr indent="-163513" lvl="0" marL="239713" rtl="0" algn="l">
              <a:spcBef>
                <a:spcPts val="0"/>
              </a:spcBef>
              <a:spcAft>
                <a:spcPts val="0"/>
              </a:spcAft>
              <a:buClr>
                <a:schemeClr val="dk1"/>
              </a:buClr>
              <a:buSzPts val="1200"/>
              <a:buFont typeface="Calibri"/>
              <a:buNone/>
            </a:pPr>
            <a:r>
              <a:t/>
            </a:r>
            <a:endParaRPr/>
          </a:p>
        </p:txBody>
      </p:sp>
      <p:sp>
        <p:nvSpPr>
          <p:cNvPr id="288" name="Google Shape;28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p1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7" name="Google Shape;29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000000"/>
                </a:solidFill>
              </a:rPr>
              <a:t>Susan </a:t>
            </a:r>
            <a:endParaRPr sz="1400">
              <a:solidFill>
                <a:srgbClr val="000000"/>
              </a:solidFill>
            </a:endParaRPr>
          </a:p>
          <a:p>
            <a:pPr indent="-163513" lvl="0" marL="239713" rtl="0" algn="l">
              <a:spcBef>
                <a:spcPts val="0"/>
              </a:spcBef>
              <a:spcAft>
                <a:spcPts val="0"/>
              </a:spcAft>
              <a:buClr>
                <a:schemeClr val="dk1"/>
              </a:buClr>
              <a:buSzPts val="1200"/>
              <a:buFont typeface="Calibri"/>
              <a:buNone/>
            </a:pPr>
            <a:r>
              <a:t/>
            </a:r>
            <a:endParaRPr/>
          </a:p>
        </p:txBody>
      </p:sp>
      <p:sp>
        <p:nvSpPr>
          <p:cNvPr id="298" name="Google Shape;29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1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7" name="Google Shape;30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rPr lang="en-US"/>
              <a:t>Susan</a:t>
            </a:r>
            <a:endParaRPr/>
          </a:p>
        </p:txBody>
      </p:sp>
      <p:sp>
        <p:nvSpPr>
          <p:cNvPr id="308" name="Google Shape;30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6" name="Google Shape;9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97" name="Google Shape;9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300" u="none" cap="none" strike="noStrike">
                <a:solidFill>
                  <a:srgbClr val="000000"/>
                </a:solidFill>
                <a:latin typeface="Calibri"/>
                <a:ea typeface="Calibri"/>
                <a:cs typeface="Calibri"/>
                <a:sym typeface="Calibri"/>
              </a:rPr>
              <a:t>‹#›</a:t>
            </a:fld>
            <a:endParaRPr b="0" i="0" sz="13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7" name="Google Shape;31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318" name="Google Shape;31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p2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8" name="Google Shape;328;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000000"/>
                </a:solidFill>
              </a:rPr>
              <a:t>Susan </a:t>
            </a:r>
            <a:endParaRPr sz="1400">
              <a:solidFill>
                <a:srgbClr val="000000"/>
              </a:solidFill>
            </a:endParaRPr>
          </a:p>
          <a:p>
            <a:pPr indent="-163513" lvl="0" marL="239713" rtl="0" algn="l">
              <a:spcBef>
                <a:spcPts val="0"/>
              </a:spcBef>
              <a:spcAft>
                <a:spcPts val="0"/>
              </a:spcAft>
              <a:buClr>
                <a:schemeClr val="dk1"/>
              </a:buClr>
              <a:buSzPts val="1200"/>
              <a:buFont typeface="Calibri"/>
              <a:buNone/>
            </a:pPr>
            <a:r>
              <a:t/>
            </a:r>
            <a:endParaRPr/>
          </a:p>
        </p:txBody>
      </p:sp>
      <p:sp>
        <p:nvSpPr>
          <p:cNvPr id="329" name="Google Shape;329;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6" name="Shape 336"/>
        <p:cNvGrpSpPr/>
        <p:nvPr/>
      </p:nvGrpSpPr>
      <p:grpSpPr>
        <a:xfrm>
          <a:off x="0" y="0"/>
          <a:ext cx="0" cy="0"/>
          <a:chOff x="0" y="0"/>
          <a:chExt cx="0" cy="0"/>
        </a:xfrm>
      </p:grpSpPr>
      <p:sp>
        <p:nvSpPr>
          <p:cNvPr id="337" name="Google Shape;337;p2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8" name="Google Shape;33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2" lvl="0" marL="239712" rtl="0" algn="l">
              <a:spcBef>
                <a:spcPts val="0"/>
              </a:spcBef>
              <a:spcAft>
                <a:spcPts val="0"/>
              </a:spcAft>
              <a:buClr>
                <a:schemeClr val="dk1"/>
              </a:buClr>
              <a:buSzPts val="1200"/>
              <a:buFont typeface="Calibri"/>
              <a:buNone/>
            </a:pPr>
            <a:r>
              <a:rPr lang="en-US"/>
              <a:t>Hope</a:t>
            </a:r>
            <a:endParaRPr/>
          </a:p>
          <a:p>
            <a:pPr indent="0" lvl="0" marL="0" rtl="0" algn="l">
              <a:spcBef>
                <a:spcPts val="0"/>
              </a:spcBef>
              <a:spcAft>
                <a:spcPts val="0"/>
              </a:spcAft>
              <a:buClr>
                <a:schemeClr val="dk1"/>
              </a:buClr>
              <a:buFont typeface="Arial"/>
              <a:buNone/>
            </a:pPr>
            <a:r>
              <a:rPr lang="en-US" sz="1000"/>
              <a:t>Candidates must demonstrate the characteristics described under “competent” or “highly competent” for the established criteria to earn this badge.  Students will need to describe how and why they believe they meet the criteria, and provide additional evidence, such as coursework and/or projects completed; reflective essay, blog post, video or other piece; testimonials or excerpts from interactions with others; professor, supervisor, colleague or classmate assessments of skills; or other appropriate demonstration of mastery. </a:t>
            </a:r>
            <a:endParaRPr sz="1000"/>
          </a:p>
          <a:p>
            <a:pPr indent="-163512" lvl="0" marL="239712" rtl="0" algn="l">
              <a:spcBef>
                <a:spcPts val="0"/>
              </a:spcBef>
              <a:spcAft>
                <a:spcPts val="0"/>
              </a:spcAft>
              <a:buClr>
                <a:schemeClr val="dk1"/>
              </a:buClr>
              <a:buSzPts val="1200"/>
              <a:buFont typeface="Calibri"/>
              <a:buNone/>
            </a:pPr>
            <a:r>
              <a:t/>
            </a:r>
            <a:endParaRPr/>
          </a:p>
          <a:p>
            <a:pPr indent="-163512" lvl="0" marL="239712" rtl="0" algn="l">
              <a:spcBef>
                <a:spcPts val="0"/>
              </a:spcBef>
              <a:spcAft>
                <a:spcPts val="0"/>
              </a:spcAft>
              <a:buClr>
                <a:schemeClr val="dk1"/>
              </a:buClr>
              <a:buSzPts val="1200"/>
              <a:buFont typeface="Calibri"/>
              <a:buNone/>
            </a:pPr>
            <a:r>
              <a:t/>
            </a:r>
            <a:endParaRPr/>
          </a:p>
          <a:p>
            <a:pPr indent="-163512" lvl="0" marL="239712" rtl="0" algn="l">
              <a:spcBef>
                <a:spcPts val="0"/>
              </a:spcBef>
              <a:spcAft>
                <a:spcPts val="0"/>
              </a:spcAft>
              <a:buClr>
                <a:schemeClr val="dk1"/>
              </a:buClr>
              <a:buSzPts val="1200"/>
              <a:buFont typeface="Calibri"/>
              <a:buNone/>
            </a:pPr>
            <a:r>
              <a:rPr lang="en-US" u="sng">
                <a:solidFill>
                  <a:schemeClr val="hlink"/>
                </a:solidFill>
                <a:hlinkClick r:id="rId2"/>
              </a:rPr>
              <a:t>https://docs.google.com/document/d/1JKwwfT0lAlJN-StxHxjJsPVQolKAZcoxgSCKtn6mrbE/edit</a:t>
            </a:r>
            <a:endParaRPr/>
          </a:p>
          <a:p>
            <a:pPr indent="-163512" lvl="0" marL="239712" rtl="0" algn="l">
              <a:spcBef>
                <a:spcPts val="0"/>
              </a:spcBef>
              <a:spcAft>
                <a:spcPts val="0"/>
              </a:spcAft>
              <a:buClr>
                <a:schemeClr val="dk1"/>
              </a:buClr>
              <a:buSzPts val="1200"/>
              <a:buFont typeface="Calibri"/>
              <a:buNone/>
            </a:pPr>
            <a:r>
              <a:t/>
            </a:r>
            <a:endParaRPr/>
          </a:p>
          <a:p>
            <a:pPr indent="-163513" lvl="0" marL="239713" rtl="0" algn="l">
              <a:spcBef>
                <a:spcPts val="0"/>
              </a:spcBef>
              <a:spcAft>
                <a:spcPts val="0"/>
              </a:spcAft>
              <a:buClr>
                <a:schemeClr val="dk1"/>
              </a:buClr>
              <a:buSzPts val="1200"/>
              <a:buFont typeface="Calibri"/>
              <a:buNone/>
            </a:pPr>
            <a:r>
              <a:t/>
            </a:r>
            <a:endParaRPr/>
          </a:p>
        </p:txBody>
      </p:sp>
      <p:sp>
        <p:nvSpPr>
          <p:cNvPr id="339" name="Google Shape;33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2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9" name="Google Shape;34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457200" rtl="0" algn="l">
              <a:spcBef>
                <a:spcPts val="0"/>
              </a:spcBef>
              <a:spcAft>
                <a:spcPts val="0"/>
              </a:spcAft>
              <a:buNone/>
            </a:pPr>
            <a:r>
              <a:rPr lang="en-US"/>
              <a:t>HOPE </a:t>
            </a:r>
            <a:endParaRPr/>
          </a:p>
          <a:p>
            <a:pPr indent="-222250" lvl="0" marL="285750" rtl="0" algn="l">
              <a:spcBef>
                <a:spcPts val="0"/>
              </a:spcBef>
              <a:spcAft>
                <a:spcPts val="0"/>
              </a:spcAft>
              <a:buClr>
                <a:schemeClr val="dk1"/>
              </a:buClr>
              <a:buSzPts val="1200"/>
              <a:buFont typeface="Noto Sans Symbols"/>
              <a:buChar char="⇒"/>
            </a:pPr>
            <a:r>
              <a:rPr lang="en-US"/>
              <a:t>Soliciting feedback and input from the wider CIE and COIL networks</a:t>
            </a:r>
            <a:endParaRPr>
              <a:latin typeface="Arial"/>
              <a:ea typeface="Arial"/>
              <a:cs typeface="Arial"/>
              <a:sym typeface="Arial"/>
            </a:endParaRPr>
          </a:p>
          <a:p>
            <a:pPr indent="-222250" lvl="0" marL="285750" rtl="0" algn="l">
              <a:spcBef>
                <a:spcPts val="0"/>
              </a:spcBef>
              <a:spcAft>
                <a:spcPts val="0"/>
              </a:spcAft>
              <a:buClr>
                <a:schemeClr val="dk1"/>
              </a:buClr>
              <a:buSzPts val="1200"/>
              <a:buFont typeface="Noto Sans Symbols"/>
              <a:buChar char="⇒"/>
            </a:pPr>
            <a:r>
              <a:rPr lang="en-US"/>
              <a:t>Refine badges, criteria and process</a:t>
            </a:r>
            <a:endParaRPr>
              <a:latin typeface="Arial"/>
              <a:ea typeface="Arial"/>
              <a:cs typeface="Arial"/>
              <a:sym typeface="Arial"/>
            </a:endParaRPr>
          </a:p>
          <a:p>
            <a:pPr indent="-222250" lvl="0" marL="285750" rtl="0" algn="l">
              <a:spcBef>
                <a:spcPts val="0"/>
              </a:spcBef>
              <a:spcAft>
                <a:spcPts val="0"/>
              </a:spcAft>
              <a:buClr>
                <a:schemeClr val="dk1"/>
              </a:buClr>
              <a:buSzPts val="1200"/>
              <a:buFont typeface="Noto Sans Symbols"/>
              <a:buChar char="⇒"/>
            </a:pPr>
            <a:r>
              <a:rPr lang="en-US"/>
              <a:t>Seek pilot campuses to develop pathways to achieving the badge</a:t>
            </a:r>
            <a:endParaRPr/>
          </a:p>
        </p:txBody>
      </p:sp>
      <p:sp>
        <p:nvSpPr>
          <p:cNvPr id="350" name="Google Shape;35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8" name="Google Shape;118;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119" name="Google Shape;119;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Google Shape;134;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5" name="Google Shape;135;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136" name="Google Shape;136;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6" name="Google Shape;146;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Font typeface="Arial"/>
              <a:buNone/>
            </a:pPr>
            <a:r>
              <a:t/>
            </a:r>
            <a:endParaRPr i="1" sz="1000"/>
          </a:p>
        </p:txBody>
      </p:sp>
      <p:sp>
        <p:nvSpPr>
          <p:cNvPr id="147" name="Google Shape;147;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g5a5f53d704_0_157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56" name="Google Shape;156;g5a5f53d704_0_15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163512" lvl="0" marL="239712" rtl="0" algn="l">
              <a:spcBef>
                <a:spcPts val="0"/>
              </a:spcBef>
              <a:spcAft>
                <a:spcPts val="0"/>
              </a:spcAft>
              <a:buClr>
                <a:schemeClr val="dk1"/>
              </a:buClr>
              <a:buSzPts val="1200"/>
              <a:buFont typeface="Calibri"/>
              <a:buNone/>
            </a:pPr>
            <a:r>
              <a:t/>
            </a:r>
            <a:endParaRPr/>
          </a:p>
        </p:txBody>
      </p:sp>
      <p:sp>
        <p:nvSpPr>
          <p:cNvPr id="157" name="Google Shape;157;g5a5f53d704_0_157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6" name="Google Shape;206;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63513" lvl="0" marL="239713" rtl="0" algn="l">
              <a:spcBef>
                <a:spcPts val="0"/>
              </a:spcBef>
              <a:spcAft>
                <a:spcPts val="0"/>
              </a:spcAft>
              <a:buClr>
                <a:schemeClr val="dk1"/>
              </a:buClr>
              <a:buSzPts val="1200"/>
              <a:buFont typeface="Calibri"/>
              <a:buNone/>
            </a:pPr>
            <a:r>
              <a:t/>
            </a:r>
            <a:endParaRPr/>
          </a:p>
        </p:txBody>
      </p:sp>
      <p:sp>
        <p:nvSpPr>
          <p:cNvPr id="207" name="Google Shape;207;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300">
                <a:solidFill>
                  <a:srgbClr val="000000"/>
                </a:solidFill>
                <a:latin typeface="Calibri"/>
                <a:ea typeface="Calibri"/>
                <a:cs typeface="Calibri"/>
                <a:sym typeface="Calibri"/>
              </a:rPr>
              <a:t>‹#›</a:t>
            </a:fld>
            <a:endParaRPr sz="1300">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5" name="Shape 15"/>
        <p:cNvGrpSpPr/>
        <p:nvPr/>
      </p:nvGrpSpPr>
      <p:grpSpPr>
        <a:xfrm>
          <a:off x="0" y="0"/>
          <a:ext cx="0" cy="0"/>
          <a:chOff x="0" y="0"/>
          <a:chExt cx="0" cy="0"/>
        </a:xfrm>
      </p:grpSpPr>
      <p:sp>
        <p:nvSpPr>
          <p:cNvPr id="16" name="Google Shape;16;p2"/>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1" name="Shape 21"/>
        <p:cNvGrpSpPr/>
        <p:nvPr/>
      </p:nvGrpSpPr>
      <p:grpSpPr>
        <a:xfrm>
          <a:off x="0" y="0"/>
          <a:ext cx="0" cy="0"/>
          <a:chOff x="0" y="0"/>
          <a:chExt cx="0" cy="0"/>
        </a:xfrm>
      </p:grpSpPr>
      <p:sp>
        <p:nvSpPr>
          <p:cNvPr id="22" name="Google Shape;22;p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5"/>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5"/>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6"/>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6"/>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6"/>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7"/>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1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8.png"/><Relationship Id="rId6"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9.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jp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g"/><Relationship Id="rId4" Type="http://schemas.openxmlformats.org/officeDocument/2006/relationships/image" Target="../media/image6.png"/><Relationship Id="rId5"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sp>
        <p:nvSpPr>
          <p:cNvPr id="89" name="Google Shape;89;p13"/>
          <p:cNvSpPr txBox="1"/>
          <p:nvPr>
            <p:ph idx="1" type="subTitle"/>
          </p:nvPr>
        </p:nvSpPr>
        <p:spPr>
          <a:xfrm>
            <a:off x="93225" y="5430850"/>
            <a:ext cx="9017100" cy="1655700"/>
          </a:xfrm>
          <a:prstGeom prst="rect">
            <a:avLst/>
          </a:prstGeom>
        </p:spPr>
        <p:txBody>
          <a:bodyPr anchorCtr="0" anchor="t" bIns="45700" lIns="91425" spcFirstLastPara="1" rIns="91425" wrap="square" tIns="45700">
            <a:noAutofit/>
          </a:bodyPr>
          <a:lstStyle/>
          <a:p>
            <a:pPr indent="0" lvl="0" marL="0" rtl="0" algn="ctr">
              <a:spcBef>
                <a:spcPts val="1000"/>
              </a:spcBef>
              <a:spcAft>
                <a:spcPts val="0"/>
              </a:spcAft>
              <a:buNone/>
            </a:pPr>
            <a:r>
              <a:rPr lang="en-US"/>
              <a:t>Susan Jagendorf-Sobierajski, SUNY Cobleskill, </a:t>
            </a:r>
            <a:br>
              <a:rPr lang="en-US"/>
            </a:br>
            <a:r>
              <a:rPr lang="en-US"/>
              <a:t>Allison Nyamuame, Binghamton University, </a:t>
            </a:r>
            <a:br>
              <a:rPr lang="en-US"/>
            </a:br>
            <a:r>
              <a:rPr lang="en-US"/>
              <a:t>Mary Lou Forward, SUNY COIL Center, Hope Windle, SUNY COIL Center</a:t>
            </a:r>
            <a:endParaRPr/>
          </a:p>
        </p:txBody>
      </p:sp>
      <p:pic>
        <p:nvPicPr>
          <p:cNvPr id="90" name="Google Shape;90;p13"/>
          <p:cNvPicPr preferRelativeResize="0"/>
          <p:nvPr/>
        </p:nvPicPr>
        <p:blipFill rotWithShape="1">
          <a:blip r:embed="rId3">
            <a:alphaModFix/>
          </a:blip>
          <a:srcRect b="0" l="0" r="0" t="0"/>
          <a:stretch/>
        </p:blipFill>
        <p:spPr>
          <a:xfrm>
            <a:off x="153400" y="129375"/>
            <a:ext cx="2985275" cy="2779404"/>
          </a:xfrm>
          <a:prstGeom prst="rect">
            <a:avLst/>
          </a:prstGeom>
          <a:noFill/>
          <a:ln>
            <a:noFill/>
          </a:ln>
        </p:spPr>
      </p:pic>
      <p:pic>
        <p:nvPicPr>
          <p:cNvPr id="91" name="Google Shape;91;p13"/>
          <p:cNvPicPr preferRelativeResize="0"/>
          <p:nvPr/>
        </p:nvPicPr>
        <p:blipFill rotWithShape="1">
          <a:blip r:embed="rId4">
            <a:alphaModFix/>
          </a:blip>
          <a:srcRect b="0" l="0" r="0" t="0"/>
          <a:stretch/>
        </p:blipFill>
        <p:spPr>
          <a:xfrm>
            <a:off x="3138663" y="129375"/>
            <a:ext cx="2986394" cy="2576600"/>
          </a:xfrm>
          <a:prstGeom prst="rect">
            <a:avLst/>
          </a:prstGeom>
          <a:noFill/>
          <a:ln>
            <a:noFill/>
          </a:ln>
        </p:spPr>
      </p:pic>
      <p:pic>
        <p:nvPicPr>
          <p:cNvPr id="92" name="Google Shape;92;p13"/>
          <p:cNvPicPr preferRelativeResize="0"/>
          <p:nvPr/>
        </p:nvPicPr>
        <p:blipFill rotWithShape="1">
          <a:blip r:embed="rId5">
            <a:alphaModFix/>
          </a:blip>
          <a:srcRect b="0" l="0" r="0" t="0"/>
          <a:stretch/>
        </p:blipFill>
        <p:spPr>
          <a:xfrm>
            <a:off x="6125046" y="52544"/>
            <a:ext cx="2985275" cy="2730250"/>
          </a:xfrm>
          <a:prstGeom prst="rect">
            <a:avLst/>
          </a:prstGeom>
          <a:noFill/>
          <a:ln>
            <a:noFill/>
          </a:ln>
        </p:spPr>
      </p:pic>
      <p:sp>
        <p:nvSpPr>
          <p:cNvPr id="93" name="Google Shape;93;p13"/>
          <p:cNvSpPr txBox="1"/>
          <p:nvPr>
            <p:ph type="ctrTitle"/>
          </p:nvPr>
        </p:nvSpPr>
        <p:spPr>
          <a:xfrm>
            <a:off x="93225" y="2939476"/>
            <a:ext cx="8765100" cy="2576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None/>
            </a:pPr>
            <a:r>
              <a:rPr lang="en-US" sz="3600"/>
              <a:t>Displaying Transformation to the World</a:t>
            </a:r>
            <a:endParaRPr sz="3600"/>
          </a:p>
          <a:p>
            <a:pPr indent="0" lvl="0" marL="0" rtl="0" algn="ctr">
              <a:spcBef>
                <a:spcPts val="0"/>
              </a:spcBef>
              <a:spcAft>
                <a:spcPts val="0"/>
              </a:spcAft>
              <a:buNone/>
            </a:pPr>
            <a:r>
              <a:rPr lang="en-US" sz="3600">
                <a:latin typeface="Cambria"/>
                <a:ea typeface="Cambria"/>
                <a:cs typeface="Cambria"/>
                <a:sym typeface="Cambria"/>
              </a:rPr>
              <a:t> </a:t>
            </a:r>
            <a:r>
              <a:rPr lang="en-US" sz="4800">
                <a:solidFill>
                  <a:srgbClr val="1C4587"/>
                </a:solidFill>
                <a:latin typeface="Cambria"/>
                <a:ea typeface="Cambria"/>
                <a:cs typeface="Cambria"/>
                <a:sym typeface="Cambria"/>
              </a:rPr>
              <a:t>Global Learning Microcredentials and </a:t>
            </a:r>
            <a:endParaRPr sz="4800">
              <a:solidFill>
                <a:srgbClr val="1C4587"/>
              </a:solidFill>
              <a:latin typeface="Cambria"/>
              <a:ea typeface="Cambria"/>
              <a:cs typeface="Cambria"/>
              <a:sym typeface="Cambria"/>
            </a:endParaRPr>
          </a:p>
          <a:p>
            <a:pPr indent="0" lvl="0" marL="0" rtl="0" algn="ctr">
              <a:spcBef>
                <a:spcPts val="0"/>
              </a:spcBef>
              <a:spcAft>
                <a:spcPts val="0"/>
              </a:spcAft>
              <a:buNone/>
            </a:pPr>
            <a:r>
              <a:rPr lang="en-US" sz="4800">
                <a:solidFill>
                  <a:srgbClr val="1C4587"/>
                </a:solidFill>
                <a:latin typeface="Cambria"/>
                <a:ea typeface="Cambria"/>
                <a:cs typeface="Cambria"/>
                <a:sym typeface="Cambria"/>
              </a:rPr>
              <a:t>Digital Badges</a:t>
            </a:r>
            <a:endParaRPr sz="4800">
              <a:solidFill>
                <a:srgbClr val="1C4587"/>
              </a:solidFill>
              <a:latin typeface="Cambria"/>
              <a:ea typeface="Cambria"/>
              <a:cs typeface="Cambria"/>
              <a:sym typeface="Cambri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pic>
        <p:nvPicPr>
          <p:cNvPr descr="SUNY_Blue_bar-01.jpg" id="220" name="Google Shape;220;p22"/>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221" name="Google Shape;221;p22"/>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22" name="Google Shape;222;p22"/>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Intercultural Communication</a:t>
            </a:r>
            <a:endParaRPr b="1" sz="3000">
              <a:solidFill>
                <a:srgbClr val="FFFFFF"/>
              </a:solidFill>
              <a:latin typeface="Arial"/>
              <a:ea typeface="Arial"/>
              <a:cs typeface="Arial"/>
              <a:sym typeface="Arial"/>
            </a:endParaRPr>
          </a:p>
        </p:txBody>
      </p:sp>
      <p:pic>
        <p:nvPicPr>
          <p:cNvPr id="223" name="Google Shape;223;p22"/>
          <p:cNvPicPr preferRelativeResize="0"/>
          <p:nvPr/>
        </p:nvPicPr>
        <p:blipFill rotWithShape="1">
          <a:blip r:embed="rId5">
            <a:alphaModFix/>
          </a:blip>
          <a:srcRect b="0" l="0" r="0" t="0"/>
          <a:stretch/>
        </p:blipFill>
        <p:spPr>
          <a:xfrm>
            <a:off x="1160392" y="1112850"/>
            <a:ext cx="6416232" cy="5973750"/>
          </a:xfrm>
          <a:prstGeom prst="rect">
            <a:avLst/>
          </a:prstGeom>
          <a:noFill/>
          <a:ln>
            <a:noFill/>
          </a:ln>
        </p:spPr>
      </p:pic>
      <p:pic>
        <p:nvPicPr>
          <p:cNvPr id="224" name="Google Shape;224;p22"/>
          <p:cNvPicPr preferRelativeResize="0"/>
          <p:nvPr/>
        </p:nvPicPr>
        <p:blipFill>
          <a:blip r:embed="rId6">
            <a:alphaModFix/>
          </a:blip>
          <a:stretch>
            <a:fillRect/>
          </a:stretch>
        </p:blipFill>
        <p:spPr>
          <a:xfrm>
            <a:off x="1084613" y="773088"/>
            <a:ext cx="7189675" cy="6500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pic>
        <p:nvPicPr>
          <p:cNvPr descr="SUNY_Blue_bar-01.jpg" id="230" name="Google Shape;230;p23"/>
          <p:cNvPicPr preferRelativeResize="0"/>
          <p:nvPr/>
        </p:nvPicPr>
        <p:blipFill rotWithShape="1">
          <a:blip r:embed="rId3">
            <a:alphaModFix/>
          </a:blip>
          <a:srcRect b="0" l="0" r="0" t="0"/>
          <a:stretch/>
        </p:blipFill>
        <p:spPr>
          <a:xfrm>
            <a:off x="0" y="-152400"/>
            <a:ext cx="9144000" cy="1112838"/>
          </a:xfrm>
          <a:prstGeom prst="rect">
            <a:avLst/>
          </a:prstGeom>
          <a:noFill/>
          <a:ln>
            <a:noFill/>
          </a:ln>
        </p:spPr>
      </p:pic>
      <p:pic>
        <p:nvPicPr>
          <p:cNvPr descr="SUNY_trans_circ_small_top-01.png" id="231" name="Google Shape;231;p23"/>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32" name="Google Shape;232;p23"/>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Intercultural Communication</a:t>
            </a:r>
            <a:endParaRPr b="1" sz="3000">
              <a:solidFill>
                <a:srgbClr val="FFFFFF"/>
              </a:solidFill>
              <a:latin typeface="Arial"/>
              <a:ea typeface="Arial"/>
              <a:cs typeface="Arial"/>
              <a:sym typeface="Arial"/>
            </a:endParaRPr>
          </a:p>
        </p:txBody>
      </p:sp>
      <p:sp>
        <p:nvSpPr>
          <p:cNvPr id="233" name="Google Shape;233;p23"/>
          <p:cNvSpPr txBox="1"/>
          <p:nvPr/>
        </p:nvSpPr>
        <p:spPr>
          <a:xfrm>
            <a:off x="3181525" y="960450"/>
            <a:ext cx="6002700" cy="5620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rgbClr val="1C4587"/>
                </a:solidFill>
                <a:latin typeface="Calibri"/>
                <a:ea typeface="Calibri"/>
                <a:cs typeface="Calibri"/>
                <a:sym typeface="Calibri"/>
              </a:rPr>
              <a:t>Definition -</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Ability to communicate effectively across cultures, including the use of relevant technology.</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br>
              <a:rPr lang="en-US" sz="2400">
                <a:solidFill>
                  <a:schemeClr val="dk1"/>
                </a:solidFill>
                <a:latin typeface="Calibri"/>
                <a:ea typeface="Calibri"/>
                <a:cs typeface="Calibri"/>
                <a:sym typeface="Calibri"/>
              </a:rPr>
            </a:br>
            <a:r>
              <a:rPr b="1" lang="en-US" sz="2400">
                <a:solidFill>
                  <a:srgbClr val="1C4587"/>
                </a:solidFill>
                <a:latin typeface="Calibri"/>
                <a:ea typeface="Calibri"/>
                <a:cs typeface="Calibri"/>
                <a:sym typeface="Calibri"/>
              </a:rPr>
              <a:t>Criteria</a:t>
            </a:r>
            <a:r>
              <a:rPr lang="en-US" sz="2400">
                <a:solidFill>
                  <a:srgbClr val="1C4587"/>
                </a:solidFill>
                <a:latin typeface="Calibri"/>
                <a:ea typeface="Calibri"/>
                <a:cs typeface="Calibri"/>
                <a:sym typeface="Calibri"/>
              </a:rPr>
              <a:t> </a:t>
            </a:r>
            <a:r>
              <a:rPr b="1" lang="en-US" sz="2400">
                <a:solidFill>
                  <a:srgbClr val="1C4587"/>
                </a:solidFill>
                <a:latin typeface="Calibri"/>
                <a:ea typeface="Calibri"/>
                <a:cs typeface="Calibri"/>
                <a:sym typeface="Calibri"/>
              </a:rPr>
              <a:t>to be assessed</a:t>
            </a:r>
            <a:endParaRPr sz="2400">
              <a:solidFill>
                <a:srgbClr val="1C4587"/>
              </a:solidFill>
              <a:latin typeface="Calibri"/>
              <a:ea typeface="Calibri"/>
              <a:cs typeface="Calibri"/>
              <a:sym typeface="Calibri"/>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Expresses thoughts and ideas clearly and effectively inside and outside one’s own culture (in written and oral communication).</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Demonstrates ability to identify different cultural landscapes and communicate appropriately, both verbally and non-verbally. </a:t>
            </a:r>
            <a:endParaRPr/>
          </a:p>
          <a:p>
            <a:pPr indent="-342900" lvl="0" marL="342900" marR="0" rtl="0" algn="l">
              <a:spcBef>
                <a:spcPts val="0"/>
              </a:spcBef>
              <a:spcAft>
                <a:spcPts val="0"/>
              </a:spcAft>
              <a:buClr>
                <a:schemeClr val="dk1"/>
              </a:buClr>
              <a:buSzPts val="2400"/>
              <a:buFont typeface="Arial"/>
              <a:buChar char="•"/>
            </a:pPr>
            <a:r>
              <a:rPr lang="en-US" sz="2400">
                <a:solidFill>
                  <a:schemeClr val="dk1"/>
                </a:solidFill>
                <a:latin typeface="Calibri"/>
                <a:ea typeface="Calibri"/>
                <a:cs typeface="Calibri"/>
                <a:sym typeface="Calibri"/>
              </a:rPr>
              <a:t>Demonstrates ability to adapt communication style to a variety of modes of communication.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34" name="Google Shape;234;p23"/>
          <p:cNvPicPr preferRelativeResize="0"/>
          <p:nvPr/>
        </p:nvPicPr>
        <p:blipFill rotWithShape="1">
          <a:blip r:embed="rId5">
            <a:alphaModFix/>
          </a:blip>
          <a:srcRect b="8319" l="50059" r="15668" t="2122"/>
          <a:stretch/>
        </p:blipFill>
        <p:spPr>
          <a:xfrm>
            <a:off x="0" y="960450"/>
            <a:ext cx="3111625" cy="6104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pic>
        <p:nvPicPr>
          <p:cNvPr descr="SUNY_Blue_bar-01.jpg" id="240" name="Google Shape;240;p24"/>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241" name="Google Shape;241;p24"/>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42" name="Google Shape;242;p24"/>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Intercultural Communication</a:t>
            </a:r>
            <a:endParaRPr b="1" sz="3000">
              <a:solidFill>
                <a:srgbClr val="FFFFFF"/>
              </a:solidFill>
              <a:latin typeface="Arial"/>
              <a:ea typeface="Arial"/>
              <a:cs typeface="Arial"/>
              <a:sym typeface="Arial"/>
            </a:endParaRPr>
          </a:p>
        </p:txBody>
      </p:sp>
      <p:sp>
        <p:nvSpPr>
          <p:cNvPr id="243" name="Google Shape;243;p24"/>
          <p:cNvSpPr txBox="1"/>
          <p:nvPr/>
        </p:nvSpPr>
        <p:spPr>
          <a:xfrm>
            <a:off x="3298300" y="1265250"/>
            <a:ext cx="5845800" cy="6093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Criteria 1:</a:t>
            </a:r>
            <a:r>
              <a:rPr lang="en-US" sz="1800">
                <a:solidFill>
                  <a:schemeClr val="dk1"/>
                </a:solidFill>
                <a:latin typeface="Calibri"/>
                <a:ea typeface="Calibri"/>
                <a:cs typeface="Calibri"/>
                <a:sym typeface="Calibri"/>
              </a:rPr>
              <a:t> Ability to express thoughts and ideas clearly and effectively inside and outside one’s own culture (in written, nonverbal and oral communication).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Highly Competent: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Demonstrates sensitivity to cultural norms in written, visual and/or oral communication.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Recognizes multiple cultural perspectives present in a situation.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Uses appropriate body language, distance and physical interaction behaviors in other cultural contexts.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Competent: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Recognizes and embraces cultural differences in verbal and nonverbal communication.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Discerns two or more cultural perspectives reflected in a given situation (including one’s own).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Analyzes the effect of body language and other non-verbal communications.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44" name="Google Shape;244;p24"/>
          <p:cNvPicPr preferRelativeResize="0"/>
          <p:nvPr/>
        </p:nvPicPr>
        <p:blipFill rotWithShape="1">
          <a:blip r:embed="rId5">
            <a:alphaModFix/>
          </a:blip>
          <a:srcRect b="0" l="0" r="31478" t="0"/>
          <a:stretch/>
        </p:blipFill>
        <p:spPr>
          <a:xfrm>
            <a:off x="-2289573" y="1139250"/>
            <a:ext cx="5450976" cy="57451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pic>
        <p:nvPicPr>
          <p:cNvPr descr="SUNY_Blue_bar-01.jpg" id="250" name="Google Shape;250;p25"/>
          <p:cNvPicPr preferRelativeResize="0"/>
          <p:nvPr/>
        </p:nvPicPr>
        <p:blipFill rotWithShape="1">
          <a:blip r:embed="rId3">
            <a:alphaModFix/>
          </a:blip>
          <a:srcRect b="0" l="0" r="0" t="0"/>
          <a:stretch/>
        </p:blipFill>
        <p:spPr>
          <a:xfrm>
            <a:off x="0" y="0"/>
            <a:ext cx="9144000" cy="945925"/>
          </a:xfrm>
          <a:prstGeom prst="rect">
            <a:avLst/>
          </a:prstGeom>
          <a:noFill/>
          <a:ln>
            <a:noFill/>
          </a:ln>
        </p:spPr>
      </p:pic>
      <p:pic>
        <p:nvPicPr>
          <p:cNvPr descr="SUNY_trans_circ_small_top-01.png" id="251" name="Google Shape;251;p25"/>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52" name="Google Shape;252;p25"/>
          <p:cNvSpPr txBox="1"/>
          <p:nvPr/>
        </p:nvSpPr>
        <p:spPr>
          <a:xfrm>
            <a:off x="220662" y="152400"/>
            <a:ext cx="87012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Intercultural Communication</a:t>
            </a:r>
            <a:endParaRPr b="1" sz="3000">
              <a:solidFill>
                <a:srgbClr val="FFFFFF"/>
              </a:solidFill>
              <a:latin typeface="Arial"/>
              <a:ea typeface="Arial"/>
              <a:cs typeface="Arial"/>
              <a:sym typeface="Arial"/>
            </a:endParaRPr>
          </a:p>
        </p:txBody>
      </p:sp>
      <p:sp>
        <p:nvSpPr>
          <p:cNvPr id="253" name="Google Shape;253;p25"/>
          <p:cNvSpPr txBox="1"/>
          <p:nvPr/>
        </p:nvSpPr>
        <p:spPr>
          <a:xfrm>
            <a:off x="3270250" y="1028700"/>
            <a:ext cx="5767800" cy="664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Criteria 1:</a:t>
            </a:r>
            <a:r>
              <a:rPr lang="en-US" sz="1800">
                <a:solidFill>
                  <a:schemeClr val="dk1"/>
                </a:solidFill>
                <a:latin typeface="Calibri"/>
                <a:ea typeface="Calibri"/>
                <a:cs typeface="Calibri"/>
                <a:sym typeface="Calibri"/>
              </a:rPr>
              <a:t> Ability to express thoughts and ideas clearly and effectively inside and outside one’s own culture (in written, nonverbal and oral communication). </a:t>
            </a:r>
            <a:br>
              <a:rPr lang="en-US" sz="1800">
                <a:solidFill>
                  <a:schemeClr val="dk1"/>
                </a:solidFill>
                <a:latin typeface="Calibri"/>
                <a:ea typeface="Calibri"/>
                <a:cs typeface="Calibri"/>
                <a:sym typeface="Calibri"/>
              </a:rPr>
            </a:br>
            <a:endParaRPr b="1"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Developing:</a:t>
            </a:r>
            <a:r>
              <a:rPr lang="en-US" sz="1800">
                <a:solidFill>
                  <a:schemeClr val="dk1"/>
                </a:solidFill>
                <a:latin typeface="Calibri"/>
                <a:ea typeface="Calibri"/>
                <a:cs typeface="Calibri"/>
                <a:sym typeface="Calibri"/>
              </a:rPr>
              <a:t>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 Identifies basic cultural differences in verbal and nonverbal communication; is aware that misunderstandings can occur based on those differences but does not adjust communication style.</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Needs to Show Progress Towards: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Improving communications in interpersonal communication by taking into account cultural differences.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Beginning:</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Begins to recognize the existence of cultural differences in verbal and nonverbal communication.</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Needs to Show Progress Towards: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Developing a greater awareness of cultural differences.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 Recognizing an awareness that communication misunderstandings can occur based on cultural differences.</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br>
              <a:rPr lang="en-US" sz="2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54" name="Google Shape;254;p25"/>
          <p:cNvPicPr preferRelativeResize="0"/>
          <p:nvPr/>
        </p:nvPicPr>
        <p:blipFill rotWithShape="1">
          <a:blip r:embed="rId5">
            <a:alphaModFix/>
          </a:blip>
          <a:srcRect b="0" l="0" r="57120" t="0"/>
          <a:stretch/>
        </p:blipFill>
        <p:spPr>
          <a:xfrm>
            <a:off x="-140874" y="945925"/>
            <a:ext cx="3411126" cy="5745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pic>
        <p:nvPicPr>
          <p:cNvPr descr="SUNY_Blue_bar-01.jpg" id="260" name="Google Shape;260;p26"/>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261" name="Google Shape;261;p26"/>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62" name="Google Shape;262;p26"/>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Global Awareness and Self in the World</a:t>
            </a:r>
            <a:endParaRPr b="1" sz="3000">
              <a:solidFill>
                <a:srgbClr val="FFFFFF"/>
              </a:solidFill>
              <a:latin typeface="Arial"/>
              <a:ea typeface="Arial"/>
              <a:cs typeface="Arial"/>
              <a:sym typeface="Arial"/>
            </a:endParaRPr>
          </a:p>
        </p:txBody>
      </p:sp>
      <p:pic>
        <p:nvPicPr>
          <p:cNvPr id="263" name="Google Shape;263;p26"/>
          <p:cNvPicPr preferRelativeResize="0"/>
          <p:nvPr/>
        </p:nvPicPr>
        <p:blipFill rotWithShape="1">
          <a:blip r:embed="rId5">
            <a:alphaModFix/>
          </a:blip>
          <a:srcRect b="0" l="0" r="0" t="0"/>
          <a:stretch/>
        </p:blipFill>
        <p:spPr>
          <a:xfrm>
            <a:off x="915800" y="1189050"/>
            <a:ext cx="6658954" cy="5745150"/>
          </a:xfrm>
          <a:prstGeom prst="rect">
            <a:avLst/>
          </a:prstGeom>
          <a:noFill/>
          <a:ln>
            <a:noFill/>
          </a:ln>
        </p:spPr>
      </p:pic>
      <p:pic>
        <p:nvPicPr>
          <p:cNvPr id="264" name="Google Shape;264;p26"/>
          <p:cNvPicPr preferRelativeResize="0"/>
          <p:nvPr/>
        </p:nvPicPr>
        <p:blipFill>
          <a:blip r:embed="rId6">
            <a:alphaModFix/>
          </a:blip>
          <a:stretch>
            <a:fillRect/>
          </a:stretch>
        </p:blipFill>
        <p:spPr>
          <a:xfrm>
            <a:off x="576688" y="632625"/>
            <a:ext cx="7584738" cy="6858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pic>
        <p:nvPicPr>
          <p:cNvPr descr="SUNY_Blue_bar-01.jpg" id="270" name="Google Shape;270;p27"/>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271" name="Google Shape;271;p27"/>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72" name="Google Shape;272;p27"/>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Global Awareness and Self in the World</a:t>
            </a:r>
            <a:endParaRPr b="1" sz="3000">
              <a:solidFill>
                <a:srgbClr val="FFFFFF"/>
              </a:solidFill>
              <a:latin typeface="Arial"/>
              <a:ea typeface="Arial"/>
              <a:cs typeface="Arial"/>
              <a:sym typeface="Arial"/>
            </a:endParaRPr>
          </a:p>
        </p:txBody>
      </p:sp>
      <p:sp>
        <p:nvSpPr>
          <p:cNvPr id="273" name="Google Shape;273;p27"/>
          <p:cNvSpPr txBox="1"/>
          <p:nvPr/>
        </p:nvSpPr>
        <p:spPr>
          <a:xfrm>
            <a:off x="3298300" y="1265250"/>
            <a:ext cx="5845500" cy="5010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400">
                <a:solidFill>
                  <a:schemeClr val="dk1"/>
                </a:solidFill>
                <a:latin typeface="Calibri"/>
                <a:ea typeface="Calibri"/>
                <a:cs typeface="Calibri"/>
                <a:sym typeface="Calibri"/>
              </a:rPr>
              <a:t>Definition-- </a:t>
            </a:r>
            <a:r>
              <a:rPr lang="en-US" sz="2400">
                <a:solidFill>
                  <a:schemeClr val="dk1"/>
                </a:solidFill>
                <a:latin typeface="Calibri"/>
                <a:ea typeface="Calibri"/>
                <a:cs typeface="Calibri"/>
                <a:sym typeface="Calibri"/>
              </a:rPr>
              <a:t>Capacity to operate in different cultural contexts with awareness of one’s own cultural background and characteristics.</a:t>
            </a:r>
            <a:r>
              <a:rPr b="1" lang="en-US" sz="2400">
                <a:solidFill>
                  <a:schemeClr val="dk1"/>
                </a:solidFill>
                <a:latin typeface="Calibri"/>
                <a:ea typeface="Calibri"/>
                <a:cs typeface="Calibri"/>
                <a:sym typeface="Calibri"/>
              </a:rPr>
              <a:t> </a:t>
            </a:r>
            <a:endParaRPr b="1"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chemeClr val="dk1"/>
                </a:solidFill>
                <a:latin typeface="Calibri"/>
                <a:ea typeface="Calibri"/>
                <a:cs typeface="Calibri"/>
                <a:sym typeface="Calibri"/>
              </a:rPr>
              <a:t>Criteria</a:t>
            </a:r>
            <a:r>
              <a:rPr lang="en-US" sz="2400">
                <a:solidFill>
                  <a:schemeClr val="dk1"/>
                </a:solidFill>
                <a:latin typeface="Calibri"/>
                <a:ea typeface="Calibri"/>
                <a:cs typeface="Calibri"/>
                <a:sym typeface="Calibri"/>
              </a:rPr>
              <a:t> </a:t>
            </a:r>
            <a:r>
              <a:rPr b="1" lang="en-US" sz="2400">
                <a:solidFill>
                  <a:schemeClr val="dk1"/>
                </a:solidFill>
                <a:latin typeface="Calibri"/>
                <a:ea typeface="Calibri"/>
                <a:cs typeface="Calibri"/>
                <a:sym typeface="Calibri"/>
              </a:rPr>
              <a:t>to be assessed—</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-Analyzes how culture contributes to one’s identity and view of the world.</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Demonstrates awareness of one’s own culture contributions to an intercultural situation.</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Demonstrates curiosity about one’s own and other cultures and desire to expand intercultural engagement.</a:t>
            </a:r>
            <a:endParaRPr/>
          </a:p>
          <a:p>
            <a:pPr indent="0" lvl="0" marL="0" marR="0" rtl="0" algn="l">
              <a:spcBef>
                <a:spcPts val="0"/>
              </a:spcBef>
              <a:spcAft>
                <a:spcPts val="0"/>
              </a:spcAft>
              <a:buNone/>
            </a:pPr>
            <a:r>
              <a:rPr lang="en-US" sz="24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Incorporates diverse perspectives in decision making.</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274" name="Google Shape;274;p27"/>
          <p:cNvPicPr preferRelativeResize="0"/>
          <p:nvPr/>
        </p:nvPicPr>
        <p:blipFill rotWithShape="1">
          <a:blip r:embed="rId5">
            <a:alphaModFix/>
          </a:blip>
          <a:srcRect b="11008" l="0" r="0" t="6469"/>
          <a:stretch/>
        </p:blipFill>
        <p:spPr>
          <a:xfrm>
            <a:off x="-9158275" y="1112850"/>
            <a:ext cx="12369452" cy="57451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pic>
        <p:nvPicPr>
          <p:cNvPr descr="SUNY_Blue_bar-01.jpg" id="280" name="Google Shape;280;p28"/>
          <p:cNvPicPr preferRelativeResize="0"/>
          <p:nvPr/>
        </p:nvPicPr>
        <p:blipFill rotWithShape="1">
          <a:blip r:embed="rId3">
            <a:alphaModFix/>
          </a:blip>
          <a:srcRect b="0" l="0" r="0" t="0"/>
          <a:stretch/>
        </p:blipFill>
        <p:spPr>
          <a:xfrm>
            <a:off x="0" y="-457200"/>
            <a:ext cx="9144000" cy="1112838"/>
          </a:xfrm>
          <a:prstGeom prst="rect">
            <a:avLst/>
          </a:prstGeom>
          <a:noFill/>
          <a:ln>
            <a:noFill/>
          </a:ln>
        </p:spPr>
      </p:pic>
      <p:pic>
        <p:nvPicPr>
          <p:cNvPr descr="SUNY_trans_circ_small_top-01.png" id="281" name="Google Shape;281;p28"/>
          <p:cNvPicPr preferRelativeResize="0"/>
          <p:nvPr/>
        </p:nvPicPr>
        <p:blipFill rotWithShape="1">
          <a:blip r:embed="rId4">
            <a:alphaModFix/>
          </a:blip>
          <a:srcRect b="0" l="0" r="0" t="0"/>
          <a:stretch/>
        </p:blipFill>
        <p:spPr>
          <a:xfrm>
            <a:off x="7261225" y="-228600"/>
            <a:ext cx="1882775" cy="1751013"/>
          </a:xfrm>
          <a:prstGeom prst="rect">
            <a:avLst/>
          </a:prstGeom>
          <a:noFill/>
          <a:ln>
            <a:noFill/>
          </a:ln>
        </p:spPr>
      </p:pic>
      <p:sp>
        <p:nvSpPr>
          <p:cNvPr id="282" name="Google Shape;282;p28"/>
          <p:cNvSpPr txBox="1"/>
          <p:nvPr/>
        </p:nvSpPr>
        <p:spPr>
          <a:xfrm>
            <a:off x="220662" y="76200"/>
            <a:ext cx="87012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Global Awareness and Self in the World</a:t>
            </a:r>
            <a:endParaRPr b="1" sz="3000">
              <a:solidFill>
                <a:srgbClr val="FFFFFF"/>
              </a:solidFill>
              <a:latin typeface="Arial"/>
              <a:ea typeface="Arial"/>
              <a:cs typeface="Arial"/>
              <a:sym typeface="Arial"/>
            </a:endParaRPr>
          </a:p>
        </p:txBody>
      </p:sp>
      <p:sp>
        <p:nvSpPr>
          <p:cNvPr id="283" name="Google Shape;283;p28"/>
          <p:cNvSpPr txBox="1"/>
          <p:nvPr/>
        </p:nvSpPr>
        <p:spPr>
          <a:xfrm>
            <a:off x="2924925" y="630225"/>
            <a:ext cx="6204300" cy="5754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Criteria 2:</a:t>
            </a:r>
            <a:r>
              <a:rPr lang="en-US" sz="1800">
                <a:solidFill>
                  <a:schemeClr val="dk1"/>
                </a:solidFill>
                <a:latin typeface="Calibri"/>
                <a:ea typeface="Calibri"/>
                <a:cs typeface="Calibri"/>
                <a:sym typeface="Calibri"/>
              </a:rPr>
              <a:t> Demonstrates awareness of one’s own cultural contributions to an intercultural situation.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Highly Competent:</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Provides multiple complex and insightful examples with an integrated analysis of how one’s own cultural worldview contributes to an intercultural situation.</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Articulates how one’s behavior has been modified for an intercultural situation. </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Consistently adjusts behavior based on cultural context.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Recognizes when others are modifying their behavior in response to the cultural context.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Regularly seeks additional input/information in cases where appropriate behavior is unclear.</a:t>
            </a:r>
            <a:br>
              <a:rPr lang="en-US"/>
            </a:br>
            <a:br>
              <a:rPr lang="en-US" sz="2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Competent:</a:t>
            </a:r>
            <a:endParaRPr sz="2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Demonstrates how one’s own cultural worldview contributes to an intercultural. situation by giving multiple examples.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Perceives that cultural norms dictate different behaviors.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Often adjusts behavior based on cultural context.</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Usually seeks additional input/information in cases where appropriate behavior is unclear.</a:t>
            </a:r>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pic>
        <p:nvPicPr>
          <p:cNvPr id="284" name="Google Shape;284;p28"/>
          <p:cNvPicPr preferRelativeResize="0"/>
          <p:nvPr/>
        </p:nvPicPr>
        <p:blipFill rotWithShape="1">
          <a:blip r:embed="rId5">
            <a:alphaModFix/>
          </a:blip>
          <a:srcRect b="9137" l="46649" r="27021" t="5705"/>
          <a:stretch/>
        </p:blipFill>
        <p:spPr>
          <a:xfrm>
            <a:off x="0" y="655650"/>
            <a:ext cx="2924926" cy="62023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9" name="Shape 289"/>
        <p:cNvGrpSpPr/>
        <p:nvPr/>
      </p:nvGrpSpPr>
      <p:grpSpPr>
        <a:xfrm>
          <a:off x="0" y="0"/>
          <a:ext cx="0" cy="0"/>
          <a:chOff x="0" y="0"/>
          <a:chExt cx="0" cy="0"/>
        </a:xfrm>
      </p:grpSpPr>
      <p:pic>
        <p:nvPicPr>
          <p:cNvPr descr="SUNY_Blue_bar-01.jpg" id="290" name="Google Shape;290;p29"/>
          <p:cNvPicPr preferRelativeResize="0"/>
          <p:nvPr/>
        </p:nvPicPr>
        <p:blipFill rotWithShape="1">
          <a:blip r:embed="rId3">
            <a:alphaModFix/>
          </a:blip>
          <a:srcRect b="0" l="0" r="0" t="0"/>
          <a:stretch/>
        </p:blipFill>
        <p:spPr>
          <a:xfrm>
            <a:off x="0" y="0"/>
            <a:ext cx="9144000" cy="684550"/>
          </a:xfrm>
          <a:prstGeom prst="rect">
            <a:avLst/>
          </a:prstGeom>
          <a:noFill/>
          <a:ln>
            <a:noFill/>
          </a:ln>
        </p:spPr>
      </p:pic>
      <p:pic>
        <p:nvPicPr>
          <p:cNvPr descr="SUNY_trans_circ_small_top-01.png" id="291" name="Google Shape;291;p29"/>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92" name="Google Shape;292;p29"/>
          <p:cNvSpPr txBox="1"/>
          <p:nvPr/>
        </p:nvSpPr>
        <p:spPr>
          <a:xfrm>
            <a:off x="220662" y="76200"/>
            <a:ext cx="87012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Global Awareness and Self in the World</a:t>
            </a:r>
            <a:endParaRPr b="1" sz="3000">
              <a:solidFill>
                <a:srgbClr val="FFFFFF"/>
              </a:solidFill>
              <a:latin typeface="Arial"/>
              <a:ea typeface="Arial"/>
              <a:cs typeface="Arial"/>
              <a:sym typeface="Arial"/>
            </a:endParaRPr>
          </a:p>
        </p:txBody>
      </p:sp>
      <p:sp>
        <p:nvSpPr>
          <p:cNvPr id="293" name="Google Shape;293;p29"/>
          <p:cNvSpPr txBox="1"/>
          <p:nvPr/>
        </p:nvSpPr>
        <p:spPr>
          <a:xfrm>
            <a:off x="2588875" y="787400"/>
            <a:ext cx="6650400" cy="5078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chemeClr val="dk1"/>
                </a:solidFill>
                <a:latin typeface="Calibri"/>
                <a:ea typeface="Calibri"/>
                <a:cs typeface="Calibri"/>
                <a:sym typeface="Calibri"/>
              </a:rPr>
              <a:t>Criteria 2:</a:t>
            </a:r>
            <a:r>
              <a:rPr lang="en-US" sz="1800">
                <a:solidFill>
                  <a:schemeClr val="dk1"/>
                </a:solidFill>
                <a:latin typeface="Calibri"/>
                <a:ea typeface="Calibri"/>
                <a:cs typeface="Calibri"/>
                <a:sym typeface="Calibri"/>
              </a:rPr>
              <a:t> Demonstrates awareness of one’s own cultural contributions to an intercultural situation.</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chemeClr val="dk1"/>
                </a:solidFill>
                <a:latin typeface="Calibri"/>
                <a:ea typeface="Calibri"/>
                <a:cs typeface="Calibri"/>
                <a:sym typeface="Calibri"/>
              </a:rPr>
              <a:t>Developing:</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Has a developing awareness of how one’s own cultural worldview can contribute to an intercultural situation, and can give examples.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Needs to Show Progress Towards: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Demonstrating awareness of how cultural norms dictate behavior.</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Seeking information about appropriate behavior in different cultural situations.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Modifying their own behavior based on cultural context.</a:t>
            </a:r>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b="1" lang="en-US" sz="1800">
                <a:solidFill>
                  <a:schemeClr val="dk1"/>
                </a:solidFill>
                <a:latin typeface="Calibri"/>
                <a:ea typeface="Calibri"/>
                <a:cs typeface="Calibri"/>
                <a:sym typeface="Calibri"/>
              </a:rPr>
              <a:t>Beginning:</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Has rudimentary awareness of how one’s own cultural worldview can contribute to an intercultural situation, but cannot give any examples.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Needs to Show Progress Towards: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Recognizing that there are cultural differences and analyzing the impact of these differences on interactions.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Asking questions about appropriate behavior in new cultural situations.</a:t>
            </a:r>
            <a:endParaRPr sz="1800">
              <a:solidFill>
                <a:schemeClr val="dk1"/>
              </a:solidFill>
              <a:latin typeface="Calibri"/>
              <a:ea typeface="Calibri"/>
              <a:cs typeface="Calibri"/>
              <a:sym typeface="Calibri"/>
            </a:endParaRPr>
          </a:p>
        </p:txBody>
      </p:sp>
      <p:pic>
        <p:nvPicPr>
          <p:cNvPr id="294" name="Google Shape;294;p29"/>
          <p:cNvPicPr preferRelativeResize="0"/>
          <p:nvPr/>
        </p:nvPicPr>
        <p:blipFill rotWithShape="1">
          <a:blip r:embed="rId5">
            <a:alphaModFix/>
          </a:blip>
          <a:srcRect b="5612" l="10482" r="61749" t="5868"/>
          <a:stretch/>
        </p:blipFill>
        <p:spPr>
          <a:xfrm>
            <a:off x="0" y="684550"/>
            <a:ext cx="2489302" cy="6173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9" name="Shape 299"/>
        <p:cNvGrpSpPr/>
        <p:nvPr/>
      </p:nvGrpSpPr>
      <p:grpSpPr>
        <a:xfrm>
          <a:off x="0" y="0"/>
          <a:ext cx="0" cy="0"/>
          <a:chOff x="0" y="0"/>
          <a:chExt cx="0" cy="0"/>
        </a:xfrm>
      </p:grpSpPr>
      <p:pic>
        <p:nvPicPr>
          <p:cNvPr descr="SUNY_Blue_bar-01.jpg" id="300" name="Google Shape;300;p30"/>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301" name="Google Shape;301;p30"/>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302" name="Google Shape;302;p30"/>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Cross Cultural Teamwork</a:t>
            </a:r>
            <a:endParaRPr b="1" sz="3000">
              <a:solidFill>
                <a:srgbClr val="FFFFFF"/>
              </a:solidFill>
              <a:latin typeface="Arial"/>
              <a:ea typeface="Arial"/>
              <a:cs typeface="Arial"/>
              <a:sym typeface="Arial"/>
            </a:endParaRPr>
          </a:p>
        </p:txBody>
      </p:sp>
      <p:pic>
        <p:nvPicPr>
          <p:cNvPr id="303" name="Google Shape;303;p30"/>
          <p:cNvPicPr preferRelativeResize="0"/>
          <p:nvPr/>
        </p:nvPicPr>
        <p:blipFill rotWithShape="1">
          <a:blip r:embed="rId5">
            <a:alphaModFix/>
          </a:blip>
          <a:srcRect b="0" l="0" r="0" t="0"/>
          <a:stretch/>
        </p:blipFill>
        <p:spPr>
          <a:xfrm>
            <a:off x="-3688275" y="4150900"/>
            <a:ext cx="3332725" cy="3048000"/>
          </a:xfrm>
          <a:prstGeom prst="rect">
            <a:avLst/>
          </a:prstGeom>
          <a:noFill/>
          <a:ln>
            <a:noFill/>
          </a:ln>
        </p:spPr>
      </p:pic>
      <p:pic>
        <p:nvPicPr>
          <p:cNvPr id="304" name="Google Shape;304;p30"/>
          <p:cNvPicPr preferRelativeResize="0"/>
          <p:nvPr/>
        </p:nvPicPr>
        <p:blipFill>
          <a:blip r:embed="rId6">
            <a:alphaModFix/>
          </a:blip>
          <a:stretch>
            <a:fillRect/>
          </a:stretch>
        </p:blipFill>
        <p:spPr>
          <a:xfrm>
            <a:off x="1114636" y="689913"/>
            <a:ext cx="7287425" cy="6589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SUNY_Blue_bar-01.jpg" id="310" name="Google Shape;310;p31"/>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311" name="Google Shape;311;p31"/>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312" name="Google Shape;312;p31"/>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Cross Cultural Teamwork</a:t>
            </a:r>
            <a:endParaRPr b="1" sz="3000">
              <a:solidFill>
                <a:srgbClr val="FFFFFF"/>
              </a:solidFill>
              <a:latin typeface="Arial"/>
              <a:ea typeface="Arial"/>
              <a:cs typeface="Arial"/>
              <a:sym typeface="Arial"/>
            </a:endParaRPr>
          </a:p>
        </p:txBody>
      </p:sp>
      <p:sp>
        <p:nvSpPr>
          <p:cNvPr id="313" name="Google Shape;313;p31"/>
          <p:cNvSpPr txBox="1"/>
          <p:nvPr/>
        </p:nvSpPr>
        <p:spPr>
          <a:xfrm>
            <a:off x="1036825" y="1362225"/>
            <a:ext cx="3265500" cy="5117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1C4587"/>
                </a:solidFill>
                <a:latin typeface="Calibri"/>
                <a:ea typeface="Calibri"/>
                <a:cs typeface="Calibri"/>
                <a:sym typeface="Calibri"/>
              </a:rPr>
              <a:t>Definition- </a:t>
            </a:r>
            <a:r>
              <a:rPr lang="en-US" sz="1800">
                <a:solidFill>
                  <a:schemeClr val="dk1"/>
                </a:solidFill>
                <a:latin typeface="Calibri"/>
                <a:ea typeface="Calibri"/>
                <a:cs typeface="Calibri"/>
                <a:sym typeface="Calibri"/>
              </a:rPr>
              <a:t>Individual is able to build collaborative relationships and work within a team structure that includes persons from diverse backgrounds (cultures, ages, genders, religions, lifestyles and/or viewpoints).</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1800">
                <a:solidFill>
                  <a:srgbClr val="1C4587"/>
                </a:solidFill>
                <a:latin typeface="Calibri"/>
                <a:ea typeface="Calibri"/>
                <a:cs typeface="Calibri"/>
                <a:sym typeface="Calibri"/>
              </a:rPr>
              <a:t>Criteria</a:t>
            </a:r>
            <a:r>
              <a:rPr lang="en-US" sz="1800">
                <a:solidFill>
                  <a:srgbClr val="1C4587"/>
                </a:solidFill>
                <a:latin typeface="Calibri"/>
                <a:ea typeface="Calibri"/>
                <a:cs typeface="Calibri"/>
                <a:sym typeface="Calibri"/>
              </a:rPr>
              <a:t> </a:t>
            </a:r>
            <a:r>
              <a:rPr b="1" lang="en-US" sz="1800">
                <a:solidFill>
                  <a:srgbClr val="1C4587"/>
                </a:solidFill>
                <a:latin typeface="Calibri"/>
                <a:ea typeface="Calibri"/>
                <a:cs typeface="Calibri"/>
                <a:sym typeface="Calibri"/>
              </a:rPr>
              <a:t>to be assessed</a:t>
            </a:r>
            <a:r>
              <a:rPr b="1" lang="en-US" sz="1800">
                <a:solidFill>
                  <a:schemeClr val="dk1"/>
                </a:solidFill>
                <a:latin typeface="Calibri"/>
                <a:ea typeface="Calibri"/>
                <a:cs typeface="Calibri"/>
                <a:sym typeface="Calibri"/>
              </a:rPr>
              <a: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Demonstrates awareness of different work styles and their cultural underpinnings.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Builds collaborative relations and manages conflicts within a team.</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Actively contributes to meeting a diverse team’s goals.</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14" name="Google Shape;314;p31"/>
          <p:cNvPicPr preferRelativeResize="0"/>
          <p:nvPr/>
        </p:nvPicPr>
        <p:blipFill>
          <a:blip r:embed="rId5">
            <a:alphaModFix/>
          </a:blip>
          <a:stretch>
            <a:fillRect/>
          </a:stretch>
        </p:blipFill>
        <p:spPr>
          <a:xfrm>
            <a:off x="4731600" y="1112850"/>
            <a:ext cx="6582408" cy="5745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pic>
        <p:nvPicPr>
          <p:cNvPr descr="SUNY_Blue_bar-01.jpg" id="99" name="Google Shape;99;p14"/>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100" name="Google Shape;100;p14"/>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101" name="Google Shape;101;p14"/>
          <p:cNvSpPr txBox="1"/>
          <p:nvPr/>
        </p:nvSpPr>
        <p:spPr>
          <a:xfrm>
            <a:off x="-533400" y="279375"/>
            <a:ext cx="80781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i="0" lang="en-US" sz="3000" u="none" cap="none" strike="noStrike">
                <a:solidFill>
                  <a:srgbClr val="FFFFFF"/>
                </a:solidFill>
                <a:latin typeface="Arial"/>
                <a:ea typeface="Arial"/>
                <a:cs typeface="Arial"/>
                <a:sym typeface="Arial"/>
              </a:rPr>
              <a:t>What are Microcredentials/Badges?</a:t>
            </a:r>
            <a:endParaRPr b="1" i="0" sz="3000" u="none" cap="none" strike="noStrike">
              <a:solidFill>
                <a:srgbClr val="FFFFFF"/>
              </a:solidFill>
              <a:latin typeface="Arial"/>
              <a:ea typeface="Arial"/>
              <a:cs typeface="Arial"/>
              <a:sym typeface="Arial"/>
            </a:endParaRPr>
          </a:p>
        </p:txBody>
      </p:sp>
      <p:sp>
        <p:nvSpPr>
          <p:cNvPr id="102" name="Google Shape;102;p14"/>
          <p:cNvSpPr txBox="1"/>
          <p:nvPr/>
        </p:nvSpPr>
        <p:spPr>
          <a:xfrm>
            <a:off x="2234700" y="1189050"/>
            <a:ext cx="6909300" cy="5847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rgbClr val="1C4587"/>
                </a:solidFill>
                <a:latin typeface="Calibri"/>
                <a:ea typeface="Calibri"/>
                <a:cs typeface="Calibri"/>
                <a:sym typeface="Calibri"/>
              </a:rPr>
              <a:t>Badges are generally used 3 different ways</a:t>
            </a:r>
            <a:r>
              <a:rPr b="1" lang="en-US" sz="1800">
                <a:solidFill>
                  <a:srgbClr val="1C4587"/>
                </a:solidFill>
                <a:latin typeface="Calibri"/>
                <a:ea typeface="Calibri"/>
                <a:cs typeface="Calibri"/>
                <a:sym typeface="Calibri"/>
              </a:rPr>
              <a:t>.</a:t>
            </a:r>
            <a:endParaRPr b="1" sz="1800">
              <a:solidFill>
                <a:srgbClr val="1C4587"/>
              </a:solidFill>
              <a:latin typeface="Calibri"/>
              <a:ea typeface="Calibri"/>
              <a:cs typeface="Calibri"/>
              <a:sym typeface="Calibri"/>
            </a:endParaRPr>
          </a:p>
          <a:p>
            <a:pPr indent="0" lvl="0" marL="0" marR="0" rtl="0" algn="l">
              <a:spcBef>
                <a:spcPts val="0"/>
              </a:spcBef>
              <a:spcAft>
                <a:spcPts val="0"/>
              </a:spcAft>
              <a:buNone/>
            </a:pPr>
            <a:r>
              <a:rPr b="1" lang="en-US" sz="2800">
                <a:solidFill>
                  <a:srgbClr val="1C4587"/>
                </a:solidFill>
                <a:latin typeface="Calibri"/>
                <a:ea typeface="Calibri"/>
                <a:cs typeface="Calibri"/>
                <a:sym typeface="Calibri"/>
              </a:rPr>
              <a:t>1. Recognize Mastery of “Chunks” of Content</a:t>
            </a:r>
            <a:endParaRPr sz="1800">
              <a:solidFill>
                <a:srgbClr val="1C4587"/>
              </a:solidFill>
              <a:latin typeface="Calibri"/>
              <a:ea typeface="Calibri"/>
              <a:cs typeface="Calibri"/>
              <a:sym typeface="Calibri"/>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 Academic microcredentials</a:t>
            </a:r>
            <a:endParaRPr sz="1800">
              <a:solidFill>
                <a:schemeClr val="dk1"/>
              </a:solidFill>
              <a:latin typeface="Calibri"/>
              <a:ea typeface="Calibri"/>
              <a:cs typeface="Calibri"/>
              <a:sym typeface="Calibri"/>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Often stackable, leading towards course credit or onramp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to a certificate/degree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rgbClr val="1C4587"/>
                </a:solidFill>
                <a:latin typeface="Calibri"/>
                <a:ea typeface="Calibri"/>
                <a:cs typeface="Calibri"/>
                <a:sym typeface="Calibri"/>
              </a:rPr>
              <a:t>2. Recognize Attainment of Skills</a:t>
            </a:r>
            <a:endParaRPr sz="2800">
              <a:solidFill>
                <a:srgbClr val="1C4587"/>
              </a:solidFill>
              <a:latin typeface="Calibri"/>
              <a:ea typeface="Calibri"/>
              <a:cs typeface="Calibri"/>
              <a:sym typeface="Calibri"/>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 Skills or Competency badges</a:t>
            </a:r>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Complementary to academic achievement, enhancement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of formal education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rgbClr val="1C4587"/>
                </a:solidFill>
                <a:latin typeface="Calibri"/>
                <a:ea typeface="Calibri"/>
                <a:cs typeface="Calibri"/>
                <a:sym typeface="Calibri"/>
              </a:rPr>
              <a:t>3.</a:t>
            </a:r>
            <a:r>
              <a:rPr b="1" lang="en-US" sz="2800">
                <a:solidFill>
                  <a:srgbClr val="1C4587"/>
                </a:solidFill>
                <a:latin typeface="Calibri"/>
                <a:ea typeface="Calibri"/>
                <a:cs typeface="Calibri"/>
                <a:sym typeface="Calibri"/>
              </a:rPr>
              <a:t> </a:t>
            </a:r>
            <a:r>
              <a:rPr b="1" lang="en-US" sz="2800">
                <a:solidFill>
                  <a:srgbClr val="1C4587"/>
                </a:solidFill>
                <a:latin typeface="Calibri"/>
                <a:ea typeface="Calibri"/>
                <a:cs typeface="Calibri"/>
                <a:sym typeface="Calibri"/>
              </a:rPr>
              <a:t>Recognize C</a:t>
            </a:r>
            <a:r>
              <a:rPr b="1" lang="en-US" sz="2800">
                <a:solidFill>
                  <a:srgbClr val="1C4587"/>
                </a:solidFill>
                <a:latin typeface="Calibri"/>
                <a:ea typeface="Calibri"/>
                <a:cs typeface="Calibri"/>
                <a:sym typeface="Calibri"/>
              </a:rPr>
              <a:t>ommunity</a:t>
            </a:r>
            <a:r>
              <a:rPr b="1" lang="en-US" sz="2800">
                <a:solidFill>
                  <a:srgbClr val="1C4587"/>
                </a:solidFill>
                <a:latin typeface="Calibri"/>
                <a:ea typeface="Calibri"/>
                <a:cs typeface="Calibri"/>
                <a:sym typeface="Calibri"/>
              </a:rPr>
              <a:t> Engagement</a:t>
            </a:r>
            <a:endParaRPr sz="2800">
              <a:solidFill>
                <a:srgbClr val="1C4587"/>
              </a:solidFill>
              <a:latin typeface="Calibri"/>
              <a:ea typeface="Calibri"/>
              <a:cs typeface="Calibri"/>
              <a:sym typeface="Calibri"/>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Examples: </a:t>
            </a:r>
            <a:br>
              <a:rPr lang="en-US"/>
            </a:br>
            <a:r>
              <a:rPr lang="en-US"/>
              <a:t>-</a:t>
            </a:r>
            <a:r>
              <a:rPr lang="en-US" sz="1800">
                <a:solidFill>
                  <a:schemeClr val="dk1"/>
                </a:solidFill>
                <a:latin typeface="Calibri"/>
                <a:ea typeface="Calibri"/>
                <a:cs typeface="Calibri"/>
                <a:sym typeface="Calibri"/>
              </a:rPr>
              <a:t>Badge given to recognize frequency of contributions,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leadership roles </a:t>
            </a:r>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 </a:t>
            </a:r>
            <a:r>
              <a:rPr lang="en-US" sz="1800">
                <a:solidFill>
                  <a:schemeClr val="dk1"/>
                </a:solidFill>
                <a:latin typeface="Calibri"/>
                <a:ea typeface="Calibri"/>
                <a:cs typeface="Calibri"/>
                <a:sym typeface="Calibri"/>
              </a:rPr>
              <a:t>Badge given for participation in events, </a:t>
            </a:r>
            <a:br>
              <a:rPr lang="en-US" sz="1800">
                <a:solidFill>
                  <a:schemeClr val="dk1"/>
                </a:solidFill>
                <a:latin typeface="Calibri"/>
                <a:ea typeface="Calibri"/>
                <a:cs typeface="Calibri"/>
                <a:sym typeface="Calibri"/>
              </a:rPr>
            </a:br>
            <a:r>
              <a:rPr lang="en-US" sz="1800">
                <a:solidFill>
                  <a:schemeClr val="dk1"/>
                </a:solidFill>
                <a:latin typeface="Calibri"/>
                <a:ea typeface="Calibri"/>
                <a:cs typeface="Calibri"/>
                <a:sym typeface="Calibri"/>
              </a:rPr>
              <a:t>such as speaking at a conference</a:t>
            </a:r>
            <a:endParaRPr/>
          </a:p>
          <a:p>
            <a:pPr indent="0" lvl="0" marL="457200" marR="0" rtl="0" algn="l">
              <a:spcBef>
                <a:spcPts val="0"/>
              </a:spcBef>
              <a:spcAft>
                <a:spcPts val="0"/>
              </a:spcAft>
              <a:buNone/>
            </a:pPr>
            <a:r>
              <a:rPr lang="en-US" sz="1800">
                <a:solidFill>
                  <a:schemeClr val="dk1"/>
                </a:solidFill>
                <a:latin typeface="Calibri"/>
                <a:ea typeface="Calibri"/>
                <a:cs typeface="Calibri"/>
                <a:sym typeface="Calibri"/>
              </a:rPr>
              <a:t>-</a:t>
            </a:r>
            <a:r>
              <a:rPr lang="en-US" sz="1800">
                <a:solidFill>
                  <a:schemeClr val="dk1"/>
                </a:solidFill>
                <a:latin typeface="Calibri"/>
                <a:ea typeface="Calibri"/>
                <a:cs typeface="Calibri"/>
                <a:sym typeface="Calibri"/>
              </a:rPr>
              <a:t>Badge given for an award</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03" name="Google Shape;103;p14"/>
          <p:cNvPicPr preferRelativeResize="0"/>
          <p:nvPr/>
        </p:nvPicPr>
        <p:blipFill rotWithShape="1">
          <a:blip r:embed="rId5">
            <a:alphaModFix/>
          </a:blip>
          <a:srcRect b="0" l="34865" r="32684" t="0"/>
          <a:stretch/>
        </p:blipFill>
        <p:spPr>
          <a:xfrm>
            <a:off x="-152400" y="1112850"/>
            <a:ext cx="2363601" cy="5715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pic>
        <p:nvPicPr>
          <p:cNvPr descr="SUNY_Blue_bar-01.jpg" id="320" name="Google Shape;320;p32"/>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321" name="Google Shape;321;p32"/>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322" name="Google Shape;322;p32"/>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Cross Cultural Teamwork</a:t>
            </a:r>
            <a:endParaRPr b="1" sz="3000">
              <a:solidFill>
                <a:srgbClr val="FFFFFF"/>
              </a:solidFill>
              <a:latin typeface="Arial"/>
              <a:ea typeface="Arial"/>
              <a:cs typeface="Arial"/>
              <a:sym typeface="Arial"/>
            </a:endParaRPr>
          </a:p>
        </p:txBody>
      </p:sp>
      <p:sp>
        <p:nvSpPr>
          <p:cNvPr id="323" name="Google Shape;323;p32"/>
          <p:cNvSpPr txBox="1"/>
          <p:nvPr/>
        </p:nvSpPr>
        <p:spPr>
          <a:xfrm>
            <a:off x="694425" y="1116675"/>
            <a:ext cx="4636800" cy="5484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1C4587"/>
                </a:solidFill>
                <a:latin typeface="Calibri"/>
                <a:ea typeface="Calibri"/>
                <a:cs typeface="Calibri"/>
                <a:sym typeface="Calibri"/>
              </a:rPr>
              <a:t>Criteria 1:</a:t>
            </a:r>
            <a:r>
              <a:rPr lang="en-US" sz="1800">
                <a:solidFill>
                  <a:schemeClr val="dk1"/>
                </a:solidFill>
                <a:latin typeface="Calibri"/>
                <a:ea typeface="Calibri"/>
                <a:cs typeface="Calibri"/>
                <a:sym typeface="Calibri"/>
              </a:rPr>
              <a:t> Demonstrates awareness of different work styles and their cultural underpinnings.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b="1" lang="en-US" sz="1800">
                <a:solidFill>
                  <a:srgbClr val="1C4587"/>
                </a:solidFill>
                <a:latin typeface="Calibri"/>
                <a:ea typeface="Calibri"/>
                <a:cs typeface="Calibri"/>
                <a:sym typeface="Calibri"/>
              </a:rPr>
              <a:t>Highly Competent:</a:t>
            </a:r>
            <a:endParaRPr sz="2800">
              <a:solidFill>
                <a:srgbClr val="1C4587"/>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Identifies and clearly articulates multiple work styles and the basis for these styles.</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Recognizes when different cultural styles impacts teamwork and is able to explain how.</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Analyzes how team dynamics are affected by different work styles.</a:t>
            </a:r>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r>
              <a:rPr b="1" lang="en-US" sz="1800">
                <a:solidFill>
                  <a:srgbClr val="1C4587"/>
                </a:solidFill>
                <a:latin typeface="Calibri"/>
                <a:ea typeface="Calibri"/>
                <a:cs typeface="Calibri"/>
                <a:sym typeface="Calibri"/>
              </a:rPr>
              <a:t>Competent:</a:t>
            </a:r>
            <a:endParaRPr sz="2800">
              <a:solidFill>
                <a:srgbClr val="1C4587"/>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Identifies multiple work styles and the basis for these styles.</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Recognizes when different cultural styles impacts teamwork. </a:t>
            </a:r>
            <a:endParaRPr b="1"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Identifies how team dynamics are affected by different work style.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4" name="Google Shape;324;p32"/>
          <p:cNvSpPr txBox="1"/>
          <p:nvPr/>
        </p:nvSpPr>
        <p:spPr>
          <a:xfrm>
            <a:off x="8126400" y="6303900"/>
            <a:ext cx="1017600" cy="554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latin typeface="Calibri"/>
                <a:ea typeface="Calibri"/>
                <a:cs typeface="Calibri"/>
                <a:sym typeface="Calibri"/>
              </a:rPr>
              <a:t>Susan </a:t>
            </a:r>
            <a:endParaRPr>
              <a:latin typeface="Calibri"/>
              <a:ea typeface="Calibri"/>
              <a:cs typeface="Calibri"/>
              <a:sym typeface="Calibri"/>
            </a:endParaRPr>
          </a:p>
        </p:txBody>
      </p:sp>
      <p:pic>
        <p:nvPicPr>
          <p:cNvPr id="325" name="Google Shape;325;p32"/>
          <p:cNvPicPr preferRelativeResize="0"/>
          <p:nvPr/>
        </p:nvPicPr>
        <p:blipFill rotWithShape="1">
          <a:blip r:embed="rId5">
            <a:alphaModFix/>
          </a:blip>
          <a:srcRect b="0" l="49939" r="0" t="0"/>
          <a:stretch/>
        </p:blipFill>
        <p:spPr>
          <a:xfrm>
            <a:off x="5764450" y="1116675"/>
            <a:ext cx="3379550" cy="589204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pic>
        <p:nvPicPr>
          <p:cNvPr descr="SUNY_Blue_bar-01.jpg" id="331" name="Google Shape;331;p33"/>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332" name="Google Shape;332;p33"/>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333" name="Google Shape;333;p33"/>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Cross Cultural Teamwork</a:t>
            </a:r>
            <a:endParaRPr b="1" sz="3000">
              <a:solidFill>
                <a:srgbClr val="FFFFFF"/>
              </a:solidFill>
              <a:latin typeface="Arial"/>
              <a:ea typeface="Arial"/>
              <a:cs typeface="Arial"/>
              <a:sym typeface="Arial"/>
            </a:endParaRPr>
          </a:p>
        </p:txBody>
      </p:sp>
      <p:sp>
        <p:nvSpPr>
          <p:cNvPr id="334" name="Google Shape;334;p33"/>
          <p:cNvSpPr txBox="1"/>
          <p:nvPr/>
        </p:nvSpPr>
        <p:spPr>
          <a:xfrm>
            <a:off x="144450" y="1265250"/>
            <a:ext cx="6237000" cy="574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800">
                <a:solidFill>
                  <a:srgbClr val="1C4587"/>
                </a:solidFill>
                <a:latin typeface="Calibri"/>
                <a:ea typeface="Calibri"/>
                <a:cs typeface="Calibri"/>
                <a:sym typeface="Calibri"/>
              </a:rPr>
              <a:t>Criteria 1:</a:t>
            </a:r>
            <a:r>
              <a:rPr lang="en-US" sz="1800">
                <a:solidFill>
                  <a:srgbClr val="1C4587"/>
                </a:solidFill>
                <a:latin typeface="Calibri"/>
                <a:ea typeface="Calibri"/>
                <a:cs typeface="Calibri"/>
                <a:sym typeface="Calibri"/>
              </a:rPr>
              <a:t> </a:t>
            </a:r>
            <a:r>
              <a:rPr lang="en-US" sz="1800">
                <a:solidFill>
                  <a:schemeClr val="dk1"/>
                </a:solidFill>
                <a:latin typeface="Calibri"/>
                <a:ea typeface="Calibri"/>
                <a:cs typeface="Calibri"/>
                <a:sym typeface="Calibri"/>
              </a:rPr>
              <a:t>Demonstrates awareness of different work styles and their cultural underpinnings.</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b="1" lang="en-US" sz="1800">
                <a:solidFill>
                  <a:srgbClr val="1C4587"/>
                </a:solidFill>
                <a:latin typeface="Calibri"/>
                <a:ea typeface="Calibri"/>
                <a:cs typeface="Calibri"/>
                <a:sym typeface="Calibri"/>
              </a:rPr>
              <a:t>Developing:</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Recognizes that there are different cultural styles but not yet able to identify how it impacts teamwork.</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Needs to show progress toward: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Identifying more work styles</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Understanding more consistently when different cultural styles affect teamwork.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Articulating how cultural differences affect teamwork.</a:t>
            </a:r>
            <a:endParaRPr/>
          </a:p>
          <a:p>
            <a:pPr indent="0" lvl="0" marL="0" marR="0" rtl="0" algn="l">
              <a:spcBef>
                <a:spcPts val="0"/>
              </a:spcBef>
              <a:spcAft>
                <a:spcPts val="0"/>
              </a:spcAft>
              <a:buNone/>
            </a:pPr>
            <a:br>
              <a:rPr lang="en-US" sz="1800">
                <a:solidFill>
                  <a:schemeClr val="dk1"/>
                </a:solidFill>
                <a:latin typeface="Calibri"/>
                <a:ea typeface="Calibri"/>
                <a:cs typeface="Calibri"/>
                <a:sym typeface="Calibri"/>
              </a:rPr>
            </a:br>
            <a:r>
              <a:rPr b="1" lang="en-US" sz="1800">
                <a:solidFill>
                  <a:srgbClr val="1C4587"/>
                </a:solidFill>
                <a:latin typeface="Calibri"/>
                <a:ea typeface="Calibri"/>
                <a:cs typeface="Calibri"/>
                <a:sym typeface="Calibri"/>
              </a:rPr>
              <a:t>Beginning:</a:t>
            </a:r>
            <a:endParaRPr sz="1800">
              <a:solidFill>
                <a:srgbClr val="1C4587"/>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Begins to recognize that there are different cultural styles, but have not yet been able to apply this awareness to teamwork. </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Needs to show additional progress toward:</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Identifying different work styles  </a:t>
            </a:r>
            <a:endParaRPr sz="1800">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Understanding when different cultural styles affect teamwork.</a:t>
            </a:r>
            <a:endParaRPr/>
          </a:p>
          <a:p>
            <a:pPr indent="-285750" lvl="0" marL="285750" marR="0" rtl="0" algn="l">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Articulating how cultural differences affect teamwork.</a:t>
            </a:r>
            <a:endParaRPr/>
          </a:p>
        </p:txBody>
      </p:sp>
      <p:pic>
        <p:nvPicPr>
          <p:cNvPr id="335" name="Google Shape;335;p33"/>
          <p:cNvPicPr preferRelativeResize="0"/>
          <p:nvPr/>
        </p:nvPicPr>
        <p:blipFill rotWithShape="1">
          <a:blip r:embed="rId5">
            <a:alphaModFix/>
          </a:blip>
          <a:srcRect b="0" l="66049" r="0" t="0"/>
          <a:stretch/>
        </p:blipFill>
        <p:spPr>
          <a:xfrm>
            <a:off x="6687125" y="1112850"/>
            <a:ext cx="2456874" cy="631638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0" name="Shape 340"/>
        <p:cNvGrpSpPr/>
        <p:nvPr/>
      </p:nvGrpSpPr>
      <p:grpSpPr>
        <a:xfrm>
          <a:off x="0" y="0"/>
          <a:ext cx="0" cy="0"/>
          <a:chOff x="0" y="0"/>
          <a:chExt cx="0" cy="0"/>
        </a:xfrm>
      </p:grpSpPr>
      <p:pic>
        <p:nvPicPr>
          <p:cNvPr descr="SUNY_Blue_bar-01.jpg" id="341" name="Google Shape;341;p34"/>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342" name="Google Shape;342;p34"/>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343" name="Google Shape;343;p34"/>
          <p:cNvSpPr txBox="1"/>
          <p:nvPr/>
        </p:nvSpPr>
        <p:spPr>
          <a:xfrm>
            <a:off x="1211262" y="304800"/>
            <a:ext cx="87012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Process</a:t>
            </a:r>
            <a:endParaRPr b="1" sz="3000">
              <a:solidFill>
                <a:srgbClr val="FFFFFF"/>
              </a:solidFill>
              <a:latin typeface="Arial"/>
              <a:ea typeface="Arial"/>
              <a:cs typeface="Arial"/>
              <a:sym typeface="Arial"/>
            </a:endParaRPr>
          </a:p>
        </p:txBody>
      </p:sp>
      <p:sp>
        <p:nvSpPr>
          <p:cNvPr id="344" name="Google Shape;344;p34"/>
          <p:cNvSpPr txBox="1"/>
          <p:nvPr/>
        </p:nvSpPr>
        <p:spPr>
          <a:xfrm>
            <a:off x="4663650" y="1112850"/>
            <a:ext cx="4145700" cy="5745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highlight>
                  <a:srgbClr val="FFFFFF"/>
                </a:highlight>
                <a:latin typeface="Calibri"/>
                <a:ea typeface="Calibri"/>
                <a:cs typeface="Calibri"/>
                <a:sym typeface="Calibri"/>
              </a:rPr>
              <a:t>Student completes intercultural experience(s) such as COIL, study abroad, or intercultural community involvement.</a:t>
            </a:r>
            <a:br>
              <a:rPr lang="en-US"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Student completes online form with reflective evidence, with guidance from faculty or coordinator. </a:t>
            </a:r>
            <a:br>
              <a:rPr lang="en-US" sz="1800">
                <a:solidFill>
                  <a:schemeClr val="dk1"/>
                </a:solidFill>
                <a:latin typeface="Calibri"/>
                <a:ea typeface="Calibri"/>
                <a:cs typeface="Calibri"/>
                <a:sym typeface="Calibri"/>
              </a:rPr>
            </a:b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Point person on campus reviews materials, completes and signs off on the assessment form. </a:t>
            </a:r>
            <a:br>
              <a:rPr lang="en-US" sz="1800">
                <a:solidFill>
                  <a:schemeClr val="dk1"/>
                </a:solidFill>
                <a:latin typeface="Calibri"/>
                <a:ea typeface="Calibri"/>
                <a:cs typeface="Calibri"/>
                <a:sym typeface="Calibri"/>
              </a:rPr>
            </a:br>
            <a:endParaRPr/>
          </a:p>
          <a:p>
            <a:pPr indent="-342900" lvl="0" marL="342900" marR="0" rtl="0" algn="l">
              <a:spcBef>
                <a:spcPts val="0"/>
              </a:spcBef>
              <a:spcAft>
                <a:spcPts val="0"/>
              </a:spcAft>
              <a:buClr>
                <a:schemeClr val="dk1"/>
              </a:buClr>
              <a:buSzPts val="1800"/>
              <a:buFont typeface="Calibri"/>
              <a:buAutoNum type="arabicPeriod"/>
            </a:pPr>
            <a:r>
              <a:rPr lang="en-US" sz="1800">
                <a:solidFill>
                  <a:schemeClr val="dk1"/>
                </a:solidFill>
                <a:latin typeface="Calibri"/>
                <a:ea typeface="Calibri"/>
                <a:cs typeface="Calibri"/>
                <a:sym typeface="Calibri"/>
              </a:rPr>
              <a:t>When process is complete, campus point person sends to either campus or SUNY global point person for badge award</a:t>
            </a:r>
            <a:endParaRPr/>
          </a:p>
          <a:p>
            <a:pPr indent="-228600" lvl="0" marL="34290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45" name="Google Shape;345;p34"/>
          <p:cNvPicPr preferRelativeResize="0"/>
          <p:nvPr/>
        </p:nvPicPr>
        <p:blipFill rotWithShape="1">
          <a:blip r:embed="rId5">
            <a:alphaModFix/>
          </a:blip>
          <a:srcRect b="14663" l="38301" r="39883" t="25606"/>
          <a:stretch/>
        </p:blipFill>
        <p:spPr>
          <a:xfrm>
            <a:off x="0" y="0"/>
            <a:ext cx="4390274" cy="6714525"/>
          </a:xfrm>
          <a:prstGeom prst="rect">
            <a:avLst/>
          </a:prstGeom>
          <a:noFill/>
          <a:ln>
            <a:noFill/>
          </a:ln>
        </p:spPr>
      </p:pic>
      <p:sp>
        <p:nvSpPr>
          <p:cNvPr id="346" name="Google Shape;346;p34"/>
          <p:cNvSpPr/>
          <p:nvPr/>
        </p:nvSpPr>
        <p:spPr>
          <a:xfrm>
            <a:off x="38500" y="57400"/>
            <a:ext cx="4390200" cy="67146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SUNY_Blue_bar-01.jpg" id="352" name="Google Shape;352;p35"/>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353" name="Google Shape;353;p35"/>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354" name="Google Shape;354;p35"/>
          <p:cNvSpPr txBox="1"/>
          <p:nvPr/>
        </p:nvSpPr>
        <p:spPr>
          <a:xfrm>
            <a:off x="0" y="304800"/>
            <a:ext cx="91440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Next steps</a:t>
            </a:r>
            <a:endParaRPr b="1" sz="3000">
              <a:solidFill>
                <a:srgbClr val="FFFFFF"/>
              </a:solidFill>
              <a:latin typeface="Arial"/>
              <a:ea typeface="Arial"/>
              <a:cs typeface="Arial"/>
              <a:sym typeface="Arial"/>
            </a:endParaRPr>
          </a:p>
        </p:txBody>
      </p:sp>
      <p:sp>
        <p:nvSpPr>
          <p:cNvPr id="355" name="Google Shape;355;p35"/>
          <p:cNvSpPr txBox="1"/>
          <p:nvPr/>
        </p:nvSpPr>
        <p:spPr>
          <a:xfrm>
            <a:off x="2817050" y="1323025"/>
            <a:ext cx="6104700" cy="5406600"/>
          </a:xfrm>
          <a:prstGeom prst="rect">
            <a:avLst/>
          </a:prstGeom>
          <a:noFill/>
          <a:ln>
            <a:noFill/>
          </a:ln>
        </p:spPr>
        <p:txBody>
          <a:bodyPr anchorCtr="0" anchor="t" bIns="45700" lIns="91425" spcFirstLastPara="1" rIns="91425" wrap="square" tIns="45700">
            <a:noAutofit/>
          </a:bodyPr>
          <a:lstStyle/>
          <a:p>
            <a:pPr indent="-431800" lvl="0" marL="457200" marR="0" rtl="0" algn="l">
              <a:lnSpc>
                <a:spcPct val="10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Identify campuses to pilot these badges in 19-20 academic year</a:t>
            </a:r>
            <a:r>
              <a:rPr lang="en-US" sz="2400">
                <a:latin typeface="Calibri"/>
                <a:ea typeface="Calibri"/>
                <a:cs typeface="Calibri"/>
                <a:sym typeface="Calibri"/>
              </a:rPr>
              <a:t>.</a:t>
            </a:r>
            <a:endParaRPr sz="2400">
              <a:latin typeface="Calibri"/>
              <a:ea typeface="Calibri"/>
              <a:cs typeface="Calibri"/>
              <a:sym typeface="Calibri"/>
            </a:endParaRPr>
          </a:p>
          <a:p>
            <a:pPr indent="-431800" lvl="0" marL="457200" marR="0" rtl="0" algn="l">
              <a:lnSpc>
                <a:spcPct val="100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Work with the identified campuses to develop pathways of skill development for badges.</a:t>
            </a:r>
            <a:endParaRPr sz="2400">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Develop guidelines for campus review/endorsement and for campus processes.</a:t>
            </a:r>
            <a:endParaRPr sz="2400">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Train campus point person/people.</a:t>
            </a:r>
            <a:endParaRPr sz="2400">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Workshops to promote and educate.</a:t>
            </a:r>
            <a:endParaRPr sz="2400">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Gather feedback, analyze and modify.</a:t>
            </a:r>
            <a:endParaRPr sz="2400">
              <a:latin typeface="Calibri"/>
              <a:ea typeface="Calibri"/>
              <a:cs typeface="Calibri"/>
              <a:sym typeface="Calibri"/>
            </a:endParaRPr>
          </a:p>
          <a:p>
            <a:pPr indent="-431800" lvl="0" marL="457200" marR="0" rtl="0" algn="l">
              <a:lnSpc>
                <a:spcPct val="115000"/>
              </a:lnSpc>
              <a:spcBef>
                <a:spcPts val="0"/>
              </a:spcBef>
              <a:spcAft>
                <a:spcPts val="0"/>
              </a:spcAft>
              <a:buClr>
                <a:schemeClr val="dk1"/>
              </a:buClr>
              <a:buSzPts val="2400"/>
              <a:buFont typeface="Calibri"/>
              <a:buAutoNum type="arabicPeriod"/>
            </a:pPr>
            <a:r>
              <a:rPr lang="en-US" sz="2400">
                <a:solidFill>
                  <a:schemeClr val="dk1"/>
                </a:solidFill>
                <a:latin typeface="Calibri"/>
                <a:ea typeface="Calibri"/>
                <a:cs typeface="Calibri"/>
                <a:sym typeface="Calibri"/>
              </a:rPr>
              <a:t>Scale.</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56" name="Google Shape;356;p35"/>
          <p:cNvPicPr preferRelativeResize="0"/>
          <p:nvPr/>
        </p:nvPicPr>
        <p:blipFill rotWithShape="1">
          <a:blip r:embed="rId5">
            <a:alphaModFix/>
          </a:blip>
          <a:srcRect b="0" l="23182" r="27058" t="0"/>
          <a:stretch/>
        </p:blipFill>
        <p:spPr>
          <a:xfrm>
            <a:off x="0" y="1092300"/>
            <a:ext cx="2525125" cy="58680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pic>
        <p:nvPicPr>
          <p:cNvPr descr="SUNY_Blue_bar-01.jpg" id="109" name="Google Shape;109;p15"/>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110" name="Google Shape;110;p15"/>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111" name="Google Shape;111;p15"/>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What are Microcredentials/Badges?</a:t>
            </a:r>
            <a:endParaRPr b="1" sz="3000">
              <a:solidFill>
                <a:srgbClr val="FFFFFF"/>
              </a:solidFill>
              <a:latin typeface="Arial"/>
              <a:ea typeface="Arial"/>
              <a:cs typeface="Arial"/>
              <a:sym typeface="Arial"/>
            </a:endParaRPr>
          </a:p>
        </p:txBody>
      </p:sp>
      <p:pic>
        <p:nvPicPr>
          <p:cNvPr id="112" name="Google Shape;112;p15"/>
          <p:cNvPicPr preferRelativeResize="0"/>
          <p:nvPr/>
        </p:nvPicPr>
        <p:blipFill rotWithShape="1">
          <a:blip r:embed="rId5">
            <a:alphaModFix/>
          </a:blip>
          <a:srcRect b="22001" l="0" r="0" t="17754"/>
          <a:stretch/>
        </p:blipFill>
        <p:spPr>
          <a:xfrm>
            <a:off x="0" y="1149924"/>
            <a:ext cx="3140100" cy="1418875"/>
          </a:xfrm>
          <a:prstGeom prst="rect">
            <a:avLst/>
          </a:prstGeom>
          <a:noFill/>
          <a:ln>
            <a:noFill/>
          </a:ln>
        </p:spPr>
      </p:pic>
      <p:pic>
        <p:nvPicPr>
          <p:cNvPr id="113" name="Google Shape;113;p15"/>
          <p:cNvPicPr preferRelativeResize="0"/>
          <p:nvPr/>
        </p:nvPicPr>
        <p:blipFill rotWithShape="1">
          <a:blip r:embed="rId5">
            <a:alphaModFix/>
          </a:blip>
          <a:srcRect b="22526" l="0" r="0" t="17224"/>
          <a:stretch/>
        </p:blipFill>
        <p:spPr>
          <a:xfrm>
            <a:off x="3052975" y="1137499"/>
            <a:ext cx="3140100" cy="1418875"/>
          </a:xfrm>
          <a:prstGeom prst="rect">
            <a:avLst/>
          </a:prstGeom>
          <a:noFill/>
          <a:ln>
            <a:noFill/>
          </a:ln>
        </p:spPr>
      </p:pic>
      <p:sp>
        <p:nvSpPr>
          <p:cNvPr id="114" name="Google Shape;114;p15"/>
          <p:cNvSpPr txBox="1"/>
          <p:nvPr/>
        </p:nvSpPr>
        <p:spPr>
          <a:xfrm>
            <a:off x="286275" y="2815650"/>
            <a:ext cx="8475900" cy="51090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Badges are digital tokens that visually display accomplishment.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They include additional data about the badge criteria, evidence of learning, issuer of the badge, etc.  </a:t>
            </a:r>
            <a:endParaRPr sz="2800">
              <a:solidFill>
                <a:schemeClr val="dk1"/>
              </a:solidFill>
              <a:latin typeface="Calibri"/>
              <a:ea typeface="Calibri"/>
              <a:cs typeface="Calibri"/>
              <a:sym typeface="Calibri"/>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This can include personalized, individual evidence by linking to learner created artifacts (such as e-portfolio, website, etc.)</a:t>
            </a:r>
            <a:endParaRPr/>
          </a:p>
          <a:p>
            <a:pPr indent="-457200" lvl="0" marL="457200" marR="0" rtl="0" algn="l">
              <a:spcBef>
                <a:spcPts val="0"/>
              </a:spcBef>
              <a:spcAft>
                <a:spcPts val="0"/>
              </a:spcAft>
              <a:buClr>
                <a:schemeClr val="dk1"/>
              </a:buClr>
              <a:buSzPts val="2800"/>
              <a:buFont typeface="Arial"/>
              <a:buChar char="•"/>
            </a:pPr>
            <a:r>
              <a:rPr lang="en-US" sz="2800">
                <a:solidFill>
                  <a:schemeClr val="dk1"/>
                </a:solidFill>
                <a:latin typeface="Calibri"/>
                <a:ea typeface="Calibri"/>
                <a:cs typeface="Calibri"/>
                <a:sym typeface="Calibri"/>
              </a:rPr>
              <a:t>To do this, badge criteria must be specific, clear, and measurable</a:t>
            </a:r>
            <a:endParaRPr/>
          </a:p>
          <a:p>
            <a:pPr indent="0" lvl="0" marL="0" marR="0" rtl="0" algn="l">
              <a:spcBef>
                <a:spcPts val="0"/>
              </a:spcBef>
              <a:spcAft>
                <a:spcPts val="0"/>
              </a:spcAft>
              <a:buNone/>
            </a:pPr>
            <a:r>
              <a:t/>
            </a:r>
            <a:endParaRPr sz="2800">
              <a:solidFill>
                <a:schemeClr val="dk1"/>
              </a:solidFill>
              <a:latin typeface="Calibri"/>
              <a:ea typeface="Calibri"/>
              <a:cs typeface="Calibri"/>
              <a:sym typeface="Calibri"/>
            </a:endParaRPr>
          </a:p>
          <a:p>
            <a:pPr indent="-279400" lvl="0" marL="457200" marR="0" rtl="0" algn="l">
              <a:spcBef>
                <a:spcPts val="0"/>
              </a:spcBef>
              <a:spcAft>
                <a:spcPts val="0"/>
              </a:spcAft>
              <a:buClr>
                <a:schemeClr val="dk1"/>
              </a:buClr>
              <a:buSzPts val="2800"/>
              <a:buFont typeface="Arial"/>
              <a:buNone/>
            </a:pPr>
            <a:r>
              <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15" name="Google Shape;115;p15"/>
          <p:cNvPicPr preferRelativeResize="0"/>
          <p:nvPr/>
        </p:nvPicPr>
        <p:blipFill rotWithShape="1">
          <a:blip r:embed="rId5">
            <a:alphaModFix/>
          </a:blip>
          <a:srcRect b="22526" l="0" r="0" t="17224"/>
          <a:stretch/>
        </p:blipFill>
        <p:spPr>
          <a:xfrm>
            <a:off x="6024775" y="1137499"/>
            <a:ext cx="3140100" cy="14188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SUNY_Blue_bar-01.jpg" id="121" name="Google Shape;121;p16"/>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122" name="Google Shape;122;p16"/>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123" name="Google Shape;123;p16"/>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What are Badges?</a:t>
            </a:r>
            <a:endParaRPr b="1" sz="3000">
              <a:solidFill>
                <a:srgbClr val="FFFFFF"/>
              </a:solidFill>
              <a:latin typeface="Arial"/>
              <a:ea typeface="Arial"/>
              <a:cs typeface="Arial"/>
              <a:sym typeface="Arial"/>
            </a:endParaRPr>
          </a:p>
        </p:txBody>
      </p:sp>
      <p:pic>
        <p:nvPicPr>
          <p:cNvPr descr="https://lh4.googleusercontent.com/nthUa69aGd4VjCdWEtWJThp74feK48KN6S5VbZBWkA2kl2vLS8vZ7F0_T63KJwTMNfgab2QTWE8Pz-1szGV0Vf6JwGouXk3LRo22OQDjN2j8SSqtg_zBXhyGvpRg4zlG3Gbfd_U" id="124" name="Google Shape;124;p16"/>
          <p:cNvPicPr preferRelativeResize="0"/>
          <p:nvPr/>
        </p:nvPicPr>
        <p:blipFill rotWithShape="1">
          <a:blip r:embed="rId5">
            <a:alphaModFix/>
          </a:blip>
          <a:srcRect b="0" l="0" r="0" t="0"/>
          <a:stretch/>
        </p:blipFill>
        <p:spPr>
          <a:xfrm>
            <a:off x="1123388" y="1112838"/>
            <a:ext cx="6464862" cy="561253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pic>
        <p:nvPicPr>
          <p:cNvPr descr="SUNY_Blue_bar-01.jpg" id="130" name="Google Shape;130;p17"/>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131" name="Google Shape;131;p17"/>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pic>
        <p:nvPicPr>
          <p:cNvPr descr="Image result for nace career readiness competencies" id="132" name="Google Shape;132;p17"/>
          <p:cNvPicPr preferRelativeResize="0"/>
          <p:nvPr/>
        </p:nvPicPr>
        <p:blipFill rotWithShape="1">
          <a:blip r:embed="rId5">
            <a:alphaModFix/>
          </a:blip>
          <a:srcRect b="0" l="0" r="0" t="0"/>
          <a:stretch/>
        </p:blipFill>
        <p:spPr>
          <a:xfrm>
            <a:off x="464298" y="177800"/>
            <a:ext cx="8444751" cy="652549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pic>
        <p:nvPicPr>
          <p:cNvPr id="138" name="Google Shape;138;p18"/>
          <p:cNvPicPr preferRelativeResize="0"/>
          <p:nvPr/>
        </p:nvPicPr>
        <p:blipFill rotWithShape="1">
          <a:blip r:embed="rId3">
            <a:alphaModFix/>
          </a:blip>
          <a:srcRect b="0" l="0" r="0" t="0"/>
          <a:stretch/>
        </p:blipFill>
        <p:spPr>
          <a:xfrm>
            <a:off x="-2462950" y="1526670"/>
            <a:ext cx="10055127" cy="6706055"/>
          </a:xfrm>
          <a:prstGeom prst="rect">
            <a:avLst/>
          </a:prstGeom>
          <a:noFill/>
          <a:ln>
            <a:noFill/>
          </a:ln>
        </p:spPr>
      </p:pic>
      <p:pic>
        <p:nvPicPr>
          <p:cNvPr descr="SUNY_Blue_bar-01.jpg" id="139" name="Google Shape;139;p18"/>
          <p:cNvPicPr preferRelativeResize="0"/>
          <p:nvPr/>
        </p:nvPicPr>
        <p:blipFill rotWithShape="1">
          <a:blip r:embed="rId4">
            <a:alphaModFix/>
          </a:blip>
          <a:srcRect b="0" l="0" r="0" t="0"/>
          <a:stretch/>
        </p:blipFill>
        <p:spPr>
          <a:xfrm>
            <a:off x="0" y="-304800"/>
            <a:ext cx="9144000" cy="1400075"/>
          </a:xfrm>
          <a:prstGeom prst="rect">
            <a:avLst/>
          </a:prstGeom>
          <a:noFill/>
          <a:ln>
            <a:noFill/>
          </a:ln>
        </p:spPr>
      </p:pic>
      <p:pic>
        <p:nvPicPr>
          <p:cNvPr descr="SUNY_trans_circ_small_top-01.png" id="140" name="Google Shape;140;p18"/>
          <p:cNvPicPr preferRelativeResize="0"/>
          <p:nvPr/>
        </p:nvPicPr>
        <p:blipFill rotWithShape="1">
          <a:blip r:embed="rId5">
            <a:alphaModFix/>
          </a:blip>
          <a:srcRect b="0" l="0" r="0" t="0"/>
          <a:stretch/>
        </p:blipFill>
        <p:spPr>
          <a:xfrm>
            <a:off x="7261225" y="0"/>
            <a:ext cx="1882775" cy="1751013"/>
          </a:xfrm>
          <a:prstGeom prst="rect">
            <a:avLst/>
          </a:prstGeom>
          <a:noFill/>
          <a:ln>
            <a:noFill/>
          </a:ln>
        </p:spPr>
      </p:pic>
      <p:sp>
        <p:nvSpPr>
          <p:cNvPr id="141" name="Google Shape;141;p18"/>
          <p:cNvSpPr txBox="1"/>
          <p:nvPr/>
        </p:nvSpPr>
        <p:spPr>
          <a:xfrm>
            <a:off x="220662" y="304800"/>
            <a:ext cx="87012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Badges for Global Learning</a:t>
            </a:r>
            <a:endParaRPr b="1" sz="3000">
              <a:solidFill>
                <a:srgbClr val="FFFFFF"/>
              </a:solidFill>
              <a:latin typeface="Arial"/>
              <a:ea typeface="Arial"/>
              <a:cs typeface="Arial"/>
              <a:sym typeface="Arial"/>
            </a:endParaRPr>
          </a:p>
        </p:txBody>
      </p:sp>
      <p:sp>
        <p:nvSpPr>
          <p:cNvPr id="142" name="Google Shape;142;p18"/>
          <p:cNvSpPr txBox="1"/>
          <p:nvPr/>
        </p:nvSpPr>
        <p:spPr>
          <a:xfrm>
            <a:off x="6030625" y="6527050"/>
            <a:ext cx="73398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43" name="Google Shape;143;p18"/>
          <p:cNvSpPr txBox="1"/>
          <p:nvPr/>
        </p:nvSpPr>
        <p:spPr>
          <a:xfrm>
            <a:off x="5109650" y="1598625"/>
            <a:ext cx="3391500" cy="430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400">
                <a:solidFill>
                  <a:srgbClr val="1C4587"/>
                </a:solidFill>
                <a:latin typeface="Calibri"/>
                <a:ea typeface="Calibri"/>
                <a:cs typeface="Calibri"/>
                <a:sym typeface="Calibri"/>
              </a:rPr>
              <a:t>NACE Definition</a:t>
            </a:r>
            <a:r>
              <a:rPr lang="en-US" sz="1800">
                <a:latin typeface="Calibri"/>
                <a:ea typeface="Calibri"/>
                <a:cs typeface="Calibri"/>
                <a:sym typeface="Calibri"/>
              </a:rPr>
              <a:t>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rPr lang="en-US" sz="2400">
                <a:latin typeface="Calibri"/>
                <a:ea typeface="Calibri"/>
                <a:cs typeface="Calibri"/>
                <a:sym typeface="Calibri"/>
              </a:rPr>
              <a:t>Value, Respect, and learn from diverse cultures, races, ages, genders, sexual orientations, and religions. The individual demonstrates openness, inclusiveness, sensitivity, and the ability to interact with all people and understand individuals’ differences. </a:t>
            </a:r>
            <a:endParaRPr sz="24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descr="SUNY_Blue_bar-01.jpg" id="149" name="Google Shape;149;p19"/>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150" name="Google Shape;150;p19"/>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151" name="Google Shape;151;p19"/>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rPr>
              <a:t>Concept for SUNY Global Learning Badges </a:t>
            </a:r>
            <a:endParaRPr b="1" sz="3000">
              <a:solidFill>
                <a:srgbClr val="FFFFFF"/>
              </a:solidFill>
              <a:latin typeface="Arial"/>
              <a:ea typeface="Arial"/>
              <a:cs typeface="Arial"/>
              <a:sym typeface="Arial"/>
            </a:endParaRPr>
          </a:p>
        </p:txBody>
      </p:sp>
      <p:sp>
        <p:nvSpPr>
          <p:cNvPr id="152" name="Google Shape;152;p19"/>
          <p:cNvSpPr txBox="1"/>
          <p:nvPr/>
        </p:nvSpPr>
        <p:spPr>
          <a:xfrm>
            <a:off x="165050" y="457800"/>
            <a:ext cx="6157800" cy="6247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br>
              <a:rPr lang="en-US" sz="2400">
                <a:solidFill>
                  <a:schemeClr val="dk1"/>
                </a:solidFill>
                <a:latin typeface="Calibri"/>
                <a:ea typeface="Calibri"/>
                <a:cs typeface="Calibri"/>
                <a:sym typeface="Calibri"/>
              </a:rPr>
            </a:br>
            <a:r>
              <a:rPr b="1" lang="en-US" sz="2400">
                <a:solidFill>
                  <a:srgbClr val="1C4587"/>
                </a:solidFill>
                <a:latin typeface="Calibri"/>
                <a:ea typeface="Calibri"/>
                <a:cs typeface="Calibri"/>
                <a:sym typeface="Calibri"/>
              </a:rPr>
              <a:t>Opportunity </a:t>
            </a:r>
            <a:r>
              <a:rPr b="1" lang="en-US" sz="2400">
                <a:solidFill>
                  <a:schemeClr val="dk1"/>
                </a:solidFill>
                <a:latin typeface="Calibri"/>
                <a:ea typeface="Calibri"/>
                <a:cs typeface="Calibri"/>
                <a:sym typeface="Calibri"/>
              </a:rPr>
              <a:t>- </a:t>
            </a:r>
            <a:r>
              <a:rPr lang="en-US" sz="2400">
                <a:solidFill>
                  <a:schemeClr val="dk1"/>
                </a:solidFill>
                <a:latin typeface="Calibri"/>
                <a:ea typeface="Calibri"/>
                <a:cs typeface="Calibri"/>
                <a:sym typeface="Calibri"/>
              </a:rPr>
              <a:t>Create a microcredential for global learning at a system level</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rgbClr val="1C4587"/>
                </a:solidFill>
                <a:latin typeface="Calibri"/>
                <a:ea typeface="Calibri"/>
                <a:cs typeface="Calibri"/>
                <a:sym typeface="Calibri"/>
              </a:rPr>
              <a:t>Task </a:t>
            </a:r>
            <a:r>
              <a:rPr b="1" lang="en-US" sz="24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 Define a set of competencies that students will demonstrate to earn the badge(s)</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24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400">
                <a:solidFill>
                  <a:srgbClr val="1C4587"/>
                </a:solidFill>
                <a:latin typeface="Calibri"/>
                <a:ea typeface="Calibri"/>
                <a:cs typeface="Calibri"/>
                <a:sym typeface="Calibri"/>
              </a:rPr>
              <a:t>Guiding Concepts </a:t>
            </a:r>
            <a:r>
              <a:rPr b="1" lang="en-US" sz="2400">
                <a:solidFill>
                  <a:schemeClr val="dk1"/>
                </a:solidFill>
                <a:latin typeface="Calibri"/>
                <a:ea typeface="Calibri"/>
                <a:cs typeface="Calibri"/>
                <a:sym typeface="Calibri"/>
              </a:rPr>
              <a:t>-</a:t>
            </a:r>
            <a:r>
              <a:rPr lang="en-US" sz="2400">
                <a:solidFill>
                  <a:schemeClr val="dk1"/>
                </a:solidFill>
                <a:latin typeface="Calibri"/>
                <a:ea typeface="Calibri"/>
                <a:cs typeface="Calibri"/>
                <a:sym typeface="Calibri"/>
              </a:rPr>
              <a:t> Award badges based on demonstration of skill achievement, regardless of experiences used to gain the skill, making badge earning versatile across all campuses</a:t>
            </a:r>
            <a:endParaRPr sz="2400">
              <a:solidFill>
                <a:schemeClr val="dk1"/>
              </a:solidFill>
              <a:latin typeface="Calibri"/>
              <a:ea typeface="Calibri"/>
              <a:cs typeface="Calibri"/>
              <a:sym typeface="Calibri"/>
            </a:endParaRPr>
          </a:p>
          <a:p>
            <a:pPr indent="-163512" lvl="0" marL="239712" rtl="0" algn="l">
              <a:spcBef>
                <a:spcPts val="0"/>
              </a:spcBef>
              <a:spcAft>
                <a:spcPts val="0"/>
              </a:spcAft>
              <a:buClr>
                <a:schemeClr val="dk1"/>
              </a:buClr>
              <a:buSzPts val="1200"/>
              <a:buFont typeface="Calibri"/>
              <a:buNone/>
            </a:pPr>
            <a:r>
              <a:t/>
            </a:r>
            <a:endParaRPr i="1" sz="2400">
              <a:solidFill>
                <a:schemeClr val="dk1"/>
              </a:solidFill>
              <a:latin typeface="Calibri"/>
              <a:ea typeface="Calibri"/>
              <a:cs typeface="Calibri"/>
              <a:sym typeface="Calibri"/>
            </a:endParaRPr>
          </a:p>
          <a:p>
            <a:pPr indent="0" lvl="0" marL="0" rtl="0" algn="ctr">
              <a:spcBef>
                <a:spcPts val="0"/>
              </a:spcBef>
              <a:spcAft>
                <a:spcPts val="0"/>
              </a:spcAft>
              <a:buClr>
                <a:schemeClr val="dk1"/>
              </a:buClr>
              <a:buFont typeface="Arial"/>
              <a:buNone/>
            </a:pPr>
            <a:r>
              <a:rPr i="1" lang="en-US" sz="2400">
                <a:solidFill>
                  <a:srgbClr val="0B5394"/>
                </a:solidFill>
                <a:latin typeface="Calibri"/>
                <a:ea typeface="Calibri"/>
                <a:cs typeface="Calibri"/>
                <a:sym typeface="Calibri"/>
              </a:rPr>
              <a:t>A credential defined at the system level sets a state-wide standard for global learning as well as puts SUNY at the leading edge of certifying global learning competencies.</a:t>
            </a:r>
            <a:endParaRPr sz="2400">
              <a:solidFill>
                <a:srgbClr val="0B5394"/>
              </a:solidFill>
              <a:latin typeface="Calibri"/>
              <a:ea typeface="Calibri"/>
              <a:cs typeface="Calibri"/>
              <a:sym typeface="Calibri"/>
            </a:endParaRPr>
          </a:p>
          <a:p>
            <a:pPr indent="0" lvl="0" marL="0" marR="0" rtl="0" algn="l">
              <a:spcBef>
                <a:spcPts val="0"/>
              </a:spcBef>
              <a:spcAft>
                <a:spcPts val="0"/>
              </a:spcAft>
              <a:buNone/>
            </a:pPr>
            <a:br>
              <a:rPr lang="en-US" sz="2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153" name="Google Shape;153;p19"/>
          <p:cNvPicPr preferRelativeResize="0"/>
          <p:nvPr/>
        </p:nvPicPr>
        <p:blipFill rotWithShape="1">
          <a:blip r:embed="rId5">
            <a:alphaModFix/>
          </a:blip>
          <a:srcRect b="8597" l="4268" r="67595" t="9756"/>
          <a:stretch/>
        </p:blipFill>
        <p:spPr>
          <a:xfrm>
            <a:off x="6322838" y="1112850"/>
            <a:ext cx="3394261" cy="57451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pic>
        <p:nvPicPr>
          <p:cNvPr descr="SUNY_Blue_bar-01.jpg" id="159" name="Google Shape;159;p20"/>
          <p:cNvPicPr preferRelativeResize="0"/>
          <p:nvPr/>
        </p:nvPicPr>
        <p:blipFill rotWithShape="1">
          <a:blip r:embed="rId3">
            <a:alphaModFix/>
          </a:blip>
          <a:srcRect b="0" l="0" r="0" t="0"/>
          <a:stretch/>
        </p:blipFill>
        <p:spPr>
          <a:xfrm>
            <a:off x="0" y="-228600"/>
            <a:ext cx="9144000" cy="1645425"/>
          </a:xfrm>
          <a:prstGeom prst="rect">
            <a:avLst/>
          </a:prstGeom>
          <a:noFill/>
          <a:ln>
            <a:noFill/>
          </a:ln>
        </p:spPr>
      </p:pic>
      <p:pic>
        <p:nvPicPr>
          <p:cNvPr descr="SUNY_trans_circ_small_top-01.png" id="160" name="Google Shape;160;p20"/>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161" name="Google Shape;161;p20"/>
          <p:cNvSpPr txBox="1"/>
          <p:nvPr/>
        </p:nvSpPr>
        <p:spPr>
          <a:xfrm>
            <a:off x="0" y="317063"/>
            <a:ext cx="9144000" cy="5541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rPr>
              <a:t>Time Line of O</a:t>
            </a:r>
            <a:r>
              <a:rPr b="1" lang="en-US" sz="3000">
                <a:solidFill>
                  <a:srgbClr val="FFFFFF"/>
                </a:solidFill>
              </a:rPr>
              <a:t>ur Process</a:t>
            </a:r>
            <a:endParaRPr b="1" sz="3000">
              <a:solidFill>
                <a:srgbClr val="FFFFFF"/>
              </a:solidFill>
            </a:endParaRPr>
          </a:p>
        </p:txBody>
      </p:sp>
      <p:grpSp>
        <p:nvGrpSpPr>
          <p:cNvPr id="162" name="Google Shape;162;p20"/>
          <p:cNvGrpSpPr/>
          <p:nvPr/>
        </p:nvGrpSpPr>
        <p:grpSpPr>
          <a:xfrm>
            <a:off x="91861" y="2676066"/>
            <a:ext cx="2014733" cy="2004127"/>
            <a:chOff x="3154226" y="1856272"/>
            <a:chExt cx="1910061" cy="1731726"/>
          </a:xfrm>
        </p:grpSpPr>
        <p:sp>
          <p:nvSpPr>
            <p:cNvPr id="163" name="Google Shape;163;p20"/>
            <p:cNvSpPr/>
            <p:nvPr/>
          </p:nvSpPr>
          <p:spPr>
            <a:xfrm>
              <a:off x="3485717" y="3079475"/>
              <a:ext cx="1294800" cy="133500"/>
            </a:xfrm>
            <a:prstGeom prst="rect">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0"/>
            <p:cNvSpPr txBox="1"/>
            <p:nvPr/>
          </p:nvSpPr>
          <p:spPr>
            <a:xfrm>
              <a:off x="3154226" y="3216598"/>
              <a:ext cx="1294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End of </a:t>
              </a:r>
              <a:r>
                <a:rPr b="1" lang="en-US" sz="1200">
                  <a:latin typeface="Roboto"/>
                  <a:ea typeface="Roboto"/>
                  <a:cs typeface="Roboto"/>
                  <a:sym typeface="Roboto"/>
                </a:rPr>
                <a:t>2017</a:t>
              </a:r>
              <a:endParaRPr b="1" sz="1200">
                <a:latin typeface="Roboto"/>
                <a:ea typeface="Roboto"/>
                <a:cs typeface="Roboto"/>
                <a:sym typeface="Roboto"/>
              </a:endParaRPr>
            </a:p>
          </p:txBody>
        </p:sp>
        <p:sp>
          <p:nvSpPr>
            <p:cNvPr id="165" name="Google Shape;165;p20"/>
            <p:cNvSpPr txBox="1"/>
            <p:nvPr/>
          </p:nvSpPr>
          <p:spPr>
            <a:xfrm>
              <a:off x="3435887" y="1856272"/>
              <a:ext cx="16284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Roboto"/>
                  <a:ea typeface="Roboto"/>
                  <a:cs typeface="Roboto"/>
                  <a:sym typeface="Roboto"/>
                </a:rPr>
                <a:t>Recruited Team Members</a:t>
              </a:r>
              <a:endParaRPr b="1">
                <a:latin typeface="Roboto"/>
                <a:ea typeface="Roboto"/>
                <a:cs typeface="Roboto"/>
                <a:sym typeface="Roboto"/>
              </a:endParaRPr>
            </a:p>
            <a:p>
              <a:pPr indent="0" lvl="0" marL="0" rtl="0" algn="l">
                <a:spcBef>
                  <a:spcPts val="0"/>
                </a:spcBef>
                <a:spcAft>
                  <a:spcPts val="0"/>
                </a:spcAft>
                <a:buNone/>
              </a:pPr>
              <a:r>
                <a:rPr lang="en-US">
                  <a:solidFill>
                    <a:schemeClr val="dk1"/>
                  </a:solidFill>
                  <a:latin typeface="Calibri"/>
                  <a:ea typeface="Calibri"/>
                  <a:cs typeface="Calibri"/>
                  <a:sym typeface="Calibri"/>
                </a:rPr>
                <a:t>from CIE and COIL networks</a:t>
              </a:r>
              <a:endParaRPr b="1">
                <a:latin typeface="Roboto"/>
                <a:ea typeface="Roboto"/>
                <a:cs typeface="Roboto"/>
                <a:sym typeface="Roboto"/>
              </a:endParaRPr>
            </a:p>
          </p:txBody>
        </p:sp>
        <p:grpSp>
          <p:nvGrpSpPr>
            <p:cNvPr id="166" name="Google Shape;166;p20"/>
            <p:cNvGrpSpPr/>
            <p:nvPr/>
          </p:nvGrpSpPr>
          <p:grpSpPr>
            <a:xfrm>
              <a:off x="3435870" y="2800065"/>
              <a:ext cx="92400" cy="411825"/>
              <a:chOff x="845575" y="2563700"/>
              <a:chExt cx="92400" cy="411825"/>
            </a:xfrm>
          </p:grpSpPr>
          <p:sp>
            <p:nvSpPr>
              <p:cNvPr id="167" name="Google Shape;167;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8" name="Google Shape;168;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69" name="Google Shape;169;p20"/>
          <p:cNvGrpSpPr/>
          <p:nvPr/>
        </p:nvGrpSpPr>
        <p:grpSpPr>
          <a:xfrm>
            <a:off x="1424716" y="3655520"/>
            <a:ext cx="2033867" cy="2018567"/>
            <a:chOff x="1828200" y="2702598"/>
            <a:chExt cx="1928201" cy="1744204"/>
          </a:xfrm>
        </p:grpSpPr>
        <p:sp>
          <p:nvSpPr>
            <p:cNvPr id="170" name="Google Shape;170;p20"/>
            <p:cNvSpPr/>
            <p:nvPr/>
          </p:nvSpPr>
          <p:spPr>
            <a:xfrm>
              <a:off x="2191011" y="3079475"/>
              <a:ext cx="1294800" cy="1335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txBox="1"/>
            <p:nvPr/>
          </p:nvSpPr>
          <p:spPr>
            <a:xfrm>
              <a:off x="1828200" y="2702598"/>
              <a:ext cx="1454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Feb/March 2018</a:t>
              </a:r>
              <a:endParaRPr b="1" sz="1200">
                <a:latin typeface="Roboto"/>
                <a:ea typeface="Roboto"/>
                <a:cs typeface="Roboto"/>
                <a:sym typeface="Roboto"/>
              </a:endParaRPr>
            </a:p>
          </p:txBody>
        </p:sp>
        <p:sp>
          <p:nvSpPr>
            <p:cNvPr id="172" name="Google Shape;172;p20"/>
            <p:cNvSpPr txBox="1"/>
            <p:nvPr/>
          </p:nvSpPr>
          <p:spPr>
            <a:xfrm>
              <a:off x="2073401"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Roboto"/>
                  <a:ea typeface="Roboto"/>
                  <a:cs typeface="Roboto"/>
                  <a:sym typeface="Roboto"/>
                </a:rPr>
                <a:t>Wrote Grant Proposal</a:t>
              </a:r>
              <a:endParaRPr b="1">
                <a:latin typeface="Roboto"/>
                <a:ea typeface="Roboto"/>
                <a:cs typeface="Roboto"/>
                <a:sym typeface="Roboto"/>
              </a:endParaRPr>
            </a:p>
            <a:p>
              <a:pPr indent="0" lvl="0" marL="0" rtl="0" algn="l">
                <a:spcBef>
                  <a:spcPts val="0"/>
                </a:spcBef>
                <a:spcAft>
                  <a:spcPts val="0"/>
                </a:spcAft>
                <a:buNone/>
              </a:pPr>
              <a:r>
                <a:rPr lang="en-US">
                  <a:solidFill>
                    <a:schemeClr val="dk1"/>
                  </a:solidFill>
                  <a:latin typeface="Calibri"/>
                  <a:ea typeface="Calibri"/>
                  <a:cs typeface="Calibri"/>
                  <a:sym typeface="Calibri"/>
                </a:rPr>
                <a:t>Wrote and received an IITG grant</a:t>
              </a:r>
              <a:endParaRPr b="1">
                <a:latin typeface="Roboto"/>
                <a:ea typeface="Roboto"/>
                <a:cs typeface="Roboto"/>
                <a:sym typeface="Roboto"/>
              </a:endParaRPr>
            </a:p>
          </p:txBody>
        </p:sp>
        <p:grpSp>
          <p:nvGrpSpPr>
            <p:cNvPr id="173" name="Google Shape;173;p20"/>
            <p:cNvGrpSpPr/>
            <p:nvPr/>
          </p:nvGrpSpPr>
          <p:grpSpPr>
            <a:xfrm rot="10800000">
              <a:off x="2149293" y="3079467"/>
              <a:ext cx="92400" cy="411825"/>
              <a:chOff x="2072481" y="2563700"/>
              <a:chExt cx="92400" cy="411825"/>
            </a:xfrm>
          </p:grpSpPr>
          <p:cxnSp>
            <p:nvCxnSpPr>
              <p:cNvPr id="174" name="Google Shape;174;p20"/>
              <p:cNvCxnSpPr/>
              <p:nvPr/>
            </p:nvCxnSpPr>
            <p:spPr>
              <a:xfrm>
                <a:off x="2118681"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75" name="Google Shape;175;p20"/>
              <p:cNvSpPr/>
              <p:nvPr/>
            </p:nvSpPr>
            <p:spPr>
              <a:xfrm>
                <a:off x="2072481"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76" name="Google Shape;176;p20"/>
          <p:cNvGrpSpPr/>
          <p:nvPr/>
        </p:nvGrpSpPr>
        <p:grpSpPr>
          <a:xfrm>
            <a:off x="2823401" y="2290673"/>
            <a:ext cx="2072291" cy="2389520"/>
            <a:chOff x="3154219" y="1523261"/>
            <a:chExt cx="1964630" cy="2064737"/>
          </a:xfrm>
        </p:grpSpPr>
        <p:sp>
          <p:nvSpPr>
            <p:cNvPr id="177" name="Google Shape;177;p20"/>
            <p:cNvSpPr/>
            <p:nvPr/>
          </p:nvSpPr>
          <p:spPr>
            <a:xfrm>
              <a:off x="3485717" y="3079475"/>
              <a:ext cx="1294800" cy="133500"/>
            </a:xfrm>
            <a:prstGeom prst="rect">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0"/>
            <p:cNvSpPr txBox="1"/>
            <p:nvPr/>
          </p:nvSpPr>
          <p:spPr>
            <a:xfrm>
              <a:off x="3154219" y="3216598"/>
              <a:ext cx="1169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June </a:t>
              </a:r>
              <a:r>
                <a:rPr b="1" lang="en-US" sz="1200">
                  <a:latin typeface="Roboto"/>
                  <a:ea typeface="Roboto"/>
                  <a:cs typeface="Roboto"/>
                  <a:sym typeface="Roboto"/>
                </a:rPr>
                <a:t>2018</a:t>
              </a:r>
              <a:endParaRPr b="1" sz="1200">
                <a:latin typeface="Roboto"/>
                <a:ea typeface="Roboto"/>
                <a:cs typeface="Roboto"/>
                <a:sym typeface="Roboto"/>
              </a:endParaRPr>
            </a:p>
          </p:txBody>
        </p:sp>
        <p:sp>
          <p:nvSpPr>
            <p:cNvPr id="179" name="Google Shape;179;p20"/>
            <p:cNvSpPr txBox="1"/>
            <p:nvPr/>
          </p:nvSpPr>
          <p:spPr>
            <a:xfrm>
              <a:off x="3435849" y="1523261"/>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Roboto"/>
                  <a:ea typeface="Roboto"/>
                  <a:cs typeface="Roboto"/>
                  <a:sym typeface="Roboto"/>
                </a:rPr>
                <a:t>Developed a Steering Committee</a:t>
              </a:r>
              <a:endParaRPr b="1">
                <a:latin typeface="Roboto"/>
                <a:ea typeface="Roboto"/>
                <a:cs typeface="Roboto"/>
                <a:sym typeface="Roboto"/>
              </a:endParaRPr>
            </a:p>
            <a:p>
              <a:pPr indent="0" lvl="0" marL="0" rtl="0" algn="l">
                <a:spcBef>
                  <a:spcPts val="0"/>
                </a:spcBef>
                <a:spcAft>
                  <a:spcPts val="0"/>
                </a:spcAft>
                <a:buNone/>
              </a:pPr>
              <a:r>
                <a:rPr lang="en-US">
                  <a:solidFill>
                    <a:schemeClr val="dk1"/>
                  </a:solidFill>
                  <a:latin typeface="Calibri"/>
                  <a:ea typeface="Calibri"/>
                  <a:cs typeface="Calibri"/>
                  <a:sym typeface="Calibri"/>
                </a:rPr>
                <a:t>representing all SUNY institutional types to guide the process</a:t>
              </a:r>
              <a:endParaRPr b="1">
                <a:latin typeface="Roboto"/>
                <a:ea typeface="Roboto"/>
                <a:cs typeface="Roboto"/>
                <a:sym typeface="Roboto"/>
              </a:endParaRPr>
            </a:p>
          </p:txBody>
        </p:sp>
        <p:grpSp>
          <p:nvGrpSpPr>
            <p:cNvPr id="180" name="Google Shape;180;p20"/>
            <p:cNvGrpSpPr/>
            <p:nvPr/>
          </p:nvGrpSpPr>
          <p:grpSpPr>
            <a:xfrm>
              <a:off x="3435870" y="2800065"/>
              <a:ext cx="92400" cy="411825"/>
              <a:chOff x="845575" y="2563700"/>
              <a:chExt cx="92400" cy="411825"/>
            </a:xfrm>
          </p:grpSpPr>
          <p:sp>
            <p:nvSpPr>
              <p:cNvPr id="181" name="Google Shape;181;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82" name="Google Shape;182;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grpSp>
      </p:grpSp>
      <p:grpSp>
        <p:nvGrpSpPr>
          <p:cNvPr id="183" name="Google Shape;183;p20"/>
          <p:cNvGrpSpPr/>
          <p:nvPr/>
        </p:nvGrpSpPr>
        <p:grpSpPr>
          <a:xfrm>
            <a:off x="4151347" y="3655520"/>
            <a:ext cx="2041062" cy="2018567"/>
            <a:chOff x="4413174" y="2702598"/>
            <a:chExt cx="1935023" cy="1744204"/>
          </a:xfrm>
        </p:grpSpPr>
        <p:sp>
          <p:nvSpPr>
            <p:cNvPr id="184" name="Google Shape;184;p20"/>
            <p:cNvSpPr/>
            <p:nvPr/>
          </p:nvSpPr>
          <p:spPr>
            <a:xfrm>
              <a:off x="4780421" y="3079475"/>
              <a:ext cx="1294800" cy="1335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20"/>
            <p:cNvGrpSpPr/>
            <p:nvPr/>
          </p:nvGrpSpPr>
          <p:grpSpPr>
            <a:xfrm rot="10800000">
              <a:off x="4737413" y="3079467"/>
              <a:ext cx="92400" cy="411825"/>
              <a:chOff x="2070100" y="2563700"/>
              <a:chExt cx="92400" cy="411825"/>
            </a:xfrm>
          </p:grpSpPr>
          <p:cxnSp>
            <p:nvCxnSpPr>
              <p:cNvPr id="186" name="Google Shape;186;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87" name="Google Shape;187;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8" name="Google Shape;188;p20"/>
            <p:cNvSpPr txBox="1"/>
            <p:nvPr/>
          </p:nvSpPr>
          <p:spPr>
            <a:xfrm>
              <a:off x="4413174" y="2702598"/>
              <a:ext cx="1155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Oct </a:t>
              </a:r>
              <a:r>
                <a:rPr b="1" lang="en-US" sz="1200">
                  <a:latin typeface="Roboto"/>
                  <a:ea typeface="Roboto"/>
                  <a:cs typeface="Roboto"/>
                  <a:sym typeface="Roboto"/>
                </a:rPr>
                <a:t>2018</a:t>
              </a:r>
              <a:endParaRPr b="1" sz="1200">
                <a:latin typeface="Roboto"/>
                <a:ea typeface="Roboto"/>
                <a:cs typeface="Roboto"/>
                <a:sym typeface="Roboto"/>
              </a:endParaRPr>
            </a:p>
          </p:txBody>
        </p:sp>
        <p:sp>
          <p:nvSpPr>
            <p:cNvPr id="189" name="Google Shape;189;p20"/>
            <p:cNvSpPr txBox="1"/>
            <p:nvPr/>
          </p:nvSpPr>
          <p:spPr>
            <a:xfrm>
              <a:off x="466519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Roboto"/>
                  <a:ea typeface="Roboto"/>
                  <a:cs typeface="Roboto"/>
                  <a:sym typeface="Roboto"/>
                </a:rPr>
                <a:t>Formed Badge Committees</a:t>
              </a:r>
              <a:endParaRPr b="1">
                <a:latin typeface="Roboto"/>
                <a:ea typeface="Roboto"/>
                <a:cs typeface="Roboto"/>
                <a:sym typeface="Roboto"/>
              </a:endParaRPr>
            </a:p>
            <a:p>
              <a:pPr indent="0" lvl="0" marL="0" rtl="0" algn="l">
                <a:spcBef>
                  <a:spcPts val="0"/>
                </a:spcBef>
                <a:spcAft>
                  <a:spcPts val="0"/>
                </a:spcAft>
                <a:buNone/>
              </a:pPr>
              <a:r>
                <a:rPr lang="en-US">
                  <a:solidFill>
                    <a:schemeClr val="dk1"/>
                  </a:solidFill>
                  <a:latin typeface="Calibri"/>
                  <a:ea typeface="Calibri"/>
                  <a:cs typeface="Calibri"/>
                  <a:sym typeface="Calibri"/>
                </a:rPr>
                <a:t>from the larger group to help develop definition, criteria and characteristics</a:t>
              </a:r>
              <a:endParaRPr b="1">
                <a:latin typeface="Roboto"/>
                <a:ea typeface="Roboto"/>
                <a:cs typeface="Roboto"/>
                <a:sym typeface="Roboto"/>
              </a:endParaRPr>
            </a:p>
          </p:txBody>
        </p:sp>
      </p:grpSp>
      <p:grpSp>
        <p:nvGrpSpPr>
          <p:cNvPr id="190" name="Google Shape;190;p20"/>
          <p:cNvGrpSpPr/>
          <p:nvPr/>
        </p:nvGrpSpPr>
        <p:grpSpPr>
          <a:xfrm>
            <a:off x="5516862" y="2459651"/>
            <a:ext cx="2116611" cy="2220542"/>
            <a:chOff x="5707747" y="1669272"/>
            <a:chExt cx="2006647" cy="1918726"/>
          </a:xfrm>
        </p:grpSpPr>
        <p:sp>
          <p:nvSpPr>
            <p:cNvPr id="191" name="Google Shape;191;p20"/>
            <p:cNvSpPr/>
            <p:nvPr/>
          </p:nvSpPr>
          <p:spPr>
            <a:xfrm>
              <a:off x="6075125" y="3079475"/>
              <a:ext cx="1294800" cy="133500"/>
            </a:xfrm>
            <a:prstGeom prst="rect">
              <a:avLst/>
            </a:prstGeom>
            <a:solidFill>
              <a:srgbClr val="307B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2" name="Google Shape;192;p20"/>
            <p:cNvGrpSpPr/>
            <p:nvPr/>
          </p:nvGrpSpPr>
          <p:grpSpPr>
            <a:xfrm>
              <a:off x="6031394" y="2800065"/>
              <a:ext cx="92400" cy="411825"/>
              <a:chOff x="845575" y="2563700"/>
              <a:chExt cx="92400" cy="411825"/>
            </a:xfrm>
          </p:grpSpPr>
          <p:cxnSp>
            <p:nvCxnSpPr>
              <p:cNvPr id="193" name="Google Shape;193;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94" name="Google Shape;194;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5" name="Google Shape;195;p20"/>
            <p:cNvSpPr txBox="1"/>
            <p:nvPr/>
          </p:nvSpPr>
          <p:spPr>
            <a:xfrm>
              <a:off x="5707747" y="3216598"/>
              <a:ext cx="10653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March </a:t>
              </a:r>
              <a:r>
                <a:rPr b="1" lang="en-US" sz="1200">
                  <a:latin typeface="Roboto"/>
                  <a:ea typeface="Roboto"/>
                  <a:cs typeface="Roboto"/>
                  <a:sym typeface="Roboto"/>
                </a:rPr>
                <a:t>2019</a:t>
              </a:r>
              <a:endParaRPr b="1" sz="1200">
                <a:latin typeface="Roboto"/>
                <a:ea typeface="Roboto"/>
                <a:cs typeface="Roboto"/>
                <a:sym typeface="Roboto"/>
              </a:endParaRPr>
            </a:p>
          </p:txBody>
        </p:sp>
        <p:sp>
          <p:nvSpPr>
            <p:cNvPr id="196" name="Google Shape;196;p20"/>
            <p:cNvSpPr txBox="1"/>
            <p:nvPr/>
          </p:nvSpPr>
          <p:spPr>
            <a:xfrm>
              <a:off x="6031394" y="166927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Roboto"/>
                  <a:ea typeface="Roboto"/>
                  <a:cs typeface="Roboto"/>
                  <a:sym typeface="Roboto"/>
                </a:rPr>
                <a:t>Developed a Process</a:t>
              </a:r>
              <a:endParaRPr b="1">
                <a:latin typeface="Roboto"/>
                <a:ea typeface="Roboto"/>
                <a:cs typeface="Roboto"/>
                <a:sym typeface="Roboto"/>
              </a:endParaRPr>
            </a:p>
            <a:p>
              <a:pPr indent="0" lvl="0" marL="0" rtl="0" algn="l">
                <a:spcBef>
                  <a:spcPts val="0"/>
                </a:spcBef>
                <a:spcAft>
                  <a:spcPts val="0"/>
                </a:spcAft>
                <a:buNone/>
              </a:pPr>
              <a:r>
                <a:rPr lang="en-US">
                  <a:solidFill>
                    <a:schemeClr val="dk1"/>
                  </a:solidFill>
                  <a:latin typeface="Calibri"/>
                  <a:ea typeface="Calibri"/>
                  <a:cs typeface="Calibri"/>
                  <a:sym typeface="Calibri"/>
                </a:rPr>
                <a:t>recommended for demonstrating achievement of skills</a:t>
              </a:r>
              <a:endParaRPr b="1">
                <a:latin typeface="Roboto"/>
                <a:ea typeface="Roboto"/>
                <a:cs typeface="Roboto"/>
                <a:sym typeface="Roboto"/>
              </a:endParaRPr>
            </a:p>
          </p:txBody>
        </p:sp>
      </p:grpSp>
      <p:grpSp>
        <p:nvGrpSpPr>
          <p:cNvPr id="197" name="Google Shape;197;p20"/>
          <p:cNvGrpSpPr/>
          <p:nvPr/>
        </p:nvGrpSpPr>
        <p:grpSpPr>
          <a:xfrm>
            <a:off x="6884151" y="3655520"/>
            <a:ext cx="2259841" cy="2018567"/>
            <a:chOff x="7004001" y="2702598"/>
            <a:chExt cx="2142435" cy="1744204"/>
          </a:xfrm>
        </p:grpSpPr>
        <p:sp>
          <p:nvSpPr>
            <p:cNvPr id="198" name="Google Shape;198;p20"/>
            <p:cNvSpPr/>
            <p:nvPr/>
          </p:nvSpPr>
          <p:spPr>
            <a:xfrm>
              <a:off x="7369837" y="3079475"/>
              <a:ext cx="1776600" cy="133500"/>
            </a:xfrm>
            <a:prstGeom prst="rect">
              <a:avLst/>
            </a:prstGeom>
            <a:solidFill>
              <a:srgbClr val="0944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9" name="Google Shape;199;p20"/>
            <p:cNvGrpSpPr/>
            <p:nvPr/>
          </p:nvGrpSpPr>
          <p:grpSpPr>
            <a:xfrm rot="10800000">
              <a:off x="7328221" y="3079467"/>
              <a:ext cx="92400" cy="411825"/>
              <a:chOff x="2070100" y="2563700"/>
              <a:chExt cx="92400" cy="411825"/>
            </a:xfrm>
          </p:grpSpPr>
          <p:cxnSp>
            <p:nvCxnSpPr>
              <p:cNvPr id="200" name="Google Shape;200;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01" name="Google Shape;201;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2" name="Google Shape;202;p20"/>
            <p:cNvSpPr txBox="1"/>
            <p:nvPr/>
          </p:nvSpPr>
          <p:spPr>
            <a:xfrm>
              <a:off x="7004001" y="2702598"/>
              <a:ext cx="9936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n-US" sz="1200">
                  <a:latin typeface="Roboto"/>
                  <a:ea typeface="Roboto"/>
                  <a:cs typeface="Roboto"/>
                  <a:sym typeface="Roboto"/>
                </a:rPr>
                <a:t>April </a:t>
              </a:r>
              <a:r>
                <a:rPr b="1" lang="en-US" sz="1200">
                  <a:latin typeface="Roboto"/>
                  <a:ea typeface="Roboto"/>
                  <a:cs typeface="Roboto"/>
                  <a:sym typeface="Roboto"/>
                </a:rPr>
                <a:t>2019</a:t>
              </a:r>
              <a:endParaRPr b="1" sz="1200">
                <a:latin typeface="Roboto"/>
                <a:ea typeface="Roboto"/>
                <a:cs typeface="Roboto"/>
                <a:sym typeface="Roboto"/>
              </a:endParaRPr>
            </a:p>
          </p:txBody>
        </p:sp>
        <p:sp>
          <p:nvSpPr>
            <p:cNvPr id="203" name="Google Shape;203;p20"/>
            <p:cNvSpPr txBox="1"/>
            <p:nvPr/>
          </p:nvSpPr>
          <p:spPr>
            <a:xfrm>
              <a:off x="7256967" y="3503002"/>
              <a:ext cx="16830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a:latin typeface="Roboto"/>
                  <a:ea typeface="Roboto"/>
                  <a:cs typeface="Roboto"/>
                  <a:sym typeface="Roboto"/>
                </a:rPr>
                <a:t>Created Badge Designs</a:t>
              </a:r>
              <a:endParaRPr b="1">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t/>
              </a:r>
              <a:endParaRPr b="1" sz="800">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pic>
        <p:nvPicPr>
          <p:cNvPr descr="SUNY_Blue_bar-01.jpg" id="209" name="Google Shape;209;p21"/>
          <p:cNvPicPr preferRelativeResize="0"/>
          <p:nvPr/>
        </p:nvPicPr>
        <p:blipFill rotWithShape="1">
          <a:blip r:embed="rId3">
            <a:alphaModFix/>
          </a:blip>
          <a:srcRect b="0" l="0" r="0" t="0"/>
          <a:stretch/>
        </p:blipFill>
        <p:spPr>
          <a:xfrm>
            <a:off x="0" y="0"/>
            <a:ext cx="9144000" cy="1112838"/>
          </a:xfrm>
          <a:prstGeom prst="rect">
            <a:avLst/>
          </a:prstGeom>
          <a:noFill/>
          <a:ln>
            <a:noFill/>
          </a:ln>
        </p:spPr>
      </p:pic>
      <p:pic>
        <p:nvPicPr>
          <p:cNvPr descr="SUNY_trans_circ_small_top-01.png" id="210" name="Google Shape;210;p21"/>
          <p:cNvPicPr preferRelativeResize="0"/>
          <p:nvPr/>
        </p:nvPicPr>
        <p:blipFill rotWithShape="1">
          <a:blip r:embed="rId4">
            <a:alphaModFix/>
          </a:blip>
          <a:srcRect b="0" l="0" r="0" t="0"/>
          <a:stretch/>
        </p:blipFill>
        <p:spPr>
          <a:xfrm>
            <a:off x="7261225" y="0"/>
            <a:ext cx="1882775" cy="1751013"/>
          </a:xfrm>
          <a:prstGeom prst="rect">
            <a:avLst/>
          </a:prstGeom>
          <a:noFill/>
          <a:ln>
            <a:noFill/>
          </a:ln>
        </p:spPr>
      </p:pic>
      <p:sp>
        <p:nvSpPr>
          <p:cNvPr id="211" name="Google Shape;211;p21"/>
          <p:cNvSpPr txBox="1"/>
          <p:nvPr/>
        </p:nvSpPr>
        <p:spPr>
          <a:xfrm>
            <a:off x="220662" y="304800"/>
            <a:ext cx="8701087" cy="55403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3000">
                <a:solidFill>
                  <a:srgbClr val="FFFFFF"/>
                </a:solidFill>
                <a:latin typeface="Arial"/>
                <a:ea typeface="Arial"/>
                <a:cs typeface="Arial"/>
                <a:sym typeface="Arial"/>
              </a:rPr>
              <a:t>Badges for Global Learning</a:t>
            </a:r>
            <a:endParaRPr b="1" sz="3000">
              <a:solidFill>
                <a:srgbClr val="FFFFFF"/>
              </a:solidFill>
              <a:latin typeface="Arial"/>
              <a:ea typeface="Arial"/>
              <a:cs typeface="Arial"/>
              <a:sym typeface="Arial"/>
            </a:endParaRPr>
          </a:p>
        </p:txBody>
      </p:sp>
      <p:pic>
        <p:nvPicPr>
          <p:cNvPr id="212" name="Google Shape;212;p21"/>
          <p:cNvPicPr preferRelativeResize="0"/>
          <p:nvPr/>
        </p:nvPicPr>
        <p:blipFill>
          <a:blip r:embed="rId5">
            <a:alphaModFix/>
          </a:blip>
          <a:stretch>
            <a:fillRect/>
          </a:stretch>
        </p:blipFill>
        <p:spPr>
          <a:xfrm>
            <a:off x="3436475" y="1165225"/>
            <a:ext cx="6424350" cy="5540099"/>
          </a:xfrm>
          <a:prstGeom prst="rect">
            <a:avLst/>
          </a:prstGeom>
          <a:noFill/>
          <a:ln>
            <a:noFill/>
          </a:ln>
        </p:spPr>
      </p:pic>
      <p:sp>
        <p:nvSpPr>
          <p:cNvPr id="213" name="Google Shape;213;p21"/>
          <p:cNvSpPr/>
          <p:nvPr/>
        </p:nvSpPr>
        <p:spPr>
          <a:xfrm>
            <a:off x="3460125" y="1207300"/>
            <a:ext cx="1543500" cy="15558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1"/>
          <p:cNvSpPr txBox="1"/>
          <p:nvPr/>
        </p:nvSpPr>
        <p:spPr>
          <a:xfrm>
            <a:off x="296850" y="1165512"/>
            <a:ext cx="7594500" cy="55401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1C4587"/>
                </a:solidFill>
                <a:latin typeface="Calibri"/>
                <a:ea typeface="Calibri"/>
                <a:cs typeface="Calibri"/>
                <a:sym typeface="Calibri"/>
              </a:rPr>
              <a:t>Steering Committee</a:t>
            </a:r>
            <a:endParaRPr>
              <a:solidFill>
                <a:srgbClr val="1C4587"/>
              </a:solidFill>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Mary Lou Forward, COIL Center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Helen Gaudette, FIT</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Susan Jagendorf-Sobierajski, Cobleskill</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Jan McCauley, COIL Center</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Allison Nyamuame, Binghamton</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Ann Pearlman, Brockport</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Hope Windle, Ulster</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800">
              <a:solidFill>
                <a:schemeClr val="dk1"/>
              </a:solidFill>
              <a:latin typeface="Calibri"/>
              <a:ea typeface="Calibri"/>
              <a:cs typeface="Calibri"/>
              <a:sym typeface="Calibri"/>
            </a:endParaRPr>
          </a:p>
          <a:p>
            <a:pPr indent="0" lvl="0" marL="0" marR="0" rtl="0" algn="l">
              <a:spcBef>
                <a:spcPts val="0"/>
              </a:spcBef>
              <a:spcAft>
                <a:spcPts val="0"/>
              </a:spcAft>
              <a:buNone/>
            </a:pPr>
            <a:r>
              <a:rPr b="1" lang="en-US" sz="2800">
                <a:solidFill>
                  <a:srgbClr val="1C4587"/>
                </a:solidFill>
                <a:latin typeface="Calibri"/>
                <a:ea typeface="Calibri"/>
                <a:cs typeface="Calibri"/>
                <a:sym typeface="Calibri"/>
              </a:rPr>
              <a:t>Badging Task Group</a:t>
            </a:r>
            <a:endParaRPr>
              <a:solidFill>
                <a:srgbClr val="1C4587"/>
              </a:solidFill>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Sam Cardamone, Geneseo</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Cyan Corwine, Alfred State</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Erin Lassial, SUNY Canton</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Jim Pasquill, Global Affairs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Chilton Reynolds, Oneonta</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Cathy Roche, Rockland</a:t>
            </a:r>
            <a:endParaRPr sz="2800">
              <a:solidFill>
                <a:schemeClr val="dk1"/>
              </a:solidFill>
              <a:latin typeface="Calibri"/>
              <a:ea typeface="Calibri"/>
              <a:cs typeface="Calibri"/>
              <a:sym typeface="Calibri"/>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Christian Speedling, Global Affairs</a:t>
            </a:r>
            <a:endParaRPr/>
          </a:p>
          <a:p>
            <a:pPr indent="0" lvl="0" marL="0" marR="0" rtl="0" algn="l">
              <a:spcBef>
                <a:spcPts val="0"/>
              </a:spcBef>
              <a:spcAft>
                <a:spcPts val="0"/>
              </a:spcAft>
              <a:buNone/>
            </a:pPr>
            <a:r>
              <a:rPr lang="en-US" sz="1800">
                <a:solidFill>
                  <a:schemeClr val="dk1"/>
                </a:solidFill>
                <a:latin typeface="Calibri"/>
                <a:ea typeface="Calibri"/>
                <a:cs typeface="Calibri"/>
                <a:sym typeface="Calibri"/>
              </a:rPr>
              <a:t>Christian Wilwohl, New Paltz</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