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74"/>
  </p:notesMasterIdLst>
  <p:sldIdLst>
    <p:sldId id="306" r:id="rId2"/>
    <p:sldId id="257" r:id="rId3"/>
    <p:sldId id="322" r:id="rId4"/>
    <p:sldId id="323" r:id="rId5"/>
    <p:sldId id="258" r:id="rId6"/>
    <p:sldId id="309" r:id="rId7"/>
    <p:sldId id="307" r:id="rId8"/>
    <p:sldId id="308" r:id="rId9"/>
    <p:sldId id="329" r:id="rId10"/>
    <p:sldId id="311" r:id="rId11"/>
    <p:sldId id="310" r:id="rId12"/>
    <p:sldId id="340" r:id="rId13"/>
    <p:sldId id="312" r:id="rId14"/>
    <p:sldId id="261" r:id="rId15"/>
    <p:sldId id="262" r:id="rId16"/>
    <p:sldId id="263"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313" r:id="rId31"/>
    <p:sldId id="278" r:id="rId32"/>
    <p:sldId id="279" r:id="rId33"/>
    <p:sldId id="280" r:id="rId34"/>
    <p:sldId id="281" r:id="rId35"/>
    <p:sldId id="282" r:id="rId36"/>
    <p:sldId id="283" r:id="rId37"/>
    <p:sldId id="284" r:id="rId38"/>
    <p:sldId id="285" r:id="rId39"/>
    <p:sldId id="286" r:id="rId40"/>
    <p:sldId id="288" r:id="rId41"/>
    <p:sldId id="289" r:id="rId42"/>
    <p:sldId id="290" r:id="rId43"/>
    <p:sldId id="291" r:id="rId44"/>
    <p:sldId id="325" r:id="rId45"/>
    <p:sldId id="324" r:id="rId46"/>
    <p:sldId id="293" r:id="rId47"/>
    <p:sldId id="292" r:id="rId48"/>
    <p:sldId id="294" r:id="rId49"/>
    <p:sldId id="295" r:id="rId50"/>
    <p:sldId id="315" r:id="rId51"/>
    <p:sldId id="316" r:id="rId52"/>
    <p:sldId id="303" r:id="rId53"/>
    <p:sldId id="330" r:id="rId54"/>
    <p:sldId id="304" r:id="rId55"/>
    <p:sldId id="317" r:id="rId56"/>
    <p:sldId id="327" r:id="rId57"/>
    <p:sldId id="334" r:id="rId58"/>
    <p:sldId id="333" r:id="rId59"/>
    <p:sldId id="318" r:id="rId60"/>
    <p:sldId id="305" r:id="rId61"/>
    <p:sldId id="328" r:id="rId62"/>
    <p:sldId id="319" r:id="rId63"/>
    <p:sldId id="331" r:id="rId64"/>
    <p:sldId id="332" r:id="rId65"/>
    <p:sldId id="320" r:id="rId66"/>
    <p:sldId id="335" r:id="rId67"/>
    <p:sldId id="336" r:id="rId68"/>
    <p:sldId id="337" r:id="rId69"/>
    <p:sldId id="338" r:id="rId70"/>
    <p:sldId id="339" r:id="rId71"/>
    <p:sldId id="326" r:id="rId72"/>
    <p:sldId id="321" r:id="rId73"/>
  </p:sldIdLst>
  <p:sldSz cx="9144000" cy="5143500" type="screen16x9"/>
  <p:notesSz cx="6858000" cy="9144000"/>
  <p:embeddedFontLst>
    <p:embeddedFont>
      <p:font typeface="Alfa Slab One" pitchFamily="2" charset="77"/>
      <p:regular r:id="rId75"/>
    </p:embeddedFont>
    <p:embeddedFont>
      <p:font typeface="Calibri" panose="020F0502020204030204" pitchFamily="34" charset="0"/>
      <p:regular r:id="rId76"/>
      <p:bold r:id="rId77"/>
      <p:italic r:id="rId78"/>
      <p:boldItalic r:id="rId79"/>
    </p:embeddedFont>
    <p:embeddedFont>
      <p:font typeface="Lato" panose="020F0502020204030203" pitchFamily="34" charset="77"/>
      <p:regular r:id="rId80"/>
      <p:bold r:id="rId81"/>
      <p:italic r:id="rId82"/>
      <p:boldItalic r:id="rId83"/>
    </p:embeddedFont>
    <p:embeddedFont>
      <p:font typeface="Oswald" pitchFamily="2" charset="77"/>
      <p:regular r:id="rId84"/>
      <p:bold r:id="rId85"/>
    </p:embeddedFont>
    <p:embeddedFont>
      <p:font typeface="Playfair Display" pitchFamily="2" charset="77"/>
      <p:regular r:id="rId86"/>
      <p:bold r:id="rId87"/>
      <p:italic r:id="rId88"/>
      <p:boldItalic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8"/>
  </p:normalViewPr>
  <p:slideViewPr>
    <p:cSldViewPr snapToGrid="0">
      <p:cViewPr varScale="1">
        <p:scale>
          <a:sx n="159" d="100"/>
          <a:sy n="159" d="100"/>
        </p:scale>
        <p:origin x="28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font" Target="fonts/font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3.fntdata"/><Relationship Id="rId61" Type="http://schemas.openxmlformats.org/officeDocument/2006/relationships/slide" Target="slides/slide60.xml"/><Relationship Id="rId82" Type="http://schemas.openxmlformats.org/officeDocument/2006/relationships/font" Target="fonts/font8.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97199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90d325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90d325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257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2658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875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90d325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90d325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7804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e440d79627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e440d79627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e390d325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e390d325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e2aed8ab12_0_3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e2aed8ab12_0_3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e440d7962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e440d7962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e440d7962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e440d7962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440d79627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440d79627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0d4f39ed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0d4f39ed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e440d7962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e440d7962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e440d7962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e440d7962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440d79627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440d79627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e440d79627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e440d79627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e0d4f39ed3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e0d4f39ed3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e440d79627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e440d79627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e440d79627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e440d79627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e0d4f39ed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e0d4f39ed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e440d79627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e440d79627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440d7962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440d7962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0d4f39ed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0d4f39ed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0435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e440d79627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e440d79627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01046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e0d4f39ed3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e0d4f39ed3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440d79627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e440d79627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e0d4f39ed3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e0d4f39ed3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440d79627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e440d79627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e0d4f39ed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e0d4f39ed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440d79627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440d79627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e0d4f39ed3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e0d4f39ed3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e0d4f39ed3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e0d4f39ed3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e0d4f39ed3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e0d4f39ed3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e0d4f39ed3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e0d4f39ed3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0684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e440d79627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e440d79627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e0d4f39ed3_0_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e0d4f39ed3_0_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e2aed8ab12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e2aed8ab12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0d4f39ed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0d4f39ed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0d4f39ed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0d4f39ed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7884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e0d4f39ed3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e0d4f39ed3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90144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40d7962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440d7962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440d7962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e440d79627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e2aed8ab12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e2aed8ab12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440d7962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440d7962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440d7962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e440d7962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8197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40d7962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440d7962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79108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440d7962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440d7962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e440d7962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e440d7962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78098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0d7962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0d7962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0d7962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0d7962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38703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0d7962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0d7962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769053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0d7962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0d7962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99071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440d79627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440d79627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041464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40d7962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440d7962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478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014172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217973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2992865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869333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2930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28567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440d79627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440d7962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48582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752877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48275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8898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517803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0822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e390d3250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e390d3250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92871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8747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440d79627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440d79627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406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Font typeface="Oswald"/>
              <a:buNone/>
              <a:defRPr>
                <a:latin typeface="Oswald"/>
                <a:ea typeface="Oswald"/>
                <a:cs typeface="Oswald"/>
                <a:sym typeface="Oswald"/>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36550">
              <a:spcBef>
                <a:spcPts val="0"/>
              </a:spcBef>
              <a:spcAft>
                <a:spcPts val="0"/>
              </a:spcAft>
              <a:buSzPts val="1700"/>
              <a:buFont typeface="Arial"/>
              <a:buChar char="●"/>
              <a:defRPr sz="1700">
                <a:latin typeface="Arial"/>
                <a:ea typeface="Arial"/>
                <a:cs typeface="Arial"/>
                <a:sym typeface="Arial"/>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insidehighered.com/views/2017/03/30/colleges-need-language-shift-not-one-you-think-essay"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2.ed.gov/about/reports/annual/osep/2018/parts-b-c/40th-arc-for-idea.pdf"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okGTAkPcFFI"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hyperlink" Target="https://www.youtube.com/watch?v=fuFTLOLbND4"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livery series, August 9-13, 20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2" name="Title 1"/>
          <p:cNvSpPr>
            <a:spLocks noGrp="1"/>
          </p:cNvSpPr>
          <p:nvPr>
            <p:ph type="ctrTitle"/>
          </p:nvPr>
        </p:nvSpPr>
        <p:spPr>
          <a:xfrm>
            <a:off x="380999" y="274505"/>
            <a:ext cx="4495801" cy="3134441"/>
          </a:xfrm>
        </p:spPr>
        <p:txBody>
          <a:bodyPr>
            <a:normAutofit/>
          </a:bodyPr>
          <a:lstStyle/>
          <a:p>
            <a:pPr algn="l"/>
            <a:r>
              <a:rPr lang="en-US" sz="2000" dirty="0">
                <a:solidFill>
                  <a:schemeClr val="bg1"/>
                </a:solidFill>
              </a:rPr>
              <a:t>From Giving Up to Sharing Power:</a:t>
            </a:r>
            <a:br>
              <a:rPr lang="en-US" sz="2000" dirty="0">
                <a:solidFill>
                  <a:schemeClr val="bg1"/>
                </a:solidFill>
              </a:rPr>
            </a:br>
            <a:r>
              <a:rPr lang="en-US" sz="2000" dirty="0">
                <a:solidFill>
                  <a:schemeClr val="bg1"/>
                </a:solidFill>
              </a:rPr>
              <a:t>Four Steps to Equity in the Classroom</a:t>
            </a:r>
          </a:p>
        </p:txBody>
      </p:sp>
      <p:sp>
        <p:nvSpPr>
          <p:cNvPr id="3" name="Subtitle 2"/>
          <p:cNvSpPr>
            <a:spLocks noGrp="1"/>
          </p:cNvSpPr>
          <p:nvPr>
            <p:ph type="subTitle" idx="1"/>
          </p:nvPr>
        </p:nvSpPr>
        <p:spPr>
          <a:xfrm>
            <a:off x="381000" y="3480462"/>
            <a:ext cx="3259667" cy="1241822"/>
          </a:xfrm>
        </p:spPr>
        <p:txBody>
          <a:bodyPr>
            <a:normAutofit/>
          </a:bodyPr>
          <a:lstStyle/>
          <a:p>
            <a:pPr algn="l"/>
            <a:r>
              <a:rPr lang="en-US" sz="1400" dirty="0">
                <a:solidFill>
                  <a:schemeClr val="bg1"/>
                </a:solidFill>
                <a:latin typeface="Arial" panose="020B0604020202020204" pitchFamily="34" charset="0"/>
                <a:cs typeface="Arial" panose="020B0604020202020204" pitchFamily="34" charset="0"/>
              </a:rPr>
              <a:t>Carissa Halston</a:t>
            </a:r>
          </a:p>
          <a:p>
            <a:pPr algn="l"/>
            <a:r>
              <a:rPr lang="en-US" sz="1400" dirty="0">
                <a:solidFill>
                  <a:schemeClr val="bg1"/>
                </a:solidFill>
                <a:latin typeface="Arial" panose="020B0604020202020204" pitchFamily="34" charset="0"/>
                <a:cs typeface="Arial" panose="020B0604020202020204" pitchFamily="34" charset="0"/>
              </a:rPr>
              <a:t>Doctoral Candidate</a:t>
            </a:r>
          </a:p>
          <a:p>
            <a:pPr algn="l"/>
            <a:r>
              <a:rPr lang="en-US" sz="1400" dirty="0">
                <a:solidFill>
                  <a:schemeClr val="bg1"/>
                </a:solidFill>
                <a:latin typeface="Arial" panose="020B0604020202020204" pitchFamily="34" charset="0"/>
                <a:cs typeface="Arial" panose="020B0604020202020204" pitchFamily="34" charset="0"/>
              </a:rPr>
              <a:t>English Department</a:t>
            </a:r>
          </a:p>
          <a:p>
            <a:pPr algn="l"/>
            <a:r>
              <a:rPr lang="en-US" sz="1400" dirty="0">
                <a:solidFill>
                  <a:schemeClr val="bg1"/>
                </a:solidFill>
                <a:latin typeface="Arial" panose="020B0604020202020204" pitchFamily="34" charset="0"/>
                <a:cs typeface="Arial" panose="020B0604020202020204" pitchFamily="34" charset="0"/>
              </a:rPr>
              <a:t>University at Albany SUNY</a:t>
            </a:r>
          </a:p>
        </p:txBody>
      </p:sp>
    </p:spTree>
    <p:extLst>
      <p:ext uri="{BB962C8B-B14F-4D97-AF65-F5344CB8AC3E}">
        <p14:creationId xmlns:p14="http://schemas.microsoft.com/office/powerpoint/2010/main" val="2615443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0250" y="526350"/>
            <a:ext cx="8340000" cy="4090800"/>
          </a:xfrm>
          <a:prstGeom prst="rect">
            <a:avLst/>
          </a:prstGeom>
        </p:spPr>
        <p:txBody>
          <a:bodyPr spcFirstLastPara="1" wrap="square" lIns="91425" tIns="91425" rIns="91425" bIns="91425" anchor="ctr" anchorCtr="0">
            <a:noAutofit/>
          </a:bodyPr>
          <a:lstStyle/>
          <a:p>
            <a:pPr lvl="0" algn="ctr">
              <a:buSzPts val="990"/>
            </a:pPr>
            <a:r>
              <a:rPr lang="en-US" sz="5220" dirty="0">
                <a:latin typeface="Alfa Slab One"/>
                <a:ea typeface="Alfa Slab One"/>
                <a:cs typeface="Alfa Slab One"/>
                <a:sym typeface="Alfa Slab One"/>
              </a:rPr>
              <a:t>Equality: everyone</a:t>
            </a:r>
            <a:br>
              <a:rPr lang="en-US" sz="5220" dirty="0">
                <a:latin typeface="Alfa Slab One"/>
                <a:ea typeface="Alfa Slab One"/>
                <a:cs typeface="Alfa Slab One"/>
                <a:sym typeface="Alfa Slab One"/>
              </a:rPr>
            </a:br>
            <a:r>
              <a:rPr lang="en-US" sz="5220" dirty="0">
                <a:latin typeface="Alfa Slab One"/>
                <a:ea typeface="Alfa Slab One"/>
                <a:cs typeface="Alfa Slab One"/>
                <a:sym typeface="Alfa Slab One"/>
              </a:rPr>
              <a:t>is the same</a:t>
            </a:r>
            <a:br>
              <a:rPr lang="en-US" sz="5220" dirty="0">
                <a:latin typeface="Alfa Slab One"/>
                <a:ea typeface="Alfa Slab One"/>
                <a:cs typeface="Alfa Slab One"/>
                <a:sym typeface="Alfa Slab One"/>
              </a:rPr>
            </a:br>
            <a:br>
              <a:rPr lang="en-US" sz="5220" dirty="0">
                <a:latin typeface="Alfa Slab One"/>
                <a:ea typeface="Alfa Slab One"/>
                <a:cs typeface="Alfa Slab One"/>
                <a:sym typeface="Alfa Slab One"/>
              </a:rPr>
            </a:br>
            <a:r>
              <a:rPr lang="en-US" sz="5220" dirty="0">
                <a:latin typeface="Alfa Slab One"/>
                <a:ea typeface="Alfa Slab One"/>
                <a:cs typeface="Alfa Slab One"/>
                <a:sym typeface="Alfa Slab One"/>
              </a:rPr>
              <a:t>Equity: everyone is treated fairly</a:t>
            </a:r>
          </a:p>
        </p:txBody>
      </p:sp>
    </p:spTree>
    <p:extLst>
      <p:ext uri="{BB962C8B-B14F-4D97-AF65-F5344CB8AC3E}">
        <p14:creationId xmlns:p14="http://schemas.microsoft.com/office/powerpoint/2010/main" val="813178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Equity’s Relationship with Diversity</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nSpc>
                <a:spcPct val="100000"/>
              </a:lnSpc>
              <a:spcAft>
                <a:spcPts val="800"/>
              </a:spcAft>
              <a:buSzPts val="935"/>
              <a:buNone/>
            </a:pPr>
            <a:r>
              <a:rPr lang="en-US" sz="2040" dirty="0"/>
              <a:t>You may have already heard about equity in higher ed when it comes to diversification initiatives on campus. You probably have a Diversity, Equity, and Inclusion department at your school.</a:t>
            </a:r>
          </a:p>
          <a:p>
            <a:pPr marL="0" lvl="0" indent="0">
              <a:lnSpc>
                <a:spcPct val="100000"/>
              </a:lnSpc>
              <a:spcAft>
                <a:spcPts val="800"/>
              </a:spcAft>
              <a:buSzPts val="935"/>
              <a:buNone/>
            </a:pPr>
            <a:r>
              <a:rPr lang="en-US" sz="2040" dirty="0"/>
              <a:t>While many of us believe equity and diversity are related, they differ in terms of depth.</a:t>
            </a:r>
          </a:p>
          <a:p>
            <a:pPr marL="0" lvl="0" indent="0">
              <a:lnSpc>
                <a:spcPct val="100000"/>
              </a:lnSpc>
              <a:spcAft>
                <a:spcPts val="800"/>
              </a:spcAft>
              <a:buSzPts val="935"/>
              <a:buNone/>
            </a:pPr>
            <a:r>
              <a:rPr lang="en-US" sz="2040" dirty="0" err="1"/>
              <a:t>Dafina</a:t>
            </a:r>
            <a:r>
              <a:rPr lang="en-US" sz="2040" dirty="0"/>
              <a:t>-Lazarus Stewart wrote about this distinction in 2017: “Diversity celebrates increases in numbers that still reflect minoritized status on campus and incremental growth. Equity celebrates reductions in harm, revisions to abusive systems and increases in supports for people’s life chances as reported by those who have been targeted.”</a:t>
            </a:r>
          </a:p>
        </p:txBody>
      </p:sp>
      <p:sp>
        <p:nvSpPr>
          <p:cNvPr id="4" name="Google Shape;269;p48">
            <a:extLst>
              <a:ext uri="{FF2B5EF4-FFF2-40B4-BE49-F238E27FC236}">
                <a16:creationId xmlns:a16="http://schemas.microsoft.com/office/drawing/2014/main" id="{5414722D-FF69-5946-83BC-19EDF744B365}"/>
              </a:ext>
            </a:extLst>
          </p:cNvPr>
          <p:cNvSpPr txBox="1"/>
          <p:nvPr/>
        </p:nvSpPr>
        <p:spPr>
          <a:xfrm>
            <a:off x="1379621" y="145675"/>
            <a:ext cx="7685754" cy="35391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dirty="0">
                <a:latin typeface="Lato"/>
                <a:ea typeface="Lato"/>
                <a:cs typeface="Lato"/>
                <a:sym typeface="Lato"/>
              </a:rPr>
              <a:t>Source: </a:t>
            </a:r>
            <a:r>
              <a:rPr lang="en" sz="1100" dirty="0">
                <a:latin typeface="Lato"/>
                <a:ea typeface="Lato"/>
                <a:cs typeface="Lato"/>
                <a:sym typeface="Lato"/>
                <a:hlinkClick r:id="rId3"/>
              </a:rPr>
              <a:t>“Language of Appeasement.”</a:t>
            </a:r>
            <a:r>
              <a:rPr lang="en" sz="1100" dirty="0">
                <a:latin typeface="Lato"/>
                <a:ea typeface="Lato"/>
                <a:cs typeface="Lato"/>
                <a:sym typeface="Lato"/>
              </a:rPr>
              <a:t> </a:t>
            </a:r>
            <a:r>
              <a:rPr lang="en" sz="1100" dirty="0" err="1">
                <a:latin typeface="Lato"/>
                <a:ea typeface="Lato"/>
                <a:cs typeface="Lato"/>
                <a:sym typeface="Lato"/>
              </a:rPr>
              <a:t>Dafina</a:t>
            </a:r>
            <a:r>
              <a:rPr lang="en" sz="1100" dirty="0">
                <a:latin typeface="Lato"/>
                <a:ea typeface="Lato"/>
                <a:cs typeface="Lato"/>
                <a:sym typeface="Lato"/>
              </a:rPr>
              <a:t>-Lazarus Stewart. </a:t>
            </a:r>
            <a:r>
              <a:rPr lang="en" sz="1100" i="1" dirty="0">
                <a:latin typeface="Lato"/>
                <a:ea typeface="Lato"/>
                <a:cs typeface="Lato"/>
                <a:sym typeface="Lato"/>
              </a:rPr>
              <a:t>Inside Higher Ed</a:t>
            </a:r>
            <a:r>
              <a:rPr lang="en" sz="1100" dirty="0">
                <a:latin typeface="Lato"/>
                <a:ea typeface="Lato"/>
                <a:cs typeface="Lato"/>
                <a:sym typeface="Lato"/>
              </a:rPr>
              <a:t>. March 30, 2017.</a:t>
            </a:r>
            <a:endParaRPr sz="1100" dirty="0">
              <a:latin typeface="Lato"/>
              <a:ea typeface="Lato"/>
              <a:cs typeface="Lato"/>
              <a:sym typeface="Lato"/>
            </a:endParaRPr>
          </a:p>
        </p:txBody>
      </p:sp>
    </p:spTree>
    <p:extLst>
      <p:ext uri="{BB962C8B-B14F-4D97-AF65-F5344CB8AC3E}">
        <p14:creationId xmlns:p14="http://schemas.microsoft.com/office/powerpoint/2010/main" val="140804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Our responsibility as teachers</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nSpc>
                <a:spcPct val="100000"/>
              </a:lnSpc>
              <a:spcAft>
                <a:spcPts val="800"/>
              </a:spcAft>
              <a:buSzPts val="935"/>
              <a:buNone/>
            </a:pPr>
            <a:r>
              <a:rPr lang="en-US" sz="2040" dirty="0"/>
              <a:t>Most of us go through our careers aiming for equality in the classroom because we were taught to treat everyone equally.</a:t>
            </a:r>
          </a:p>
          <a:p>
            <a:pPr marL="0" lvl="0" indent="0">
              <a:lnSpc>
                <a:spcPct val="100000"/>
              </a:lnSpc>
              <a:spcAft>
                <a:spcPts val="800"/>
              </a:spcAft>
              <a:buSzPts val="935"/>
              <a:buNone/>
            </a:pPr>
            <a:r>
              <a:rPr lang="en-US" sz="2040" dirty="0"/>
              <a:t>But equal treatment denies the different ways people experience the world, and denies that differences determine need.</a:t>
            </a:r>
          </a:p>
          <a:p>
            <a:pPr marL="0" lvl="0" indent="0">
              <a:lnSpc>
                <a:spcPct val="100000"/>
              </a:lnSpc>
              <a:spcAft>
                <a:spcPts val="800"/>
              </a:spcAft>
              <a:buSzPts val="935"/>
              <a:buNone/>
            </a:pPr>
            <a:r>
              <a:rPr lang="en-US" sz="2040" dirty="0"/>
              <a:t>We therefore have a responsibility to students to make our classes more equitable and accessible, and I mean accessibility across all identities, not just in term of diagnosable disabilities.</a:t>
            </a:r>
          </a:p>
          <a:p>
            <a:pPr marL="0" lvl="0" indent="0">
              <a:lnSpc>
                <a:spcPct val="100000"/>
              </a:lnSpc>
              <a:spcAft>
                <a:spcPts val="800"/>
              </a:spcAft>
              <a:buSzPts val="935"/>
              <a:buNone/>
            </a:pPr>
            <a:r>
              <a:rPr lang="en-US" sz="2040" dirty="0"/>
              <a:t>When we teach based on what students need, we make our courses more equitable by default.</a:t>
            </a:r>
          </a:p>
        </p:txBody>
      </p:sp>
    </p:spTree>
    <p:extLst>
      <p:ext uri="{BB962C8B-B14F-4D97-AF65-F5344CB8AC3E}">
        <p14:creationId xmlns:p14="http://schemas.microsoft.com/office/powerpoint/2010/main" val="1318199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0250" y="526350"/>
            <a:ext cx="8340000" cy="4090800"/>
          </a:xfrm>
          <a:prstGeom prst="rect">
            <a:avLst/>
          </a:prstGeom>
        </p:spPr>
        <p:txBody>
          <a:bodyPr spcFirstLastPara="1" wrap="square" lIns="91425" tIns="91425" rIns="91425" bIns="91425" anchor="ctr" anchorCtr="0">
            <a:noAutofit/>
          </a:bodyPr>
          <a:lstStyle/>
          <a:p>
            <a:pPr lvl="0" algn="ctr">
              <a:buSzPts val="990"/>
            </a:pPr>
            <a:r>
              <a:rPr lang="en-US" sz="5220" dirty="0">
                <a:latin typeface="Alfa Slab One"/>
                <a:ea typeface="Alfa Slab One"/>
                <a:cs typeface="Alfa Slab One"/>
                <a:sym typeface="Alfa Slab One"/>
              </a:rPr>
              <a:t>Which brings me back to the title</a:t>
            </a:r>
            <a:br>
              <a:rPr lang="en-US" sz="5220" dirty="0">
                <a:latin typeface="Alfa Slab One"/>
                <a:ea typeface="Alfa Slab One"/>
                <a:cs typeface="Alfa Slab One"/>
                <a:sym typeface="Alfa Slab One"/>
              </a:rPr>
            </a:br>
            <a:r>
              <a:rPr lang="en-US" sz="5220" dirty="0">
                <a:latin typeface="Alfa Slab One"/>
                <a:ea typeface="Alfa Slab One"/>
                <a:cs typeface="Alfa Slab One"/>
                <a:sym typeface="Alfa Slab One"/>
              </a:rPr>
              <a:t>of this slideshow</a:t>
            </a:r>
          </a:p>
        </p:txBody>
      </p:sp>
    </p:spTree>
    <p:extLst>
      <p:ext uri="{BB962C8B-B14F-4D97-AF65-F5344CB8AC3E}">
        <p14:creationId xmlns:p14="http://schemas.microsoft.com/office/powerpoint/2010/main" val="107753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a:t>Four Steps to Achieving Equity in the Classroom</a:t>
            </a:r>
            <a:endParaRPr sz="3320"/>
          </a:p>
        </p:txBody>
      </p:sp>
      <p:sp>
        <p:nvSpPr>
          <p:cNvPr id="90" name="Google Shape;90;p18"/>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SzPts val="935"/>
              <a:buNone/>
            </a:pPr>
            <a:r>
              <a:rPr lang="en" sz="1740" dirty="0">
                <a:solidFill>
                  <a:schemeClr val="dk1"/>
                </a:solidFill>
                <a:latin typeface="Arial"/>
                <a:ea typeface="Arial"/>
                <a:cs typeface="Arial"/>
                <a:sym typeface="Arial"/>
              </a:rPr>
              <a:t>Step One</a:t>
            </a:r>
            <a:r>
              <a:rPr lang="en" sz="1740" dirty="0">
                <a:latin typeface="Arial"/>
                <a:ea typeface="Arial"/>
                <a:cs typeface="Arial"/>
                <a:sym typeface="Arial"/>
              </a:rPr>
              <a:t>: Admit Your Failures </a:t>
            </a:r>
            <a:r>
              <a:rPr lang="en" sz="1740" dirty="0"/>
              <a:t>As a Teacher--and then fail better</a:t>
            </a:r>
            <a:endParaRPr sz="1740" dirty="0">
              <a:latin typeface="Arial"/>
              <a:ea typeface="Arial"/>
              <a:cs typeface="Arial"/>
              <a:sym typeface="Arial"/>
            </a:endParaRPr>
          </a:p>
          <a:p>
            <a:pPr marL="0" lvl="0" indent="457200" algn="l" rtl="0">
              <a:lnSpc>
                <a:spcPct val="150000"/>
              </a:lnSpc>
              <a:spcBef>
                <a:spcPts val="0"/>
              </a:spcBef>
              <a:spcAft>
                <a:spcPts val="0"/>
              </a:spcAft>
              <a:buSzPts val="935"/>
              <a:buNone/>
            </a:pPr>
            <a:r>
              <a:rPr lang="en" sz="1740" u="sng" dirty="0">
                <a:latin typeface="Arial"/>
                <a:ea typeface="Arial"/>
                <a:cs typeface="Arial"/>
                <a:sym typeface="Arial"/>
              </a:rPr>
              <a:t>How</a:t>
            </a:r>
            <a:r>
              <a:rPr lang="en" sz="1740" dirty="0">
                <a:latin typeface="Arial"/>
                <a:ea typeface="Arial"/>
                <a:cs typeface="Arial"/>
                <a:sym typeface="Arial"/>
              </a:rPr>
              <a:t>: </a:t>
            </a:r>
            <a:r>
              <a:rPr lang="en" sz="1740" dirty="0"/>
              <a:t>Research</a:t>
            </a:r>
            <a:r>
              <a:rPr lang="en" sz="1740" dirty="0">
                <a:latin typeface="Arial"/>
                <a:ea typeface="Arial"/>
                <a:cs typeface="Arial"/>
                <a:sym typeface="Arial"/>
              </a:rPr>
              <a:t> </a:t>
            </a:r>
            <a:r>
              <a:rPr lang="en" sz="1740" dirty="0"/>
              <a:t>Anti-Bias and Antiracist Pedagogy</a:t>
            </a:r>
            <a:endParaRPr sz="1740" dirty="0">
              <a:latin typeface="Arial"/>
              <a:ea typeface="Arial"/>
              <a:cs typeface="Arial"/>
              <a:sym typeface="Arial"/>
            </a:endParaRPr>
          </a:p>
          <a:p>
            <a:pPr marL="0" lvl="0" indent="0" algn="l" rtl="0">
              <a:lnSpc>
                <a:spcPct val="150000"/>
              </a:lnSpc>
              <a:spcBef>
                <a:spcPts val="0"/>
              </a:spcBef>
              <a:spcAft>
                <a:spcPts val="0"/>
              </a:spcAft>
              <a:buSzPts val="935"/>
              <a:buNone/>
            </a:pPr>
            <a:r>
              <a:rPr lang="en" sz="1740" dirty="0">
                <a:solidFill>
                  <a:schemeClr val="dk1"/>
                </a:solidFill>
                <a:latin typeface="Arial"/>
                <a:ea typeface="Arial"/>
                <a:cs typeface="Arial"/>
                <a:sym typeface="Arial"/>
              </a:rPr>
              <a:t>Step Two</a:t>
            </a:r>
            <a:r>
              <a:rPr lang="en" sz="1740" dirty="0">
                <a:latin typeface="Arial"/>
                <a:ea typeface="Arial"/>
                <a:cs typeface="Arial"/>
                <a:sym typeface="Arial"/>
              </a:rPr>
              <a:t>: Allow Research by Marginalized Scholars to Change the Way You Teach </a:t>
            </a:r>
            <a:endParaRPr sz="1740" dirty="0">
              <a:latin typeface="Arial"/>
              <a:ea typeface="Arial"/>
              <a:cs typeface="Arial"/>
              <a:sym typeface="Arial"/>
            </a:endParaRPr>
          </a:p>
          <a:p>
            <a:pPr marL="0" lvl="0" indent="457200" algn="l" rtl="0">
              <a:lnSpc>
                <a:spcPct val="150000"/>
              </a:lnSpc>
              <a:spcBef>
                <a:spcPts val="0"/>
              </a:spcBef>
              <a:spcAft>
                <a:spcPts val="0"/>
              </a:spcAft>
              <a:buSzPts val="935"/>
              <a:buNone/>
            </a:pPr>
            <a:r>
              <a:rPr lang="en" sz="1740" u="sng" dirty="0">
                <a:latin typeface="Arial"/>
                <a:ea typeface="Arial"/>
                <a:cs typeface="Arial"/>
                <a:sym typeface="Arial"/>
              </a:rPr>
              <a:t>How</a:t>
            </a:r>
            <a:r>
              <a:rPr lang="en" sz="1740" dirty="0">
                <a:latin typeface="Arial"/>
                <a:ea typeface="Arial"/>
                <a:cs typeface="Arial"/>
                <a:sym typeface="Arial"/>
              </a:rPr>
              <a:t>: </a:t>
            </a:r>
            <a:r>
              <a:rPr lang="en" sz="1740" dirty="0"/>
              <a:t>C</a:t>
            </a:r>
            <a:r>
              <a:rPr lang="en" sz="1740" dirty="0">
                <a:latin typeface="Arial"/>
                <a:ea typeface="Arial"/>
                <a:cs typeface="Arial"/>
                <a:sym typeface="Arial"/>
              </a:rPr>
              <a:t>it</a:t>
            </a:r>
            <a:r>
              <a:rPr lang="en" sz="1740" dirty="0"/>
              <a:t>e More Marginalized Scholars (</a:t>
            </a:r>
            <a:r>
              <a:rPr lang="en" sz="1740" u="sng" dirty="0"/>
              <a:t>at least</a:t>
            </a:r>
            <a:r>
              <a:rPr lang="en" sz="1740" dirty="0"/>
              <a:t> half [yes, half] of your syllabus)</a:t>
            </a:r>
            <a:endParaRPr sz="1740" dirty="0">
              <a:latin typeface="Arial"/>
              <a:ea typeface="Arial"/>
              <a:cs typeface="Arial"/>
              <a:sym typeface="Arial"/>
            </a:endParaRPr>
          </a:p>
          <a:p>
            <a:pPr marL="0" lvl="0" indent="0" algn="l" rtl="0">
              <a:lnSpc>
                <a:spcPct val="150000"/>
              </a:lnSpc>
              <a:spcBef>
                <a:spcPts val="0"/>
              </a:spcBef>
              <a:spcAft>
                <a:spcPts val="0"/>
              </a:spcAft>
              <a:buSzPts val="935"/>
              <a:buNone/>
            </a:pPr>
            <a:r>
              <a:rPr lang="en" sz="1740" dirty="0">
                <a:solidFill>
                  <a:schemeClr val="dk1"/>
                </a:solidFill>
                <a:latin typeface="Arial"/>
                <a:ea typeface="Arial"/>
                <a:cs typeface="Arial"/>
                <a:sym typeface="Arial"/>
              </a:rPr>
              <a:t>Step Three</a:t>
            </a:r>
            <a:r>
              <a:rPr lang="en" sz="1740" dirty="0">
                <a:latin typeface="Arial"/>
                <a:ea typeface="Arial"/>
                <a:cs typeface="Arial"/>
                <a:sym typeface="Arial"/>
              </a:rPr>
              <a:t>: </a:t>
            </a:r>
            <a:r>
              <a:rPr lang="en" sz="1740" dirty="0"/>
              <a:t>Share</a:t>
            </a:r>
            <a:r>
              <a:rPr lang="en" sz="1740" dirty="0">
                <a:latin typeface="Arial"/>
                <a:ea typeface="Arial"/>
                <a:cs typeface="Arial"/>
                <a:sym typeface="Arial"/>
              </a:rPr>
              <a:t> Power </a:t>
            </a:r>
            <a:r>
              <a:rPr lang="en" sz="1740" dirty="0"/>
              <a:t>with Students in</a:t>
            </a:r>
            <a:r>
              <a:rPr lang="en" sz="1740" dirty="0">
                <a:latin typeface="Arial"/>
                <a:ea typeface="Arial"/>
                <a:cs typeface="Arial"/>
                <a:sym typeface="Arial"/>
              </a:rPr>
              <a:t> Your Class </a:t>
            </a:r>
            <a:endParaRPr sz="1740" dirty="0">
              <a:latin typeface="Arial"/>
              <a:ea typeface="Arial"/>
              <a:cs typeface="Arial"/>
              <a:sym typeface="Arial"/>
            </a:endParaRPr>
          </a:p>
          <a:p>
            <a:pPr marL="0" lvl="0" indent="457200" algn="l" rtl="0">
              <a:lnSpc>
                <a:spcPct val="150000"/>
              </a:lnSpc>
              <a:spcBef>
                <a:spcPts val="0"/>
              </a:spcBef>
              <a:spcAft>
                <a:spcPts val="0"/>
              </a:spcAft>
              <a:buSzPts val="935"/>
              <a:buNone/>
            </a:pPr>
            <a:r>
              <a:rPr lang="en" sz="1740" u="sng" dirty="0">
                <a:latin typeface="Arial"/>
                <a:ea typeface="Arial"/>
                <a:cs typeface="Arial"/>
                <a:sym typeface="Arial"/>
              </a:rPr>
              <a:t>How</a:t>
            </a:r>
            <a:r>
              <a:rPr lang="en" sz="1740" dirty="0">
                <a:latin typeface="Arial"/>
                <a:ea typeface="Arial"/>
                <a:cs typeface="Arial"/>
                <a:sym typeface="Arial"/>
              </a:rPr>
              <a:t>: </a:t>
            </a:r>
            <a:r>
              <a:rPr lang="en" sz="1740" dirty="0"/>
              <a:t>Let Students Choose Their Own Learning Objectives</a:t>
            </a:r>
            <a:endParaRPr sz="1740" dirty="0">
              <a:latin typeface="Arial"/>
              <a:ea typeface="Arial"/>
              <a:cs typeface="Arial"/>
              <a:sym typeface="Arial"/>
            </a:endParaRPr>
          </a:p>
          <a:p>
            <a:pPr marL="0" lvl="0" indent="0" algn="l" rtl="0">
              <a:lnSpc>
                <a:spcPct val="150000"/>
              </a:lnSpc>
              <a:spcBef>
                <a:spcPts val="0"/>
              </a:spcBef>
              <a:spcAft>
                <a:spcPts val="0"/>
              </a:spcAft>
              <a:buSzPts val="935"/>
              <a:buNone/>
            </a:pPr>
            <a:r>
              <a:rPr lang="en" sz="1740" dirty="0">
                <a:solidFill>
                  <a:schemeClr val="dk1"/>
                </a:solidFill>
                <a:latin typeface="Arial"/>
                <a:ea typeface="Arial"/>
                <a:cs typeface="Arial"/>
                <a:sym typeface="Arial"/>
              </a:rPr>
              <a:t>Step Four</a:t>
            </a:r>
            <a:r>
              <a:rPr lang="en" sz="1740" dirty="0">
                <a:latin typeface="Arial"/>
                <a:ea typeface="Arial"/>
                <a:cs typeface="Arial"/>
                <a:sym typeface="Arial"/>
              </a:rPr>
              <a:t>: </a:t>
            </a:r>
            <a:r>
              <a:rPr lang="en" sz="1740" dirty="0"/>
              <a:t>Give Up As Much Unequitable </a:t>
            </a:r>
            <a:r>
              <a:rPr lang="en" sz="1740" dirty="0">
                <a:latin typeface="Arial"/>
                <a:ea typeface="Arial"/>
                <a:cs typeface="Arial"/>
                <a:sym typeface="Arial"/>
              </a:rPr>
              <a:t>Power </a:t>
            </a:r>
            <a:r>
              <a:rPr lang="en" sz="1740" dirty="0"/>
              <a:t>As You Can</a:t>
            </a:r>
            <a:endParaRPr sz="1740" dirty="0">
              <a:latin typeface="Arial"/>
              <a:ea typeface="Arial"/>
              <a:cs typeface="Arial"/>
              <a:sym typeface="Arial"/>
            </a:endParaRPr>
          </a:p>
          <a:p>
            <a:pPr marL="0" lvl="0" indent="457200" algn="l" rtl="0">
              <a:lnSpc>
                <a:spcPct val="150000"/>
              </a:lnSpc>
              <a:spcBef>
                <a:spcPts val="0"/>
              </a:spcBef>
              <a:spcAft>
                <a:spcPts val="0"/>
              </a:spcAft>
              <a:buSzPts val="935"/>
              <a:buNone/>
            </a:pPr>
            <a:r>
              <a:rPr lang="en" sz="1740" u="sng" dirty="0">
                <a:latin typeface="Arial"/>
                <a:ea typeface="Arial"/>
                <a:cs typeface="Arial"/>
                <a:sym typeface="Arial"/>
              </a:rPr>
              <a:t>How</a:t>
            </a:r>
            <a:r>
              <a:rPr lang="en" sz="1740" dirty="0">
                <a:latin typeface="Arial"/>
                <a:ea typeface="Arial"/>
                <a:cs typeface="Arial"/>
                <a:sym typeface="Arial"/>
              </a:rPr>
              <a:t>: </a:t>
            </a:r>
            <a:r>
              <a:rPr lang="en" sz="1740" dirty="0"/>
              <a:t>Grade Students on Labor</a:t>
            </a:r>
            <a:endParaRPr sz="1740" dirty="0">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4"/>
        <p:cNvGrpSpPr/>
        <p:nvPr/>
      </p:nvGrpSpPr>
      <p:grpSpPr>
        <a:xfrm>
          <a:off x="0" y="0"/>
          <a:ext cx="0" cy="0"/>
          <a:chOff x="0" y="0"/>
          <a:chExt cx="0" cy="0"/>
        </a:xfrm>
      </p:grpSpPr>
      <p:sp>
        <p:nvSpPr>
          <p:cNvPr id="95" name="Google Shape;95;p19"/>
          <p:cNvSpPr txBox="1">
            <a:spLocks noGrp="1"/>
          </p:cNvSpPr>
          <p:nvPr>
            <p:ph type="title"/>
          </p:nvPr>
        </p:nvSpPr>
        <p:spPr>
          <a:xfrm>
            <a:off x="490250" y="526350"/>
            <a:ext cx="8340000" cy="4090800"/>
          </a:xfrm>
          <a:prstGeom prst="rect">
            <a:avLst/>
          </a:prstGeom>
        </p:spPr>
        <p:txBody>
          <a:bodyPr spcFirstLastPara="1" wrap="square" lIns="91425" tIns="91425" rIns="91425" bIns="91425" anchor="ctr" anchorCtr="0">
            <a:noAutofit/>
          </a:bodyPr>
          <a:lstStyle/>
          <a:p>
            <a:pPr marL="0" lvl="0" indent="0" algn="ctr" rtl="0">
              <a:lnSpc>
                <a:spcPct val="114000"/>
              </a:lnSpc>
              <a:spcBef>
                <a:spcPts val="0"/>
              </a:spcBef>
              <a:spcAft>
                <a:spcPts val="0"/>
              </a:spcAft>
              <a:buSzPts val="990"/>
              <a:buNone/>
            </a:pPr>
            <a:r>
              <a:rPr lang="en" sz="5220" dirty="0">
                <a:latin typeface="Alfa Slab One"/>
                <a:ea typeface="Alfa Slab One"/>
                <a:cs typeface="Alfa Slab One"/>
                <a:sym typeface="Alfa Slab One"/>
              </a:rPr>
              <a:t>If these four steps seem overwhelming,</a:t>
            </a:r>
            <a:br>
              <a:rPr lang="en" sz="5220" dirty="0">
                <a:latin typeface="Alfa Slab One"/>
                <a:ea typeface="Alfa Slab One"/>
                <a:cs typeface="Alfa Slab One"/>
                <a:sym typeface="Alfa Slab One"/>
              </a:rPr>
            </a:br>
            <a:r>
              <a:rPr lang="en" sz="5220" dirty="0">
                <a:latin typeface="Alfa Slab One"/>
                <a:ea typeface="Alfa Slab One"/>
                <a:cs typeface="Alfa Slab One"/>
                <a:sym typeface="Alfa Slab One"/>
              </a:rPr>
              <a:t>don’t panic.</a:t>
            </a:r>
            <a:endParaRPr sz="5220" dirty="0">
              <a:latin typeface="Alfa Slab One"/>
              <a:ea typeface="Alfa Slab One"/>
              <a:cs typeface="Alfa Slab One"/>
              <a:sym typeface="Alfa Slab One"/>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You don’t need to fix everything tomorrow</a:t>
            </a:r>
            <a:endParaRPr sz="3720"/>
          </a:p>
        </p:txBody>
      </p:sp>
      <p:sp>
        <p:nvSpPr>
          <p:cNvPr id="101" name="Google Shape;101;p20"/>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en" sz="2040" dirty="0"/>
              <a:t>Effective anti-bias and antiracist teaching requires long-term commitment. And it will take informed effort, which takes time. If you want an equitable classroom, you need to build an ongoing practice that you can expand as your understanding grows over time.</a:t>
            </a:r>
            <a:endParaRPr sz="2040" dirty="0"/>
          </a:p>
          <a:p>
            <a:pPr marL="0" lvl="0" indent="0" algn="l" rtl="0">
              <a:lnSpc>
                <a:spcPct val="115000"/>
              </a:lnSpc>
              <a:spcBef>
                <a:spcPts val="1200"/>
              </a:spcBef>
              <a:spcAft>
                <a:spcPts val="0"/>
              </a:spcAft>
              <a:buSzPts val="935"/>
              <a:buNone/>
            </a:pPr>
            <a:r>
              <a:rPr lang="en" sz="2040" dirty="0"/>
              <a:t>That said, no matter where you are in your approach to anti-bias and antiracist teaching, you’ll need to learn to talk about race and gender in your courses in order for your students to feel safe to address any problems they encounter. What problems, you ask?</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A scenario</a:t>
            </a:r>
            <a:endParaRPr sz="3720" dirty="0"/>
          </a:p>
        </p:txBody>
      </p:sp>
      <p:sp>
        <p:nvSpPr>
          <p:cNvPr id="113" name="Google Shape;113;p22"/>
          <p:cNvSpPr txBox="1">
            <a:spLocks noGrp="1"/>
          </p:cNvSpPr>
          <p:nvPr>
            <p:ph type="body" idx="1"/>
          </p:nvPr>
        </p:nvSpPr>
        <p:spPr>
          <a:xfrm>
            <a:off x="311700" y="1417800"/>
            <a:ext cx="8520600" cy="3853200"/>
          </a:xfrm>
          <a:prstGeom prst="rect">
            <a:avLst/>
          </a:prstGeom>
        </p:spPr>
        <p:txBody>
          <a:bodyPr spcFirstLastPara="1" wrap="square" lIns="91425" tIns="91425" rIns="91425" bIns="91425" anchor="t" anchorCtr="0">
            <a:noAutofit/>
          </a:bodyPr>
          <a:lstStyle/>
          <a:p>
            <a:pPr marL="0" lvl="0" indent="0">
              <a:buSzPts val="935"/>
              <a:buNone/>
            </a:pPr>
            <a:r>
              <a:rPr lang="en" sz="2040" dirty="0"/>
              <a:t>What happens when a young Black woman encounters racism in a college class? Do we expect that student to approach the instructor?</a:t>
            </a:r>
            <a:r>
              <a:rPr lang="en-US" sz="2040" dirty="0"/>
              <a:t> What if the instructor is the source of the racism? </a:t>
            </a:r>
          </a:p>
          <a:p>
            <a:pPr marL="0" lvl="0" indent="0" algn="l" rtl="0">
              <a:lnSpc>
                <a:spcPct val="115000"/>
              </a:lnSpc>
              <a:spcBef>
                <a:spcPts val="1200"/>
              </a:spcBef>
              <a:spcAft>
                <a:spcPts val="0"/>
              </a:spcAft>
              <a:buSzPts val="935"/>
              <a:buNone/>
            </a:pPr>
            <a:r>
              <a:rPr lang="en-US" sz="2040" dirty="0"/>
              <a:t>Over and above dealing with discrimination, the student now needs to worry that her teacher might grade her poorly if she speaks up, or that her teacher might grade her poorly either way.</a:t>
            </a:r>
          </a:p>
          <a:p>
            <a:pPr marL="0" lvl="0" indent="0" algn="l" rtl="0">
              <a:lnSpc>
                <a:spcPct val="115000"/>
              </a:lnSpc>
              <a:spcBef>
                <a:spcPts val="1200"/>
              </a:spcBef>
              <a:spcAft>
                <a:spcPts val="1200"/>
              </a:spcAft>
              <a:buSzPts val="935"/>
              <a:buNone/>
            </a:pPr>
            <a:r>
              <a:rPr lang="en" sz="2040" dirty="0"/>
              <a:t>That student suddenly has to solve 4-5 problems instead of simply showing up for class and learning with her classmates.</a:t>
            </a:r>
            <a:endParaRPr sz="204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Enter Anti-Bias and Antiracist Pedagogy</a:t>
            </a:r>
            <a:endParaRPr sz="3720" dirty="0"/>
          </a:p>
        </p:txBody>
      </p:sp>
      <p:sp>
        <p:nvSpPr>
          <p:cNvPr id="119" name="Google Shape;119;p23"/>
          <p:cNvSpPr txBox="1">
            <a:spLocks noGrp="1"/>
          </p:cNvSpPr>
          <p:nvPr>
            <p:ph type="body" idx="1"/>
          </p:nvPr>
        </p:nvSpPr>
        <p:spPr>
          <a:xfrm>
            <a:off x="311700" y="1417800"/>
            <a:ext cx="8520600" cy="3853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35"/>
              <a:buNone/>
            </a:pPr>
            <a:r>
              <a:rPr lang="en" sz="2040" dirty="0"/>
              <a:t>In most classrooms, for most teachers, that student would be out of luck.</a:t>
            </a:r>
            <a:endParaRPr sz="2040" dirty="0"/>
          </a:p>
          <a:p>
            <a:pPr marL="0" lvl="0" indent="0" algn="l" rtl="0">
              <a:lnSpc>
                <a:spcPct val="115000"/>
              </a:lnSpc>
              <a:spcBef>
                <a:spcPts val="1200"/>
              </a:spcBef>
              <a:spcAft>
                <a:spcPts val="0"/>
              </a:spcAft>
              <a:buSzPts val="935"/>
              <a:buNone/>
            </a:pPr>
            <a:r>
              <a:rPr lang="en" sz="2040" dirty="0"/>
              <a:t>But when teachers commit to addressing race and gender in their classes, especially when they talk about how discrimination happens in their fields of study, students feel safe and comfortable approaching that teacher with problems related to race and gender because they know these topics are already part of their ongoing class discussions.</a:t>
            </a:r>
            <a:endParaRPr sz="204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buSzPts val="990"/>
            </a:pPr>
            <a:r>
              <a:rPr lang="en" sz="3720" dirty="0"/>
              <a:t>Anti-Bias and Antiracist Pedagogy</a:t>
            </a:r>
            <a:endParaRPr sz="3720" dirty="0"/>
          </a:p>
        </p:txBody>
      </p:sp>
      <p:sp>
        <p:nvSpPr>
          <p:cNvPr id="125" name="Google Shape;125;p24"/>
          <p:cNvSpPr txBox="1">
            <a:spLocks noGrp="1"/>
          </p:cNvSpPr>
          <p:nvPr>
            <p:ph type="body" idx="1"/>
          </p:nvPr>
        </p:nvSpPr>
        <p:spPr>
          <a:xfrm>
            <a:off x="311700" y="1417800"/>
            <a:ext cx="8520600" cy="3853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US" sz="2040" dirty="0"/>
              <a:t>Studying anti-bias and antiracist pedagogy, especially in relation to your particular field, will make you more sensitive to the challenges students will face as they read for your class.</a:t>
            </a:r>
          </a:p>
          <a:p>
            <a:pPr marL="0" lvl="0" indent="0" algn="l" rtl="0">
              <a:spcBef>
                <a:spcPts val="0"/>
              </a:spcBef>
              <a:spcAft>
                <a:spcPts val="1200"/>
              </a:spcAft>
              <a:buSzPts val="935"/>
              <a:buNone/>
            </a:pPr>
            <a:r>
              <a:rPr lang="en-US" sz="2040" dirty="0"/>
              <a:t>Discriminatory reading and writing practices are </a:t>
            </a:r>
            <a:r>
              <a:rPr lang="en-US" sz="2040" i="1" dirty="0"/>
              <a:t>everywhere</a:t>
            </a:r>
            <a:r>
              <a:rPr lang="en-US" sz="2040" dirty="0"/>
              <a:t>. They’re the rules that make us think the default identity of every person is or should be white and male and wealthy and able-bodied and straight and cisgender and American and neurotypical.</a:t>
            </a:r>
          </a:p>
          <a:p>
            <a:pPr marL="0" lvl="0" indent="0" algn="l" rtl="0">
              <a:spcBef>
                <a:spcPts val="0"/>
              </a:spcBef>
              <a:spcAft>
                <a:spcPts val="1200"/>
              </a:spcAft>
              <a:buSzPts val="935"/>
              <a:buNone/>
            </a:pPr>
            <a:r>
              <a:rPr lang="en-US" sz="2040" dirty="0"/>
              <a:t>Many of us aren’t these things. You’ve taught students who aren’t these things. Equity can help them succeed in your class despite bias.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Land Acknowledgment</a:t>
            </a:r>
            <a:endParaRPr sz="3320" dirty="0"/>
          </a:p>
        </p:txBody>
      </p:sp>
      <p:sp>
        <p:nvSpPr>
          <p:cNvPr id="66" name="Google Shape;66;p14"/>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nSpc>
                <a:spcPct val="105000"/>
              </a:lnSpc>
              <a:spcAft>
                <a:spcPts val="1200"/>
              </a:spcAft>
              <a:buSzPts val="935"/>
              <a:buNone/>
            </a:pPr>
            <a:r>
              <a:rPr lang="en" sz="1800" dirty="0"/>
              <a:t>I live on ancestral territory lands of the </a:t>
            </a:r>
            <a:r>
              <a:rPr lang="en-US" sz="1800" dirty="0" err="1"/>
              <a:t>Kanienʼkehá꞉ka</a:t>
            </a:r>
            <a:r>
              <a:rPr lang="en-US" sz="1800" dirty="0"/>
              <a:t> (Mohawk) people and </a:t>
            </a:r>
            <a:r>
              <a:rPr lang="en-US" sz="1800" dirty="0" err="1"/>
              <a:t>Muhhekunneuw</a:t>
            </a:r>
            <a:r>
              <a:rPr lang="en-US" sz="1800" dirty="0"/>
              <a:t> (Mohican) people, </a:t>
            </a:r>
            <a:r>
              <a:rPr lang="en" sz="1800" dirty="0"/>
              <a:t>and teach at University at Albany SUNY, which is built on the ancestral lands of the people from the six nations that comprise the Haudenosaunee (Iroquois) confederacy.</a:t>
            </a:r>
          </a:p>
          <a:p>
            <a:pPr marL="0" lvl="0" indent="0" algn="l" rtl="0">
              <a:lnSpc>
                <a:spcPct val="105000"/>
              </a:lnSpc>
              <a:spcBef>
                <a:spcPts val="0"/>
              </a:spcBef>
              <a:spcAft>
                <a:spcPts val="1200"/>
              </a:spcAft>
              <a:buSzPts val="935"/>
              <a:buNone/>
            </a:pPr>
            <a:r>
              <a:rPr lang="en" sz="1800" dirty="0"/>
              <a:t>These Indigenous peoples were dispossessed of their land through a series of broken federal treaties that promised permanent residency elsewhere to them and their descendants.</a:t>
            </a:r>
          </a:p>
          <a:p>
            <a:pPr marL="0" lvl="0" indent="0" algn="l" rtl="0">
              <a:lnSpc>
                <a:spcPct val="105000"/>
              </a:lnSpc>
              <a:spcBef>
                <a:spcPts val="0"/>
              </a:spcBef>
              <a:spcAft>
                <a:spcPts val="1200"/>
              </a:spcAft>
              <a:buSzPts val="935"/>
              <a:buNone/>
            </a:pPr>
            <a:r>
              <a:rPr lang="en" sz="1800" dirty="0"/>
              <a:t>The best way we can honor those treaties, as settlers and descendants of settlers, is to support our local Indigenous neighbors in their ongoing fight against </a:t>
            </a:r>
            <a:r>
              <a:rPr lang="en" sz="1800" dirty="0" err="1"/>
              <a:t>furthe</a:t>
            </a:r>
            <a:r>
              <a:rPr lang="en-US" sz="1800" dirty="0"/>
              <a:t>r</a:t>
            </a:r>
            <a:r>
              <a:rPr lang="en" sz="1800" dirty="0"/>
              <a:t> dispossession and violence. Paying land taxes to Indigenous nations, and learning about Indigenous histories, also helps.</a:t>
            </a:r>
            <a:endParaRPr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490250" y="526350"/>
            <a:ext cx="8340000" cy="4090800"/>
          </a:xfrm>
          <a:prstGeom prst="rect">
            <a:avLst/>
          </a:prstGeom>
        </p:spPr>
        <p:txBody>
          <a:bodyPr spcFirstLastPara="1" wrap="square" lIns="91425" tIns="91425" rIns="91425" bIns="91425" anchor="ctr" anchorCtr="0">
            <a:noAutofit/>
          </a:bodyPr>
          <a:lstStyle/>
          <a:p>
            <a:pPr marL="0" lvl="0" indent="0" algn="ctr" rtl="0">
              <a:lnSpc>
                <a:spcPct val="114000"/>
              </a:lnSpc>
              <a:spcBef>
                <a:spcPts val="0"/>
              </a:spcBef>
              <a:spcAft>
                <a:spcPts val="0"/>
              </a:spcAft>
              <a:buSzPts val="990"/>
              <a:buNone/>
            </a:pPr>
            <a:r>
              <a:rPr lang="en-US" sz="5220" dirty="0">
                <a:latin typeface="Alfa Slab One"/>
                <a:ea typeface="Alfa Slab One"/>
                <a:cs typeface="Alfa Slab One"/>
                <a:sym typeface="Alfa Slab One"/>
              </a:rPr>
              <a:t>Okay…</a:t>
            </a:r>
            <a:br>
              <a:rPr lang="en-US" sz="5220" dirty="0">
                <a:latin typeface="Alfa Slab One"/>
                <a:ea typeface="Alfa Slab One"/>
                <a:cs typeface="Alfa Slab One"/>
                <a:sym typeface="Alfa Slab One"/>
              </a:rPr>
            </a:br>
            <a:r>
              <a:rPr lang="en-US" sz="5220" dirty="0">
                <a:latin typeface="Alfa Slab One"/>
                <a:ea typeface="Alfa Slab One"/>
                <a:cs typeface="Alfa Slab One"/>
                <a:sym typeface="Alfa Slab One"/>
              </a:rPr>
              <a:t>where do I start?</a:t>
            </a:r>
            <a:endParaRPr sz="5220" dirty="0">
              <a:latin typeface="Alfa Slab One"/>
              <a:ea typeface="Alfa Slab One"/>
              <a:cs typeface="Alfa Slab One"/>
              <a:sym typeface="Alfa Slab On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Start with Students’ Positionality</a:t>
            </a:r>
            <a:endParaRPr sz="3720"/>
          </a:p>
        </p:txBody>
      </p:sp>
      <p:sp>
        <p:nvSpPr>
          <p:cNvPr id="137" name="Google Shape;137;p26"/>
          <p:cNvSpPr txBox="1">
            <a:spLocks noGrp="1"/>
          </p:cNvSpPr>
          <p:nvPr>
            <p:ph type="body" idx="1"/>
          </p:nvPr>
        </p:nvSpPr>
        <p:spPr>
          <a:xfrm>
            <a:off x="311700" y="1417800"/>
            <a:ext cx="8520600" cy="380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 sz="2040" dirty="0"/>
              <a:t>Positionality is a person’s particular combination of </a:t>
            </a:r>
            <a:r>
              <a:rPr lang="en" sz="2040" u="sng" dirty="0"/>
              <a:t>self-determined </a:t>
            </a:r>
            <a:r>
              <a:rPr lang="en" sz="2040" dirty="0"/>
              <a:t>identities. We all have a set of identities that correspond with race, gender, ethnicity, class, sexuality, religion, nationality, ability, etc.</a:t>
            </a:r>
          </a:p>
          <a:p>
            <a:pPr marL="0" lvl="0" indent="0" algn="l" rtl="0">
              <a:lnSpc>
                <a:spcPct val="100000"/>
              </a:lnSpc>
              <a:spcBef>
                <a:spcPts val="0"/>
              </a:spcBef>
              <a:spcAft>
                <a:spcPts val="1200"/>
              </a:spcAft>
              <a:buSzPts val="935"/>
              <a:buNone/>
            </a:pPr>
            <a:r>
              <a:rPr lang="en" sz="2040" dirty="0"/>
              <a:t>But we’re more attached to some aspects of identity than others, and some of us feel disconnected from certain parts of our identities, even though they might seem “obvious” to other people.</a:t>
            </a:r>
          </a:p>
          <a:p>
            <a:pPr marL="0" lvl="0" indent="0" algn="l" rtl="0">
              <a:lnSpc>
                <a:spcPct val="100000"/>
              </a:lnSpc>
              <a:spcBef>
                <a:spcPts val="0"/>
              </a:spcBef>
              <a:spcAft>
                <a:spcPts val="1200"/>
              </a:spcAft>
              <a:buSzPts val="935"/>
              <a:buNone/>
            </a:pPr>
            <a:r>
              <a:rPr lang="en" sz="2040" dirty="0"/>
              <a:t>Example: I’m a light-skinned person of color. People sometimes think I’m white. Though I have European ancestry, I’ve never met my white relatives. So, I don’t identify as white. That’s confusing for some people, and a pain when they expect me to make it easier for them.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Students’ Positionality</a:t>
            </a:r>
            <a:endParaRPr sz="3720" dirty="0"/>
          </a:p>
        </p:txBody>
      </p:sp>
      <p:sp>
        <p:nvSpPr>
          <p:cNvPr id="143" name="Google Shape;143;p27"/>
          <p:cNvSpPr txBox="1">
            <a:spLocks noGrp="1"/>
          </p:cNvSpPr>
          <p:nvPr>
            <p:ph type="body" idx="1"/>
          </p:nvPr>
        </p:nvSpPr>
        <p:spPr>
          <a:xfrm>
            <a:off x="311700" y="1417800"/>
            <a:ext cx="8520600" cy="38040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 sz="2040" dirty="0"/>
              <a:t>For that reason—and a slew of others—be careful not to assume any aspect of a student’s identity.</a:t>
            </a:r>
          </a:p>
          <a:p>
            <a:pPr marL="0" lvl="0" indent="0" algn="l" rtl="0">
              <a:lnSpc>
                <a:spcPct val="100000"/>
              </a:lnSpc>
              <a:spcBef>
                <a:spcPts val="0"/>
              </a:spcBef>
              <a:spcAft>
                <a:spcPts val="1200"/>
              </a:spcAft>
              <a:buSzPts val="935"/>
              <a:buNone/>
            </a:pPr>
            <a:r>
              <a:rPr lang="en" sz="2040" dirty="0"/>
              <a:t>We can’t be absolutely certain of how anyone’s identities converge or how that convergence affects them.</a:t>
            </a:r>
          </a:p>
          <a:p>
            <a:pPr marL="0" lvl="0" indent="0" algn="l" rtl="0">
              <a:lnSpc>
                <a:spcPct val="100000"/>
              </a:lnSpc>
              <a:spcBef>
                <a:spcPts val="0"/>
              </a:spcBef>
              <a:spcAft>
                <a:spcPts val="1200"/>
              </a:spcAft>
              <a:buSzPts val="935"/>
              <a:buNone/>
            </a:pPr>
            <a:r>
              <a:rPr lang="en" sz="2040" dirty="0"/>
              <a:t>But we can make race and gender an open topic for discussion in our classrooms. You will likely feel uncomfortable if this is new for you. In fact, you will likely continue to feel uncomfortable in new ways even as you get used to having these discussions.</a:t>
            </a:r>
          </a:p>
          <a:p>
            <a:pPr marL="0" lvl="0" indent="0" algn="l" rtl="0">
              <a:lnSpc>
                <a:spcPct val="100000"/>
              </a:lnSpc>
              <a:spcBef>
                <a:spcPts val="0"/>
              </a:spcBef>
              <a:spcAft>
                <a:spcPts val="1200"/>
              </a:spcAft>
              <a:buSzPts val="935"/>
              <a:buNone/>
            </a:pPr>
            <a:r>
              <a:rPr lang="en" sz="2040" dirty="0"/>
              <a:t>You’re in a powerful position if you’ve never considered these issues.</a:t>
            </a:r>
            <a:endParaRPr sz="204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Teachers’ Positionality</a:t>
            </a:r>
            <a:endParaRPr sz="3720" dirty="0"/>
          </a:p>
        </p:txBody>
      </p:sp>
      <p:sp>
        <p:nvSpPr>
          <p:cNvPr id="149" name="Google Shape;149;p28"/>
          <p:cNvSpPr txBox="1">
            <a:spLocks noGrp="1"/>
          </p:cNvSpPr>
          <p:nvPr>
            <p:ph type="body" idx="1"/>
          </p:nvPr>
        </p:nvSpPr>
        <p:spPr>
          <a:xfrm>
            <a:off x="311700" y="1417800"/>
            <a:ext cx="8520600" cy="38040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en" sz="2040" dirty="0"/>
              <a:t>Speaking of your position, even if we don’t know for sure how students identify, we can ascertain certain differences based on our roles as teachers.</a:t>
            </a:r>
            <a:endParaRPr sz="2040" dirty="0"/>
          </a:p>
          <a:p>
            <a:pPr marL="0" lvl="0" indent="0" algn="l" rtl="0">
              <a:lnSpc>
                <a:spcPct val="115000"/>
              </a:lnSpc>
              <a:spcBef>
                <a:spcPts val="1200"/>
              </a:spcBef>
              <a:spcAft>
                <a:spcPts val="0"/>
              </a:spcAft>
              <a:buSzPts val="935"/>
              <a:buNone/>
            </a:pPr>
            <a:r>
              <a:rPr lang="en" sz="2040" dirty="0"/>
              <a:t>As I implied earlier, teachers have more power in the university than students do. Therefore, students behave differently around us than they do around their classmates.</a:t>
            </a:r>
            <a:endParaRPr sz="2040" dirty="0"/>
          </a:p>
          <a:p>
            <a:pPr marL="0" lvl="0" indent="0" algn="l" rtl="0">
              <a:lnSpc>
                <a:spcPct val="115000"/>
              </a:lnSpc>
              <a:spcBef>
                <a:spcPts val="1200"/>
              </a:spcBef>
              <a:spcAft>
                <a:spcPts val="1200"/>
              </a:spcAft>
              <a:buSzPts val="935"/>
              <a:buNone/>
            </a:pPr>
            <a:r>
              <a:rPr lang="en" sz="2040" dirty="0"/>
              <a:t>Now, let’s apply a student’s specific positionality to that power differential.</a:t>
            </a:r>
            <a:endParaRPr sz="204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My Positionality</a:t>
            </a:r>
            <a:endParaRPr sz="3720"/>
          </a:p>
        </p:txBody>
      </p:sp>
      <p:sp>
        <p:nvSpPr>
          <p:cNvPr id="155" name="Google Shape;155;p29"/>
          <p:cNvSpPr txBox="1">
            <a:spLocks noGrp="1"/>
          </p:cNvSpPr>
          <p:nvPr>
            <p:ph type="body" idx="1"/>
          </p:nvPr>
        </p:nvSpPr>
        <p:spPr>
          <a:xfrm>
            <a:off x="311700" y="1417800"/>
            <a:ext cx="8520600" cy="37929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935"/>
              <a:buNone/>
            </a:pPr>
            <a:r>
              <a:rPr lang="en" sz="2040" dirty="0"/>
              <a:t>I’m a genderfluid multiracial queer Arab-American doctoral candidate in the English department at the University at Albany. </a:t>
            </a:r>
            <a:endParaRPr sz="2040" dirty="0"/>
          </a:p>
          <a:p>
            <a:pPr marL="0" lvl="0" indent="0" algn="l" rtl="0">
              <a:lnSpc>
                <a:spcPct val="115000"/>
              </a:lnSpc>
              <a:spcBef>
                <a:spcPts val="1200"/>
              </a:spcBef>
              <a:spcAft>
                <a:spcPts val="0"/>
              </a:spcAft>
              <a:buSzPts val="935"/>
              <a:buNone/>
            </a:pPr>
            <a:r>
              <a:rPr lang="en" sz="2040" dirty="0"/>
              <a:t>I mention these aspects of my identity because they influence how I see the world, but also because positionality affects how students </a:t>
            </a:r>
            <a:r>
              <a:rPr lang="en" sz="2040" dirty="0" err="1"/>
              <a:t>approa</a:t>
            </a:r>
            <a:r>
              <a:rPr lang="en-US" sz="2040" dirty="0"/>
              <a:t>c</a:t>
            </a:r>
            <a:r>
              <a:rPr lang="en" sz="2040" dirty="0"/>
              <a:t>h teachers in the classroom.</a:t>
            </a:r>
            <a:endParaRPr sz="2040" dirty="0"/>
          </a:p>
          <a:p>
            <a:pPr marL="0" lvl="0" indent="0" algn="l" rtl="0">
              <a:lnSpc>
                <a:spcPct val="115000"/>
              </a:lnSpc>
              <a:spcBef>
                <a:spcPts val="1200"/>
              </a:spcBef>
              <a:spcAft>
                <a:spcPts val="1200"/>
              </a:spcAft>
              <a:buSzPts val="935"/>
              <a:buNone/>
            </a:pPr>
            <a:r>
              <a:rPr lang="en" sz="2040" dirty="0"/>
              <a:t>So, based on my positionality </a:t>
            </a:r>
            <a:r>
              <a:rPr lang="en" sz="2040" i="1" u="sng" dirty="0"/>
              <a:t>and</a:t>
            </a:r>
            <a:r>
              <a:rPr lang="en" sz="2040" dirty="0"/>
              <a:t> yours, if I were a student in one of your classes, I might need to do some mental calisthenics to figure out how you see the world, and, more important, how your view affects your teaching, and how I can see your view to be successful in your class.</a:t>
            </a:r>
            <a:endParaRPr sz="204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3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Sounds like a lot of work, right?</a:t>
            </a:r>
            <a:endParaRPr sz="3720" dirty="0"/>
          </a:p>
        </p:txBody>
      </p:sp>
      <p:sp>
        <p:nvSpPr>
          <p:cNvPr id="161" name="Google Shape;161;p30"/>
          <p:cNvSpPr txBox="1">
            <a:spLocks noGrp="1"/>
          </p:cNvSpPr>
          <p:nvPr>
            <p:ph type="body" idx="1"/>
          </p:nvPr>
        </p:nvSpPr>
        <p:spPr>
          <a:xfrm>
            <a:off x="311700" y="1417800"/>
            <a:ext cx="8520600" cy="37929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en" sz="2040" dirty="0"/>
              <a:t>We expect students to perform these calisthenics in all of their classes, and since most professors are white, cisgender, straight, and able-bodied, that means white cisgender straight able-bodied students have an advantage in tapping into the cultural expectations that many professors use when teaching.</a:t>
            </a:r>
            <a:endParaRPr sz="2040" dirty="0"/>
          </a:p>
          <a:p>
            <a:pPr marL="0" lvl="0" indent="0" algn="l" rtl="0">
              <a:lnSpc>
                <a:spcPct val="115000"/>
              </a:lnSpc>
              <a:spcBef>
                <a:spcPts val="1200"/>
              </a:spcBef>
              <a:spcAft>
                <a:spcPts val="1200"/>
              </a:spcAft>
              <a:buSzPts val="935"/>
              <a:buNone/>
            </a:pPr>
            <a:r>
              <a:rPr lang="en" sz="2040" dirty="0"/>
              <a:t>These expectations are and are not our fault. Even before we teach our first class, we inherit other people’s biases. Our family members’, our friends’, and when it comes to education, the biases we value most, we learn from our teachers.</a:t>
            </a:r>
            <a:endParaRPr sz="204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65"/>
        <p:cNvGrpSpPr/>
        <p:nvPr/>
      </p:nvGrpSpPr>
      <p:grpSpPr>
        <a:xfrm>
          <a:off x="0" y="0"/>
          <a:ext cx="0" cy="0"/>
          <a:chOff x="0" y="0"/>
          <a:chExt cx="0" cy="0"/>
        </a:xfrm>
      </p:grpSpPr>
      <p:sp>
        <p:nvSpPr>
          <p:cNvPr id="166" name="Google Shape;166;p31"/>
          <p:cNvSpPr txBox="1">
            <a:spLocks noGrp="1"/>
          </p:cNvSpPr>
          <p:nvPr>
            <p:ph type="title"/>
          </p:nvPr>
        </p:nvSpPr>
        <p:spPr>
          <a:xfrm>
            <a:off x="490250" y="526350"/>
            <a:ext cx="8340000" cy="40908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0"/>
              </a:spcAft>
              <a:buSzPts val="990"/>
              <a:buNone/>
            </a:pPr>
            <a:r>
              <a:rPr lang="en" sz="5220">
                <a:latin typeface="Alfa Slab One"/>
                <a:ea typeface="Alfa Slab One"/>
                <a:cs typeface="Alfa Slab One"/>
                <a:sym typeface="Alfa Slab One"/>
              </a:rPr>
              <a:t>A brief history lesson on racial bias</a:t>
            </a:r>
            <a:endParaRPr sz="5220">
              <a:latin typeface="Alfa Slab One"/>
              <a:ea typeface="Alfa Slab One"/>
              <a:cs typeface="Alfa Slab One"/>
              <a:sym typeface="Alfa Slab One"/>
            </a:endParaRPr>
          </a:p>
          <a:p>
            <a:pPr marL="0" lvl="0" indent="0" algn="ctr" rtl="0">
              <a:lnSpc>
                <a:spcPct val="115000"/>
              </a:lnSpc>
              <a:spcBef>
                <a:spcPts val="0"/>
              </a:spcBef>
              <a:spcAft>
                <a:spcPts val="0"/>
              </a:spcAft>
              <a:buSzPts val="990"/>
              <a:buNone/>
            </a:pPr>
            <a:r>
              <a:rPr lang="en" sz="5220">
                <a:latin typeface="Alfa Slab One"/>
                <a:ea typeface="Alfa Slab One"/>
                <a:cs typeface="Alfa Slab One"/>
                <a:sym typeface="Alfa Slab One"/>
              </a:rPr>
              <a:t>in education</a:t>
            </a:r>
            <a:endParaRPr sz="5220">
              <a:latin typeface="Alfa Slab One"/>
              <a:ea typeface="Alfa Slab One"/>
              <a:cs typeface="Alfa Slab One"/>
              <a:sym typeface="Alfa Slab On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2" name="Google Shape;172;p3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Quick Lesson on Racial Bias in Schools</a:t>
            </a:r>
            <a:endParaRPr sz="3720"/>
          </a:p>
        </p:txBody>
      </p:sp>
      <p:sp>
        <p:nvSpPr>
          <p:cNvPr id="171" name="Google Shape;171;p32"/>
          <p:cNvSpPr txBox="1">
            <a:spLocks noGrp="1"/>
          </p:cNvSpPr>
          <p:nvPr>
            <p:ph type="body" idx="1"/>
          </p:nvPr>
        </p:nvSpPr>
        <p:spPr>
          <a:xfrm>
            <a:off x="311700" y="1417800"/>
            <a:ext cx="8520600" cy="3823800"/>
          </a:xfrm>
          <a:prstGeom prst="rect">
            <a:avLst/>
          </a:prstGeom>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935"/>
              <a:buNone/>
            </a:pPr>
            <a:r>
              <a:rPr lang="en" sz="2040" dirty="0"/>
              <a:t>We have decades of research about racial inequity in education. Not to be confused with inequality, inequity means unfairness. It’s baked into the bread we feed to kids in public school cafeterias across the country. </a:t>
            </a:r>
            <a:endParaRPr sz="2040" dirty="0"/>
          </a:p>
          <a:p>
            <a:pPr marL="0" lvl="0" indent="0" algn="l" rtl="0">
              <a:lnSpc>
                <a:spcPct val="115000"/>
              </a:lnSpc>
              <a:spcBef>
                <a:spcPts val="1200"/>
              </a:spcBef>
              <a:spcAft>
                <a:spcPts val="0"/>
              </a:spcAft>
              <a:buSzPts val="935"/>
              <a:buNone/>
            </a:pPr>
            <a:r>
              <a:rPr lang="en" sz="2040" dirty="0"/>
              <a:t>Black students are regularly dismissed by teachers of all races.</a:t>
            </a:r>
            <a:endParaRPr sz="2040" dirty="0"/>
          </a:p>
          <a:p>
            <a:pPr marL="0" lvl="0" indent="0" algn="l" rtl="0">
              <a:lnSpc>
                <a:spcPct val="115000"/>
              </a:lnSpc>
              <a:spcBef>
                <a:spcPts val="1200"/>
              </a:spcBef>
              <a:spcAft>
                <a:spcPts val="1200"/>
              </a:spcAft>
              <a:buSzPts val="935"/>
              <a:buNone/>
            </a:pPr>
            <a:r>
              <a:rPr lang="en" sz="2040" dirty="0"/>
              <a:t>Students who’ve learned to assimilate in the classroom, especially students who codeswitch from Global </a:t>
            </a:r>
            <a:r>
              <a:rPr lang="en" sz="2040" dirty="0" err="1"/>
              <a:t>Englishes</a:t>
            </a:r>
            <a:r>
              <a:rPr lang="en" sz="2040" dirty="0"/>
              <a:t> (GE) to Edited American English tend to perform better in class. GE include everything from African American English to Spanglish to Creole to the </a:t>
            </a:r>
            <a:r>
              <a:rPr lang="en" sz="2040" dirty="0" err="1"/>
              <a:t>Englishes</a:t>
            </a:r>
            <a:r>
              <a:rPr lang="en" sz="2040" dirty="0"/>
              <a:t> spoken in grammar schools in Asian countries and the Pacific Islands.</a:t>
            </a:r>
            <a:endParaRPr sz="2040" dirty="0"/>
          </a:p>
        </p:txBody>
      </p:sp>
      <p:sp>
        <p:nvSpPr>
          <p:cNvPr id="4" name="Google Shape;269;p48">
            <a:extLst>
              <a:ext uri="{FF2B5EF4-FFF2-40B4-BE49-F238E27FC236}">
                <a16:creationId xmlns:a16="http://schemas.microsoft.com/office/drawing/2014/main" id="{ACF32DE0-EF2C-AE45-A241-3BA13EDE8A4E}"/>
              </a:ext>
            </a:extLst>
          </p:cNvPr>
          <p:cNvSpPr txBox="1"/>
          <p:nvPr/>
        </p:nvSpPr>
        <p:spPr>
          <a:xfrm>
            <a:off x="962526" y="145675"/>
            <a:ext cx="8102849"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Sources:</a:t>
            </a:r>
            <a:r>
              <a:rPr lang="en" sz="1100" i="1" dirty="0">
                <a:latin typeface="Lato"/>
                <a:ea typeface="Lato"/>
                <a:cs typeface="Lato"/>
                <a:sym typeface="Lato"/>
              </a:rPr>
              <a:t> Dialect Diversity in America</a:t>
            </a:r>
            <a:r>
              <a:rPr lang="en" sz="1100" dirty="0">
                <a:latin typeface="Lato"/>
                <a:ea typeface="Lato"/>
                <a:cs typeface="Lato"/>
                <a:sym typeface="Lato"/>
              </a:rPr>
              <a:t>. William </a:t>
            </a:r>
            <a:r>
              <a:rPr lang="en" sz="1100" dirty="0" err="1">
                <a:latin typeface="Lato"/>
                <a:ea typeface="Lato"/>
                <a:cs typeface="Lato"/>
                <a:sym typeface="Lato"/>
              </a:rPr>
              <a:t>Labov</a:t>
            </a:r>
            <a:r>
              <a:rPr lang="en" sz="1100" dirty="0">
                <a:latin typeface="Lato"/>
                <a:ea typeface="Lato"/>
                <a:cs typeface="Lato"/>
                <a:sym typeface="Lato"/>
              </a:rPr>
              <a:t>; </a:t>
            </a:r>
            <a:r>
              <a:rPr lang="en" sz="1100" i="1" dirty="0">
                <a:latin typeface="Lato"/>
                <a:ea typeface="Lato"/>
                <a:cs typeface="Lato"/>
                <a:sym typeface="Lato"/>
              </a:rPr>
              <a:t>Talking and Testifying</a:t>
            </a:r>
            <a:r>
              <a:rPr lang="en" sz="1100" dirty="0">
                <a:latin typeface="Lato"/>
                <a:ea typeface="Lato"/>
                <a:cs typeface="Lato"/>
                <a:sym typeface="Lato"/>
              </a:rPr>
              <a:t>. Geneva Smitherman. </a:t>
            </a:r>
            <a:r>
              <a:rPr lang="en" sz="1100" i="1" dirty="0" err="1">
                <a:latin typeface="Lato"/>
                <a:ea typeface="Lato"/>
                <a:cs typeface="Lato"/>
                <a:sym typeface="Lato"/>
              </a:rPr>
              <a:t>Raciolinguistics</a:t>
            </a:r>
            <a:r>
              <a:rPr lang="en" sz="1100" dirty="0">
                <a:latin typeface="Lato"/>
                <a:ea typeface="Lato"/>
                <a:cs typeface="Lato"/>
                <a:sym typeface="Lato"/>
              </a:rPr>
              <a:t>. H. </a:t>
            </a:r>
            <a:r>
              <a:rPr lang="en" sz="1100" dirty="0" err="1">
                <a:latin typeface="Lato"/>
                <a:ea typeface="Lato"/>
                <a:cs typeface="Lato"/>
                <a:sym typeface="Lato"/>
              </a:rPr>
              <a:t>Samy</a:t>
            </a:r>
            <a:r>
              <a:rPr lang="en" sz="1100" dirty="0">
                <a:latin typeface="Lato"/>
                <a:ea typeface="Lato"/>
                <a:cs typeface="Lato"/>
                <a:sym typeface="Lato"/>
              </a:rPr>
              <a:t> Alim, et al.</a:t>
            </a:r>
            <a:endParaRPr sz="1100" dirty="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8" name="Google Shape;178;p33"/>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Example of Racial Bias in Schools</a:t>
            </a:r>
            <a:endParaRPr sz="3720" dirty="0"/>
          </a:p>
        </p:txBody>
      </p:sp>
      <p:sp>
        <p:nvSpPr>
          <p:cNvPr id="177" name="Google Shape;177;p33"/>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en" sz="2040" dirty="0"/>
              <a:t>Of course, students are more than the languages they speak and their ascribed racial identities, but racialized students face multiple sources of discrimination.</a:t>
            </a:r>
            <a:endParaRPr sz="2040" dirty="0"/>
          </a:p>
          <a:p>
            <a:pPr marL="0" lvl="0" indent="0" algn="l" rtl="0">
              <a:lnSpc>
                <a:spcPct val="115000"/>
              </a:lnSpc>
              <a:spcBef>
                <a:spcPts val="1200"/>
              </a:spcBef>
              <a:spcAft>
                <a:spcPts val="1200"/>
              </a:spcAft>
              <a:buSzPts val="935"/>
              <a:buNone/>
            </a:pPr>
            <a:r>
              <a:rPr lang="en" sz="2040" u="sng" dirty="0"/>
              <a:t>An example</a:t>
            </a:r>
            <a:r>
              <a:rPr lang="en" sz="2040" dirty="0"/>
              <a:t>:</a:t>
            </a:r>
            <a:br>
              <a:rPr lang="en" sz="2040" dirty="0"/>
            </a:br>
            <a:r>
              <a:rPr lang="en" sz="2040" dirty="0"/>
              <a:t>Public schools in the U.S. are funded by property taxes, so a school’s budget depends on the cost of the homes in the neighborhoods where the students live. This practice disadvantages students who live in low-income neighborhoods.</a:t>
            </a:r>
            <a:endParaRPr sz="204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Redlining</a:t>
            </a:r>
            <a:endParaRPr sz="3720" dirty="0"/>
          </a:p>
        </p:txBody>
      </p:sp>
      <p:sp>
        <p:nvSpPr>
          <p:cNvPr id="183" name="Google Shape;183;p34"/>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Autofit/>
          </a:bodyPr>
          <a:lstStyle/>
          <a:p>
            <a:pPr marL="0" lvl="0" indent="0">
              <a:spcAft>
                <a:spcPts val="1200"/>
              </a:spcAft>
              <a:buSzPts val="935"/>
              <a:buNone/>
            </a:pPr>
            <a:r>
              <a:rPr lang="en-US" sz="2040" dirty="0"/>
              <a:t>But neighborhoods’ income level in the U.S. have long been racialized.</a:t>
            </a:r>
          </a:p>
          <a:p>
            <a:pPr marL="0" lvl="0" indent="0">
              <a:spcAft>
                <a:spcPts val="1200"/>
              </a:spcAft>
              <a:buSzPts val="935"/>
              <a:buNone/>
            </a:pPr>
            <a:r>
              <a:rPr lang="en-US" sz="2040" dirty="0"/>
              <a:t>Redlining, a racially discriminatory practice introduced after the Civil War, and supported by federal legislation from 1934-1968, made it legal for bankers to refuse to grant mortgages or any bank loan to repair or renovate residential property in a neighborhood where “non-Caucasian” people lived.</a:t>
            </a:r>
          </a:p>
          <a:p>
            <a:pPr marL="0" lvl="0" indent="0" algn="l" rtl="0">
              <a:lnSpc>
                <a:spcPct val="115000"/>
              </a:lnSpc>
              <a:spcBef>
                <a:spcPts val="0"/>
              </a:spcBef>
              <a:spcAft>
                <a:spcPts val="1200"/>
              </a:spcAft>
              <a:buSzPts val="935"/>
              <a:buNone/>
            </a:pPr>
            <a:endParaRPr sz="2040" dirty="0"/>
          </a:p>
        </p:txBody>
      </p:sp>
      <p:sp>
        <p:nvSpPr>
          <p:cNvPr id="4" name="Google Shape;269;p48">
            <a:extLst>
              <a:ext uri="{FF2B5EF4-FFF2-40B4-BE49-F238E27FC236}">
                <a16:creationId xmlns:a16="http://schemas.microsoft.com/office/drawing/2014/main" id="{4C633706-6C9F-3B4D-B6CD-C1466BD39042}"/>
              </a:ext>
            </a:extLst>
          </p:cNvPr>
          <p:cNvSpPr txBox="1"/>
          <p:nvPr/>
        </p:nvSpPr>
        <p:spPr>
          <a:xfrm>
            <a:off x="1379621" y="145675"/>
            <a:ext cx="7685754"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Source:</a:t>
            </a:r>
            <a:r>
              <a:rPr lang="en" sz="1100" i="1" dirty="0">
                <a:latin typeface="Lato"/>
                <a:ea typeface="Lato"/>
                <a:cs typeface="Lato"/>
                <a:sym typeface="Lato"/>
              </a:rPr>
              <a:t> Why Are All the Black Kids Sitting Together in the Cafeteria?: And Other Conversations about Race</a:t>
            </a:r>
            <a:r>
              <a:rPr lang="en" sz="1100" dirty="0">
                <a:latin typeface="Lato"/>
                <a:ea typeface="Lato"/>
                <a:cs typeface="Lato"/>
                <a:sym typeface="Lato"/>
              </a:rPr>
              <a:t>. Beverly Daniel Tatum.</a:t>
            </a:r>
            <a:endParaRPr sz="1100" dirty="0">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An intro and my research</a:t>
            </a:r>
            <a:endParaRPr sz="3320" dirty="0"/>
          </a:p>
        </p:txBody>
      </p:sp>
      <p:sp>
        <p:nvSpPr>
          <p:cNvPr id="66" name="Google Shape;66;p14"/>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35"/>
              <a:buNone/>
            </a:pPr>
            <a:r>
              <a:rPr lang="en" sz="2040" dirty="0"/>
              <a:t>I teach writing classes focused on anti-bias and antiracist literacy practices. Specifically, I teach students how to write about race and gender in a nondiscriminatory way. I use two theoretical lenses in class (and in this presentation!) to accomplish that goal:</a:t>
            </a:r>
          </a:p>
          <a:p>
            <a:pPr marL="800100" lvl="1" indent="-342900">
              <a:spcAft>
                <a:spcPts val="600"/>
              </a:spcAft>
              <a:buSzPts val="935"/>
            </a:pPr>
            <a:r>
              <a:rPr lang="en" sz="2000" dirty="0"/>
              <a:t>Black Feminist Rhetoric (centers the experiences of Black people, especially women and gender-nonconforming people)</a:t>
            </a:r>
          </a:p>
          <a:p>
            <a:pPr marL="800100" lvl="1" indent="-342900">
              <a:spcAft>
                <a:spcPts val="600"/>
              </a:spcAft>
              <a:buSzPts val="935"/>
            </a:pPr>
            <a:r>
              <a:rPr lang="en" sz="2000" dirty="0"/>
              <a:t>Indigenous Feminisms (often </a:t>
            </a:r>
            <a:r>
              <a:rPr lang="en" sz="2000" dirty="0" err="1"/>
              <a:t>Mvskoke</a:t>
            </a:r>
            <a:r>
              <a:rPr lang="en" sz="2000" dirty="0"/>
              <a:t>, my ancestry)</a:t>
            </a:r>
          </a:p>
        </p:txBody>
      </p:sp>
    </p:spTree>
    <p:extLst>
      <p:ext uri="{BB962C8B-B14F-4D97-AF65-F5344CB8AC3E}">
        <p14:creationId xmlns:p14="http://schemas.microsoft.com/office/powerpoint/2010/main" val="3092670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4" name="Google Shape;184;p3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White Advantage in Education</a:t>
            </a:r>
            <a:endParaRPr sz="3720"/>
          </a:p>
        </p:txBody>
      </p:sp>
      <p:sp>
        <p:nvSpPr>
          <p:cNvPr id="183" name="Google Shape;183;p34"/>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35"/>
              <a:buNone/>
            </a:pPr>
            <a:r>
              <a:rPr lang="en" sz="2040" dirty="0"/>
              <a:t>These neighborhoods were bordered in red on maps that bankers would reference to approve or reject loan applications, depending on the applicant.</a:t>
            </a:r>
          </a:p>
          <a:p>
            <a:pPr marL="0" lvl="0" indent="0" algn="l" rtl="0">
              <a:lnSpc>
                <a:spcPct val="115000"/>
              </a:lnSpc>
              <a:spcBef>
                <a:spcPts val="0"/>
              </a:spcBef>
              <a:spcAft>
                <a:spcPts val="1200"/>
              </a:spcAft>
              <a:buSzPts val="935"/>
              <a:buNone/>
            </a:pPr>
            <a:r>
              <a:rPr lang="en" sz="2040" dirty="0"/>
              <a:t>Even a white applicant trying to buy a house in a redlined neighborhood would be rejected.</a:t>
            </a:r>
          </a:p>
          <a:p>
            <a:pPr marL="0" indent="0">
              <a:spcAft>
                <a:spcPts val="1200"/>
              </a:spcAft>
              <a:buSzPts val="935"/>
              <a:buNone/>
            </a:pPr>
            <a:r>
              <a:rPr lang="en-US" sz="2040" dirty="0"/>
              <a:t>Although redlining has been outlawed, its effects still harm Black students.</a:t>
            </a:r>
          </a:p>
        </p:txBody>
      </p:sp>
      <p:sp>
        <p:nvSpPr>
          <p:cNvPr id="4" name="Google Shape;269;p48">
            <a:extLst>
              <a:ext uri="{FF2B5EF4-FFF2-40B4-BE49-F238E27FC236}">
                <a16:creationId xmlns:a16="http://schemas.microsoft.com/office/drawing/2014/main" id="{C6436FD1-5650-E54F-AFCC-C2CD9335774A}"/>
              </a:ext>
            </a:extLst>
          </p:cNvPr>
          <p:cNvSpPr txBox="1"/>
          <p:nvPr/>
        </p:nvSpPr>
        <p:spPr>
          <a:xfrm>
            <a:off x="1379621" y="145675"/>
            <a:ext cx="7685754" cy="35391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Source:</a:t>
            </a:r>
            <a:r>
              <a:rPr lang="en" sz="1100" i="1" dirty="0">
                <a:latin typeface="Lato"/>
                <a:ea typeface="Lato"/>
                <a:cs typeface="Lato"/>
                <a:sym typeface="Lato"/>
              </a:rPr>
              <a:t> Why Are All the Black Kids Sitting Together in the Cafeteria?: And Other Conversations about Race</a:t>
            </a:r>
            <a:r>
              <a:rPr lang="en" sz="1100" dirty="0">
                <a:latin typeface="Lato"/>
                <a:ea typeface="Lato"/>
                <a:cs typeface="Lato"/>
                <a:sym typeface="Lato"/>
              </a:rPr>
              <a:t>. Beverly Daniel Tatum.</a:t>
            </a:r>
            <a:endParaRPr sz="1100" dirty="0">
              <a:latin typeface="Lato"/>
              <a:ea typeface="Lato"/>
              <a:cs typeface="Lato"/>
              <a:sym typeface="Lato"/>
            </a:endParaRPr>
          </a:p>
        </p:txBody>
      </p:sp>
    </p:spTree>
    <p:extLst>
      <p:ext uri="{BB962C8B-B14F-4D97-AF65-F5344CB8AC3E}">
        <p14:creationId xmlns:p14="http://schemas.microsoft.com/office/powerpoint/2010/main" val="6195602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0" name="Google Shape;190;p3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The Long-Term Effects of Redlining</a:t>
            </a:r>
            <a:endParaRPr sz="3720" dirty="0"/>
          </a:p>
        </p:txBody>
      </p:sp>
      <p:sp>
        <p:nvSpPr>
          <p:cNvPr id="189" name="Google Shape;189;p35"/>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Autofit/>
          </a:bodyPr>
          <a:lstStyle/>
          <a:p>
            <a:pPr marL="0" lvl="0" indent="0" algn="l" rtl="0">
              <a:lnSpc>
                <a:spcPct val="115000"/>
              </a:lnSpc>
              <a:spcAft>
                <a:spcPts val="1200"/>
              </a:spcAft>
              <a:buSzPts val="935"/>
              <a:buNone/>
            </a:pPr>
            <a:r>
              <a:rPr lang="en" sz="2000" dirty="0"/>
              <a:t>Because of redlining, we still have a persistent racial wealth gap between Black families and white families today. Segregated neighborhoods result in segregated schools. White students from affluent neighborhoods have more material resources in public schools than students of color from low-income neighborhoods in public sources.</a:t>
            </a:r>
            <a:endParaRPr sz="2000" dirty="0"/>
          </a:p>
          <a:p>
            <a:pPr marL="0" lvl="0" indent="0" algn="l" rtl="0">
              <a:lnSpc>
                <a:spcPct val="115000"/>
              </a:lnSpc>
              <a:spcAft>
                <a:spcPts val="1200"/>
              </a:spcAft>
              <a:buSzPts val="935"/>
              <a:buNone/>
            </a:pPr>
            <a:r>
              <a:rPr lang="en" sz="2000" dirty="0"/>
              <a:t>When I say “material resources,” I mean the following…</a:t>
            </a:r>
            <a:endParaRPr sz="2000" dirty="0"/>
          </a:p>
        </p:txBody>
      </p:sp>
      <p:sp>
        <p:nvSpPr>
          <p:cNvPr id="5" name="Google Shape;269;p48">
            <a:extLst>
              <a:ext uri="{FF2B5EF4-FFF2-40B4-BE49-F238E27FC236}">
                <a16:creationId xmlns:a16="http://schemas.microsoft.com/office/drawing/2014/main" id="{326DA6C6-591E-594A-B70D-07CD17F515E3}"/>
              </a:ext>
            </a:extLst>
          </p:cNvPr>
          <p:cNvSpPr txBox="1"/>
          <p:nvPr/>
        </p:nvSpPr>
        <p:spPr>
          <a:xfrm>
            <a:off x="1379621" y="145675"/>
            <a:ext cx="7685754" cy="353913"/>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dirty="0">
                <a:latin typeface="Lato"/>
                <a:ea typeface="Lato"/>
                <a:cs typeface="Lato"/>
                <a:sym typeface="Lato"/>
              </a:rPr>
              <a:t>Source: “White Debt.” Eula </a:t>
            </a:r>
            <a:r>
              <a:rPr lang="en" sz="1100" dirty="0" err="1">
                <a:latin typeface="Lato"/>
                <a:ea typeface="Lato"/>
                <a:cs typeface="Lato"/>
                <a:sym typeface="Lato"/>
              </a:rPr>
              <a:t>Biss</a:t>
            </a:r>
            <a:r>
              <a:rPr lang="en" sz="1100" dirty="0">
                <a:latin typeface="Lato"/>
                <a:ea typeface="Lato"/>
                <a:cs typeface="Lato"/>
                <a:sym typeface="Lato"/>
              </a:rPr>
              <a:t>. </a:t>
            </a:r>
            <a:r>
              <a:rPr lang="en" sz="1100" i="1" dirty="0">
                <a:latin typeface="Lato"/>
                <a:ea typeface="Lato"/>
                <a:cs typeface="Lato"/>
                <a:sym typeface="Lato"/>
              </a:rPr>
              <a:t>The New York Times</a:t>
            </a:r>
            <a:r>
              <a:rPr lang="en" sz="1100" dirty="0">
                <a:latin typeface="Lato"/>
                <a:ea typeface="Lato"/>
                <a:cs typeface="Lato"/>
                <a:sym typeface="Lato"/>
              </a:rPr>
              <a:t>. Dec 6, 2015.</a:t>
            </a:r>
            <a:endParaRPr sz="1100" dirty="0">
              <a:latin typeface="Lato"/>
              <a:ea typeface="Lato"/>
              <a:cs typeface="Lato"/>
              <a:sym typeface="La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6" name="Google Shape;196;p3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Material Resources in Education</a:t>
            </a:r>
            <a:endParaRPr sz="3720"/>
          </a:p>
        </p:txBody>
      </p:sp>
      <p:sp>
        <p:nvSpPr>
          <p:cNvPr id="195" name="Google Shape;195;p36"/>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 sz="2000" dirty="0"/>
              <a:t>Research tools (library books, class books, subscriptions to online databases, college prep materials and courses)</a:t>
            </a:r>
            <a:endParaRPr sz="2000" dirty="0"/>
          </a:p>
          <a:p>
            <a:pPr marL="457200" lvl="0" indent="-355600" algn="l" rtl="0">
              <a:spcBef>
                <a:spcPts val="0"/>
              </a:spcBef>
              <a:spcAft>
                <a:spcPts val="0"/>
              </a:spcAft>
              <a:buSzPts val="2000"/>
              <a:buChar char="●"/>
            </a:pPr>
            <a:r>
              <a:rPr lang="en" sz="2000" dirty="0"/>
              <a:t>Faculty and staff (Teachers, tutors, guidance counselors, mentors)</a:t>
            </a:r>
            <a:endParaRPr sz="2000" dirty="0"/>
          </a:p>
          <a:p>
            <a:pPr marL="457200" lvl="0" indent="-355600" algn="l" rtl="0">
              <a:spcBef>
                <a:spcPts val="0"/>
              </a:spcBef>
              <a:spcAft>
                <a:spcPts val="0"/>
              </a:spcAft>
              <a:buSzPts val="2000"/>
              <a:buChar char="●"/>
            </a:pPr>
            <a:r>
              <a:rPr lang="en" sz="2000" dirty="0"/>
              <a:t>Computers and up-to-date software (reliable Wi-Fi)</a:t>
            </a:r>
            <a:endParaRPr sz="2000" dirty="0"/>
          </a:p>
          <a:p>
            <a:pPr marL="457200" lvl="0" indent="-355600" algn="l" rtl="0">
              <a:spcBef>
                <a:spcPts val="0"/>
              </a:spcBef>
              <a:spcAft>
                <a:spcPts val="0"/>
              </a:spcAft>
              <a:buSzPts val="2000"/>
              <a:buChar char="●"/>
            </a:pPr>
            <a:r>
              <a:rPr lang="en" sz="2000" dirty="0"/>
              <a:t>Food (Breakfast, snacks, lunches, meal plans, vending machines)</a:t>
            </a:r>
            <a:endParaRPr sz="2000" dirty="0"/>
          </a:p>
          <a:p>
            <a:pPr marL="457200" lvl="0" indent="-355600" algn="l" rtl="0">
              <a:spcBef>
                <a:spcPts val="0"/>
              </a:spcBef>
              <a:spcAft>
                <a:spcPts val="0"/>
              </a:spcAft>
              <a:buSzPts val="2000"/>
              <a:buChar char="●"/>
            </a:pPr>
            <a:r>
              <a:rPr lang="en" sz="2000" dirty="0"/>
              <a:t>Extracurricular activities (field trips, student groups, access to cultural capital)</a:t>
            </a:r>
          </a:p>
          <a:p>
            <a:pPr marL="101600" lvl="0" indent="0" algn="l" rtl="0">
              <a:spcBef>
                <a:spcPts val="0"/>
              </a:spcBef>
              <a:spcAft>
                <a:spcPts val="0"/>
              </a:spcAft>
              <a:buSzPts val="2000"/>
              <a:buNone/>
            </a:pPr>
            <a:endParaRPr lang="en" sz="2000" dirty="0"/>
          </a:p>
          <a:p>
            <a:pPr marL="101600" lvl="0" indent="0" algn="ctr" rtl="0">
              <a:spcBef>
                <a:spcPts val="0"/>
              </a:spcBef>
              <a:spcAft>
                <a:spcPts val="0"/>
              </a:spcAft>
              <a:buSzPts val="2000"/>
              <a:buNone/>
            </a:pPr>
            <a:r>
              <a:rPr lang="en" sz="2000" b="1" dirty="0"/>
              <a:t>This is not an </a:t>
            </a:r>
            <a:r>
              <a:rPr lang="en-US" sz="2000" b="1" dirty="0"/>
              <a:t>exhaustive</a:t>
            </a:r>
            <a:r>
              <a:rPr lang="en" sz="2000" b="1" dirty="0"/>
              <a:t> list.</a:t>
            </a:r>
            <a:endParaRPr sz="2000" b="1"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7"/>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200" dirty="0">
                <a:latin typeface="Alfa Slab One"/>
                <a:ea typeface="Alfa Slab One"/>
                <a:cs typeface="Alfa Slab One"/>
                <a:sym typeface="Alfa Slab One"/>
              </a:rPr>
              <a:t>Not to mention the differences between public and private schools…</a:t>
            </a:r>
            <a:endParaRPr sz="5200" dirty="0">
              <a:latin typeface="Alfa Slab One"/>
              <a:ea typeface="Alfa Slab One"/>
              <a:cs typeface="Alfa Slab One"/>
              <a:sym typeface="Alfa Slab On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7" name="Google Shape;207;p3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620" dirty="0"/>
              <a:t>Racial Disadvantage in Education</a:t>
            </a:r>
            <a:endParaRPr sz="3620" dirty="0"/>
          </a:p>
        </p:txBody>
      </p:sp>
      <p:sp>
        <p:nvSpPr>
          <p:cNvPr id="206" name="Google Shape;206;p38"/>
          <p:cNvSpPr txBox="1">
            <a:spLocks noGrp="1"/>
          </p:cNvSpPr>
          <p:nvPr>
            <p:ph type="body" idx="1"/>
          </p:nvPr>
        </p:nvSpPr>
        <p:spPr>
          <a:xfrm>
            <a:off x="311700" y="1417800"/>
            <a:ext cx="8520600" cy="36474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935"/>
              <a:buNone/>
            </a:pPr>
            <a:r>
              <a:rPr lang="en" sz="2040" dirty="0"/>
              <a:t>When students lack resources, they can’t perform as quickly or as well in the classroom as students who have access to material wealth. So they hear their school’s test scores are low, and they understand that means, no matter what they do, they can’t compare to students whose test scores are higher.</a:t>
            </a:r>
            <a:endParaRPr sz="2040" dirty="0"/>
          </a:p>
          <a:p>
            <a:pPr marL="0" lvl="0" indent="0" algn="l" rtl="0">
              <a:lnSpc>
                <a:spcPct val="115000"/>
              </a:lnSpc>
              <a:spcBef>
                <a:spcPts val="1200"/>
              </a:spcBef>
              <a:spcAft>
                <a:spcPts val="1200"/>
              </a:spcAft>
              <a:buSzPts val="935"/>
              <a:buNone/>
            </a:pPr>
            <a:r>
              <a:rPr lang="en" sz="2040" dirty="0"/>
              <a:t>Students who’ve experienced these sorts of hardships at school develop oppositional coping mechanisms to help them navigate school and life, and when they enroll in college, those coping mechanisms come too.</a:t>
            </a:r>
            <a:endParaRPr sz="2040" dirty="0"/>
          </a:p>
        </p:txBody>
      </p:sp>
      <p:sp>
        <p:nvSpPr>
          <p:cNvPr id="4" name="Google Shape;269;p48">
            <a:extLst>
              <a:ext uri="{FF2B5EF4-FFF2-40B4-BE49-F238E27FC236}">
                <a16:creationId xmlns:a16="http://schemas.microsoft.com/office/drawing/2014/main" id="{49927CF3-B060-A04B-9850-E90EA40181FF}"/>
              </a:ext>
            </a:extLst>
          </p:cNvPr>
          <p:cNvSpPr txBox="1"/>
          <p:nvPr/>
        </p:nvSpPr>
        <p:spPr>
          <a:xfrm>
            <a:off x="536754" y="78300"/>
            <a:ext cx="8520600" cy="492412"/>
          </a:xfrm>
          <a:prstGeom prst="rect">
            <a:avLst/>
          </a:prstGeom>
          <a:noFill/>
          <a:ln>
            <a:noFill/>
          </a:ln>
        </p:spPr>
        <p:txBody>
          <a:bodyPr spcFirstLastPara="1" wrap="square" lIns="91425" tIns="91425" rIns="91425" bIns="91425" anchor="t" anchorCtr="0">
            <a:spAutoFit/>
          </a:bodyPr>
          <a:lstStyle/>
          <a:p>
            <a:pPr lvl="0" algn="r"/>
            <a:r>
              <a:rPr lang="en" sz="1000" dirty="0">
                <a:latin typeface="Lato"/>
                <a:ea typeface="Lato"/>
                <a:cs typeface="Lato"/>
                <a:sym typeface="Lato"/>
              </a:rPr>
              <a:t>Source: “</a:t>
            </a:r>
            <a:r>
              <a:rPr lang="en-US" sz="1000" dirty="0">
                <a:latin typeface="Lato"/>
                <a:ea typeface="Lato"/>
                <a:cs typeface="Lato"/>
                <a:sym typeface="Lato"/>
              </a:rPr>
              <a:t>Separate and Unequal Under One Roof: How the Legacy of Racialized Tracking Perpetuates Within-School Segregation</a:t>
            </a:r>
            <a:r>
              <a:rPr lang="en" sz="1000" dirty="0">
                <a:latin typeface="Lato"/>
                <a:ea typeface="Lato"/>
                <a:cs typeface="Lato"/>
                <a:sym typeface="Lato"/>
              </a:rPr>
              <a:t>.” Francis &amp; Darity.</a:t>
            </a:r>
          </a:p>
          <a:p>
            <a:pPr lvl="0" algn="r"/>
            <a:r>
              <a:rPr lang="en-US" sz="1000" dirty="0">
                <a:latin typeface="Lato"/>
                <a:ea typeface="Lato"/>
                <a:cs typeface="Lato"/>
                <a:sym typeface="Lato"/>
              </a:rPr>
              <a:t>RSF: The Russell Sage Foundation Journal of the Social Sciences. February 2021, 7 (1) 187-202.</a:t>
            </a:r>
            <a:endParaRPr sz="1000" dirty="0">
              <a:latin typeface="Lato"/>
              <a:ea typeface="Lato"/>
              <a:cs typeface="Lato"/>
              <a:sym typeface="La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Experience as Knowledge</a:t>
            </a:r>
            <a:endParaRPr sz="3720"/>
          </a:p>
        </p:txBody>
      </p:sp>
      <p:sp>
        <p:nvSpPr>
          <p:cNvPr id="213" name="Google Shape;213;p39"/>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SzPts val="935"/>
              <a:buNone/>
            </a:pPr>
            <a:r>
              <a:rPr lang="en" sz="2040" dirty="0"/>
              <a:t>Students of color arrive to our classroom with decades of experience about how other people view them because of their race, ethnicity, and gender.</a:t>
            </a:r>
            <a:endParaRPr sz="2040" dirty="0"/>
          </a:p>
          <a:p>
            <a:pPr marL="0" lvl="0" indent="0" algn="l" rtl="0">
              <a:lnSpc>
                <a:spcPct val="105000"/>
              </a:lnSpc>
              <a:spcBef>
                <a:spcPts val="1200"/>
              </a:spcBef>
              <a:spcAft>
                <a:spcPts val="1200"/>
              </a:spcAft>
              <a:buSzPts val="935"/>
              <a:buNone/>
            </a:pPr>
            <a:r>
              <a:rPr lang="en" sz="2040" dirty="0"/>
              <a:t>This experience doesn’t make them experts, but it does make them keenly aware of the gaps in other people’s knowledge about their communities, and how those gaps influence misconceptions about them.</a:t>
            </a:r>
          </a:p>
          <a:p>
            <a:pPr marL="0" lvl="0" indent="0" algn="l" rtl="0">
              <a:lnSpc>
                <a:spcPct val="105000"/>
              </a:lnSpc>
              <a:spcBef>
                <a:spcPts val="1200"/>
              </a:spcBef>
              <a:spcAft>
                <a:spcPts val="1200"/>
              </a:spcAft>
              <a:buSzPts val="935"/>
              <a:buNone/>
            </a:pPr>
            <a:r>
              <a:rPr lang="en" sz="2040" dirty="0"/>
              <a:t>As if that’s not hard </a:t>
            </a:r>
            <a:r>
              <a:rPr lang="en" sz="2040" dirty="0" err="1"/>
              <a:t>enou</a:t>
            </a:r>
            <a:r>
              <a:rPr lang="en-US" sz="2040" dirty="0" err="1"/>
              <a:t>gh</a:t>
            </a:r>
            <a:r>
              <a:rPr lang="en" sz="2040" dirty="0"/>
              <a:t>, when people </a:t>
            </a:r>
            <a:r>
              <a:rPr lang="en-US" sz="2040" dirty="0"/>
              <a:t>in power at colleges have</a:t>
            </a:r>
            <a:r>
              <a:rPr lang="en" sz="2040" dirty="0"/>
              <a:t> misconceptions, those misconceptions become standardized, so teachers and students internalize rules that lead to racial discrimination.</a:t>
            </a:r>
            <a:endParaRPr sz="204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4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The Fallible Teacher</a:t>
            </a:r>
            <a:endParaRPr sz="3720" dirty="0"/>
          </a:p>
        </p:txBody>
      </p:sp>
      <p:sp>
        <p:nvSpPr>
          <p:cNvPr id="219" name="Google Shape;219;p40"/>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SzPts val="935"/>
              <a:buNone/>
            </a:pPr>
            <a:r>
              <a:rPr lang="en" sz="2040" dirty="0"/>
              <a:t>Multilingual students who’ve taken my classes have conveyed these misconceptions when they’ve told me their view of their writing abilities.</a:t>
            </a:r>
          </a:p>
          <a:p>
            <a:pPr marL="800100" lvl="1" indent="-342900">
              <a:lnSpc>
                <a:spcPct val="105000"/>
              </a:lnSpc>
              <a:buSzPts val="935"/>
            </a:pPr>
            <a:r>
              <a:rPr lang="en" sz="1740" dirty="0"/>
              <a:t>“I’ve always been a bad writer.”</a:t>
            </a:r>
          </a:p>
          <a:p>
            <a:pPr marL="800100" lvl="1" indent="-342900">
              <a:lnSpc>
                <a:spcPct val="105000"/>
              </a:lnSpc>
              <a:buSzPts val="935"/>
            </a:pPr>
            <a:r>
              <a:rPr lang="en" sz="1740" dirty="0"/>
              <a:t>“I’m no good at English.”</a:t>
            </a:r>
          </a:p>
          <a:p>
            <a:pPr marL="800100" lvl="1" indent="-342900">
              <a:lnSpc>
                <a:spcPct val="105000"/>
              </a:lnSpc>
              <a:buSzPts val="935"/>
            </a:pPr>
            <a:r>
              <a:rPr lang="en" sz="1740" dirty="0"/>
              <a:t>“My papers don’t sound smart enough.”</a:t>
            </a:r>
          </a:p>
          <a:p>
            <a:pPr marL="0" lvl="0" indent="0" algn="l" rtl="0">
              <a:lnSpc>
                <a:spcPct val="105000"/>
              </a:lnSpc>
              <a:spcBef>
                <a:spcPts val="1200"/>
              </a:spcBef>
              <a:buSzPts val="935"/>
              <a:buNone/>
            </a:pPr>
            <a:r>
              <a:rPr lang="en" sz="2040" dirty="0"/>
              <a:t>Students of color have learned to blame themselves for the troubles they’ve had in classes because they’ve been taught that teachers don’t make mistakes. The first step to fixing this problem is holding ourselves accountable when we make mistakes in the classroom.</a:t>
            </a:r>
            <a:endParaRPr sz="204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4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The Best Teachers Fail</a:t>
            </a:r>
            <a:endParaRPr sz="3720"/>
          </a:p>
        </p:txBody>
      </p:sp>
      <p:sp>
        <p:nvSpPr>
          <p:cNvPr id="225" name="Google Shape;225;p41"/>
          <p:cNvSpPr txBox="1">
            <a:spLocks noGrp="1"/>
          </p:cNvSpPr>
          <p:nvPr>
            <p:ph type="body" idx="1"/>
          </p:nvPr>
        </p:nvSpPr>
        <p:spPr>
          <a:xfrm>
            <a:off x="311700" y="1417800"/>
            <a:ext cx="8520600" cy="35352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SzPts val="935"/>
              <a:buNone/>
            </a:pPr>
            <a:r>
              <a:rPr lang="en" sz="2040" dirty="0"/>
              <a:t>Dylan </a:t>
            </a:r>
            <a:r>
              <a:rPr lang="en" sz="2040" dirty="0" err="1"/>
              <a:t>Wiliam</a:t>
            </a:r>
            <a:r>
              <a:rPr lang="en" sz="2040" dirty="0"/>
              <a:t>, a British education specialist who writes about formative assessment, says the most successful teachers recognize their own failures as teachers. </a:t>
            </a:r>
          </a:p>
          <a:p>
            <a:pPr marL="0" lvl="0" indent="0" algn="l" rtl="0">
              <a:lnSpc>
                <a:spcPct val="100000"/>
              </a:lnSpc>
              <a:spcBef>
                <a:spcPts val="0"/>
              </a:spcBef>
              <a:spcAft>
                <a:spcPts val="1200"/>
              </a:spcAft>
              <a:buSzPts val="935"/>
              <a:buNone/>
            </a:pPr>
            <a:r>
              <a:rPr lang="en" sz="2040" dirty="0"/>
              <a:t>Further, the most successful teachers also make changes when they recognize their own errors in the classroom so that students don’t suffer the consequences of their teacher’s mistakes.</a:t>
            </a:r>
          </a:p>
          <a:p>
            <a:pPr marL="0" lvl="0" indent="0" algn="l" rtl="0">
              <a:lnSpc>
                <a:spcPct val="100000"/>
              </a:lnSpc>
              <a:spcBef>
                <a:spcPts val="0"/>
              </a:spcBef>
              <a:spcAft>
                <a:spcPts val="1200"/>
              </a:spcAft>
              <a:buSzPts val="935"/>
              <a:buNone/>
            </a:pPr>
            <a:r>
              <a:rPr lang="en" sz="2040" dirty="0"/>
              <a:t>As a result, their subsequent lessons reach more students than if the teacher had continued with their usual approach, acting as if nothing needed to change.</a:t>
            </a:r>
            <a:endParaRPr sz="2040" dirty="0"/>
          </a:p>
        </p:txBody>
      </p:sp>
      <p:sp>
        <p:nvSpPr>
          <p:cNvPr id="226" name="Google Shape;226;p41"/>
          <p:cNvSpPr txBox="1"/>
          <p:nvPr/>
        </p:nvSpPr>
        <p:spPr>
          <a:xfrm>
            <a:off x="5356400" y="145675"/>
            <a:ext cx="37089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Source: </a:t>
            </a:r>
            <a:r>
              <a:rPr lang="en" sz="1100" i="1">
                <a:latin typeface="Lato"/>
                <a:ea typeface="Lato"/>
                <a:cs typeface="Lato"/>
                <a:sym typeface="Lato"/>
              </a:rPr>
              <a:t>Embedded Formative Assessment</a:t>
            </a:r>
            <a:r>
              <a:rPr lang="en" sz="1100">
                <a:latin typeface="Lato"/>
                <a:ea typeface="Lato"/>
                <a:cs typeface="Lato"/>
                <a:sym typeface="Lato"/>
              </a:rPr>
              <a:t>. Dylan Wiliams</a:t>
            </a:r>
            <a:endParaRPr sz="1100">
              <a:latin typeface="Lato"/>
              <a:ea typeface="Lato"/>
              <a:cs typeface="Lato"/>
              <a:sym typeface="Lat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2" name="Google Shape;232;p4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The Best Teachers Fail Better</a:t>
            </a:r>
            <a:endParaRPr sz="3720"/>
          </a:p>
        </p:txBody>
      </p:sp>
      <p:sp>
        <p:nvSpPr>
          <p:cNvPr id="231" name="Google Shape;231;p42"/>
          <p:cNvSpPr txBox="1">
            <a:spLocks noGrp="1"/>
          </p:cNvSpPr>
          <p:nvPr>
            <p:ph type="body" idx="1"/>
          </p:nvPr>
        </p:nvSpPr>
        <p:spPr>
          <a:xfrm>
            <a:off x="311700" y="1417799"/>
            <a:ext cx="8520600" cy="3996411"/>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 sz="2040" dirty="0"/>
              <a:t>Consider accountability in terms of trust. There’s no system that protects students from teachers’ failures. When we fail in the classroom, no one gives us a failing grade. No one docks our pay.</a:t>
            </a:r>
          </a:p>
          <a:p>
            <a:pPr marL="0" lvl="0" indent="0" algn="l" rtl="0">
              <a:lnSpc>
                <a:spcPct val="100000"/>
              </a:lnSpc>
              <a:spcBef>
                <a:spcPts val="0"/>
              </a:spcBef>
              <a:spcAft>
                <a:spcPts val="1200"/>
              </a:spcAft>
              <a:buSzPts val="935"/>
              <a:buNone/>
            </a:pPr>
            <a:r>
              <a:rPr lang="en-US" sz="2040" dirty="0"/>
              <a:t>But, if we hold ourselves accountable to our students and their success, we can both correct our mistakes and make it up to students when our errors cause them to fall behind.</a:t>
            </a:r>
          </a:p>
          <a:p>
            <a:pPr marL="0" lvl="0" indent="0" algn="l" rtl="0">
              <a:lnSpc>
                <a:spcPct val="100000"/>
              </a:lnSpc>
              <a:spcBef>
                <a:spcPts val="0"/>
              </a:spcBef>
              <a:spcAft>
                <a:spcPts val="1200"/>
              </a:spcAft>
              <a:buSzPts val="935"/>
              <a:buNone/>
            </a:pPr>
            <a:r>
              <a:rPr lang="en-US" sz="2040" dirty="0"/>
              <a:t>That might mean building lesson plans to reach the student who’s least prepared or informed about your subject—the student who has the least advantages or most disadvantages, depending on your view.</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43"/>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en" sz="5000" dirty="0">
                <a:latin typeface="Alfa Slab One"/>
                <a:ea typeface="Alfa Slab One"/>
                <a:cs typeface="Alfa Slab One"/>
                <a:sym typeface="Alfa Slab One"/>
              </a:rPr>
              <a:t>It’s okay to prioritize the students who need us most. It’s okay to write lessons for them, first, last, and always.</a:t>
            </a:r>
            <a:endParaRPr sz="5000" dirty="0">
              <a:latin typeface="Alfa Slab One"/>
              <a:ea typeface="Alfa Slab One"/>
              <a:cs typeface="Alfa Slab One"/>
              <a:sym typeface="Alfa Slab On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Overview of presentation</a:t>
            </a:r>
            <a:endParaRPr sz="3320" dirty="0"/>
          </a:p>
        </p:txBody>
      </p:sp>
      <p:sp>
        <p:nvSpPr>
          <p:cNvPr id="66" name="Google Shape;66;p14"/>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35"/>
              <a:buNone/>
            </a:pPr>
            <a:r>
              <a:rPr lang="en" sz="2040" dirty="0"/>
              <a:t>During the first half of this presentation, I’ll go over some definitions and history to contextualize why anti-bias and antiracist pedagogy is necessary across the curriculum.</a:t>
            </a:r>
          </a:p>
          <a:p>
            <a:pPr marL="0" lvl="0" indent="0" algn="l" rtl="0">
              <a:lnSpc>
                <a:spcPct val="115000"/>
              </a:lnSpc>
              <a:spcBef>
                <a:spcPts val="0"/>
              </a:spcBef>
              <a:spcAft>
                <a:spcPts val="1200"/>
              </a:spcAft>
              <a:buSzPts val="935"/>
              <a:buNone/>
            </a:pPr>
            <a:r>
              <a:rPr lang="en" sz="2040" dirty="0"/>
              <a:t>Along the way, I’ll outline the power imbalance that exists between teachers and students, and in the second half, I’ll detail the four steps teachers can take toward equity in the classroom.</a:t>
            </a:r>
          </a:p>
          <a:p>
            <a:pPr marL="0" lvl="0" indent="0" algn="l" rtl="0">
              <a:lnSpc>
                <a:spcPct val="115000"/>
              </a:lnSpc>
              <a:spcBef>
                <a:spcPts val="0"/>
              </a:spcBef>
              <a:spcAft>
                <a:spcPts val="1200"/>
              </a:spcAft>
              <a:buSzPts val="935"/>
              <a:buNone/>
            </a:pPr>
            <a:r>
              <a:rPr lang="en" sz="2040" dirty="0"/>
              <a:t>Before I get to any of that, I want to start by defining equality and equity.</a:t>
            </a:r>
            <a:endParaRPr sz="2040" dirty="0"/>
          </a:p>
        </p:txBody>
      </p:sp>
    </p:spTree>
    <p:extLst>
      <p:ext uri="{BB962C8B-B14F-4D97-AF65-F5344CB8AC3E}">
        <p14:creationId xmlns:p14="http://schemas.microsoft.com/office/powerpoint/2010/main" val="1124753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4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Who are the students who need us most?</a:t>
            </a:r>
            <a:endParaRPr sz="3720" dirty="0"/>
          </a:p>
        </p:txBody>
      </p:sp>
      <p:sp>
        <p:nvSpPr>
          <p:cNvPr id="250" name="Google Shape;250;p45"/>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spcAft>
                <a:spcPts val="1200"/>
              </a:spcAft>
              <a:buSzPts val="935"/>
              <a:buNone/>
            </a:pPr>
            <a:r>
              <a:rPr lang="en" sz="2000" dirty="0"/>
              <a:t>I don’t like the term marginalized students, because it defines people by something that’s done to them, but there’s not a simpler term to encompass them, so I’ll use several:</a:t>
            </a:r>
          </a:p>
          <a:p>
            <a:pPr marL="0" lvl="0" indent="0" algn="l" rtl="0">
              <a:spcAft>
                <a:spcPts val="1200"/>
              </a:spcAft>
              <a:buSzPts val="935"/>
              <a:buNone/>
            </a:pPr>
            <a:r>
              <a:rPr lang="en" sz="2000" dirty="0"/>
              <a:t>By marginalized students, I mean students of color, especially Black students, especially women and gender non-conforming students, especially queer and trans students, especially poor students, especially undocumented students, especially students with disabilities. These are the students who need equitable classrooms most because these are the students who experience high levels of systemic discrimination in school.</a:t>
            </a:r>
            <a:endParaRPr sz="20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6" name="Google Shape;256;p4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Step One toward Equity in the Classroom</a:t>
            </a:r>
            <a:endParaRPr sz="3720" dirty="0"/>
          </a:p>
        </p:txBody>
      </p:sp>
      <p:sp>
        <p:nvSpPr>
          <p:cNvPr id="255" name="Google Shape;255;p46"/>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 sz="2040" dirty="0"/>
              <a:t>STEP ONE: Admit your failures related to bias and racism.</a:t>
            </a:r>
          </a:p>
          <a:p>
            <a:pPr marL="0" lvl="0" indent="0" algn="l" rtl="0">
              <a:lnSpc>
                <a:spcPct val="100000"/>
              </a:lnSpc>
              <a:spcBef>
                <a:spcPts val="0"/>
              </a:spcBef>
              <a:spcAft>
                <a:spcPts val="1200"/>
              </a:spcAft>
              <a:buSzPts val="935"/>
              <a:buNone/>
            </a:pPr>
            <a:r>
              <a:rPr lang="en" sz="2040" dirty="0"/>
              <a:t>HOW: Learn about your biases (we all have them) by reading about anti-bias, antiracist (ABAR) pedagogy.</a:t>
            </a:r>
          </a:p>
          <a:p>
            <a:pPr marL="0" lvl="0" indent="0" algn="l" rtl="0">
              <a:lnSpc>
                <a:spcPct val="100000"/>
              </a:lnSpc>
              <a:spcBef>
                <a:spcPts val="0"/>
              </a:spcBef>
              <a:spcAft>
                <a:spcPts val="1200"/>
              </a:spcAft>
              <a:buSzPts val="935"/>
              <a:buNone/>
            </a:pPr>
            <a:r>
              <a:rPr lang="en" sz="2040" dirty="0"/>
              <a:t>At the end of this slideshow, I’ll include a list of books to read.</a:t>
            </a:r>
          </a:p>
          <a:p>
            <a:pPr marL="0" lvl="0" indent="0" algn="l" rtl="0">
              <a:lnSpc>
                <a:spcPct val="100000"/>
              </a:lnSpc>
              <a:spcBef>
                <a:spcPts val="0"/>
              </a:spcBef>
              <a:spcAft>
                <a:spcPts val="1200"/>
              </a:spcAft>
              <a:buSzPts val="935"/>
              <a:buNone/>
            </a:pPr>
            <a:r>
              <a:rPr lang="en" sz="2040" dirty="0"/>
              <a:t>After you learn about biases in general, you should also research the biases in your field. It’ll help you be an honest, supportive mentor to students who decide to major in your field.</a:t>
            </a:r>
          </a:p>
          <a:p>
            <a:pPr marL="0" lvl="0" indent="0" algn="l" rtl="0">
              <a:lnSpc>
                <a:spcPct val="100000"/>
              </a:lnSpc>
              <a:spcBef>
                <a:spcPts val="0"/>
              </a:spcBef>
              <a:spcAft>
                <a:spcPts val="1200"/>
              </a:spcAft>
              <a:buSzPts val="935"/>
              <a:buNone/>
            </a:pPr>
            <a:r>
              <a:rPr lang="en" sz="2040" dirty="0"/>
              <a:t>And if you think there’s no bias in your field—the next slides are for you.</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2" name="Google Shape;262;p47"/>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Storytime</a:t>
            </a:r>
            <a:endParaRPr sz="3720" dirty="0"/>
          </a:p>
        </p:txBody>
      </p:sp>
      <p:sp>
        <p:nvSpPr>
          <p:cNvPr id="261" name="Google Shape;261;p47"/>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SzPts val="935"/>
              <a:buNone/>
            </a:pPr>
            <a:r>
              <a:rPr lang="en" sz="2040" dirty="0"/>
              <a:t>I once attended a talk that a Brazilian astrophysicist was giving about her research about dark matter particles (the space that physicists know exists in deep space even though it’s invisible). The scientist giving the talk explained she has to fight for resources, for respect, for everything at work because of the rampant sexism in academia and physics. She said, “We hear the word </a:t>
            </a:r>
            <a:r>
              <a:rPr lang="en" sz="2040" i="1" dirty="0"/>
              <a:t>scientist</a:t>
            </a:r>
            <a:r>
              <a:rPr lang="en" sz="2040" dirty="0"/>
              <a:t> and we imagine a man.”</a:t>
            </a:r>
          </a:p>
          <a:p>
            <a:pPr marL="0" lvl="0" indent="0" algn="l" rtl="0">
              <a:lnSpc>
                <a:spcPct val="100000"/>
              </a:lnSpc>
              <a:spcBef>
                <a:spcPts val="0"/>
              </a:spcBef>
              <a:spcAft>
                <a:spcPts val="1200"/>
              </a:spcAft>
              <a:buSzPts val="935"/>
              <a:buNone/>
            </a:pPr>
            <a:r>
              <a:rPr lang="en" sz="2040" dirty="0"/>
              <a:t>An audience member raised her hand: “The same thing happens in the humanities. We hear </a:t>
            </a:r>
            <a:r>
              <a:rPr lang="en" sz="2040" i="1" dirty="0"/>
              <a:t>poet</a:t>
            </a:r>
            <a:r>
              <a:rPr lang="en" sz="2040" dirty="0"/>
              <a:t>, </a:t>
            </a:r>
            <a:r>
              <a:rPr lang="en" sz="2040" i="1" dirty="0"/>
              <a:t>novelist</a:t>
            </a:r>
            <a:r>
              <a:rPr lang="en" sz="2040" dirty="0"/>
              <a:t>, </a:t>
            </a:r>
            <a:r>
              <a:rPr lang="en" sz="2040" i="1" dirty="0"/>
              <a:t>writer</a:t>
            </a:r>
            <a:r>
              <a:rPr lang="en" sz="2040" dirty="0"/>
              <a:t>. We picture a man.”</a:t>
            </a:r>
          </a:p>
          <a:p>
            <a:pPr marL="0" lvl="0" indent="0" algn="l" rtl="0">
              <a:lnSpc>
                <a:spcPct val="100000"/>
              </a:lnSpc>
              <a:spcBef>
                <a:spcPts val="0"/>
              </a:spcBef>
              <a:spcAft>
                <a:spcPts val="1200"/>
              </a:spcAft>
              <a:buSzPts val="935"/>
              <a:buNone/>
            </a:pPr>
            <a:r>
              <a:rPr lang="en" sz="2040" dirty="0"/>
              <a:t>Bias exists in every field, and it affects students’ research. The next few slid</a:t>
            </a:r>
            <a:r>
              <a:rPr lang="en-US" sz="2040" dirty="0"/>
              <a:t>es</a:t>
            </a:r>
            <a:r>
              <a:rPr lang="en" sz="2040" dirty="0"/>
              <a:t> provide a real example from a SUNY school near Syracuse.</a:t>
            </a:r>
            <a:endParaRPr sz="204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48"/>
          <p:cNvSpPr txBox="1"/>
          <p:nvPr/>
        </p:nvSpPr>
        <p:spPr>
          <a:xfrm>
            <a:off x="1647275" y="145675"/>
            <a:ext cx="741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dirty="0">
                <a:latin typeface="Lato"/>
                <a:ea typeface="Lato"/>
                <a:cs typeface="Lato"/>
                <a:sym typeface="Lato"/>
              </a:rPr>
              <a:t>Source: </a:t>
            </a:r>
            <a:r>
              <a:rPr lang="en" sz="1100" i="1" dirty="0">
                <a:latin typeface="Lato"/>
                <a:ea typeface="Lato"/>
                <a:cs typeface="Lato"/>
                <a:sym typeface="Lato"/>
              </a:rPr>
              <a:t>Braiding Sweetgrass: Indigenous Wisdom, Scientific Knowledge, and the Teachings of Plants</a:t>
            </a:r>
            <a:r>
              <a:rPr lang="en" sz="1100" dirty="0">
                <a:latin typeface="Lato"/>
                <a:ea typeface="Lato"/>
                <a:cs typeface="Lato"/>
                <a:sym typeface="Lato"/>
              </a:rPr>
              <a:t>. Robin Wall Kimmerer</a:t>
            </a:r>
            <a:endParaRPr sz="1100" dirty="0">
              <a:latin typeface="Lato"/>
              <a:ea typeface="Lato"/>
              <a:cs typeface="Lato"/>
              <a:sym typeface="Lato"/>
            </a:endParaRPr>
          </a:p>
        </p:txBody>
      </p:sp>
      <p:sp>
        <p:nvSpPr>
          <p:cNvPr id="268" name="Google Shape;268;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An example for STEM teachers</a:t>
            </a:r>
            <a:endParaRPr sz="3720" dirty="0"/>
          </a:p>
        </p:txBody>
      </p:sp>
      <p:sp>
        <p:nvSpPr>
          <p:cNvPr id="267" name="Google Shape;267;p48"/>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35"/>
              <a:buNone/>
            </a:pPr>
            <a:r>
              <a:rPr lang="en" sz="2040" dirty="0"/>
              <a:t>Robin Wall Kimmerer is a botanist, forestry teacher, and Citizen of Potawatomi Nation. In her book, </a:t>
            </a:r>
            <a:r>
              <a:rPr lang="en" sz="2040" i="1" dirty="0"/>
              <a:t>Braiding Sweetgrass</a:t>
            </a:r>
            <a:r>
              <a:rPr lang="en" sz="2040" dirty="0"/>
              <a:t>, Kimmerer writes an essay about mentoring a graduate student who wanted to test a hypothesis that explained the disappearance of sweetgrass.</a:t>
            </a:r>
          </a:p>
          <a:p>
            <a:pPr marL="0" lvl="0" indent="0" algn="l" rtl="0">
              <a:lnSpc>
                <a:spcPct val="115000"/>
              </a:lnSpc>
              <a:spcBef>
                <a:spcPts val="0"/>
              </a:spcBef>
              <a:spcAft>
                <a:spcPts val="1200"/>
              </a:spcAft>
              <a:buSzPts val="935"/>
              <a:buNone/>
            </a:pPr>
            <a:r>
              <a:rPr lang="en" sz="2040" dirty="0"/>
              <a:t>The hypothesis was based on Indigenous epistemology: “If we use a plant respectfully, it will flourish. If we ignore it, it will go away… Do these two different harvest methods contribute to decline?” (159, 163).</a:t>
            </a:r>
          </a:p>
          <a:p>
            <a:pPr marL="0" lvl="0" indent="0" algn="l" rtl="0">
              <a:lnSpc>
                <a:spcPct val="115000"/>
              </a:lnSpc>
              <a:spcBef>
                <a:spcPts val="0"/>
              </a:spcBef>
              <a:spcAft>
                <a:spcPts val="1200"/>
              </a:spcAft>
              <a:buSzPts val="935"/>
              <a:buNone/>
            </a:pPr>
            <a:r>
              <a:rPr lang="en-US" sz="2040" dirty="0"/>
              <a:t>The non-Indigenous dean at Kimmerer’s school called it a waste of time: “</a:t>
            </a:r>
            <a:r>
              <a:rPr lang="en-US" sz="2040" i="1" dirty="0"/>
              <a:t>Anyone</a:t>
            </a:r>
            <a:r>
              <a:rPr lang="en-US" sz="2040" dirty="0"/>
              <a:t> knows harvesting a plant will damage the population.”</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48"/>
          <p:cNvSpPr txBox="1"/>
          <p:nvPr/>
        </p:nvSpPr>
        <p:spPr>
          <a:xfrm>
            <a:off x="1647275" y="145675"/>
            <a:ext cx="741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Source: </a:t>
            </a:r>
            <a:r>
              <a:rPr lang="en" sz="1100" i="1">
                <a:latin typeface="Lato"/>
                <a:ea typeface="Lato"/>
                <a:cs typeface="Lato"/>
                <a:sym typeface="Lato"/>
              </a:rPr>
              <a:t>Braiding Sweetgrass: Indigenous Wisdom, Scientific Knowledge, and the Teachings of Plants</a:t>
            </a:r>
            <a:r>
              <a:rPr lang="en" sz="1100">
                <a:latin typeface="Lato"/>
                <a:ea typeface="Lato"/>
                <a:cs typeface="Lato"/>
                <a:sym typeface="Lato"/>
              </a:rPr>
              <a:t>. Robin Wall Kimmerer</a:t>
            </a:r>
            <a:endParaRPr sz="1100">
              <a:latin typeface="Lato"/>
              <a:ea typeface="Lato"/>
              <a:cs typeface="Lato"/>
              <a:sym typeface="Lato"/>
            </a:endParaRPr>
          </a:p>
        </p:txBody>
      </p:sp>
      <p:sp>
        <p:nvSpPr>
          <p:cNvPr id="268" name="Google Shape;268;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A quote from </a:t>
            </a:r>
            <a:r>
              <a:rPr lang="en" sz="3720" i="1" dirty="0"/>
              <a:t>Braiding Sweetgrass</a:t>
            </a:r>
            <a:endParaRPr sz="3720" i="1" dirty="0"/>
          </a:p>
        </p:txBody>
      </p:sp>
      <p:sp>
        <p:nvSpPr>
          <p:cNvPr id="267" name="Google Shape;267;p48"/>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spcAft>
                <a:spcPts val="1200"/>
              </a:spcAft>
              <a:buSzPts val="935"/>
              <a:buNone/>
            </a:pPr>
            <a:r>
              <a:rPr lang="en-US" sz="2040" dirty="0"/>
              <a:t>“Getting [non-Indigenous] scientists to consider the validity of indigenous knowledge is like swimming upstream in cold, cold water. They’ve been so conditioned to be skeptical of even the hardest of hard data that bending their minds toward theories that are verified without the expected graphs or equations is tough. Couple that with the unblinking assumption that science has cornered the market on truth and there’s not much room for discussion.</a:t>
            </a:r>
          </a:p>
          <a:p>
            <a:pPr marL="0" lvl="0" indent="0">
              <a:spcAft>
                <a:spcPts val="1200"/>
              </a:spcAft>
              <a:buSzPts val="935"/>
              <a:buNone/>
            </a:pPr>
            <a:r>
              <a:rPr lang="en-US" sz="2040" dirty="0"/>
              <a:t>Undeterred, we carried on.” (Kimmerer 161).</a:t>
            </a:r>
            <a:endParaRPr sz="2040" dirty="0"/>
          </a:p>
        </p:txBody>
      </p:sp>
    </p:spTree>
    <p:extLst>
      <p:ext uri="{BB962C8B-B14F-4D97-AF65-F5344CB8AC3E}">
        <p14:creationId xmlns:p14="http://schemas.microsoft.com/office/powerpoint/2010/main" val="13611686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9" name="Google Shape;269;p48"/>
          <p:cNvSpPr txBox="1"/>
          <p:nvPr/>
        </p:nvSpPr>
        <p:spPr>
          <a:xfrm>
            <a:off x="1647275" y="145675"/>
            <a:ext cx="74181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latin typeface="Lato"/>
                <a:ea typeface="Lato"/>
                <a:cs typeface="Lato"/>
                <a:sym typeface="Lato"/>
              </a:rPr>
              <a:t>Source: </a:t>
            </a:r>
            <a:r>
              <a:rPr lang="en" sz="1100" i="1">
                <a:latin typeface="Lato"/>
                <a:ea typeface="Lato"/>
                <a:cs typeface="Lato"/>
                <a:sym typeface="Lato"/>
              </a:rPr>
              <a:t>Braiding Sweetgrass: Indigenous Wisdom, Scientific Knowledge, and the Teachings of Plants</a:t>
            </a:r>
            <a:r>
              <a:rPr lang="en" sz="1100">
                <a:latin typeface="Lato"/>
                <a:ea typeface="Lato"/>
                <a:cs typeface="Lato"/>
                <a:sym typeface="Lato"/>
              </a:rPr>
              <a:t>. Robin Wall Kimmerer</a:t>
            </a:r>
            <a:endParaRPr sz="1100">
              <a:latin typeface="Lato"/>
              <a:ea typeface="Lato"/>
              <a:cs typeface="Lato"/>
              <a:sym typeface="Lato"/>
            </a:endParaRPr>
          </a:p>
        </p:txBody>
      </p:sp>
      <p:sp>
        <p:nvSpPr>
          <p:cNvPr id="268" name="Google Shape;268;p48"/>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Outcome</a:t>
            </a:r>
            <a:endParaRPr sz="3720" dirty="0"/>
          </a:p>
        </p:txBody>
      </p:sp>
      <p:sp>
        <p:nvSpPr>
          <p:cNvPr id="267" name="Google Shape;267;p48"/>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35"/>
              <a:buNone/>
            </a:pPr>
            <a:r>
              <a:rPr lang="en" sz="2040" dirty="0"/>
              <a:t>Kimmerer continued to mentor the graduate student, who spent two years working on the thesis project to prove or disprove the hypothesis the Indigenous farmers had posed to the botanists.</a:t>
            </a:r>
          </a:p>
          <a:p>
            <a:pPr marL="0" lvl="0" indent="0" algn="l" rtl="0">
              <a:lnSpc>
                <a:spcPct val="115000"/>
              </a:lnSpc>
              <a:spcBef>
                <a:spcPts val="0"/>
              </a:spcBef>
              <a:spcAft>
                <a:spcPts val="1200"/>
              </a:spcAft>
              <a:buSzPts val="935"/>
              <a:buNone/>
            </a:pPr>
            <a:r>
              <a:rPr lang="en" sz="2040" dirty="0"/>
              <a:t>The hypothesis turned out to be correct. Cutting sweetgrass causes it to grow. Leaving it alone causes it to wilt and die.</a:t>
            </a:r>
          </a:p>
          <a:p>
            <a:pPr marL="0" lvl="0" indent="0">
              <a:buSzPts val="935"/>
              <a:buNone/>
            </a:pPr>
            <a:r>
              <a:rPr lang="en-US" sz="2040" dirty="0"/>
              <a:t>But if Kimmerer hadn’t insisted on the value of Indigenous epistemologies, the grad student wouldn’t have been able to complete what became groundbreaking research.</a:t>
            </a:r>
          </a:p>
        </p:txBody>
      </p:sp>
    </p:spTree>
    <p:extLst>
      <p:ext uri="{BB962C8B-B14F-4D97-AF65-F5344CB8AC3E}">
        <p14:creationId xmlns:p14="http://schemas.microsoft.com/office/powerpoint/2010/main" val="187003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200"/>
              </a:spcAft>
              <a:buSzPts val="935"/>
              <a:buNone/>
            </a:pPr>
            <a:r>
              <a:rPr lang="en" sz="5200" dirty="0">
                <a:latin typeface="Alfa Slab One"/>
                <a:ea typeface="Alfa Slab One"/>
                <a:cs typeface="Alfa Slab One"/>
                <a:sym typeface="Alfa Slab One"/>
              </a:rPr>
              <a:t>Varied perspectives can yield innovative results.</a:t>
            </a:r>
            <a:endParaRPr sz="5200" dirty="0">
              <a:latin typeface="Alfa Slab One"/>
              <a:ea typeface="Alfa Slab One"/>
              <a:cs typeface="Alfa Slab One"/>
              <a:sym typeface="Alfa Slab One"/>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Google Shape;275;p49"/>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Anti-Bias and Antiracism Reading</a:t>
            </a:r>
            <a:endParaRPr sz="3720" dirty="0"/>
          </a:p>
        </p:txBody>
      </p:sp>
      <p:sp>
        <p:nvSpPr>
          <p:cNvPr id="274" name="Google Shape;274;p49"/>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Autofit/>
          </a:bodyPr>
          <a:lstStyle/>
          <a:p>
            <a:pPr marL="0" lvl="0" indent="0" algn="l" rtl="0">
              <a:lnSpc>
                <a:spcPct val="115000"/>
              </a:lnSpc>
              <a:spcAft>
                <a:spcPts val="1200"/>
              </a:spcAft>
              <a:buSzPts val="935"/>
              <a:buNone/>
            </a:pPr>
            <a:r>
              <a:rPr lang="en" sz="2040" dirty="0"/>
              <a:t>So, what does this mean for our work in the classroom?</a:t>
            </a:r>
            <a:endParaRPr sz="2040" dirty="0"/>
          </a:p>
          <a:p>
            <a:pPr marL="0" lvl="0" indent="0" algn="l" rtl="0">
              <a:lnSpc>
                <a:spcPct val="115000"/>
              </a:lnSpc>
              <a:spcAft>
                <a:spcPts val="1200"/>
              </a:spcAft>
              <a:buSzPts val="935"/>
              <a:buNone/>
            </a:pPr>
            <a:r>
              <a:rPr lang="en" sz="2040" dirty="0"/>
              <a:t>We can counter biases in our fields by citing scholars who incorporate varied perspectives into their work.</a:t>
            </a:r>
          </a:p>
          <a:p>
            <a:pPr marL="0" lvl="0" indent="0" algn="l" rtl="0">
              <a:lnSpc>
                <a:spcPct val="115000"/>
              </a:lnSpc>
              <a:spcAft>
                <a:spcPts val="1200"/>
              </a:spcAft>
              <a:buSzPts val="935"/>
              <a:buNone/>
            </a:pPr>
            <a:r>
              <a:rPr lang="en" sz="2040" dirty="0"/>
              <a:t>By citing, I mean when we write, and when we choose course materials for our syllabi.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7" name="Google Shape;287;p51"/>
          <p:cNvSpPr txBox="1">
            <a:spLocks noGrp="1"/>
          </p:cNvSpPr>
          <p:nvPr>
            <p:ph type="title"/>
          </p:nvPr>
        </p:nvSpPr>
        <p:spPr>
          <a:xfrm>
            <a:off x="311699" y="391350"/>
            <a:ext cx="8776154"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Step Two toward Equity in the Classroom</a:t>
            </a:r>
            <a:endParaRPr sz="3720" dirty="0"/>
          </a:p>
        </p:txBody>
      </p:sp>
      <p:sp>
        <p:nvSpPr>
          <p:cNvPr id="286" name="Google Shape;286;p5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935"/>
              <a:buNone/>
            </a:pPr>
            <a:r>
              <a:rPr lang="en" sz="2040" dirty="0"/>
              <a:t>STEP TWO: Cite more marginalized scholars and let them affect the way you think about your field and how you teach.</a:t>
            </a:r>
          </a:p>
          <a:p>
            <a:pPr marL="0" lvl="0" indent="0">
              <a:spcAft>
                <a:spcPts val="1200"/>
              </a:spcAft>
              <a:buSzPts val="935"/>
              <a:buNone/>
            </a:pPr>
            <a:r>
              <a:rPr lang="en" sz="2040" dirty="0"/>
              <a:t>HOW: Devote half your syllabus (at least half) to marginalized scholars. </a:t>
            </a:r>
          </a:p>
          <a:p>
            <a:pPr marL="0" lvl="0" indent="0">
              <a:spcAft>
                <a:spcPts val="1200"/>
              </a:spcAft>
              <a:buSzPts val="935"/>
              <a:buNone/>
            </a:pPr>
            <a:r>
              <a:rPr lang="en" sz="2040" u="sng" dirty="0"/>
              <a:t>Caveat</a:t>
            </a:r>
            <a:r>
              <a:rPr lang="en" sz="2040" dirty="0"/>
              <a:t>: Adding more marginalized scholars to your syllabus won’t make your class more equitable unless you’re using these scholars’ work to support marginalized scholars now and in the future.</a:t>
            </a:r>
          </a:p>
          <a:p>
            <a:pPr marL="0" lvl="0" indent="0" algn="l" rtl="0">
              <a:lnSpc>
                <a:spcPct val="115000"/>
              </a:lnSpc>
              <a:spcBef>
                <a:spcPts val="0"/>
              </a:spcBef>
              <a:spcAft>
                <a:spcPts val="1200"/>
              </a:spcAft>
              <a:buSzPts val="935"/>
              <a:buNone/>
            </a:pPr>
            <a:r>
              <a:rPr lang="en-US" sz="2040" dirty="0"/>
              <a:t>Cite </a:t>
            </a:r>
            <a:r>
              <a:rPr lang="en" sz="2040" dirty="0"/>
              <a:t>these scholars with the same depth and enthusiasm you have for scholars who’ve always been respected in your field.</a:t>
            </a:r>
            <a:endParaRPr sz="204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5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Envision Students As Future Colleagues</a:t>
            </a:r>
            <a:endParaRPr sz="3720" dirty="0"/>
          </a:p>
        </p:txBody>
      </p:sp>
      <p:sp>
        <p:nvSpPr>
          <p:cNvPr id="292" name="Google Shape;292;p5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spcAft>
                <a:spcPts val="1200"/>
              </a:spcAft>
              <a:buSzPts val="935"/>
              <a:buNone/>
            </a:pPr>
            <a:r>
              <a:rPr lang="en-US" sz="2040" dirty="0"/>
              <a:t>And while you’re at it, consider the ways the writers you’ve always cited have influenced your thinking.</a:t>
            </a:r>
          </a:p>
          <a:p>
            <a:pPr marL="0" lvl="0" indent="0" algn="l" rtl="0">
              <a:lnSpc>
                <a:spcPct val="115000"/>
              </a:lnSpc>
              <a:spcBef>
                <a:spcPts val="0"/>
              </a:spcBef>
              <a:spcAft>
                <a:spcPts val="1200"/>
              </a:spcAft>
              <a:buSzPts val="935"/>
              <a:buNone/>
            </a:pPr>
            <a:r>
              <a:rPr lang="en" sz="2040" dirty="0"/>
              <a:t>In other words: who’s on your syllabus? How do you talk about those scholars in your class?</a:t>
            </a:r>
          </a:p>
          <a:p>
            <a:pPr marL="0" lvl="0" indent="0" algn="l" rtl="0">
              <a:lnSpc>
                <a:spcPct val="115000"/>
              </a:lnSpc>
              <a:spcBef>
                <a:spcPts val="0"/>
              </a:spcBef>
              <a:spcAft>
                <a:spcPts val="1200"/>
              </a:spcAft>
              <a:buSzPts val="935"/>
              <a:buNone/>
            </a:pPr>
            <a:r>
              <a:rPr lang="en" sz="2040" dirty="0"/>
              <a:t>Based on those perspectives and how you present them, can </a:t>
            </a:r>
            <a:r>
              <a:rPr lang="en" sz="2040" i="1" dirty="0"/>
              <a:t>all</a:t>
            </a:r>
            <a:r>
              <a:rPr lang="en" sz="2040" dirty="0"/>
              <a:t> the students in your class envision themselves succeeding in your field?</a:t>
            </a:r>
          </a:p>
          <a:p>
            <a:pPr marL="0" lvl="0" indent="0" algn="l" rtl="0">
              <a:lnSpc>
                <a:spcPct val="115000"/>
              </a:lnSpc>
              <a:spcBef>
                <a:spcPts val="0"/>
              </a:spcBef>
              <a:spcAft>
                <a:spcPts val="1200"/>
              </a:spcAft>
              <a:buSzPts val="935"/>
              <a:buNone/>
            </a:pPr>
            <a:r>
              <a:rPr lang="en" sz="2040" dirty="0"/>
              <a:t>And even if they can envision themselves succeeding in your field, are you being honest about the challenges they’ll face?</a:t>
            </a:r>
            <a:endParaRPr sz="204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Equality</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600"/>
              </a:spcAft>
              <a:buSzPts val="935"/>
              <a:buNone/>
            </a:pPr>
            <a:r>
              <a:rPr lang="en-US" sz="2040" dirty="0">
                <a:latin typeface="Arial" panose="020B0604020202020204" pitchFamily="34" charset="0"/>
                <a:cs typeface="Arial" panose="020B0604020202020204" pitchFamily="34" charset="0"/>
              </a:rPr>
              <a:t>We hear about equality all the time. Equal rights. Equal pay. Equal opportunity. But in practice, descriptions of equality often carry bias.</a:t>
            </a:r>
          </a:p>
          <a:p>
            <a:pPr marL="0" lvl="0" indent="0" algn="l" rtl="0">
              <a:lnSpc>
                <a:spcPct val="100000"/>
              </a:lnSpc>
              <a:spcBef>
                <a:spcPts val="0"/>
              </a:spcBef>
              <a:spcAft>
                <a:spcPts val="600"/>
              </a:spcAft>
              <a:buSzPts val="935"/>
              <a:buNone/>
            </a:pPr>
            <a:r>
              <a:rPr lang="en-US" sz="2040" dirty="0">
                <a:latin typeface="Arial" panose="020B0604020202020204" pitchFamily="34" charset="0"/>
                <a:cs typeface="Arial" panose="020B0604020202020204" pitchFamily="34" charset="0"/>
              </a:rPr>
              <a:t>Equality is all over the founding legal documents for the United States. From the Declaration of Independence:</a:t>
            </a:r>
          </a:p>
          <a:p>
            <a:pPr marL="0" lvl="0" indent="0" algn="l" rtl="0">
              <a:lnSpc>
                <a:spcPct val="100000"/>
              </a:lnSpc>
              <a:spcBef>
                <a:spcPts val="0"/>
              </a:spcBef>
              <a:spcAft>
                <a:spcPts val="600"/>
              </a:spcAft>
              <a:buSzPts val="935"/>
              <a:buNone/>
            </a:pPr>
            <a:endParaRPr lang="en-US" sz="800" dirty="0">
              <a:latin typeface="Arial" panose="020B0604020202020204" pitchFamily="34" charset="0"/>
              <a:cs typeface="Arial" panose="020B0604020202020204" pitchFamily="34" charset="0"/>
            </a:endParaRPr>
          </a:p>
          <a:p>
            <a:pPr marL="0" lvl="0" indent="0" algn="ctr">
              <a:lnSpc>
                <a:spcPct val="100000"/>
              </a:lnSpc>
              <a:spcAft>
                <a:spcPts val="600"/>
              </a:spcAft>
              <a:buSzPts val="935"/>
              <a:buNone/>
            </a:pPr>
            <a:r>
              <a:rPr lang="en-US" sz="1800" dirty="0">
                <a:latin typeface="Lucida Calligraphy" panose="03010101010101010101" pitchFamily="66" charset="77"/>
                <a:cs typeface="Arial" panose="020B0604020202020204" pitchFamily="34" charset="0"/>
              </a:rPr>
              <a:t>We hold these truths to be self-evident,</a:t>
            </a:r>
          </a:p>
          <a:p>
            <a:pPr marL="0" lvl="0" indent="0" algn="ctr">
              <a:lnSpc>
                <a:spcPct val="100000"/>
              </a:lnSpc>
              <a:spcAft>
                <a:spcPts val="600"/>
              </a:spcAft>
              <a:buSzPts val="935"/>
              <a:buNone/>
            </a:pPr>
            <a:r>
              <a:rPr lang="en-US" sz="1800" dirty="0">
                <a:latin typeface="Lucida Calligraphy" panose="03010101010101010101" pitchFamily="66" charset="77"/>
                <a:cs typeface="Arial" panose="020B0604020202020204" pitchFamily="34" charset="0"/>
              </a:rPr>
              <a:t>that all men are created equal…</a:t>
            </a:r>
          </a:p>
          <a:p>
            <a:pPr marL="0" lvl="0" indent="0" algn="ctr">
              <a:lnSpc>
                <a:spcPct val="100000"/>
              </a:lnSpc>
              <a:spcAft>
                <a:spcPts val="600"/>
              </a:spcAft>
              <a:buSzPts val="935"/>
              <a:buNone/>
            </a:pPr>
            <a:endParaRPr lang="en-US" sz="800" dirty="0">
              <a:latin typeface="Arial" panose="020B0604020202020204" pitchFamily="34" charset="0"/>
              <a:cs typeface="Arial" panose="020B0604020202020204" pitchFamily="34" charset="0"/>
            </a:endParaRPr>
          </a:p>
          <a:p>
            <a:pPr marL="0" lvl="0" indent="0">
              <a:lnSpc>
                <a:spcPct val="100000"/>
              </a:lnSpc>
              <a:spcAft>
                <a:spcPts val="600"/>
              </a:spcAft>
              <a:buSzPts val="935"/>
              <a:buNone/>
            </a:pPr>
            <a:r>
              <a:rPr lang="en-US" sz="2040" dirty="0">
                <a:latin typeface="Arial" panose="020B0604020202020204" pitchFamily="34" charset="0"/>
                <a:cs typeface="Arial" panose="020B0604020202020204" pitchFamily="34" charset="0"/>
              </a:rPr>
              <a:t>Equality in this context relates to equal status as a human. But we have to remember the founders’ biases and pay attention to their word choice. These self-evident truths and rights were reserved for men.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3" name="Google Shape;293;p5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lvl="0">
              <a:buSzPts val="990"/>
            </a:pPr>
            <a:r>
              <a:rPr lang="en" sz="3720" dirty="0"/>
              <a:t>Normalize talking about biases</a:t>
            </a:r>
            <a:endParaRPr sz="3720" dirty="0"/>
          </a:p>
        </p:txBody>
      </p:sp>
      <p:sp>
        <p:nvSpPr>
          <p:cNvPr id="292" name="Google Shape;292;p5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935"/>
              <a:buNone/>
            </a:pPr>
            <a:r>
              <a:rPr lang="en" sz="2040" dirty="0"/>
              <a:t>Addressing biases in your fields will send a message to the students who need the most support that you take anti-bias and antiracist pedagogy seriously.</a:t>
            </a:r>
          </a:p>
          <a:p>
            <a:pPr marL="0" lvl="0" indent="0" algn="l" rtl="0">
              <a:lnSpc>
                <a:spcPct val="115000"/>
              </a:lnSpc>
              <a:spcBef>
                <a:spcPts val="0"/>
              </a:spcBef>
              <a:spcAft>
                <a:spcPts val="1200"/>
              </a:spcAft>
              <a:buSzPts val="935"/>
              <a:buNone/>
            </a:pPr>
            <a:r>
              <a:rPr lang="en" sz="2040" dirty="0"/>
              <a:t>For the rest of the students in your class, you’ll provide one example for how to openly talk about bias.</a:t>
            </a:r>
          </a:p>
          <a:p>
            <a:pPr marL="0" lvl="0" indent="0" algn="l" rtl="0">
              <a:lnSpc>
                <a:spcPct val="115000"/>
              </a:lnSpc>
              <a:spcBef>
                <a:spcPts val="0"/>
              </a:spcBef>
              <a:spcAft>
                <a:spcPts val="1200"/>
              </a:spcAft>
              <a:buSzPts val="935"/>
              <a:buNone/>
            </a:pPr>
            <a:r>
              <a:rPr lang="en" sz="2040" dirty="0"/>
              <a:t>In terms of trust, it also conveys that you take them seriously as potential colleagues. This is the first step toward sharing power with students, which leads me to step three!</a:t>
            </a:r>
          </a:p>
        </p:txBody>
      </p:sp>
    </p:spTree>
    <p:extLst>
      <p:ext uri="{BB962C8B-B14F-4D97-AF65-F5344CB8AC3E}">
        <p14:creationId xmlns:p14="http://schemas.microsoft.com/office/powerpoint/2010/main" val="498099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200"/>
              </a:spcAft>
              <a:buSzPts val="935"/>
              <a:buNone/>
            </a:pPr>
            <a:r>
              <a:rPr lang="en" sz="5200" dirty="0">
                <a:latin typeface="Alfa Slab One"/>
                <a:ea typeface="Alfa Slab One"/>
                <a:cs typeface="Alfa Slab One"/>
                <a:sym typeface="Alfa Slab One"/>
              </a:rPr>
              <a:t>This one’s fun.</a:t>
            </a:r>
            <a:br>
              <a:rPr lang="en" sz="5200" dirty="0">
                <a:latin typeface="Alfa Slab One"/>
                <a:ea typeface="Alfa Slab One"/>
                <a:cs typeface="Alfa Slab One"/>
                <a:sym typeface="Alfa Slab One"/>
              </a:rPr>
            </a:br>
            <a:r>
              <a:rPr lang="en" sz="5200" dirty="0">
                <a:latin typeface="Alfa Slab One"/>
                <a:ea typeface="Alfa Slab One"/>
                <a:cs typeface="Alfa Slab One"/>
                <a:sym typeface="Alfa Slab One"/>
              </a:rPr>
              <a:t>I promise.</a:t>
            </a:r>
            <a:endParaRPr sz="5200" dirty="0">
              <a:latin typeface="Alfa Slab One"/>
              <a:ea typeface="Alfa Slab One"/>
              <a:cs typeface="Alfa Slab One"/>
              <a:sym typeface="Alfa Slab One"/>
            </a:endParaRPr>
          </a:p>
        </p:txBody>
      </p:sp>
    </p:spTree>
    <p:extLst>
      <p:ext uri="{BB962C8B-B14F-4D97-AF65-F5344CB8AC3E}">
        <p14:creationId xmlns:p14="http://schemas.microsoft.com/office/powerpoint/2010/main" val="9067195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6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Step Three t</a:t>
            </a:r>
            <a:r>
              <a:rPr lang="en-US" sz="3720" dirty="0"/>
              <a:t>o</a:t>
            </a:r>
            <a:r>
              <a:rPr lang="en" sz="3720" dirty="0"/>
              <a:t>ward Equity in the Classroom</a:t>
            </a:r>
            <a:endParaRPr sz="3720" dirty="0"/>
          </a:p>
        </p:txBody>
      </p:sp>
      <p:sp>
        <p:nvSpPr>
          <p:cNvPr id="340" name="Google Shape;340;p60"/>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Aft>
                <a:spcPts val="1200"/>
              </a:spcAft>
              <a:buSzPts val="935"/>
              <a:buNone/>
            </a:pPr>
            <a:r>
              <a:rPr lang="en" sz="1840" dirty="0"/>
              <a:t>STEP THREE: Share your power with students.</a:t>
            </a:r>
          </a:p>
          <a:p>
            <a:pPr marL="0" lvl="0" indent="0" algn="l" rtl="0">
              <a:lnSpc>
                <a:spcPct val="100000"/>
              </a:lnSpc>
              <a:spcAft>
                <a:spcPts val="1200"/>
              </a:spcAft>
              <a:buSzPts val="935"/>
              <a:buNone/>
            </a:pPr>
            <a:r>
              <a:rPr lang="en" sz="1840" dirty="0"/>
              <a:t>HOW: Let them choose their own learning objectives.</a:t>
            </a:r>
            <a:endParaRPr sz="1840" dirty="0"/>
          </a:p>
          <a:p>
            <a:pPr marL="0" lvl="0" indent="0" algn="l" rtl="0">
              <a:lnSpc>
                <a:spcPct val="100000"/>
              </a:lnSpc>
              <a:spcAft>
                <a:spcPts val="1200"/>
              </a:spcAft>
              <a:buSzPts val="935"/>
              <a:buNone/>
            </a:pPr>
            <a:r>
              <a:rPr lang="en" sz="1840" dirty="0"/>
              <a:t>In my experience, most teachers ignore learning objectives. We have to put them on our syllabus—we sometimes didn’t even write them ourselves—but the objectives don’t affect our approach to class.</a:t>
            </a:r>
          </a:p>
          <a:p>
            <a:pPr marL="0" lvl="0" indent="0" algn="l" rtl="0">
              <a:lnSpc>
                <a:spcPct val="100000"/>
              </a:lnSpc>
              <a:spcAft>
                <a:spcPts val="1200"/>
              </a:spcAft>
              <a:buSzPts val="935"/>
              <a:buNone/>
            </a:pPr>
            <a:r>
              <a:rPr lang="en" sz="1840" dirty="0"/>
              <a:t>Yet students don’t know that.</a:t>
            </a:r>
          </a:p>
          <a:p>
            <a:pPr marL="0" lvl="0" indent="0" algn="l" rtl="0">
              <a:lnSpc>
                <a:spcPct val="100000"/>
              </a:lnSpc>
              <a:spcAft>
                <a:spcPts val="1200"/>
              </a:spcAft>
              <a:buSzPts val="935"/>
              <a:buNone/>
            </a:pPr>
            <a:r>
              <a:rPr lang="en" sz="1840" dirty="0"/>
              <a:t>So, why not let students set their own goals in your class? Ask students what they want to learn, ask them what you want them to notice on their assignments, give them a chance to steer and track their own academic progress.</a:t>
            </a:r>
            <a:endParaRPr sz="184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1" name="Google Shape;341;p60"/>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720" dirty="0"/>
              <a:t>The Fun Part</a:t>
            </a:r>
            <a:endParaRPr sz="3720" dirty="0"/>
          </a:p>
        </p:txBody>
      </p:sp>
      <p:sp>
        <p:nvSpPr>
          <p:cNvPr id="340" name="Google Shape;340;p60"/>
          <p:cNvSpPr txBox="1">
            <a:spLocks noGrp="1"/>
          </p:cNvSpPr>
          <p:nvPr>
            <p:ph type="body" idx="1"/>
          </p:nvPr>
        </p:nvSpPr>
        <p:spPr>
          <a:xfrm>
            <a:off x="311700" y="1417800"/>
            <a:ext cx="8520600" cy="3900158"/>
          </a:xfrm>
          <a:prstGeom prst="rect">
            <a:avLst/>
          </a:prstGeom>
        </p:spPr>
        <p:txBody>
          <a:bodyPr spcFirstLastPara="1" wrap="square" lIns="91425" tIns="91425" rIns="91425" bIns="91425" anchor="t" anchorCtr="0">
            <a:normAutofit/>
          </a:bodyPr>
          <a:lstStyle/>
          <a:p>
            <a:pPr marL="0" lvl="0" indent="0" algn="l" rtl="0">
              <a:lnSpc>
                <a:spcPct val="100000"/>
              </a:lnSpc>
              <a:spcAft>
                <a:spcPts val="1200"/>
              </a:spcAft>
              <a:buSzPts val="935"/>
              <a:buNone/>
            </a:pPr>
            <a:r>
              <a:rPr lang="en-US" sz="2040" dirty="0"/>
              <a:t>You’ll get to find out what students know about your field, what questions they have for you about your professional experience, what innate curiosity they have if you give them a chance to express it.</a:t>
            </a:r>
          </a:p>
          <a:p>
            <a:pPr marL="0" lvl="0" indent="0" algn="l" rtl="0">
              <a:lnSpc>
                <a:spcPct val="100000"/>
              </a:lnSpc>
              <a:spcAft>
                <a:spcPts val="1200"/>
              </a:spcAft>
              <a:buSzPts val="935"/>
              <a:buNone/>
            </a:pPr>
            <a:r>
              <a:rPr lang="en-US" sz="2040" dirty="0"/>
              <a:t>The best part: you’ll get to talk about the application of what you study, and open the floor for students to ask questions about that application.</a:t>
            </a:r>
          </a:p>
          <a:p>
            <a:pPr marL="0" lvl="0" indent="0" algn="l" rtl="0">
              <a:lnSpc>
                <a:spcPct val="100000"/>
              </a:lnSpc>
              <a:spcAft>
                <a:spcPts val="1200"/>
              </a:spcAft>
              <a:buSzPts val="935"/>
              <a:buNone/>
            </a:pPr>
            <a:r>
              <a:rPr lang="en-US" sz="2040" dirty="0"/>
              <a:t>Remember that you’ll still start with students’ positionality. So, if you were teaching environmental studies, and you have a student who grew up in the Bronx, they might want to learn about urban planning. Don’t dissuade them! When I give students a resource that helps them learn about a topic they care about, their engagement in class sky rockets.</a:t>
            </a:r>
            <a:endParaRPr sz="2040" dirty="0"/>
          </a:p>
        </p:txBody>
      </p:sp>
    </p:spTree>
    <p:extLst>
      <p:ext uri="{BB962C8B-B14F-4D97-AF65-F5344CB8AC3E}">
        <p14:creationId xmlns:p14="http://schemas.microsoft.com/office/powerpoint/2010/main" val="34471551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Students’ Confidence Levels</a:t>
            </a:r>
            <a:endParaRPr sz="3720" dirty="0"/>
          </a:p>
        </p:txBody>
      </p:sp>
      <p:sp>
        <p:nvSpPr>
          <p:cNvPr id="346" name="Google Shape;346;p6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14000"/>
              </a:lnSpc>
              <a:spcBef>
                <a:spcPts val="0"/>
              </a:spcBef>
              <a:spcAft>
                <a:spcPts val="1200"/>
              </a:spcAft>
              <a:buSzPts val="935"/>
              <a:buNone/>
            </a:pPr>
            <a:r>
              <a:rPr lang="en-US" sz="1840" dirty="0"/>
              <a:t>With guidance to ensure specificity and a trackable goal, as well as specific feedback, self-determined learning objectives can increase the confidence levels for every student who measures their progress across assignments.</a:t>
            </a:r>
          </a:p>
          <a:p>
            <a:pPr marL="0" lvl="0" indent="0" algn="l" rtl="0">
              <a:lnSpc>
                <a:spcPct val="114000"/>
              </a:lnSpc>
              <a:spcBef>
                <a:spcPts val="0"/>
              </a:spcBef>
              <a:spcAft>
                <a:spcPts val="1200"/>
              </a:spcAft>
              <a:buSzPts val="935"/>
              <a:buNone/>
            </a:pPr>
            <a:r>
              <a:rPr lang="en-US" sz="1840" dirty="0"/>
              <a:t>If you’re wondering how I could possibly qualify </a:t>
            </a:r>
            <a:r>
              <a:rPr lang="en-US" sz="1840" i="1" u="sng" dirty="0"/>
              <a:t>every</a:t>
            </a:r>
            <a:r>
              <a:rPr lang="en-US" sz="1840" dirty="0"/>
              <a:t> student, I did a study on self-determined learning objectives in fall of 2020.</a:t>
            </a:r>
          </a:p>
          <a:p>
            <a:pPr marL="0" lvl="0" indent="0" algn="l" rtl="0">
              <a:lnSpc>
                <a:spcPct val="114000"/>
              </a:lnSpc>
              <a:spcBef>
                <a:spcPts val="0"/>
              </a:spcBef>
              <a:spcAft>
                <a:spcPts val="1200"/>
              </a:spcAft>
              <a:buSzPts val="935"/>
              <a:buNone/>
            </a:pPr>
            <a:r>
              <a:rPr lang="en-US" sz="1840" dirty="0"/>
              <a:t>Twelve students participated, rating their confidence about their writing skills before they began the study. Only one out of six white students said they felt unsure about their writing skills. Conversely, only one of out six students of color said they felt confident about their writing skills.</a:t>
            </a:r>
            <a:endParaRPr sz="184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Students: Now with More Confidence</a:t>
            </a:r>
            <a:endParaRPr sz="3720" dirty="0"/>
          </a:p>
        </p:txBody>
      </p:sp>
      <p:sp>
        <p:nvSpPr>
          <p:cNvPr id="346" name="Google Shape;346;p6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14000"/>
              </a:lnSpc>
              <a:spcBef>
                <a:spcPts val="0"/>
              </a:spcBef>
              <a:spcAft>
                <a:spcPts val="1200"/>
              </a:spcAft>
              <a:buSzPts val="935"/>
              <a:buNone/>
            </a:pPr>
            <a:r>
              <a:rPr lang="en-US" sz="1840" dirty="0"/>
              <a:t>However, across the board, every student said tracking one goal across multiple assignments helped them grow or gain confidence in their writing abilities.</a:t>
            </a:r>
          </a:p>
          <a:p>
            <a:pPr marL="0" lvl="0" indent="0" algn="l" rtl="0">
              <a:lnSpc>
                <a:spcPct val="114000"/>
              </a:lnSpc>
              <a:spcBef>
                <a:spcPts val="0"/>
              </a:spcBef>
              <a:spcAft>
                <a:spcPts val="1200"/>
              </a:spcAft>
              <a:buSzPts val="935"/>
              <a:buNone/>
            </a:pPr>
            <a:r>
              <a:rPr lang="en-US" sz="1840" dirty="0"/>
              <a:t>Not only that, they also connected metacognitive lessons to their progress. In other words, they thought about their own thinking, noticing new research habits and preferences for one method of drafting over another.</a:t>
            </a:r>
          </a:p>
          <a:p>
            <a:pPr marL="0" lvl="0" indent="0" algn="l" rtl="0">
              <a:lnSpc>
                <a:spcPct val="114000"/>
              </a:lnSpc>
              <a:spcBef>
                <a:spcPts val="0"/>
              </a:spcBef>
              <a:spcAft>
                <a:spcPts val="1200"/>
              </a:spcAft>
              <a:buSzPts val="935"/>
              <a:buNone/>
            </a:pPr>
            <a:r>
              <a:rPr lang="en" sz="1840" dirty="0"/>
              <a:t>When students have a chance to choose and measure their own goals, and teachers respond to their work in light of the students’ choices, the students gain power that are usually reserved for teachers.</a:t>
            </a:r>
          </a:p>
          <a:p>
            <a:pPr marL="0" lvl="0" indent="0" algn="l" rtl="0">
              <a:lnSpc>
                <a:spcPct val="114000"/>
              </a:lnSpc>
              <a:spcBef>
                <a:spcPts val="0"/>
              </a:spcBef>
              <a:spcAft>
                <a:spcPts val="1200"/>
              </a:spcAft>
              <a:buSzPts val="935"/>
              <a:buNone/>
            </a:pPr>
            <a:r>
              <a:rPr lang="en" sz="1840" dirty="0"/>
              <a:t>That levels up their position from student to practitioner.</a:t>
            </a:r>
          </a:p>
        </p:txBody>
      </p:sp>
    </p:spTree>
    <p:extLst>
      <p:ext uri="{BB962C8B-B14F-4D97-AF65-F5344CB8AC3E}">
        <p14:creationId xmlns:p14="http://schemas.microsoft.com/office/powerpoint/2010/main" val="3985642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Bonus Motivation</a:t>
            </a:r>
            <a:endParaRPr sz="3720" dirty="0"/>
          </a:p>
        </p:txBody>
      </p:sp>
      <p:sp>
        <p:nvSpPr>
          <p:cNvPr id="346" name="Google Shape;346;p6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2000" dirty="0"/>
              <a:t>By the end of the semester, with one exception, all the participating students had unequivocally positive feedback about the learning objectives.</a:t>
            </a:r>
          </a:p>
          <a:p>
            <a:pPr marL="0" lvl="0" indent="0" algn="l" rtl="0">
              <a:lnSpc>
                <a:spcPct val="100000"/>
              </a:lnSpc>
              <a:spcBef>
                <a:spcPts val="0"/>
              </a:spcBef>
              <a:spcAft>
                <a:spcPts val="1200"/>
              </a:spcAft>
              <a:buSzPts val="935"/>
              <a:buNone/>
            </a:pPr>
            <a:r>
              <a:rPr lang="en-US" sz="2000" dirty="0"/>
              <a:t>The one student who didn’t engage at a deeper level (they cited procrastination as the reason) still said they felt they had grown, even though they struggled.</a:t>
            </a:r>
          </a:p>
          <a:p>
            <a:pPr marL="0" indent="0">
              <a:lnSpc>
                <a:spcPct val="100000"/>
              </a:lnSpc>
              <a:spcAft>
                <a:spcPts val="1200"/>
              </a:spcAft>
              <a:buSzPts val="935"/>
              <a:buNone/>
            </a:pPr>
            <a:r>
              <a:rPr lang="en-US" sz="2000" dirty="0"/>
              <a:t>The students were also more engaged in studying and working on their assignments, and I was more motivated to grade papers. I was excited to track their progress and give them feedback that they expected.</a:t>
            </a:r>
            <a:endParaRPr lang="en" sz="2000" dirty="0"/>
          </a:p>
        </p:txBody>
      </p:sp>
    </p:spTree>
    <p:extLst>
      <p:ext uri="{BB962C8B-B14F-4D97-AF65-F5344CB8AC3E}">
        <p14:creationId xmlns:p14="http://schemas.microsoft.com/office/powerpoint/2010/main" val="7939789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Real Feedback from Students</a:t>
            </a:r>
            <a:endParaRPr sz="3720" dirty="0"/>
          </a:p>
        </p:txBody>
      </p:sp>
      <p:sp>
        <p:nvSpPr>
          <p:cNvPr id="346" name="Google Shape;346;p6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fontScale="92500" lnSpcReduction="10000"/>
          </a:bodyPr>
          <a:lstStyle/>
          <a:p>
            <a:pPr marL="0" lvl="0" indent="0" algn="l" rtl="0">
              <a:lnSpc>
                <a:spcPct val="100000"/>
              </a:lnSpc>
              <a:spcBef>
                <a:spcPts val="0"/>
              </a:spcBef>
              <a:spcAft>
                <a:spcPts val="1200"/>
              </a:spcAft>
              <a:buSzPts val="935"/>
              <a:buNone/>
            </a:pPr>
            <a:r>
              <a:rPr lang="en-US" sz="2000" dirty="0"/>
              <a:t>Speaking of feedback, here’s a snippet from a multilingual student of color who participated in the study:</a:t>
            </a:r>
          </a:p>
          <a:p>
            <a:pPr marL="0" lvl="0" indent="0">
              <a:lnSpc>
                <a:spcPct val="100000"/>
              </a:lnSpc>
              <a:spcAft>
                <a:spcPts val="1200"/>
              </a:spcAft>
              <a:buSzPts val="935"/>
              <a:buNone/>
            </a:pPr>
            <a:r>
              <a:rPr lang="en-US" sz="2000" dirty="0"/>
              <a:t>“It was difficult to choose a goal since I think I am horrible in English.... I honestly liked and disliked having the freedom to choose.... I am looking forward to getting feedback.... Many of my teachers in middle school kind of didn’t show hope for me, so they expected me to just fail English instead of help.... [But] you actually gave me great feedback that will help me in the future.”</a:t>
            </a:r>
          </a:p>
          <a:p>
            <a:pPr marL="0" lvl="0" indent="0">
              <a:lnSpc>
                <a:spcPct val="100000"/>
              </a:lnSpc>
              <a:spcAft>
                <a:spcPts val="1200"/>
              </a:spcAft>
              <a:buSzPts val="935"/>
              <a:buNone/>
            </a:pPr>
            <a:r>
              <a:rPr lang="en-US" sz="2000" dirty="0"/>
              <a:t>For this student, having the freedom to choose their own learning objective both made them feel more engaged in the class and mitigated negative experiences they’d carried from middle school to college.</a:t>
            </a:r>
          </a:p>
        </p:txBody>
      </p:sp>
    </p:spTree>
    <p:extLst>
      <p:ext uri="{BB962C8B-B14F-4D97-AF65-F5344CB8AC3E}">
        <p14:creationId xmlns:p14="http://schemas.microsoft.com/office/powerpoint/2010/main" val="245956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7" name="Google Shape;347;p61"/>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Reparative Teaching</a:t>
            </a:r>
            <a:endParaRPr sz="3720" dirty="0"/>
          </a:p>
        </p:txBody>
      </p:sp>
      <p:sp>
        <p:nvSpPr>
          <p:cNvPr id="346" name="Google Shape;346;p61"/>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indent="0">
              <a:lnSpc>
                <a:spcPct val="100000"/>
              </a:lnSpc>
              <a:spcAft>
                <a:spcPts val="1200"/>
              </a:spcAft>
              <a:buSzPts val="935"/>
              <a:buNone/>
            </a:pPr>
            <a:r>
              <a:rPr lang="en-US" sz="2040" dirty="0"/>
              <a:t>Letting students choose their own learning objectives is antiracist work. It’s reparative and it bolsters their confidence and their engagement.</a:t>
            </a:r>
          </a:p>
          <a:p>
            <a:pPr marL="0" indent="0">
              <a:lnSpc>
                <a:spcPct val="100000"/>
              </a:lnSpc>
              <a:spcAft>
                <a:spcPts val="1200"/>
              </a:spcAft>
              <a:buSzPts val="935"/>
              <a:buNone/>
            </a:pPr>
            <a:r>
              <a:rPr lang="en-US" sz="2040" dirty="0"/>
              <a:t>So: self-determined learning objectives make class more collaborative and equitable, and many of the students said they were likely to set goals in future classes.</a:t>
            </a:r>
          </a:p>
          <a:p>
            <a:pPr marL="0" indent="0">
              <a:lnSpc>
                <a:spcPct val="100000"/>
              </a:lnSpc>
              <a:spcAft>
                <a:spcPts val="1200"/>
              </a:spcAft>
              <a:buSzPts val="935"/>
              <a:buNone/>
            </a:pPr>
            <a:r>
              <a:rPr lang="en-US" sz="2040" dirty="0"/>
              <a:t>Empowering all around.</a:t>
            </a:r>
            <a:endParaRPr lang="en" sz="2040" dirty="0"/>
          </a:p>
        </p:txBody>
      </p:sp>
    </p:spTree>
    <p:extLst>
      <p:ext uri="{BB962C8B-B14F-4D97-AF65-F5344CB8AC3E}">
        <p14:creationId xmlns:p14="http://schemas.microsoft.com/office/powerpoint/2010/main" val="13105972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200"/>
              </a:spcAft>
              <a:buSzPts val="935"/>
              <a:buNone/>
            </a:pPr>
            <a:r>
              <a:rPr lang="en" sz="5200" dirty="0">
                <a:latin typeface="Alfa Slab One"/>
                <a:ea typeface="Alfa Slab One"/>
                <a:cs typeface="Alfa Slab One"/>
                <a:sym typeface="Alfa Slab One"/>
              </a:rPr>
              <a:t>Speaking of power</a:t>
            </a:r>
            <a:endParaRPr sz="5200" dirty="0">
              <a:latin typeface="Alfa Slab One"/>
              <a:ea typeface="Alfa Slab One"/>
              <a:cs typeface="Alfa Slab One"/>
              <a:sym typeface="Alfa Slab One"/>
            </a:endParaRPr>
          </a:p>
        </p:txBody>
      </p:sp>
    </p:spTree>
    <p:extLst>
      <p:ext uri="{BB962C8B-B14F-4D97-AF65-F5344CB8AC3E}">
        <p14:creationId xmlns:p14="http://schemas.microsoft.com/office/powerpoint/2010/main" val="665543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What if equality is unequal?</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1200"/>
              </a:spcAft>
              <a:buSzPts val="935"/>
              <a:buNone/>
            </a:pPr>
            <a:r>
              <a:rPr lang="en-US" sz="2040" dirty="0">
                <a:latin typeface="Arial" panose="020B0604020202020204" pitchFamily="34" charset="0"/>
                <a:cs typeface="Arial" panose="020B0604020202020204" pitchFamily="34" charset="0"/>
              </a:rPr>
              <a:t>But when the Declaration was written, there were plenty of men who weren’t considered men, including all men who weren’t white.</a:t>
            </a:r>
          </a:p>
          <a:p>
            <a:pPr marL="0" lvl="0" indent="0" algn="ctr" rtl="0">
              <a:lnSpc>
                <a:spcPct val="100000"/>
              </a:lnSpc>
              <a:spcBef>
                <a:spcPts val="0"/>
              </a:spcBef>
              <a:spcAft>
                <a:spcPts val="1200"/>
              </a:spcAft>
              <a:buSzPts val="935"/>
              <a:buNone/>
            </a:pPr>
            <a:r>
              <a:rPr lang="en-US" sz="2040" dirty="0">
                <a:latin typeface="Arial" panose="020B0604020202020204" pitchFamily="34" charset="0"/>
                <a:cs typeface="Arial" panose="020B0604020202020204" pitchFamily="34" charset="0"/>
              </a:rPr>
              <a:t>Not men = not human</a:t>
            </a:r>
          </a:p>
          <a:p>
            <a:pPr marL="0" lvl="0" indent="0" rtl="0">
              <a:lnSpc>
                <a:spcPct val="100000"/>
              </a:lnSpc>
              <a:spcBef>
                <a:spcPts val="0"/>
              </a:spcBef>
              <a:spcAft>
                <a:spcPts val="1200"/>
              </a:spcAft>
              <a:buSzPts val="935"/>
              <a:buNone/>
            </a:pPr>
            <a:r>
              <a:rPr lang="en-US" sz="2040" dirty="0">
                <a:latin typeface="Arial" panose="020B0604020202020204" pitchFamily="34" charset="0"/>
                <a:cs typeface="Arial" panose="020B0604020202020204" pitchFamily="34" charset="0"/>
              </a:rPr>
              <a:t>If some people’s humanity is denied based on their gender, then that so-called equality of men doesn’t exist.</a:t>
            </a:r>
          </a:p>
          <a:p>
            <a:pPr marL="0" lvl="0" indent="0" rtl="0">
              <a:lnSpc>
                <a:spcPct val="100000"/>
              </a:lnSpc>
              <a:spcBef>
                <a:spcPts val="0"/>
              </a:spcBef>
              <a:spcAft>
                <a:spcPts val="1200"/>
              </a:spcAft>
              <a:buSzPts val="935"/>
              <a:buNone/>
            </a:pPr>
            <a:r>
              <a:rPr lang="en-US" sz="2040" dirty="0">
                <a:latin typeface="Arial" panose="020B0604020202020204" pitchFamily="34" charset="0"/>
                <a:cs typeface="Arial" panose="020B0604020202020204" pitchFamily="34" charset="0"/>
              </a:rPr>
              <a:t>And if we consider </a:t>
            </a:r>
            <a:r>
              <a:rPr lang="en-US" sz="2040" b="1" dirty="0">
                <a:latin typeface="Arial" panose="020B0604020202020204" pitchFamily="34" charset="0"/>
                <a:cs typeface="Arial" panose="020B0604020202020204" pitchFamily="34" charset="0"/>
              </a:rPr>
              <a:t>equality</a:t>
            </a:r>
            <a:r>
              <a:rPr lang="en-US" sz="2040" dirty="0">
                <a:latin typeface="Arial" panose="020B0604020202020204" pitchFamily="34" charset="0"/>
                <a:cs typeface="Arial" panose="020B0604020202020204" pitchFamily="34" charset="0"/>
              </a:rPr>
              <a:t>, we have to also think about </a:t>
            </a:r>
            <a:r>
              <a:rPr lang="en-US" sz="2040" b="1" dirty="0">
                <a:latin typeface="Arial" panose="020B0604020202020204" pitchFamily="34" charset="0"/>
                <a:cs typeface="Arial" panose="020B0604020202020204" pitchFamily="34" charset="0"/>
              </a:rPr>
              <a:t>equal</a:t>
            </a:r>
            <a:r>
              <a:rPr lang="en-US" sz="2040" dirty="0">
                <a:latin typeface="Arial" panose="020B0604020202020204" pitchFamily="34" charset="0"/>
                <a:cs typeface="Arial" panose="020B0604020202020204" pitchFamily="34" charset="0"/>
              </a:rPr>
              <a:t>. Oxford defines equal as “being the same in quantity, size, degree, or value.”</a:t>
            </a:r>
          </a:p>
          <a:p>
            <a:pPr marL="0" lvl="0" indent="0" rtl="0">
              <a:lnSpc>
                <a:spcPct val="100000"/>
              </a:lnSpc>
              <a:spcBef>
                <a:spcPts val="0"/>
              </a:spcBef>
              <a:spcAft>
                <a:spcPts val="1200"/>
              </a:spcAft>
              <a:buSzPts val="935"/>
              <a:buNone/>
            </a:pPr>
            <a:r>
              <a:rPr lang="en-US" sz="2040" dirty="0">
                <a:latin typeface="Arial" panose="020B0604020202020204" pitchFamily="34" charset="0"/>
                <a:cs typeface="Arial" panose="020B0604020202020204" pitchFamily="34" charset="0"/>
              </a:rPr>
              <a:t>Equal then means the lack of difference. So, if anyone is different than anyone else, we can’t have equality.</a:t>
            </a:r>
          </a:p>
        </p:txBody>
      </p:sp>
    </p:spTree>
    <p:extLst>
      <p:ext uri="{BB962C8B-B14F-4D97-AF65-F5344CB8AC3E}">
        <p14:creationId xmlns:p14="http://schemas.microsoft.com/office/powerpoint/2010/main" val="18044031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Disrupting Power Imbalances</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fontScale="92500"/>
          </a:bodyPr>
          <a:lstStyle/>
          <a:p>
            <a:pPr marL="0" lvl="0" indent="0" algn="l" rtl="0">
              <a:lnSpc>
                <a:spcPct val="114000"/>
              </a:lnSpc>
              <a:spcBef>
                <a:spcPts val="0"/>
              </a:spcBef>
              <a:spcAft>
                <a:spcPts val="1200"/>
              </a:spcAft>
              <a:buSzPts val="935"/>
              <a:buNone/>
            </a:pPr>
            <a:r>
              <a:rPr lang="en" sz="2000" dirty="0"/>
              <a:t>As I’m sure you could guess, I structure my classes around student empowerment. Validating student knowledge, encouraging students to value their experiences, and holding myself accountable are tenets of all my courses.</a:t>
            </a:r>
          </a:p>
          <a:p>
            <a:pPr marL="0" lvl="0" indent="0" algn="l" rtl="0">
              <a:lnSpc>
                <a:spcPct val="114000"/>
              </a:lnSpc>
              <a:spcBef>
                <a:spcPts val="0"/>
              </a:spcBef>
              <a:spcAft>
                <a:spcPts val="1200"/>
              </a:spcAft>
              <a:buSzPts val="935"/>
              <a:buNone/>
            </a:pPr>
            <a:r>
              <a:rPr lang="en" sz="2000" dirty="0"/>
              <a:t>But these practices only work when I relinquish the power that creates distance between me and students in my classes. There’s power that comes along with experience, and </a:t>
            </a:r>
            <a:r>
              <a:rPr lang="en-US" sz="2000" dirty="0" err="1"/>
              <a:t>th</a:t>
            </a:r>
            <a:r>
              <a:rPr lang="en" sz="2000" dirty="0" err="1"/>
              <a:t>ere’s</a:t>
            </a:r>
            <a:r>
              <a:rPr lang="en" sz="2000" dirty="0"/>
              <a:t> power that comes with hierarchical position, and the second one has no place in an equitable classroom.</a:t>
            </a:r>
          </a:p>
          <a:p>
            <a:pPr marL="0" lvl="0" indent="0" algn="l" rtl="0">
              <a:lnSpc>
                <a:spcPct val="114000"/>
              </a:lnSpc>
              <a:spcBef>
                <a:spcPts val="0"/>
              </a:spcBef>
              <a:spcAft>
                <a:spcPts val="1200"/>
              </a:spcAft>
              <a:buSzPts val="935"/>
              <a:buNone/>
            </a:pPr>
            <a:r>
              <a:rPr lang="en" sz="2000" dirty="0"/>
              <a:t>So, for those of you waiting patiently for step four: give up.</a:t>
            </a:r>
            <a:endParaRPr sz="20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Step Four toward Equity in the Classroom</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14000"/>
              </a:lnSpc>
              <a:spcBef>
                <a:spcPts val="0"/>
              </a:spcBef>
              <a:spcAft>
                <a:spcPts val="1200"/>
              </a:spcAft>
              <a:buSzPts val="935"/>
              <a:buNone/>
            </a:pPr>
            <a:r>
              <a:rPr lang="en" sz="1840" dirty="0"/>
              <a:t>STEP FOUR: Give up unequitable power in your class.</a:t>
            </a:r>
          </a:p>
          <a:p>
            <a:pPr marL="0" lvl="0" indent="0" algn="l" rtl="0">
              <a:lnSpc>
                <a:spcPct val="114000"/>
              </a:lnSpc>
              <a:spcBef>
                <a:spcPts val="0"/>
              </a:spcBef>
              <a:spcAft>
                <a:spcPts val="1200"/>
              </a:spcAft>
              <a:buSzPts val="935"/>
              <a:buNone/>
            </a:pPr>
            <a:r>
              <a:rPr lang="en" sz="1840" dirty="0"/>
              <a:t>HOW: Grade students on labor.</a:t>
            </a:r>
          </a:p>
          <a:p>
            <a:pPr marL="0" lvl="0" indent="0" algn="l" rtl="0">
              <a:lnSpc>
                <a:spcPct val="114000"/>
              </a:lnSpc>
              <a:spcBef>
                <a:spcPts val="0"/>
              </a:spcBef>
              <a:spcAft>
                <a:spcPts val="1200"/>
              </a:spcAft>
              <a:buSzPts val="935"/>
              <a:buNone/>
            </a:pPr>
            <a:r>
              <a:rPr lang="en" sz="1840" dirty="0"/>
              <a:t>Grading on labor looks different in every class.</a:t>
            </a:r>
          </a:p>
          <a:p>
            <a:pPr marL="0" lvl="0" indent="0" algn="l" rtl="0">
              <a:lnSpc>
                <a:spcPct val="114000"/>
              </a:lnSpc>
              <a:spcBef>
                <a:spcPts val="0"/>
              </a:spcBef>
              <a:spcAft>
                <a:spcPts val="1200"/>
              </a:spcAft>
              <a:buSzPts val="935"/>
              <a:buNone/>
            </a:pPr>
            <a:r>
              <a:rPr lang="en" sz="1840" dirty="0"/>
              <a:t>In a class that requires exams, it might mean giving students the option to take a test over and over again until they feel more confident about the material.</a:t>
            </a:r>
          </a:p>
          <a:p>
            <a:pPr marL="0" lvl="0" indent="0" algn="l" rtl="0">
              <a:lnSpc>
                <a:spcPct val="114000"/>
              </a:lnSpc>
              <a:spcBef>
                <a:spcPts val="0"/>
              </a:spcBef>
              <a:spcAft>
                <a:spcPts val="1200"/>
              </a:spcAft>
              <a:buSzPts val="935"/>
              <a:buNone/>
            </a:pPr>
            <a:r>
              <a:rPr lang="en" sz="1840" dirty="0"/>
              <a:t>In a writing class, it might mean having an open-revision policy, so if a student fails an assignment, they can </a:t>
            </a:r>
            <a:r>
              <a:rPr lang="en-US" sz="1840" dirty="0"/>
              <a:t>hand in as many revisions as they want to pull up their grade</a:t>
            </a:r>
            <a:r>
              <a:rPr lang="en" sz="1840" dirty="0"/>
              <a:t>.</a:t>
            </a:r>
            <a:endParaRPr sz="1840" dirty="0"/>
          </a:p>
        </p:txBody>
      </p:sp>
    </p:spTree>
    <p:extLst>
      <p:ext uri="{BB962C8B-B14F-4D97-AF65-F5344CB8AC3E}">
        <p14:creationId xmlns:p14="http://schemas.microsoft.com/office/powerpoint/2010/main" val="845081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a:t>Giving Up Your Power</a:t>
            </a:r>
            <a:endParaRPr sz="372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935"/>
              <a:buNone/>
            </a:pPr>
            <a:r>
              <a:rPr lang="en" sz="2000" dirty="0"/>
              <a:t>When I teach, I grade students on whether they’ve handed in a draft that meets word count, addresses the topic, and includes the student’s attempts at developing or practicing a set of skills outlined in the assignment description.</a:t>
            </a:r>
          </a:p>
          <a:p>
            <a:pPr marL="0" lvl="0" indent="0" algn="l" rtl="0">
              <a:lnSpc>
                <a:spcPct val="100000"/>
              </a:lnSpc>
              <a:spcBef>
                <a:spcPts val="0"/>
              </a:spcBef>
              <a:spcAft>
                <a:spcPts val="0"/>
              </a:spcAft>
              <a:buSzPts val="935"/>
              <a:buNone/>
            </a:pPr>
            <a:endParaRPr lang="en" sz="2000" dirty="0"/>
          </a:p>
          <a:p>
            <a:pPr marL="0" lvl="0" indent="0" algn="l" rtl="0">
              <a:lnSpc>
                <a:spcPct val="100000"/>
              </a:lnSpc>
              <a:spcBef>
                <a:spcPts val="0"/>
              </a:spcBef>
              <a:spcAft>
                <a:spcPts val="0"/>
              </a:spcAft>
              <a:buSzPts val="935"/>
              <a:buNone/>
            </a:pPr>
            <a:r>
              <a:rPr lang="en" sz="2000" dirty="0"/>
              <a:t>I also have an open-revision policy so students can revise to bring their grade up if they fall short of these requirements.</a:t>
            </a:r>
            <a:endParaRPr sz="2000" dirty="0"/>
          </a:p>
          <a:p>
            <a:pPr marL="0" lvl="0" indent="0" algn="l" rtl="0">
              <a:lnSpc>
                <a:spcPct val="100000"/>
              </a:lnSpc>
              <a:spcBef>
                <a:spcPts val="1200"/>
              </a:spcBef>
              <a:spcAft>
                <a:spcPts val="1200"/>
              </a:spcAft>
              <a:buSzPts val="935"/>
              <a:buNone/>
            </a:pPr>
            <a:r>
              <a:rPr lang="en" sz="2000" dirty="0"/>
              <a:t>Grading on labor disrupts the system that paralyzes students into inaction or procrastination because they’re worried about getting the material “wrong.”</a:t>
            </a:r>
            <a:endParaRPr sz="2000" dirty="0"/>
          </a:p>
        </p:txBody>
      </p:sp>
    </p:spTree>
    <p:extLst>
      <p:ext uri="{BB962C8B-B14F-4D97-AF65-F5344CB8AC3E}">
        <p14:creationId xmlns:p14="http://schemas.microsoft.com/office/powerpoint/2010/main" val="34878258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Free Students from Anxiety</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2000" dirty="0"/>
              <a:t>One of the students who participated in the study about learning objectives entered the class with a lot of experience in writing. They had taken college prep courses, and knew about visual rhetoric, which I ask all students to do because they basically speak in memes.</a:t>
            </a:r>
          </a:p>
          <a:p>
            <a:pPr marL="0" lvl="0" indent="0" algn="l" rtl="0">
              <a:lnSpc>
                <a:spcPct val="100000"/>
              </a:lnSpc>
              <a:spcBef>
                <a:spcPts val="0"/>
              </a:spcBef>
              <a:spcAft>
                <a:spcPts val="1200"/>
              </a:spcAft>
              <a:buSzPts val="935"/>
              <a:buNone/>
            </a:pPr>
            <a:r>
              <a:rPr lang="en-US" sz="2000" dirty="0"/>
              <a:t>This particular student wrote sophisticated drafts, came to my office hours, and asked detailed questions about assignments.</a:t>
            </a:r>
          </a:p>
          <a:p>
            <a:pPr marL="0" lvl="0" indent="0" algn="l" rtl="0">
              <a:lnSpc>
                <a:spcPct val="100000"/>
              </a:lnSpc>
              <a:spcBef>
                <a:spcPts val="0"/>
              </a:spcBef>
              <a:spcAft>
                <a:spcPts val="1200"/>
              </a:spcAft>
              <a:buSzPts val="935"/>
              <a:buNone/>
            </a:pPr>
            <a:r>
              <a:rPr lang="en-US" sz="2000" dirty="0"/>
              <a:t>Imagine my surprise when they confessed at the end of the semester that anxiety about making mistakes when writing often led them to avoid starting their assignments.</a:t>
            </a:r>
            <a:endParaRPr sz="2000" dirty="0"/>
          </a:p>
        </p:txBody>
      </p:sp>
    </p:spTree>
    <p:extLst>
      <p:ext uri="{BB962C8B-B14F-4D97-AF65-F5344CB8AC3E}">
        <p14:creationId xmlns:p14="http://schemas.microsoft.com/office/powerpoint/2010/main" val="10352680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More Feedback from Students</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2000" dirty="0"/>
              <a:t>Here’s an excerpt from that student’s final reflective writing essay:</a:t>
            </a:r>
          </a:p>
          <a:p>
            <a:pPr marL="0" lvl="0" indent="0">
              <a:lnSpc>
                <a:spcPct val="100000"/>
              </a:lnSpc>
              <a:spcAft>
                <a:spcPts val="1200"/>
              </a:spcAft>
              <a:buSzPts val="935"/>
              <a:buNone/>
            </a:pPr>
            <a:r>
              <a:rPr lang="en-US" sz="2000" dirty="0"/>
              <a:t>“[It was] a big help…remembering that we were graded on labor.</a:t>
            </a:r>
          </a:p>
          <a:p>
            <a:pPr marL="0" lvl="0" indent="0">
              <a:lnSpc>
                <a:spcPct val="100000"/>
              </a:lnSpc>
              <a:spcAft>
                <a:spcPts val="1200"/>
              </a:spcAft>
              <a:buSzPts val="935"/>
              <a:buNone/>
            </a:pPr>
            <a:r>
              <a:rPr lang="en-US" sz="2000" dirty="0"/>
              <a:t>I’m sure you can probably guess I’ve been an academic over-achiever so I stress myself out and don’t want to start things that I’m not positive I can do perfectly.</a:t>
            </a:r>
          </a:p>
          <a:p>
            <a:pPr marL="0" lvl="0" indent="0">
              <a:lnSpc>
                <a:spcPct val="100000"/>
              </a:lnSpc>
              <a:spcAft>
                <a:spcPts val="1200"/>
              </a:spcAft>
              <a:buSzPts val="935"/>
              <a:buNone/>
            </a:pPr>
            <a:r>
              <a:rPr lang="en-US" sz="2000" dirty="0"/>
              <a:t>But remembering that I wouldn’t be penalized for it helped me just get started doing some research and writing the paper which for the most part I feel like most of them came out pretty good in the end.”</a:t>
            </a:r>
            <a:endParaRPr sz="2000" dirty="0"/>
          </a:p>
        </p:txBody>
      </p:sp>
    </p:spTree>
    <p:extLst>
      <p:ext uri="{BB962C8B-B14F-4D97-AF65-F5344CB8AC3E}">
        <p14:creationId xmlns:p14="http://schemas.microsoft.com/office/powerpoint/2010/main" val="18594747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Elevating Students’ Power</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1840" dirty="0"/>
              <a:t>Grading on labor levels up students’ scholarly potential, proving that their research and scholarship is as important as ours is, and that we value their time and effort, no matter the experiences they’ve had in the past.</a:t>
            </a:r>
          </a:p>
          <a:p>
            <a:pPr marL="0" lvl="0" indent="0" algn="l" rtl="0">
              <a:lnSpc>
                <a:spcPct val="100000"/>
              </a:lnSpc>
              <a:spcBef>
                <a:spcPts val="0"/>
              </a:spcBef>
              <a:spcAft>
                <a:spcPts val="1200"/>
              </a:spcAft>
              <a:buSzPts val="935"/>
              <a:buNone/>
            </a:pPr>
            <a:r>
              <a:rPr lang="en-US" sz="1840" dirty="0"/>
              <a:t>For students of color, this is reparative work.</a:t>
            </a:r>
          </a:p>
          <a:p>
            <a:pPr marL="0" lvl="0" indent="0" algn="l" rtl="0">
              <a:lnSpc>
                <a:spcPct val="100000"/>
              </a:lnSpc>
              <a:spcBef>
                <a:spcPts val="0"/>
              </a:spcBef>
              <a:spcAft>
                <a:spcPts val="1200"/>
              </a:spcAft>
              <a:buSzPts val="935"/>
              <a:buNone/>
            </a:pPr>
            <a:r>
              <a:rPr lang="en-US" sz="1840" dirty="0"/>
              <a:t>So many students of color I’ve met have had some negative experience in school where their perspective was devalued, or their entire culture was demeaned or depicted in a disparaging way. We often spend our time either unteaching these lessons or reinforcing them, whether we know it or not.</a:t>
            </a:r>
          </a:p>
          <a:p>
            <a:pPr marL="0" lvl="0" indent="0" algn="l" rtl="0">
              <a:lnSpc>
                <a:spcPct val="100000"/>
              </a:lnSpc>
              <a:spcBef>
                <a:spcPts val="0"/>
              </a:spcBef>
              <a:spcAft>
                <a:spcPts val="1200"/>
              </a:spcAft>
              <a:buSzPts val="935"/>
              <a:buNone/>
            </a:pPr>
            <a:r>
              <a:rPr lang="en-US" sz="1840" dirty="0"/>
              <a:t>If we’re more intentional in making class policies that support students, our classes will be more equitable each time we teach.</a:t>
            </a:r>
          </a:p>
        </p:txBody>
      </p:sp>
    </p:spTree>
    <p:extLst>
      <p:ext uri="{BB962C8B-B14F-4D97-AF65-F5344CB8AC3E}">
        <p14:creationId xmlns:p14="http://schemas.microsoft.com/office/powerpoint/2010/main" val="8345415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50"/>
          <p:cNvSpPr txBox="1">
            <a:spLocks noGrp="1"/>
          </p:cNvSpPr>
          <p:nvPr>
            <p:ph type="title"/>
          </p:nvPr>
        </p:nvSpPr>
        <p:spPr>
          <a:xfrm>
            <a:off x="509550" y="1672650"/>
            <a:ext cx="8124900" cy="1798200"/>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200"/>
              </a:spcAft>
              <a:buSzPts val="935"/>
              <a:buNone/>
            </a:pPr>
            <a:r>
              <a:rPr lang="en" sz="5200" dirty="0">
                <a:latin typeface="Alfa Slab One"/>
                <a:ea typeface="Alfa Slab One"/>
                <a:cs typeface="Alfa Slab One"/>
                <a:sym typeface="Alfa Slab One"/>
              </a:rPr>
              <a:t>Final point:</a:t>
            </a:r>
            <a:br>
              <a:rPr lang="en" sz="5200" dirty="0">
                <a:latin typeface="Alfa Slab One"/>
                <a:ea typeface="Alfa Slab One"/>
                <a:cs typeface="Alfa Slab One"/>
                <a:sym typeface="Alfa Slab One"/>
              </a:rPr>
            </a:br>
            <a:r>
              <a:rPr lang="en" sz="5200" dirty="0">
                <a:latin typeface="Alfa Slab One"/>
                <a:ea typeface="Alfa Slab One"/>
                <a:cs typeface="Alfa Slab One"/>
                <a:sym typeface="Alfa Slab One"/>
              </a:rPr>
              <a:t>accessibility</a:t>
            </a:r>
            <a:br>
              <a:rPr lang="en" sz="5200" dirty="0">
                <a:latin typeface="Alfa Slab One"/>
                <a:ea typeface="Alfa Slab One"/>
                <a:cs typeface="Alfa Slab One"/>
                <a:sym typeface="Alfa Slab One"/>
              </a:rPr>
            </a:br>
            <a:r>
              <a:rPr lang="en" sz="5200" dirty="0">
                <a:latin typeface="Alfa Slab One"/>
                <a:ea typeface="Alfa Slab One"/>
                <a:cs typeface="Alfa Slab One"/>
                <a:sym typeface="Alfa Slab One"/>
              </a:rPr>
              <a:t>and ABAR</a:t>
            </a:r>
            <a:endParaRPr sz="5200" dirty="0">
              <a:latin typeface="Alfa Slab One"/>
              <a:ea typeface="Alfa Slab One"/>
              <a:cs typeface="Alfa Slab One"/>
              <a:sym typeface="Alfa Slab One"/>
            </a:endParaRPr>
          </a:p>
        </p:txBody>
      </p:sp>
    </p:spTree>
    <p:extLst>
      <p:ext uri="{BB962C8B-B14F-4D97-AF65-F5344CB8AC3E}">
        <p14:creationId xmlns:p14="http://schemas.microsoft.com/office/powerpoint/2010/main" val="16749022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Accessibility Is an Antiracist Issue</a:t>
            </a:r>
            <a:endParaRPr sz="3720" dirty="0"/>
          </a:p>
        </p:txBody>
      </p:sp>
      <p:sp>
        <p:nvSpPr>
          <p:cNvPr id="352" name="Google Shape;352;p62"/>
          <p:cNvSpPr txBox="1">
            <a:spLocks noGrp="1"/>
          </p:cNvSpPr>
          <p:nvPr>
            <p:ph type="body" idx="1"/>
          </p:nvPr>
        </p:nvSpPr>
        <p:spPr>
          <a:xfrm>
            <a:off x="311700" y="1417799"/>
            <a:ext cx="8520600" cy="4108705"/>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1840" dirty="0"/>
              <a:t>Since this series is about online teaching, I want to conclude by connecting accessibility to anti-bias and antiracist teaching.</a:t>
            </a:r>
          </a:p>
          <a:p>
            <a:pPr marL="0" indent="0">
              <a:lnSpc>
                <a:spcPct val="100000"/>
              </a:lnSpc>
              <a:spcAft>
                <a:spcPts val="1200"/>
              </a:spcAft>
              <a:buSzPts val="935"/>
              <a:buNone/>
            </a:pPr>
            <a:r>
              <a:rPr lang="en-US" sz="1840" dirty="0"/>
              <a:t>Disabilities are not one-size-fits-all. A student with low vision has different needs than a student with dyslexia, but one thing holds true for all students of color and low-income students: they are disproportionately diagnosed with learning disabilities, and the statistics reveal anti-Black bias.</a:t>
            </a:r>
          </a:p>
          <a:p>
            <a:pPr marL="0" indent="0">
              <a:lnSpc>
                <a:spcPct val="100000"/>
              </a:lnSpc>
              <a:spcAft>
                <a:spcPts val="1200"/>
              </a:spcAft>
              <a:buSzPts val="935"/>
              <a:buNone/>
            </a:pPr>
            <a:r>
              <a:rPr lang="en-US" sz="1840" dirty="0"/>
              <a:t>In 2016, 12 percent of Black students across the nation were identified as having disabilities ranging from emotional disturbances to physical and learning disabilities. White students represented 8.5%. Worse, from 2006 through 2016, at least 30% of “students reported under the category of </a:t>
            </a:r>
            <a:r>
              <a:rPr lang="en-US" sz="1840" i="1" dirty="0"/>
              <a:t>emotional disturbance </a:t>
            </a:r>
            <a:r>
              <a:rPr lang="en-US" sz="1840" dirty="0"/>
              <a:t>exited special education and school by dropping out.”</a:t>
            </a:r>
          </a:p>
        </p:txBody>
      </p:sp>
      <p:sp>
        <p:nvSpPr>
          <p:cNvPr id="4" name="Google Shape;269;p48">
            <a:extLst>
              <a:ext uri="{FF2B5EF4-FFF2-40B4-BE49-F238E27FC236}">
                <a16:creationId xmlns:a16="http://schemas.microsoft.com/office/drawing/2014/main" id="{86129C3C-19F5-FA4E-B1ED-640075367671}"/>
              </a:ext>
            </a:extLst>
          </p:cNvPr>
          <p:cNvSpPr txBox="1"/>
          <p:nvPr/>
        </p:nvSpPr>
        <p:spPr>
          <a:xfrm>
            <a:off x="1647275" y="145675"/>
            <a:ext cx="74181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dirty="0">
                <a:latin typeface="Lato"/>
                <a:ea typeface="Lato"/>
                <a:cs typeface="Lato"/>
                <a:sym typeface="Lato"/>
              </a:rPr>
              <a:t>Source: </a:t>
            </a:r>
            <a:r>
              <a:rPr lang="en" sz="1100" dirty="0">
                <a:latin typeface="Lato"/>
                <a:ea typeface="Lato"/>
                <a:cs typeface="Lato"/>
                <a:sym typeface="Lato"/>
                <a:hlinkClick r:id="rId3"/>
              </a:rPr>
              <a:t>40</a:t>
            </a:r>
            <a:r>
              <a:rPr lang="en" sz="1100" baseline="30000" dirty="0">
                <a:latin typeface="Lato"/>
                <a:ea typeface="Lato"/>
                <a:cs typeface="Lato"/>
                <a:sym typeface="Lato"/>
                <a:hlinkClick r:id="rId3"/>
              </a:rPr>
              <a:t>th</a:t>
            </a:r>
            <a:r>
              <a:rPr lang="en" sz="1100" dirty="0">
                <a:latin typeface="Lato"/>
                <a:ea typeface="Lato"/>
                <a:cs typeface="Lato"/>
                <a:sym typeface="Lato"/>
                <a:hlinkClick r:id="rId3"/>
              </a:rPr>
              <a:t> Annual Report to Congress on the Implementation of the </a:t>
            </a:r>
            <a:r>
              <a:rPr lang="en" sz="1100" i="1" dirty="0">
                <a:latin typeface="Lato"/>
                <a:ea typeface="Lato"/>
                <a:cs typeface="Lato"/>
                <a:sym typeface="Lato"/>
                <a:hlinkClick r:id="rId3"/>
              </a:rPr>
              <a:t>Individuals with Disabilities Act.</a:t>
            </a:r>
            <a:r>
              <a:rPr lang="en" sz="1100" dirty="0">
                <a:latin typeface="Lato"/>
                <a:ea typeface="Lato"/>
                <a:cs typeface="Lato"/>
                <a:sym typeface="Lato"/>
              </a:rPr>
              <a:t> </a:t>
            </a:r>
            <a:endParaRPr sz="1100" dirty="0">
              <a:latin typeface="Lato"/>
              <a:ea typeface="Lato"/>
              <a:cs typeface="Lato"/>
              <a:sym typeface="Lato"/>
            </a:endParaRPr>
          </a:p>
        </p:txBody>
      </p:sp>
    </p:spTree>
    <p:extLst>
      <p:ext uri="{BB962C8B-B14F-4D97-AF65-F5344CB8AC3E}">
        <p14:creationId xmlns:p14="http://schemas.microsoft.com/office/powerpoint/2010/main" val="39341758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720" dirty="0"/>
              <a:t>Getting Students What They Need</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1200"/>
              </a:spcAft>
              <a:buSzPts val="935"/>
              <a:buNone/>
            </a:pPr>
            <a:r>
              <a:rPr lang="en-US" sz="1840" dirty="0"/>
              <a:t>In </a:t>
            </a:r>
            <a:r>
              <a:rPr lang="en-US" sz="1840" i="1" dirty="0"/>
              <a:t>So You Want to Talk about Race</a:t>
            </a:r>
            <a:r>
              <a:rPr lang="en-US" sz="1840" dirty="0"/>
              <a:t>, </a:t>
            </a:r>
            <a:r>
              <a:rPr lang="en-US" sz="1840" dirty="0" err="1"/>
              <a:t>Ijeoma</a:t>
            </a:r>
            <a:r>
              <a:rPr lang="en-US" sz="1840" dirty="0"/>
              <a:t> Oluo warns readers not to pathologize Black and Brown students’ struggles because it needlessly overburdens educators who focus on helping students with disabilities, and if that student </a:t>
            </a:r>
            <a:r>
              <a:rPr lang="en-US" sz="1840" i="1" dirty="0"/>
              <a:t>doesn’t</a:t>
            </a:r>
            <a:r>
              <a:rPr lang="en-US" sz="1840" dirty="0"/>
              <a:t> have a disability, they’re not getting the help they need. </a:t>
            </a:r>
          </a:p>
          <a:p>
            <a:pPr marL="0" indent="0">
              <a:lnSpc>
                <a:spcPct val="100000"/>
              </a:lnSpc>
              <a:spcAft>
                <a:spcPts val="1200"/>
              </a:spcAft>
              <a:buSzPts val="935"/>
              <a:buNone/>
            </a:pPr>
            <a:r>
              <a:rPr lang="en-US" sz="1840" dirty="0"/>
              <a:t>Taken in tandem, this data means many Black students’ emotional struggles are pathologized, and for 30% of them, the education they receive makes college an impossibility. But even the disabled students of color who do make it to college do so after experiencing multiple sources of systemic discrimination in school:</a:t>
            </a:r>
          </a:p>
          <a:p>
            <a:pPr marL="0" lvl="0" indent="0">
              <a:lnSpc>
                <a:spcPct val="100000"/>
              </a:lnSpc>
              <a:spcAft>
                <a:spcPts val="1200"/>
              </a:spcAft>
              <a:buSzPts val="935"/>
              <a:buNone/>
            </a:pPr>
            <a:r>
              <a:rPr lang="en-US" sz="1840" dirty="0"/>
              <a:t>“Disabled kids of color are the most likely [group] to be made victims of overly punitive school discipline and criminalization” (Oluo 132).</a:t>
            </a:r>
          </a:p>
        </p:txBody>
      </p:sp>
      <p:sp>
        <p:nvSpPr>
          <p:cNvPr id="4" name="Google Shape;269;p48">
            <a:extLst>
              <a:ext uri="{FF2B5EF4-FFF2-40B4-BE49-F238E27FC236}">
                <a16:creationId xmlns:a16="http://schemas.microsoft.com/office/drawing/2014/main" id="{86129C3C-19F5-FA4E-B1ED-640075367671}"/>
              </a:ext>
            </a:extLst>
          </p:cNvPr>
          <p:cNvSpPr txBox="1"/>
          <p:nvPr/>
        </p:nvSpPr>
        <p:spPr>
          <a:xfrm>
            <a:off x="1647275" y="145675"/>
            <a:ext cx="7418100" cy="3540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100" dirty="0">
                <a:latin typeface="Lato"/>
                <a:ea typeface="Lato"/>
                <a:cs typeface="Lato"/>
                <a:sym typeface="Lato"/>
              </a:rPr>
              <a:t>Source: </a:t>
            </a:r>
            <a:r>
              <a:rPr lang="en" sz="1100" i="1" dirty="0">
                <a:latin typeface="Lato"/>
                <a:ea typeface="Lato"/>
                <a:cs typeface="Lato"/>
                <a:sym typeface="Lato"/>
              </a:rPr>
              <a:t>So You Want to Talk about Race</a:t>
            </a:r>
            <a:r>
              <a:rPr lang="en" sz="1100" dirty="0">
                <a:latin typeface="Lato"/>
                <a:ea typeface="Lato"/>
                <a:cs typeface="Lato"/>
                <a:sym typeface="Lato"/>
              </a:rPr>
              <a:t>. </a:t>
            </a:r>
            <a:r>
              <a:rPr lang="en" sz="1100" dirty="0" err="1">
                <a:latin typeface="Lato"/>
                <a:ea typeface="Lato"/>
                <a:cs typeface="Lato"/>
                <a:sym typeface="Lato"/>
              </a:rPr>
              <a:t>Ijeoma</a:t>
            </a:r>
            <a:r>
              <a:rPr lang="en" sz="1100" dirty="0">
                <a:latin typeface="Lato"/>
                <a:ea typeface="Lato"/>
                <a:cs typeface="Lato"/>
                <a:sym typeface="Lato"/>
              </a:rPr>
              <a:t> Oluo</a:t>
            </a:r>
            <a:endParaRPr sz="1100" dirty="0">
              <a:latin typeface="Lato"/>
              <a:ea typeface="Lato"/>
              <a:cs typeface="Lato"/>
              <a:sym typeface="Lato"/>
            </a:endParaRPr>
          </a:p>
        </p:txBody>
      </p:sp>
    </p:spTree>
    <p:extLst>
      <p:ext uri="{BB962C8B-B14F-4D97-AF65-F5344CB8AC3E}">
        <p14:creationId xmlns:p14="http://schemas.microsoft.com/office/powerpoint/2010/main" val="18716798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720" dirty="0"/>
              <a:t>How can we help disabled students?</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nSpc>
                <a:spcPct val="100000"/>
              </a:lnSpc>
              <a:spcAft>
                <a:spcPts val="1200"/>
              </a:spcAft>
              <a:buSzPts val="935"/>
              <a:buNone/>
            </a:pPr>
            <a:r>
              <a:rPr lang="en-US" sz="1840" dirty="0"/>
              <a:t>The very least we can do is use technology to make our classes accessible to students with disabilities, but I’d recommend going one step further, and this might be difficult if you teach large classes, but it’s worth the effort.</a:t>
            </a:r>
          </a:p>
          <a:p>
            <a:pPr marL="0" lvl="0" indent="0">
              <a:lnSpc>
                <a:spcPct val="100000"/>
              </a:lnSpc>
              <a:spcAft>
                <a:spcPts val="1200"/>
              </a:spcAft>
              <a:buSzPts val="935"/>
              <a:buNone/>
            </a:pPr>
            <a:r>
              <a:rPr lang="en-US" sz="1840" dirty="0"/>
              <a:t>When you notice a student struggling, regardless of whether they have an official diagnosis, ask them how you can help. They might mention something that will remind you of what it’s like to not know everything you now know about your field—something that changes your perspective on how to teach a lesson.</a:t>
            </a:r>
          </a:p>
          <a:p>
            <a:pPr marL="0" lvl="0" indent="0">
              <a:lnSpc>
                <a:spcPct val="100000"/>
              </a:lnSpc>
              <a:spcAft>
                <a:spcPts val="1200"/>
              </a:spcAft>
              <a:buSzPts val="935"/>
              <a:buNone/>
            </a:pPr>
            <a:r>
              <a:rPr lang="en-US" sz="1840" dirty="0"/>
              <a:t>Or they might need a referral to the Office of Disabilities. Or they might just need someone to listen. Whatever the outcome, make the effort. Prioritize the students who need you most.</a:t>
            </a:r>
          </a:p>
        </p:txBody>
      </p:sp>
    </p:spTree>
    <p:extLst>
      <p:ext uri="{BB962C8B-B14F-4D97-AF65-F5344CB8AC3E}">
        <p14:creationId xmlns:p14="http://schemas.microsoft.com/office/powerpoint/2010/main" val="24621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Equity</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800"/>
              </a:spcAft>
              <a:buSzPts val="935"/>
              <a:buNone/>
            </a:pPr>
            <a:r>
              <a:rPr lang="en-US" sz="2040" dirty="0">
                <a:latin typeface="Arial" panose="020B0604020202020204" pitchFamily="34" charset="0"/>
                <a:cs typeface="Arial" panose="020B0604020202020204" pitchFamily="34" charset="0"/>
              </a:rPr>
              <a:t>Seems unfair, right? Which brings me to </a:t>
            </a:r>
            <a:r>
              <a:rPr lang="en-US" sz="2040" b="1" dirty="0">
                <a:latin typeface="Arial" panose="020B0604020202020204" pitchFamily="34" charset="0"/>
                <a:cs typeface="Arial" panose="020B0604020202020204" pitchFamily="34" charset="0"/>
              </a:rPr>
              <a:t>equity</a:t>
            </a:r>
            <a:r>
              <a:rPr lang="en-US" sz="2040" dirty="0">
                <a:latin typeface="Arial" panose="020B0604020202020204" pitchFamily="34" charset="0"/>
                <a:cs typeface="Arial" panose="020B0604020202020204" pitchFamily="34" charset="0"/>
              </a:rPr>
              <a:t>. Equity means fair and impartial treatment.</a:t>
            </a:r>
          </a:p>
          <a:p>
            <a:pPr marL="0" lvl="0" indent="0">
              <a:lnSpc>
                <a:spcPct val="100000"/>
              </a:lnSpc>
              <a:spcAft>
                <a:spcPts val="800"/>
              </a:spcAft>
              <a:buSzPts val="935"/>
              <a:buNone/>
            </a:pPr>
            <a:r>
              <a:rPr lang="en-US" sz="2040" dirty="0">
                <a:latin typeface="Arial" panose="020B0604020202020204" pitchFamily="34" charset="0"/>
                <a:cs typeface="Arial" panose="020B0604020202020204" pitchFamily="34" charset="0"/>
              </a:rPr>
              <a:t>If the founders of the United States had written the Declaration with equity in mind, instead of writing, “all men are created equal,” they might have written:</a:t>
            </a:r>
          </a:p>
          <a:p>
            <a:pPr marL="0" lvl="0" indent="0" algn="l" rtl="0">
              <a:lnSpc>
                <a:spcPct val="100000"/>
              </a:lnSpc>
              <a:spcBef>
                <a:spcPts val="0"/>
              </a:spcBef>
              <a:spcAft>
                <a:spcPts val="800"/>
              </a:spcAft>
              <a:buSzPts val="935"/>
              <a:buNone/>
            </a:pPr>
            <a:endParaRPr lang="en-US" sz="800" dirty="0">
              <a:latin typeface="Arial" panose="020B0604020202020204" pitchFamily="34" charset="0"/>
              <a:cs typeface="Arial" panose="020B0604020202020204" pitchFamily="34" charset="0"/>
            </a:endParaRPr>
          </a:p>
          <a:p>
            <a:pPr marL="0" lvl="0" indent="0" algn="ctr" rtl="0">
              <a:lnSpc>
                <a:spcPct val="100000"/>
              </a:lnSpc>
              <a:spcBef>
                <a:spcPts val="0"/>
              </a:spcBef>
              <a:spcAft>
                <a:spcPts val="800"/>
              </a:spcAft>
              <a:buSzPts val="935"/>
              <a:buNone/>
            </a:pPr>
            <a:r>
              <a:rPr lang="en-US" sz="1800" dirty="0">
                <a:latin typeface="Lucida Calligraphy" panose="03010101010101010101" pitchFamily="66" charset="77"/>
                <a:cs typeface="Arial" panose="020B0604020202020204" pitchFamily="34" charset="0"/>
              </a:rPr>
              <a:t>All humans are equal</a:t>
            </a:r>
          </a:p>
          <a:p>
            <a:pPr marL="0" lvl="0" indent="0" algn="ctr" rtl="0">
              <a:lnSpc>
                <a:spcPct val="100000"/>
              </a:lnSpc>
              <a:spcBef>
                <a:spcPts val="0"/>
              </a:spcBef>
              <a:spcAft>
                <a:spcPts val="800"/>
              </a:spcAft>
              <a:buSzPts val="935"/>
              <a:buNone/>
            </a:pPr>
            <a:endParaRPr lang="en-US" sz="800" dirty="0">
              <a:latin typeface="Lucida Calligraphy" panose="03010101010101010101" pitchFamily="66" charset="77"/>
              <a:cs typeface="Arial" panose="020B0604020202020204" pitchFamily="34" charset="0"/>
            </a:endParaRPr>
          </a:p>
          <a:p>
            <a:pPr marL="0" lvl="0" indent="0" rtl="0">
              <a:lnSpc>
                <a:spcPct val="100000"/>
              </a:lnSpc>
              <a:spcBef>
                <a:spcPts val="0"/>
              </a:spcBef>
              <a:spcAft>
                <a:spcPts val="800"/>
              </a:spcAft>
              <a:buSzPts val="935"/>
              <a:buNone/>
            </a:pPr>
            <a:r>
              <a:rPr lang="en-US" sz="2040" dirty="0">
                <a:latin typeface="Arial" panose="020B0604020202020204" pitchFamily="34" charset="0"/>
                <a:cs typeface="Arial" panose="020B0604020202020204" pitchFamily="34" charset="0"/>
              </a:rPr>
              <a:t>That gets us closer to the original draft, by the way.</a:t>
            </a:r>
          </a:p>
        </p:txBody>
      </p:sp>
    </p:spTree>
    <p:extLst>
      <p:ext uri="{BB962C8B-B14F-4D97-AF65-F5344CB8AC3E}">
        <p14:creationId xmlns:p14="http://schemas.microsoft.com/office/powerpoint/2010/main" val="6875522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US" sz="3720" dirty="0"/>
              <a:t>Technology-based Accessibility</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nSpc>
                <a:spcPct val="100000"/>
              </a:lnSpc>
              <a:spcAft>
                <a:spcPts val="1200"/>
              </a:spcAft>
              <a:buSzPts val="935"/>
              <a:buNone/>
            </a:pPr>
            <a:r>
              <a:rPr lang="en-US" sz="1840" dirty="0"/>
              <a:t>If you’ve spent the last three slides hoping I’d teach you how to get started on making your class more accessible in terms of technology, there are definitely people who are more educated than I am on that front.</a:t>
            </a:r>
          </a:p>
          <a:p>
            <a:pPr marL="0" lvl="0" indent="0">
              <a:lnSpc>
                <a:spcPct val="100000"/>
              </a:lnSpc>
              <a:spcAft>
                <a:spcPts val="1200"/>
              </a:spcAft>
              <a:buSzPts val="935"/>
              <a:buNone/>
            </a:pPr>
            <a:r>
              <a:rPr lang="en-US" sz="1840" dirty="0"/>
              <a:t>David Wolf did a SUNY OTTER presentation during June’s webinar: </a:t>
            </a:r>
            <a:r>
              <a:rPr lang="en-US" sz="1840" dirty="0">
                <a:hlinkClick r:id="rId3"/>
              </a:rPr>
              <a:t>“Leave No One Behind: Accessible and Equitable Synchronous Online Instruction.”</a:t>
            </a:r>
            <a:endParaRPr lang="en-US" sz="1840" dirty="0"/>
          </a:p>
          <a:p>
            <a:pPr marL="0" lvl="0" indent="0">
              <a:lnSpc>
                <a:spcPct val="100000"/>
              </a:lnSpc>
              <a:spcAft>
                <a:spcPts val="1200"/>
              </a:spcAft>
              <a:buSzPts val="935"/>
              <a:buNone/>
            </a:pPr>
            <a:r>
              <a:rPr lang="en-US" sz="1840" dirty="0"/>
              <a:t>And Stephanie </a:t>
            </a:r>
            <a:r>
              <a:rPr lang="en-US" sz="1840" dirty="0" err="1"/>
              <a:t>Malmberg’s</a:t>
            </a:r>
            <a:r>
              <a:rPr lang="en-US" sz="1840" dirty="0"/>
              <a:t> presentation from the same month covered </a:t>
            </a:r>
            <a:r>
              <a:rPr lang="en-US" sz="1840" dirty="0">
                <a:hlinkClick r:id="rId4"/>
              </a:rPr>
              <a:t>“Inclusive and Equitable Technology.”</a:t>
            </a:r>
            <a:endParaRPr lang="en-US" sz="1840" dirty="0"/>
          </a:p>
          <a:p>
            <a:pPr marL="0" lvl="0" indent="0">
              <a:lnSpc>
                <a:spcPct val="100000"/>
              </a:lnSpc>
              <a:spcAft>
                <a:spcPts val="1200"/>
              </a:spcAft>
              <a:buSzPts val="935"/>
              <a:buNone/>
            </a:pPr>
            <a:r>
              <a:rPr lang="en-US" sz="1840" dirty="0"/>
              <a:t>I’m sure you noticed today’s password: equity.</a:t>
            </a:r>
          </a:p>
          <a:p>
            <a:pPr marL="0" lvl="0" indent="0">
              <a:lnSpc>
                <a:spcPct val="100000"/>
              </a:lnSpc>
              <a:spcAft>
                <a:spcPts val="1200"/>
              </a:spcAft>
              <a:buSzPts val="935"/>
              <a:buNone/>
            </a:pPr>
            <a:r>
              <a:rPr lang="en-US" sz="1840" dirty="0"/>
              <a:t>And now: recommended reading for anti-bias and antiracist pedagogy.</a:t>
            </a:r>
          </a:p>
        </p:txBody>
      </p:sp>
    </p:spTree>
    <p:extLst>
      <p:ext uri="{BB962C8B-B14F-4D97-AF65-F5344CB8AC3E}">
        <p14:creationId xmlns:p14="http://schemas.microsoft.com/office/powerpoint/2010/main" val="26401763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3" name="Google Shape;353;p62"/>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720" dirty="0"/>
              <a:t>Recommended Reading</a:t>
            </a:r>
            <a:endParaRPr sz="3720" dirty="0"/>
          </a:p>
        </p:txBody>
      </p:sp>
      <p:sp>
        <p:nvSpPr>
          <p:cNvPr id="352" name="Google Shape;352;p62"/>
          <p:cNvSpPr txBox="1">
            <a:spLocks noGrp="1"/>
          </p:cNvSpPr>
          <p:nvPr>
            <p:ph type="body" idx="1"/>
          </p:nvPr>
        </p:nvSpPr>
        <p:spPr>
          <a:xfrm>
            <a:off x="311700" y="1417800"/>
            <a:ext cx="8520600" cy="37257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600"/>
              </a:spcAft>
              <a:buSzPts val="935"/>
              <a:buNone/>
            </a:pPr>
            <a:r>
              <a:rPr lang="en-US" sz="1200" dirty="0" err="1"/>
              <a:t>Biss</a:t>
            </a:r>
            <a:r>
              <a:rPr lang="en-US" sz="1200" dirty="0"/>
              <a:t>, Eula. </a:t>
            </a:r>
            <a:r>
              <a:rPr lang="en-US" sz="1200" i="1" dirty="0"/>
              <a:t>Notes from No Man’s Land: American Essays</a:t>
            </a:r>
            <a:r>
              <a:rPr lang="en-US" sz="1200" dirty="0"/>
              <a:t>. Graywolf Press, 2011.</a:t>
            </a:r>
          </a:p>
          <a:p>
            <a:pPr marL="0" lvl="0" indent="0" algn="l" rtl="0">
              <a:lnSpc>
                <a:spcPct val="100000"/>
              </a:lnSpc>
              <a:spcBef>
                <a:spcPts val="0"/>
              </a:spcBef>
              <a:spcAft>
                <a:spcPts val="600"/>
              </a:spcAft>
              <a:buSzPts val="935"/>
              <a:buNone/>
            </a:pPr>
            <a:r>
              <a:rPr lang="en-US" sz="1200" dirty="0"/>
              <a:t>Collins, Patricia Hill. </a:t>
            </a:r>
            <a:r>
              <a:rPr lang="en-US" sz="1200" i="1" dirty="0"/>
              <a:t>Black Feminist Thought: Knowledge, Consciousness, and the Politics of Empowerment. </a:t>
            </a:r>
            <a:r>
              <a:rPr lang="en-US" sz="1200" dirty="0"/>
              <a:t>Second Edition. Routledge, 2000.</a:t>
            </a:r>
            <a:endParaRPr lang="en-US" sz="1200" i="1" dirty="0"/>
          </a:p>
          <a:p>
            <a:pPr marL="0" lvl="0" indent="0" algn="l" rtl="0">
              <a:lnSpc>
                <a:spcPct val="100000"/>
              </a:lnSpc>
              <a:spcBef>
                <a:spcPts val="0"/>
              </a:spcBef>
              <a:spcAft>
                <a:spcPts val="600"/>
              </a:spcAft>
              <a:buSzPts val="935"/>
              <a:buNone/>
            </a:pPr>
            <a:r>
              <a:rPr lang="en-US" sz="1200" dirty="0"/>
              <a:t>hooks, bell. </a:t>
            </a:r>
            <a:r>
              <a:rPr lang="en-US" sz="1200" i="1" dirty="0"/>
              <a:t>Teaching to Transgress: Education as the Practice of Freedom. </a:t>
            </a:r>
            <a:r>
              <a:rPr lang="en-US" sz="1200" dirty="0"/>
              <a:t>Routledge, 1994.</a:t>
            </a:r>
          </a:p>
          <a:p>
            <a:pPr marL="0" lvl="0" indent="0">
              <a:lnSpc>
                <a:spcPct val="100000"/>
              </a:lnSpc>
              <a:spcAft>
                <a:spcPts val="600"/>
              </a:spcAft>
              <a:buSzPts val="935"/>
              <a:buNone/>
            </a:pPr>
            <a:r>
              <a:rPr lang="en-US" sz="1200" dirty="0"/>
              <a:t>Kimmerer, Robin Wall. </a:t>
            </a:r>
            <a:r>
              <a:rPr lang="en-US" sz="1200" i="1" dirty="0"/>
              <a:t>Braiding Sweetgrass: Indigenous Wisdom, Scientific Knowledge and the Teachings of Plants</a:t>
            </a:r>
            <a:r>
              <a:rPr lang="en-US" sz="1200" dirty="0"/>
              <a:t>. Milkweed Editions, 2013.</a:t>
            </a:r>
          </a:p>
          <a:p>
            <a:pPr marL="0" lvl="0" indent="0" algn="l" rtl="0">
              <a:lnSpc>
                <a:spcPct val="100000"/>
              </a:lnSpc>
              <a:spcBef>
                <a:spcPts val="0"/>
              </a:spcBef>
              <a:spcAft>
                <a:spcPts val="600"/>
              </a:spcAft>
              <a:buSzPts val="935"/>
              <a:buNone/>
            </a:pPr>
            <a:r>
              <a:rPr lang="en-US" sz="1200" dirty="0"/>
              <a:t>Moule, Jean. </a:t>
            </a:r>
            <a:r>
              <a:rPr lang="en-US" sz="1200" i="1" dirty="0"/>
              <a:t>Cultural Competence: A Primer for Educators</a:t>
            </a:r>
            <a:r>
              <a:rPr lang="en-US" sz="1200" dirty="0"/>
              <a:t>. Second Edition. Cengage Learning, 2005. </a:t>
            </a:r>
          </a:p>
          <a:p>
            <a:pPr marL="0" lvl="0" indent="0" algn="l" rtl="0">
              <a:lnSpc>
                <a:spcPct val="100000"/>
              </a:lnSpc>
              <a:spcBef>
                <a:spcPts val="0"/>
              </a:spcBef>
              <a:spcAft>
                <a:spcPts val="600"/>
              </a:spcAft>
              <a:buSzPts val="935"/>
              <a:buNone/>
            </a:pPr>
            <a:r>
              <a:rPr lang="en-US" sz="1200" dirty="0"/>
              <a:t>Oluo, </a:t>
            </a:r>
            <a:r>
              <a:rPr lang="en-US" sz="1200" dirty="0" err="1"/>
              <a:t>Ijeoma</a:t>
            </a:r>
            <a:r>
              <a:rPr lang="en-US" sz="1200" dirty="0"/>
              <a:t>. </a:t>
            </a:r>
            <a:r>
              <a:rPr lang="en-US" sz="1200" i="1" dirty="0"/>
              <a:t>So You Want to Talk About Race. </a:t>
            </a:r>
            <a:r>
              <a:rPr lang="en-US" sz="1200" dirty="0"/>
              <a:t>Seal Press, 2018.</a:t>
            </a:r>
          </a:p>
          <a:p>
            <a:pPr marL="0" lvl="0" indent="0">
              <a:lnSpc>
                <a:spcPct val="100000"/>
              </a:lnSpc>
              <a:spcAft>
                <a:spcPts val="600"/>
              </a:spcAft>
              <a:buSzPts val="935"/>
              <a:buNone/>
            </a:pPr>
            <a:r>
              <a:rPr lang="en-US" sz="1200" dirty="0"/>
              <a:t>Razack, </a:t>
            </a:r>
            <a:r>
              <a:rPr lang="en-US" sz="1200" dirty="0" err="1"/>
              <a:t>Sherene</a:t>
            </a:r>
            <a:r>
              <a:rPr lang="en-US" sz="1200" dirty="0"/>
              <a:t>, ‎</a:t>
            </a:r>
            <a:r>
              <a:rPr lang="en-US" sz="1200" dirty="0" err="1"/>
              <a:t>Thobani</a:t>
            </a:r>
            <a:r>
              <a:rPr lang="en-US" sz="1200" dirty="0"/>
              <a:t>, Sunera, and Smith, ‎Malinda. </a:t>
            </a:r>
            <a:r>
              <a:rPr lang="en-US" sz="1200" i="1" dirty="0"/>
              <a:t>States of Race: Critical Race Feminism for the 21st Century.</a:t>
            </a:r>
            <a:r>
              <a:rPr lang="en-US" sz="1200" dirty="0"/>
              <a:t> Between the Lines, 2010.</a:t>
            </a:r>
          </a:p>
          <a:p>
            <a:pPr marL="0" lvl="0" indent="0">
              <a:lnSpc>
                <a:spcPct val="100000"/>
              </a:lnSpc>
              <a:spcAft>
                <a:spcPts val="600"/>
              </a:spcAft>
              <a:buSzPts val="935"/>
              <a:buNone/>
            </a:pPr>
            <a:r>
              <a:rPr lang="en-US" sz="1200" dirty="0"/>
              <a:t>Simpson, Leanne </a:t>
            </a:r>
            <a:r>
              <a:rPr lang="en-US" sz="1200" dirty="0" err="1"/>
              <a:t>Betasamosake</a:t>
            </a:r>
            <a:r>
              <a:rPr lang="en-US" sz="1200" dirty="0"/>
              <a:t>. </a:t>
            </a:r>
            <a:r>
              <a:rPr lang="en-US" sz="1200" i="1" dirty="0"/>
              <a:t>As We Have Always Done: Indigenous Freedom Through Radical Resistance. </a:t>
            </a:r>
            <a:r>
              <a:rPr lang="en-US" sz="1200" dirty="0"/>
              <a:t>University of Minnesota Press, 2017.</a:t>
            </a:r>
          </a:p>
          <a:p>
            <a:pPr marL="0" lvl="0" indent="0" algn="l" rtl="0">
              <a:lnSpc>
                <a:spcPct val="100000"/>
              </a:lnSpc>
              <a:spcBef>
                <a:spcPts val="0"/>
              </a:spcBef>
              <a:spcAft>
                <a:spcPts val="600"/>
              </a:spcAft>
              <a:buSzPts val="935"/>
              <a:buNone/>
            </a:pPr>
            <a:r>
              <a:rPr lang="en-US" sz="1200" dirty="0" err="1"/>
              <a:t>Wiliam</a:t>
            </a:r>
            <a:r>
              <a:rPr lang="en-US" sz="1200" dirty="0"/>
              <a:t>, Dylan. </a:t>
            </a:r>
            <a:r>
              <a:rPr lang="en-US" sz="1200" i="1" dirty="0"/>
              <a:t>Embedded Formative Assessment</a:t>
            </a:r>
            <a:r>
              <a:rPr lang="en-US" sz="1200" dirty="0"/>
              <a:t>. Solution Tree Press, 2011. </a:t>
            </a:r>
          </a:p>
          <a:p>
            <a:pPr marL="0" indent="0">
              <a:lnSpc>
                <a:spcPct val="100000"/>
              </a:lnSpc>
              <a:spcAft>
                <a:spcPts val="600"/>
              </a:spcAft>
              <a:buSzPts val="935"/>
              <a:buNone/>
            </a:pPr>
            <a:r>
              <a:rPr lang="en-US" sz="1200" dirty="0"/>
              <a:t>Wing, Adrien Katherine. </a:t>
            </a:r>
            <a:r>
              <a:rPr lang="en-US" sz="1200" i="1" dirty="0"/>
              <a:t>Critical Race Feminism. </a:t>
            </a:r>
            <a:r>
              <a:rPr lang="en-US" sz="1200" dirty="0"/>
              <a:t>Second Edition. New York University Press, 2004.</a:t>
            </a:r>
          </a:p>
        </p:txBody>
      </p:sp>
    </p:spTree>
    <p:extLst>
      <p:ext uri="{BB962C8B-B14F-4D97-AF65-F5344CB8AC3E}">
        <p14:creationId xmlns:p14="http://schemas.microsoft.com/office/powerpoint/2010/main" val="19645967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corative image of OTTER Institute LOgo: Online Teaching: Technology &amp; Educational resources, Course  delivery series, August 9-13, 20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2" name="Title 1"/>
          <p:cNvSpPr>
            <a:spLocks noGrp="1"/>
          </p:cNvSpPr>
          <p:nvPr>
            <p:ph type="ctrTitle"/>
          </p:nvPr>
        </p:nvSpPr>
        <p:spPr>
          <a:xfrm>
            <a:off x="381000" y="1849306"/>
            <a:ext cx="4758268" cy="1173294"/>
          </a:xfrm>
        </p:spPr>
        <p:txBody>
          <a:bodyPr>
            <a:normAutofit/>
          </a:bodyPr>
          <a:lstStyle/>
          <a:p>
            <a:pPr algn="l"/>
            <a:r>
              <a:rPr lang="en-US" dirty="0">
                <a:solidFill>
                  <a:schemeClr val="bg1"/>
                </a:solidFill>
                <a:latin typeface="Calibri" panose="020F0502020204030204" pitchFamily="34" charset="0"/>
                <a:cs typeface="Calibri" panose="020F0502020204030204" pitchFamily="34" charset="0"/>
              </a:rPr>
              <a:t>For recordings and other resources, please visit:</a:t>
            </a:r>
          </a:p>
        </p:txBody>
      </p:sp>
      <p:sp>
        <p:nvSpPr>
          <p:cNvPr id="3" name="Subtitle 2"/>
          <p:cNvSpPr>
            <a:spLocks noGrp="1"/>
          </p:cNvSpPr>
          <p:nvPr>
            <p:ph type="subTitle" idx="1"/>
          </p:nvPr>
        </p:nvSpPr>
        <p:spPr>
          <a:xfrm>
            <a:off x="381000" y="3141796"/>
            <a:ext cx="4318001" cy="820605"/>
          </a:xfrm>
        </p:spPr>
        <p:txBody>
          <a:bodyPr>
            <a:normAutofit fontScale="77500" lnSpcReduction="20000"/>
          </a:bodyPr>
          <a:lstStyle/>
          <a:p>
            <a:pPr algn="l"/>
            <a:r>
              <a:rPr lang="en-US" sz="4050" dirty="0">
                <a:solidFill>
                  <a:schemeClr val="bg1"/>
                </a:solidFill>
                <a:latin typeface="Calibri" panose="020F0502020204030204" pitchFamily="34" charset="0"/>
                <a:cs typeface="Calibri" panose="020F0502020204030204" pitchFamily="34" charset="0"/>
              </a:rPr>
              <a:t>www.suny.edu/OTTER</a:t>
            </a:r>
            <a:endParaRPr lang="en-US"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2154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Context matters</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nSpc>
                <a:spcPct val="100000"/>
              </a:lnSpc>
              <a:spcAft>
                <a:spcPts val="600"/>
              </a:spcAft>
              <a:buSzPts val="935"/>
              <a:buNone/>
            </a:pPr>
            <a:r>
              <a:rPr lang="en-US" sz="2040" dirty="0">
                <a:latin typeface="Arial" panose="020B0604020202020204" pitchFamily="34" charset="0"/>
                <a:cs typeface="Arial" panose="020B0604020202020204" pitchFamily="34" charset="0"/>
              </a:rPr>
              <a:t>In fact, an early draft included a passage condemning slavery, which might, in today’s English read something like:</a:t>
            </a:r>
          </a:p>
          <a:p>
            <a:pPr marL="0" lvl="0" indent="0">
              <a:lnSpc>
                <a:spcPct val="100000"/>
              </a:lnSpc>
              <a:spcAft>
                <a:spcPts val="600"/>
              </a:spcAft>
              <a:buSzPts val="935"/>
              <a:buNone/>
            </a:pPr>
            <a:endParaRPr lang="en-US" sz="800" dirty="0">
              <a:latin typeface="Arial" panose="020B0604020202020204" pitchFamily="34" charset="0"/>
              <a:cs typeface="Arial" panose="020B0604020202020204" pitchFamily="34" charset="0"/>
            </a:endParaRPr>
          </a:p>
          <a:p>
            <a:pPr marL="0" lvl="0" indent="0" algn="ctr">
              <a:lnSpc>
                <a:spcPct val="100000"/>
              </a:lnSpc>
              <a:spcAft>
                <a:spcPts val="600"/>
              </a:spcAft>
              <a:buSzPts val="935"/>
              <a:buNone/>
            </a:pPr>
            <a:r>
              <a:rPr lang="en-US" sz="1800" dirty="0">
                <a:latin typeface="Lucida Calligraphy" panose="03010101010101010101" pitchFamily="66" charset="77"/>
                <a:cs typeface="Arial" panose="020B0604020202020204" pitchFamily="34" charset="0"/>
              </a:rPr>
              <a:t>Everybody’s equal. We inherited slavery from the British.</a:t>
            </a:r>
            <a:br>
              <a:rPr lang="en-US" sz="1800" dirty="0">
                <a:latin typeface="Lucida Calligraphy" panose="03010101010101010101" pitchFamily="66" charset="77"/>
                <a:cs typeface="Arial" panose="020B0604020202020204" pitchFamily="34" charset="0"/>
              </a:rPr>
            </a:br>
            <a:r>
              <a:rPr lang="en-US" sz="1800" dirty="0">
                <a:latin typeface="Lucida Calligraphy" panose="03010101010101010101" pitchFamily="66" charset="77"/>
                <a:cs typeface="Arial" panose="020B0604020202020204" pitchFamily="34" charset="0"/>
              </a:rPr>
              <a:t>No one should enslave anyone else, ever.</a:t>
            </a:r>
          </a:p>
          <a:p>
            <a:pPr marL="0" lvl="0" indent="0">
              <a:lnSpc>
                <a:spcPct val="100000"/>
              </a:lnSpc>
              <a:spcAft>
                <a:spcPts val="600"/>
              </a:spcAft>
              <a:buSzPts val="935"/>
              <a:buNone/>
            </a:pPr>
            <a:endParaRPr lang="en-US" sz="800" dirty="0">
              <a:latin typeface="Arial" panose="020B0604020202020204" pitchFamily="34" charset="0"/>
              <a:cs typeface="Arial" panose="020B0604020202020204" pitchFamily="34" charset="0"/>
            </a:endParaRPr>
          </a:p>
          <a:p>
            <a:pPr marL="0" lvl="0" indent="0">
              <a:lnSpc>
                <a:spcPct val="100000"/>
              </a:lnSpc>
              <a:spcAft>
                <a:spcPts val="600"/>
              </a:spcAft>
              <a:buSzPts val="935"/>
              <a:buNone/>
            </a:pPr>
            <a:r>
              <a:rPr lang="en-US" sz="2040" dirty="0">
                <a:latin typeface="Arial" panose="020B0604020202020204" pitchFamily="34" charset="0"/>
                <a:cs typeface="Arial" panose="020B0604020202020204" pitchFamily="34" charset="0"/>
              </a:rPr>
              <a:t>But the founders revised that draft to remove all references to slavery because they had an economic investment in the labor of enslaved people in the southern states and continued sales of ship passages from states in the north.</a:t>
            </a:r>
          </a:p>
        </p:txBody>
      </p:sp>
    </p:spTree>
    <p:extLst>
      <p:ext uri="{BB962C8B-B14F-4D97-AF65-F5344CB8AC3E}">
        <p14:creationId xmlns:p14="http://schemas.microsoft.com/office/powerpoint/2010/main" val="4217816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3320" dirty="0"/>
              <a:t>What does this have to do with equity?</a:t>
            </a:r>
            <a:endParaRPr sz="3320" dirty="0"/>
          </a:p>
        </p:txBody>
      </p:sp>
      <p:sp>
        <p:nvSpPr>
          <p:cNvPr id="72" name="Google Shape;72;p15"/>
          <p:cNvSpPr txBox="1">
            <a:spLocks noGrp="1"/>
          </p:cNvSpPr>
          <p:nvPr>
            <p:ph type="body" idx="1"/>
          </p:nvPr>
        </p:nvSpPr>
        <p:spPr>
          <a:xfrm>
            <a:off x="311700" y="1417800"/>
            <a:ext cx="8520600" cy="3557700"/>
          </a:xfrm>
          <a:prstGeom prst="rect">
            <a:avLst/>
          </a:prstGeom>
        </p:spPr>
        <p:txBody>
          <a:bodyPr spcFirstLastPara="1" wrap="square" lIns="91425" tIns="91425" rIns="91425" bIns="91425" anchor="t" anchorCtr="0">
            <a:noAutofit/>
          </a:bodyPr>
          <a:lstStyle/>
          <a:p>
            <a:pPr marL="0" lvl="0" indent="0">
              <a:lnSpc>
                <a:spcPct val="100000"/>
              </a:lnSpc>
              <a:spcAft>
                <a:spcPts val="1200"/>
              </a:spcAft>
              <a:buSzPts val="935"/>
              <a:buNone/>
            </a:pPr>
            <a:r>
              <a:rPr lang="en-US" sz="2040" dirty="0">
                <a:latin typeface="Arial" panose="020B0604020202020204" pitchFamily="34" charset="0"/>
                <a:cs typeface="Arial" panose="020B0604020202020204" pitchFamily="34" charset="0"/>
              </a:rPr>
              <a:t>What we choose to say or not say, to write or not write, and the way we choose to communicate each is directly related to power.</a:t>
            </a:r>
          </a:p>
          <a:p>
            <a:pPr marL="0" lvl="0" indent="0">
              <a:lnSpc>
                <a:spcPct val="100000"/>
              </a:lnSpc>
              <a:spcAft>
                <a:spcPts val="1200"/>
              </a:spcAft>
              <a:buSzPts val="935"/>
              <a:buNone/>
            </a:pPr>
            <a:r>
              <a:rPr lang="en-US" sz="2040" dirty="0">
                <a:latin typeface="Arial" panose="020B0604020202020204" pitchFamily="34" charset="0"/>
                <a:cs typeface="Arial" panose="020B0604020202020204" pitchFamily="34" charset="0"/>
              </a:rPr>
              <a:t>No teacher watching this presentation would deny that power imbalances exist between teachers and students.</a:t>
            </a:r>
          </a:p>
          <a:p>
            <a:pPr marL="0" lvl="0" indent="0">
              <a:lnSpc>
                <a:spcPct val="100000"/>
              </a:lnSpc>
              <a:spcAft>
                <a:spcPts val="1200"/>
              </a:spcAft>
              <a:buSzPts val="935"/>
              <a:buNone/>
            </a:pPr>
            <a:r>
              <a:rPr lang="en-US" sz="2040" dirty="0">
                <a:latin typeface="Arial" panose="020B0604020202020204" pitchFamily="34" charset="0"/>
                <a:cs typeface="Arial" panose="020B0604020202020204" pitchFamily="34" charset="0"/>
              </a:rPr>
              <a:t>But, much like the drafting of the Declaration, our ideas about education are connected to our ideas about race and gender. </a:t>
            </a:r>
          </a:p>
          <a:p>
            <a:pPr marL="0" lvl="0" indent="0">
              <a:lnSpc>
                <a:spcPct val="100000"/>
              </a:lnSpc>
              <a:spcAft>
                <a:spcPts val="1200"/>
              </a:spcAft>
              <a:buSzPts val="935"/>
              <a:buNone/>
            </a:pPr>
            <a:r>
              <a:rPr lang="en-US" sz="2040" dirty="0">
                <a:latin typeface="Arial" panose="020B0604020202020204" pitchFamily="34" charset="0"/>
                <a:cs typeface="Arial" panose="020B0604020202020204" pitchFamily="34" charset="0"/>
              </a:rPr>
              <a:t>Although many of us want to treat all our students equally, we have to admit that equality denies difference, which leads to bias.</a:t>
            </a:r>
          </a:p>
        </p:txBody>
      </p:sp>
    </p:spTree>
    <p:extLst>
      <p:ext uri="{BB962C8B-B14F-4D97-AF65-F5344CB8AC3E}">
        <p14:creationId xmlns:p14="http://schemas.microsoft.com/office/powerpoint/2010/main" val="3951513361"/>
      </p:ext>
    </p:extLst>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1885</TotalTime>
  <Words>6477</Words>
  <Application>Microsoft Macintosh PowerPoint</Application>
  <PresentationFormat>On-screen Show (16:9)</PresentationFormat>
  <Paragraphs>305</Paragraphs>
  <Slides>72</Slides>
  <Notes>71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72</vt:i4>
      </vt:variant>
    </vt:vector>
  </HeadingPairs>
  <TitlesOfParts>
    <vt:vector size="80" baseType="lpstr">
      <vt:lpstr>Playfair Display</vt:lpstr>
      <vt:lpstr>Lucida Calligraphy</vt:lpstr>
      <vt:lpstr>Calibri</vt:lpstr>
      <vt:lpstr>Arial</vt:lpstr>
      <vt:lpstr>Alfa Slab One</vt:lpstr>
      <vt:lpstr>Oswald</vt:lpstr>
      <vt:lpstr>Lato</vt:lpstr>
      <vt:lpstr>Coral</vt:lpstr>
      <vt:lpstr>From Giving Up to Sharing Power: Four Steps to Equity in the Classroom</vt:lpstr>
      <vt:lpstr>Land Acknowledgment</vt:lpstr>
      <vt:lpstr>An intro and my research</vt:lpstr>
      <vt:lpstr>Overview of presentation</vt:lpstr>
      <vt:lpstr>Equality</vt:lpstr>
      <vt:lpstr>What if equality is unequal?</vt:lpstr>
      <vt:lpstr>Equity</vt:lpstr>
      <vt:lpstr>Context matters</vt:lpstr>
      <vt:lpstr>What does this have to do with equity?</vt:lpstr>
      <vt:lpstr>Equality: everyone is the same  Equity: everyone is treated fairly</vt:lpstr>
      <vt:lpstr>Equity’s Relationship with Diversity</vt:lpstr>
      <vt:lpstr>Our responsibility as teachers</vt:lpstr>
      <vt:lpstr>Which brings me back to the title of this slideshow</vt:lpstr>
      <vt:lpstr>Four Steps to Achieving Equity in the Classroom</vt:lpstr>
      <vt:lpstr>If these four steps seem overwhelming, don’t panic.</vt:lpstr>
      <vt:lpstr>You don’t need to fix everything tomorrow</vt:lpstr>
      <vt:lpstr>A scenario</vt:lpstr>
      <vt:lpstr>Enter Anti-Bias and Antiracist Pedagogy</vt:lpstr>
      <vt:lpstr>Anti-Bias and Antiracist Pedagogy</vt:lpstr>
      <vt:lpstr>Okay… where do I start?</vt:lpstr>
      <vt:lpstr>Start with Students’ Positionality</vt:lpstr>
      <vt:lpstr>Students’ Positionality</vt:lpstr>
      <vt:lpstr>Teachers’ Positionality</vt:lpstr>
      <vt:lpstr>My Positionality</vt:lpstr>
      <vt:lpstr>Sounds like a lot of work, right?</vt:lpstr>
      <vt:lpstr>A brief history lesson on racial bias in education</vt:lpstr>
      <vt:lpstr>Quick Lesson on Racial Bias in Schools</vt:lpstr>
      <vt:lpstr>Example of Racial Bias in Schools</vt:lpstr>
      <vt:lpstr>Redlining</vt:lpstr>
      <vt:lpstr>White Advantage in Education</vt:lpstr>
      <vt:lpstr>The Long-Term Effects of Redlining</vt:lpstr>
      <vt:lpstr>Material Resources in Education</vt:lpstr>
      <vt:lpstr>Not to mention the differences between public and private schools…</vt:lpstr>
      <vt:lpstr>Racial Disadvantage in Education</vt:lpstr>
      <vt:lpstr>Experience as Knowledge</vt:lpstr>
      <vt:lpstr>The Fallible Teacher</vt:lpstr>
      <vt:lpstr>The Best Teachers Fail</vt:lpstr>
      <vt:lpstr>The Best Teachers Fail Better</vt:lpstr>
      <vt:lpstr>It’s okay to prioritize the students who need us most. It’s okay to write lessons for them, first, last, and always.</vt:lpstr>
      <vt:lpstr>Who are the students who need us most?</vt:lpstr>
      <vt:lpstr>Step One toward Equity in the Classroom</vt:lpstr>
      <vt:lpstr>Storytime</vt:lpstr>
      <vt:lpstr>An example for STEM teachers</vt:lpstr>
      <vt:lpstr>A quote from Braiding Sweetgrass</vt:lpstr>
      <vt:lpstr>Outcome</vt:lpstr>
      <vt:lpstr>Varied perspectives can yield innovative results.</vt:lpstr>
      <vt:lpstr>Anti-Bias and Antiracism Reading</vt:lpstr>
      <vt:lpstr>Step Two toward Equity in the Classroom</vt:lpstr>
      <vt:lpstr>Envision Students As Future Colleagues</vt:lpstr>
      <vt:lpstr>Normalize talking about biases</vt:lpstr>
      <vt:lpstr>This one’s fun. I promise.</vt:lpstr>
      <vt:lpstr>Step Three toward Equity in the Classroom</vt:lpstr>
      <vt:lpstr>The Fun Part</vt:lpstr>
      <vt:lpstr>Students’ Confidence Levels</vt:lpstr>
      <vt:lpstr>Students: Now with More Confidence</vt:lpstr>
      <vt:lpstr>Bonus Motivation</vt:lpstr>
      <vt:lpstr>Real Feedback from Students</vt:lpstr>
      <vt:lpstr>Reparative Teaching</vt:lpstr>
      <vt:lpstr>Speaking of power</vt:lpstr>
      <vt:lpstr>Disrupting Power Imbalances</vt:lpstr>
      <vt:lpstr>Step Four toward Equity in the Classroom</vt:lpstr>
      <vt:lpstr>Giving Up Your Power</vt:lpstr>
      <vt:lpstr>Free Students from Anxiety</vt:lpstr>
      <vt:lpstr>More Feedback from Students</vt:lpstr>
      <vt:lpstr>Elevating Students’ Power</vt:lpstr>
      <vt:lpstr>Final point: accessibility and ABAR</vt:lpstr>
      <vt:lpstr>Accessibility Is an Antiracist Issue</vt:lpstr>
      <vt:lpstr>Getting Students What They Need</vt:lpstr>
      <vt:lpstr>How can we help disabled students?</vt:lpstr>
      <vt:lpstr>Technology-based Accessibility</vt:lpstr>
      <vt:lpstr>Recommended Reading</vt:lpstr>
      <vt:lpstr>For recordings and other resources, please visit: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Giving Up to Sharing Power: Four Steps to Equity in the Classroom</dc:title>
  <cp:lastModifiedBy>Halston, Carissa</cp:lastModifiedBy>
  <cp:revision>94</cp:revision>
  <dcterms:modified xsi:type="dcterms:W3CDTF">2021-08-11T04:19:17Z</dcterms:modified>
</cp:coreProperties>
</file>