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01" r:id="rId1"/>
  </p:sldMasterIdLst>
  <p:notesMasterIdLst>
    <p:notesMasterId r:id="rId24"/>
  </p:notesMasterIdLst>
  <p:sldIdLst>
    <p:sldId id="256" r:id="rId2"/>
    <p:sldId id="258" r:id="rId3"/>
    <p:sldId id="259" r:id="rId4"/>
    <p:sldId id="264" r:id="rId5"/>
    <p:sldId id="271" r:id="rId6"/>
    <p:sldId id="265" r:id="rId7"/>
    <p:sldId id="270" r:id="rId8"/>
    <p:sldId id="260" r:id="rId9"/>
    <p:sldId id="261" r:id="rId10"/>
    <p:sldId id="262" r:id="rId11"/>
    <p:sldId id="263" r:id="rId12"/>
    <p:sldId id="267" r:id="rId13"/>
    <p:sldId id="266" r:id="rId14"/>
    <p:sldId id="268" r:id="rId15"/>
    <p:sldId id="276" r:id="rId16"/>
    <p:sldId id="269" r:id="rId17"/>
    <p:sldId id="275" r:id="rId18"/>
    <p:sldId id="272" r:id="rId19"/>
    <p:sldId id="274" r:id="rId20"/>
    <p:sldId id="278" r:id="rId21"/>
    <p:sldId id="277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4A8F-2879-374B-B91A-08FD7AF1E22C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03C85-A046-4E41-89F0-B82222724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2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03C85-A046-4E41-89F0-B822227247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2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03C85-A046-4E41-89F0-B822227247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8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822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687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801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978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0294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856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7899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12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2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6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98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59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76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43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64C608-40B1-4030-A28D-5B74BC98ADCE}" type="datetimeFigureOut">
              <a:rPr lang="en-US" smtClean="0"/>
              <a:t>10/27/19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2" r:id="rId1"/>
    <p:sldLayoutId id="2147485003" r:id="rId2"/>
    <p:sldLayoutId id="2147485004" r:id="rId3"/>
    <p:sldLayoutId id="2147485005" r:id="rId4"/>
    <p:sldLayoutId id="2147485006" r:id="rId5"/>
    <p:sldLayoutId id="2147485007" r:id="rId6"/>
    <p:sldLayoutId id="2147485008" r:id="rId7"/>
    <p:sldLayoutId id="2147485009" r:id="rId8"/>
    <p:sldLayoutId id="2147485010" r:id="rId9"/>
    <p:sldLayoutId id="2147485011" r:id="rId10"/>
    <p:sldLayoutId id="2147485012" r:id="rId11"/>
    <p:sldLayoutId id="2147485013" r:id="rId12"/>
    <p:sldLayoutId id="2147485014" r:id="rId13"/>
    <p:sldLayoutId id="2147485015" r:id="rId14"/>
    <p:sldLayoutId id="2147485016" r:id="rId15"/>
    <p:sldLayoutId id="2147485017" r:id="rId16"/>
    <p:sldLayoutId id="2147485018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cma.org)/" TargetMode="External"/><Relationship Id="rId4" Type="http://schemas.openxmlformats.org/officeDocument/2006/relationships/hyperlink" Target="https://www.omh.ny.gov/omhweb/act/)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chievingthedream.org/resource/17502/holistic-student-supports-redesign-a-toolk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32223"/>
            <a:ext cx="10104120" cy="2839740"/>
          </a:xfrm>
        </p:spPr>
        <p:txBody>
          <a:bodyPr/>
          <a:lstStyle/>
          <a:p>
            <a:pPr algn="l"/>
            <a:r>
              <a:rPr lang="en-US" sz="3600" dirty="0" smtClean="0"/>
              <a:t>               </a:t>
            </a:r>
            <a:r>
              <a:rPr lang="en-US" sz="3600" b="1" dirty="0" smtClean="0"/>
              <a:t>Thinking beyond the box:                     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endParaRPr lang="en-US" sz="2800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Applying </a:t>
            </a:r>
            <a:r>
              <a:rPr lang="en-US" sz="2800" b="1" dirty="0">
                <a:solidFill>
                  <a:srgbClr val="002060"/>
                </a:solidFill>
              </a:rPr>
              <a:t>a model of evidence based mental health practice to improve student success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988" y="1999424"/>
            <a:ext cx="2759258" cy="215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01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57263"/>
          </a:xfrm>
        </p:spPr>
        <p:txBody>
          <a:bodyPr/>
          <a:lstStyle/>
          <a:p>
            <a:r>
              <a:rPr lang="en-US" smtClean="0"/>
              <a:t>The Current Impact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Mental Health problems are evident, increasing, and impacting student success on college campuses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ACHA (2019) note the following trends:</a:t>
            </a:r>
          </a:p>
          <a:p>
            <a:pPr marL="0" indent="0">
              <a:buNone/>
            </a:pPr>
            <a:r>
              <a:rPr lang="en-US" dirty="0" smtClean="0"/>
              <a:t>64% of college students report experience of </a:t>
            </a:r>
            <a:r>
              <a:rPr lang="en-US" dirty="0" smtClean="0">
                <a:solidFill>
                  <a:srgbClr val="FF0000"/>
                </a:solidFill>
              </a:rPr>
              <a:t>anxiety related </a:t>
            </a:r>
            <a:r>
              <a:rPr lang="en-US" dirty="0" smtClean="0"/>
              <a:t>disorders</a:t>
            </a:r>
          </a:p>
          <a:p>
            <a:pPr marL="0" indent="0">
              <a:buNone/>
            </a:pPr>
            <a:r>
              <a:rPr lang="en-US" dirty="0" smtClean="0"/>
              <a:t>37% of college students report experience of </a:t>
            </a:r>
            <a:r>
              <a:rPr lang="en-US" dirty="0" smtClean="0">
                <a:solidFill>
                  <a:srgbClr val="FF0000"/>
                </a:solidFill>
              </a:rPr>
              <a:t>depression</a:t>
            </a:r>
            <a:r>
              <a:rPr lang="en-US" dirty="0" smtClean="0"/>
              <a:t> or other mood disorders</a:t>
            </a:r>
          </a:p>
          <a:p>
            <a:pPr marL="0" indent="0">
              <a:buNone/>
            </a:pPr>
            <a:r>
              <a:rPr lang="en-US" dirty="0" smtClean="0"/>
              <a:t>6%  of college students report having  one or more </a:t>
            </a:r>
            <a:r>
              <a:rPr lang="en-US" dirty="0" smtClean="0">
                <a:solidFill>
                  <a:srgbClr val="FF0000"/>
                </a:solidFill>
              </a:rPr>
              <a:t>SUD</a:t>
            </a:r>
            <a:r>
              <a:rPr lang="en-US" dirty="0" smtClean="0"/>
              <a:t>.  % of active use is much higher</a:t>
            </a:r>
          </a:p>
          <a:p>
            <a:pPr marL="0" indent="0">
              <a:buNone/>
            </a:pPr>
            <a:r>
              <a:rPr lang="en-US" dirty="0" smtClean="0"/>
              <a:t>10%-15% seek help for these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4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do MH problems affect student success?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28839"/>
            <a:ext cx="10018713" cy="3662362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/>
              <a:t>Decreased attendance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Increased risk of self injurious behavior, substance use, or suicidal intent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Medication mismanagement or noncompliance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Lower GPA and increased time for program completion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Social disengagement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Decreased emotional intelligence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Indecisiveness/poor </a:t>
            </a:r>
            <a:r>
              <a:rPr lang="en-US" dirty="0" err="1" smtClean="0"/>
              <a:t>judgement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9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ACHA NCHA II</a:t>
            </a:r>
            <a:b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Spring 2019 Undergraduate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College Student Reference Group Executive Summary National Data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013338"/>
              </p:ext>
            </p:extLst>
          </p:nvPr>
        </p:nvGraphicFramePr>
        <p:xfrm>
          <a:off x="1484313" y="2667000"/>
          <a:ext cx="100187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56"/>
                <a:gridCol w="5009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 Mental Health Disorders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Anxiety (GAD)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Panic 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620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ACHA NCHA II</a:t>
            </a:r>
            <a:b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Spring 2019 Undergraduate College Student Reference Group Executive Summary National Data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859192"/>
              </p:ext>
            </p:extLst>
          </p:nvPr>
        </p:nvGraphicFramePr>
        <p:xfrm>
          <a:off x="1484313" y="2667000"/>
          <a:ext cx="10018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56"/>
                <a:gridCol w="5009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 Substances 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Marijuana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Prescription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Tobacco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761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ACHA NCHA II</a:t>
            </a:r>
            <a:b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Spring 2019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Undergraduate College Student Reference Group Executive Summary National Data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722063"/>
              </p:ext>
            </p:extLst>
          </p:nvPr>
        </p:nvGraphicFramePr>
        <p:xfrm>
          <a:off x="1484313" y="2667000"/>
          <a:ext cx="10018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56"/>
                <a:gridCol w="5009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Most Identified</a:t>
                      </a:r>
                      <a:r>
                        <a:rPr lang="en-US" baseline="0" dirty="0" smtClean="0"/>
                        <a:t> Stressors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Academics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Family Problems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Sleep</a:t>
                      </a:r>
                      <a:r>
                        <a:rPr lang="en-US" baseline="0" dirty="0" smtClean="0"/>
                        <a:t> Difficulties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016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57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Engaging the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8763"/>
            <a:ext cx="10018713" cy="4262437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Accessibility and Convenience</a:t>
            </a:r>
          </a:p>
          <a:p>
            <a:r>
              <a:rPr lang="en-US" dirty="0" smtClean="0"/>
              <a:t>Require attendance but don’t “punish” absences</a:t>
            </a:r>
          </a:p>
          <a:p>
            <a:r>
              <a:rPr lang="en-US" dirty="0" smtClean="0"/>
              <a:t>Encourage participation in a campus activity or program</a:t>
            </a:r>
          </a:p>
          <a:p>
            <a:r>
              <a:rPr lang="en-US" dirty="0" smtClean="0"/>
              <a:t>One minute paper or related productive writing activities</a:t>
            </a:r>
          </a:p>
          <a:p>
            <a:r>
              <a:rPr lang="en-US" dirty="0" smtClean="0"/>
              <a:t>Connect students to peer mentors or study groups</a:t>
            </a:r>
          </a:p>
          <a:p>
            <a:r>
              <a:rPr lang="en-US" dirty="0" smtClean="0"/>
              <a:t>Assist online students in overcoming barriers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87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00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Targeting Key Stressors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8763"/>
            <a:ext cx="10018713" cy="426243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Identifying key stressors (from the student’s perspective) is primary</a:t>
            </a:r>
          </a:p>
          <a:p>
            <a:r>
              <a:rPr lang="en-US" dirty="0" smtClean="0"/>
              <a:t>Once stressors have been identified, ask the student how they might best resolve their situation, and ask permission to offer suggestions</a:t>
            </a:r>
          </a:p>
          <a:p>
            <a:r>
              <a:rPr lang="en-US" dirty="0" smtClean="0"/>
              <a:t>If student is open to assistance, offer resources or referrals</a:t>
            </a:r>
          </a:p>
          <a:p>
            <a:r>
              <a:rPr lang="en-US" dirty="0" smtClean="0"/>
              <a:t>If student is not open to assistance, allow the student to problem solve, but let them know that you are available if they need assistance later</a:t>
            </a:r>
          </a:p>
          <a:p>
            <a:r>
              <a:rPr lang="en-US" dirty="0" smtClean="0"/>
              <a:t>Sometimes, people know how to solve their problems, but they just don’t want to make the decision to do 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57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28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28789"/>
            <a:ext cx="10018713" cy="354329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Class Attendance</a:t>
            </a:r>
          </a:p>
          <a:p>
            <a:r>
              <a:rPr lang="en-US" dirty="0" smtClean="0"/>
              <a:t>Learning Communities</a:t>
            </a:r>
          </a:p>
          <a:p>
            <a:r>
              <a:rPr lang="en-US" dirty="0" smtClean="0"/>
              <a:t>Advisement, Intrusive Advisement, Tag Teaming</a:t>
            </a:r>
          </a:p>
          <a:p>
            <a:r>
              <a:rPr lang="en-US" dirty="0" smtClean="0"/>
              <a:t>Reducing (maybe not eliminating) all stressors</a:t>
            </a:r>
          </a:p>
          <a:p>
            <a:r>
              <a:rPr lang="en-US" dirty="0" smtClean="0"/>
              <a:t>Utilize support services </a:t>
            </a:r>
          </a:p>
          <a:p>
            <a:r>
              <a:rPr lang="en-US" dirty="0" smtClean="0"/>
              <a:t>Seek out and maintain social connections</a:t>
            </a:r>
          </a:p>
          <a:p>
            <a:r>
              <a:rPr lang="en-US" dirty="0" smtClean="0"/>
              <a:t>Having a Plan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47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715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How does this fit with Guided Pathways?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685801"/>
            <a:ext cx="10018713" cy="510539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9600" dirty="0"/>
          </a:p>
          <a:p>
            <a:pPr>
              <a:buFont typeface="Wingdings" charset="2"/>
              <a:buChar char="§"/>
            </a:pPr>
            <a:endParaRPr lang="en-US" sz="9600" dirty="0" smtClean="0"/>
          </a:p>
          <a:p>
            <a:pPr>
              <a:buFont typeface="Wingdings" charset="2"/>
              <a:buChar char="§"/>
            </a:pPr>
            <a:r>
              <a:rPr lang="en-US" sz="9600" dirty="0" smtClean="0"/>
              <a:t>Supporting Student Progress on Their Pathway </a:t>
            </a:r>
          </a:p>
          <a:p>
            <a:pPr>
              <a:buFont typeface="Wingdings" charset="2"/>
              <a:buChar char="§"/>
            </a:pPr>
            <a:r>
              <a:rPr lang="en-US" sz="9600" dirty="0" smtClean="0"/>
              <a:t>Using Holistic Supports To </a:t>
            </a:r>
            <a:r>
              <a:rPr lang="en-US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Redesign </a:t>
            </a:r>
            <a:r>
              <a:rPr lang="en-US" sz="9600" dirty="0" smtClean="0"/>
              <a:t>Advising and Support Services To Meet Individual Needs (Institutional Goal)</a:t>
            </a:r>
          </a:p>
          <a:p>
            <a:pPr marL="0" indent="0">
              <a:buNone/>
            </a:pPr>
            <a:r>
              <a:rPr lang="en-US" sz="9600" dirty="0" smtClean="0"/>
              <a:t>     Services</a:t>
            </a:r>
          </a:p>
          <a:p>
            <a:pPr marL="0" indent="0">
              <a:buNone/>
            </a:pPr>
            <a:r>
              <a:rPr lang="en-US" sz="9600" dirty="0" smtClean="0"/>
              <a:t>     Delivery</a:t>
            </a:r>
          </a:p>
          <a:p>
            <a:pPr marL="0" indent="0">
              <a:buNone/>
            </a:pPr>
            <a:r>
              <a:rPr lang="en-US" sz="9600" dirty="0" smtClean="0"/>
              <a:t>     Connections</a:t>
            </a:r>
          </a:p>
          <a:p>
            <a:pPr>
              <a:buFont typeface="Wingdings" charset="2"/>
              <a:buChar char="§"/>
            </a:pPr>
            <a:r>
              <a:rPr lang="en-US" sz="9600" dirty="0" smtClean="0"/>
              <a:t>Assertive Community Treatment is consistent with the holistic supports model. It assesses individual needs &amp; responds with a broader, customized approach    </a:t>
            </a:r>
          </a:p>
          <a:p>
            <a:pPr marL="0" indent="0">
              <a:buNone/>
            </a:pPr>
            <a:r>
              <a:rPr lang="en-US" sz="7200" dirty="0" smtClean="0"/>
              <a:t>                                                                                                                                        (</a:t>
            </a:r>
            <a:r>
              <a:rPr lang="en-US" sz="7200" dirty="0" smtClean="0"/>
              <a:t>Achieving </a:t>
            </a:r>
            <a:r>
              <a:rPr lang="en-US" sz="7200" dirty="0" smtClean="0"/>
              <a:t>the Dream Toolkit, 2018)</a:t>
            </a:r>
            <a:endParaRPr lang="en-US" sz="7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37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57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Holistic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8763"/>
            <a:ext cx="10018713" cy="4262437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Holistic </a:t>
            </a:r>
            <a:r>
              <a:rPr lang="en-US" dirty="0"/>
              <a:t>student supports </a:t>
            </a:r>
            <a:r>
              <a:rPr lang="en-US" dirty="0" smtClean="0"/>
              <a:t>refer to an </a:t>
            </a:r>
            <a:r>
              <a:rPr lang="en-US" b="1" dirty="0"/>
              <a:t>intentional focus on the </a:t>
            </a:r>
            <a:r>
              <a:rPr lang="en-US" b="1" dirty="0">
                <a:solidFill>
                  <a:schemeClr val="accent1"/>
                </a:solidFill>
              </a:rPr>
              <a:t>types of services</a:t>
            </a:r>
            <a:r>
              <a:rPr lang="en-US" dirty="0"/>
              <a:t> (not just quantity</a:t>
            </a:r>
            <a:r>
              <a:rPr lang="en-US" b="1" dirty="0"/>
              <a:t>), the </a:t>
            </a:r>
            <a:r>
              <a:rPr lang="en-US" b="1" dirty="0">
                <a:solidFill>
                  <a:schemeClr val="accent2"/>
                </a:solidFill>
              </a:rPr>
              <a:t>ways in which those services are delivered</a:t>
            </a:r>
            <a:r>
              <a:rPr lang="en-US" dirty="0"/>
              <a:t>, and </a:t>
            </a:r>
            <a:r>
              <a:rPr lang="en-US" b="1" dirty="0"/>
              <a:t>how students </a:t>
            </a:r>
            <a:r>
              <a:rPr lang="en-US" b="1" dirty="0">
                <a:solidFill>
                  <a:srgbClr val="FF0000"/>
                </a:solidFill>
              </a:rPr>
              <a:t>connect to the </a:t>
            </a:r>
            <a:r>
              <a:rPr lang="en-US" b="1" dirty="0" smtClean="0">
                <a:solidFill>
                  <a:srgbClr val="FF0000"/>
                </a:solidFill>
              </a:rPr>
              <a:t>services</a:t>
            </a:r>
          </a:p>
          <a:p>
            <a:r>
              <a:rPr lang="en-US" dirty="0" smtClean="0"/>
              <a:t>Designed to address academic and non-academic areas that may hinder student success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smtClean="0"/>
              <a:t>                                                                                                                         (</a:t>
            </a:r>
            <a:r>
              <a:rPr lang="en-US" sz="1800" dirty="0" smtClean="0"/>
              <a:t>Achieving </a:t>
            </a:r>
            <a:r>
              <a:rPr lang="en-US" sz="1800" dirty="0"/>
              <a:t>the Dream Toolkit, 2018)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18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3" y="1271588"/>
            <a:ext cx="820420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12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8581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Model for Holistic Support &amp; Student Success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1613"/>
            <a:ext cx="10018713" cy="4319587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4400" dirty="0" smtClean="0"/>
          </a:p>
          <a:p>
            <a:r>
              <a:rPr lang="en-US" sz="4400" dirty="0" smtClean="0"/>
              <a:t>Comprehensive Advisement</a:t>
            </a:r>
          </a:p>
          <a:p>
            <a:r>
              <a:rPr lang="en-US" sz="4400" dirty="0" smtClean="0"/>
              <a:t>Integration of Supports</a:t>
            </a:r>
          </a:p>
          <a:p>
            <a:r>
              <a:rPr lang="en-US" sz="4400" b="1" dirty="0" smtClean="0">
                <a:solidFill>
                  <a:schemeClr val="accent1"/>
                </a:solidFill>
              </a:rPr>
              <a:t>Case Management</a:t>
            </a:r>
          </a:p>
          <a:p>
            <a:r>
              <a:rPr lang="en-US" sz="4400" dirty="0" smtClean="0"/>
              <a:t>Institutional Backing </a:t>
            </a:r>
            <a:r>
              <a:rPr lang="mr-IN" sz="4400" dirty="0" smtClean="0"/>
              <a:t>–</a:t>
            </a:r>
            <a:r>
              <a:rPr lang="en-US" sz="4400" dirty="0" smtClean="0"/>
              <a:t> strategic community approach</a:t>
            </a:r>
          </a:p>
          <a:p>
            <a:r>
              <a:rPr lang="en-US" sz="4400" dirty="0" smtClean="0"/>
              <a:t>Compatible technology to support efforts</a:t>
            </a:r>
          </a:p>
          <a:p>
            <a:r>
              <a:rPr lang="en-US" sz="4400" dirty="0" smtClean="0"/>
              <a:t>Assessment </a:t>
            </a:r>
          </a:p>
          <a:p>
            <a:pPr marL="0" indent="0" algn="r">
              <a:buNone/>
            </a:pPr>
            <a:r>
              <a:rPr lang="en-US" sz="2900" dirty="0" smtClean="0"/>
              <a:t>  (</a:t>
            </a:r>
            <a:r>
              <a:rPr lang="en-US" sz="3300" dirty="0" smtClean="0"/>
              <a:t>Achieving </a:t>
            </a:r>
            <a:r>
              <a:rPr lang="en-US" sz="3300" dirty="0"/>
              <a:t>the Dream Toolkit, 2018)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88" y="2667000"/>
            <a:ext cx="4214812" cy="3124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438399"/>
            <a:ext cx="4895056" cy="3694387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600" dirty="0" smtClean="0"/>
              <a:t>Consider application of an ACT approach</a:t>
            </a:r>
          </a:p>
          <a:p>
            <a:r>
              <a:rPr lang="en-US" sz="2600" dirty="0" smtClean="0"/>
              <a:t>Community interventions vs. individual efforts</a:t>
            </a:r>
          </a:p>
          <a:p>
            <a:r>
              <a:rPr lang="en-US" sz="2600" dirty="0" smtClean="0"/>
              <a:t>Identify and target key stressors</a:t>
            </a:r>
          </a:p>
          <a:p>
            <a:r>
              <a:rPr lang="en-US" sz="2600" dirty="0" smtClean="0"/>
              <a:t>Invest in tailored strategies that work</a:t>
            </a:r>
          </a:p>
          <a:p>
            <a:r>
              <a:rPr lang="en-US" sz="2600" dirty="0" smtClean="0"/>
              <a:t>Keep students on Path despite “potholes”</a:t>
            </a:r>
          </a:p>
          <a:p>
            <a:r>
              <a:rPr lang="en-US" sz="2600" dirty="0" smtClean="0"/>
              <a:t>Implement holistic supports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0075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Resources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343151"/>
            <a:ext cx="10018713" cy="34480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sz="5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buNone/>
            </a:pP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Achieving the Dream</a:t>
            </a:r>
            <a:r>
              <a:rPr lang="en-US" sz="5500" i="1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Holistic Student Support Toolkit</a:t>
            </a:r>
            <a:r>
              <a:rPr lang="en-US" sz="5500" i="1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(2018). </a:t>
            </a:r>
          </a:p>
          <a:p>
            <a:pPr marL="0" lvl="0" indent="0">
              <a:buNone/>
            </a:pPr>
            <a:r>
              <a:rPr lang="en-US" sz="5500" u="sng" dirty="0" smtClean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https</a:t>
            </a:r>
            <a:r>
              <a:rPr lang="en-US" sz="5500" u="sng" dirty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://</a:t>
            </a:r>
            <a:r>
              <a:rPr lang="en-US" sz="5500" u="sng" dirty="0" smtClean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www.achievingthedream.org/resource/17502/holistic-student-supports-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redesign-a-toolkit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5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5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American College Health Association. American College Health Association-National College Health 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</a:p>
          <a:p>
            <a:pPr marL="0" indent="0">
              <a:buNone/>
            </a:pP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Assessment 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II: Reference Group Executive Summary Spring 2019. Silver Spring, MD: American College  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  <a:p>
            <a:pPr marL="0" indent="0">
              <a:buNone/>
            </a:pP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Health 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Association; 2019. </a:t>
            </a:r>
          </a:p>
          <a:p>
            <a:pPr marL="0" indent="0">
              <a:buNone/>
            </a:pPr>
            <a:endParaRPr lang="en-US" sz="5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Higher 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Education Case </a:t>
            </a:r>
            <a:r>
              <a:rPr lang="en-US" sz="5500" dirty="0" err="1">
                <a:latin typeface="Times New Roman" charset="0"/>
                <a:ea typeface="Times New Roman" charset="0"/>
                <a:cs typeface="Times New Roman" charset="0"/>
              </a:rPr>
              <a:t>Managers.Org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  (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https://www.hecma.org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)</a:t>
            </a:r>
            <a:endParaRPr lang="en-US" sz="5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5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</a:rPr>
              <a:t>New York 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</a:rPr>
              <a:t>State Office of Mental Health  (</a:t>
            </a:r>
            <a:r>
              <a:rPr lang="en-US" sz="5500" dirty="0">
                <a:latin typeface="Times New Roman" charset="0"/>
                <a:ea typeface="Times New Roman" charset="0"/>
                <a:cs typeface="Times New Roman" charset="0"/>
                <a:hlinkClick r:id="rId4"/>
              </a:rPr>
              <a:t>https://www.omh.ny.gov/omhweb/act</a:t>
            </a:r>
            <a:r>
              <a:rPr lang="en-US" sz="5500" dirty="0" smtClean="0">
                <a:latin typeface="Times New Roman" charset="0"/>
                <a:ea typeface="Times New Roman" charset="0"/>
                <a:cs typeface="Times New Roman" charset="0"/>
                <a:hlinkClick r:id="rId4"/>
              </a:rPr>
              <a:t>/)</a:t>
            </a:r>
            <a:endParaRPr lang="en-US" sz="5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5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5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71525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57325"/>
            <a:ext cx="10018713" cy="4333875"/>
          </a:xfrm>
        </p:spPr>
        <p:txBody>
          <a:bodyPr/>
          <a:lstStyle/>
          <a:p>
            <a:pPr>
              <a:buFont typeface="Wingdings" charset="2"/>
              <a:buChar char="§"/>
            </a:pP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To consider some of the core factors that impact student success in a higher education setting.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To become familiar with Assertive Community Treatment (ACT), and related approaches aimed at student success and retention.</a:t>
            </a:r>
          </a:p>
          <a:p>
            <a:pPr>
              <a:buFont typeface="Wingdings" charset="2"/>
              <a:buChar char="§"/>
            </a:pPr>
            <a:r>
              <a:rPr lang="en-US" dirty="0"/>
              <a:t> </a:t>
            </a:r>
            <a:r>
              <a:rPr lang="en-US" dirty="0" smtClean="0"/>
              <a:t>To think about the use of holistic student supports and case management as strategies for “keeping students on their Path.”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To assess what is working and to incorporate these tools into current practice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2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/>
              <a:t>Assertive Community Treatment (ACT)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Higher Ed Case Management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Intrusive Advisement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Proactive Mentoring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Holistic Student Supports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3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8775" y="1085851"/>
            <a:ext cx="968906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Higher Ed Case Management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intervention, and support efforts across campus and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systems </a:t>
            </a:r>
            <a:r>
              <a:rPr lang="en-US" dirty="0"/>
              <a:t>to assist at risk students and students facing crises, life traumas, and other barriers that </a:t>
            </a:r>
            <a:endParaRPr lang="en-US" dirty="0" smtClean="0"/>
          </a:p>
          <a:p>
            <a:r>
              <a:rPr lang="en-US" dirty="0" smtClean="0"/>
              <a:t>impede success</a:t>
            </a:r>
            <a:r>
              <a:rPr lang="en-US" dirty="0"/>
              <a:t> </a:t>
            </a:r>
            <a:r>
              <a:rPr lang="en-US" dirty="0" smtClean="0"/>
              <a:t>(HECMA).</a:t>
            </a:r>
          </a:p>
          <a:p>
            <a:endParaRPr lang="en-US" dirty="0"/>
          </a:p>
          <a:p>
            <a:r>
              <a:rPr lang="en-US" b="1" dirty="0" smtClean="0"/>
              <a:t>Intrusive Advisement </a:t>
            </a:r>
            <a:r>
              <a:rPr lang="mr-IN" dirty="0" smtClean="0"/>
              <a:t>–</a:t>
            </a:r>
            <a:r>
              <a:rPr lang="en-US" dirty="0" smtClean="0"/>
              <a:t>  purposive, consistent, and frequent contact with advisees to provide </a:t>
            </a:r>
          </a:p>
          <a:p>
            <a:r>
              <a:rPr lang="en-US" dirty="0" smtClean="0"/>
              <a:t>monitoring, and develop accountability for academic/personal choices.</a:t>
            </a:r>
          </a:p>
          <a:p>
            <a:endParaRPr lang="en-US" dirty="0"/>
          </a:p>
          <a:p>
            <a:r>
              <a:rPr lang="en-US" b="1" dirty="0" smtClean="0"/>
              <a:t>Proactive Mentoring </a:t>
            </a:r>
            <a:r>
              <a:rPr lang="mr-IN" dirty="0" smtClean="0"/>
              <a:t>–</a:t>
            </a:r>
            <a:r>
              <a:rPr lang="en-US" dirty="0" smtClean="0"/>
              <a:t> similar to intrusive advisement (mentoring and developing accountability), </a:t>
            </a:r>
          </a:p>
          <a:p>
            <a:r>
              <a:rPr lang="en-US" dirty="0"/>
              <a:t>p</a:t>
            </a:r>
            <a:r>
              <a:rPr lang="en-US" dirty="0" smtClean="0"/>
              <a:t>rovides assistance/referrals as needed, often broader and more flexible than an academic advisor</a:t>
            </a:r>
          </a:p>
          <a:p>
            <a:endParaRPr lang="en-US" dirty="0" smtClean="0"/>
          </a:p>
          <a:p>
            <a:r>
              <a:rPr lang="en-US" b="1" dirty="0" smtClean="0"/>
              <a:t>Holistic Student Supports </a:t>
            </a:r>
            <a:r>
              <a:rPr lang="mr-IN" dirty="0" smtClean="0"/>
              <a:t>–</a:t>
            </a:r>
            <a:r>
              <a:rPr lang="en-US" dirty="0" smtClean="0"/>
              <a:t> redesigned, personalized support services to address a broader set of a </a:t>
            </a:r>
          </a:p>
          <a:p>
            <a:r>
              <a:rPr lang="en-US" dirty="0" smtClean="0"/>
              <a:t>student’s individual/system needs throughout their college experience.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6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What is ACT?</a:t>
            </a:r>
            <a:br>
              <a:rPr lang="en-US" sz="2400" dirty="0" smtClean="0"/>
            </a:br>
            <a:r>
              <a:rPr lang="en-US" sz="2000" dirty="0"/>
              <a:t>Assertive Community Treatment (ACT) is an evidenced-based practice that offers treatment, rehabilitation, and support services, using a person-centered, recovery-based approach, to individuals that have been diagnosed with persistent mental illness </a:t>
            </a:r>
            <a:r>
              <a:rPr lang="en-US" sz="2000" dirty="0" smtClean="0"/>
              <a:t> (NYS OMH)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57425"/>
            <a:ext cx="10018713" cy="40433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Assertive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Community Treatment services include:</a:t>
            </a:r>
          </a:p>
          <a:p>
            <a:pPr lvl="0"/>
            <a:r>
              <a:rPr lang="en-US" sz="2100" dirty="0"/>
              <a:t>assertive outreach</a:t>
            </a:r>
          </a:p>
          <a:p>
            <a:pPr lvl="0"/>
            <a:r>
              <a:rPr lang="en-US" sz="2100" dirty="0"/>
              <a:t>mental health treatment</a:t>
            </a:r>
          </a:p>
          <a:p>
            <a:pPr lvl="0"/>
            <a:r>
              <a:rPr lang="en-US" sz="2100" dirty="0"/>
              <a:t>vocational support </a:t>
            </a:r>
          </a:p>
          <a:p>
            <a:pPr lvl="0"/>
            <a:r>
              <a:rPr lang="en-US" sz="2100" dirty="0"/>
              <a:t>integrated dual disorder treatment</a:t>
            </a:r>
          </a:p>
          <a:p>
            <a:pPr lvl="0"/>
            <a:r>
              <a:rPr lang="en-US" sz="2100" dirty="0"/>
              <a:t>family education</a:t>
            </a:r>
          </a:p>
          <a:p>
            <a:pPr lvl="0"/>
            <a:r>
              <a:rPr lang="en-US" sz="2100" dirty="0"/>
              <a:t>wellness skills</a:t>
            </a:r>
          </a:p>
          <a:p>
            <a:pPr lvl="0"/>
            <a:r>
              <a:rPr lang="en-US" sz="2100" dirty="0"/>
              <a:t>community linkages</a:t>
            </a:r>
          </a:p>
          <a:p>
            <a:pPr lvl="0"/>
            <a:r>
              <a:rPr lang="en-US" sz="2100" dirty="0"/>
              <a:t>peer support</a:t>
            </a:r>
          </a:p>
          <a:p>
            <a:pPr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2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00163"/>
          </a:xfrm>
        </p:spPr>
        <p:txBody>
          <a:bodyPr>
            <a:noAutofit/>
          </a:bodyPr>
          <a:lstStyle/>
          <a:p>
            <a:r>
              <a:rPr lang="en-US" sz="2400" dirty="0" smtClean="0"/>
              <a:t>Likewise, Assertive Community Intervention in an academic </a:t>
            </a:r>
            <a:r>
              <a:rPr lang="en-US" sz="2400" dirty="0"/>
              <a:t>c</a:t>
            </a:r>
            <a:r>
              <a:rPr lang="en-US" sz="2400" dirty="0" smtClean="0"/>
              <a:t>ontext targets at risk</a:t>
            </a:r>
            <a:r>
              <a:rPr lang="en-US" sz="2400" dirty="0"/>
              <a:t> </a:t>
            </a:r>
            <a:r>
              <a:rPr lang="en-US" sz="2400" dirty="0" smtClean="0"/>
              <a:t>and underprepared students with similar strategies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28801"/>
            <a:ext cx="10018713" cy="39624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Assertive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Community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Intervention includes:</a:t>
            </a:r>
          </a:p>
          <a:p>
            <a:pPr lvl="0"/>
            <a:r>
              <a:rPr lang="en-US" sz="2300" dirty="0"/>
              <a:t>assertive outreach</a:t>
            </a:r>
          </a:p>
          <a:p>
            <a:pPr lvl="0"/>
            <a:r>
              <a:rPr lang="en-US" sz="2300" dirty="0"/>
              <a:t>referral to mental health or AOD services</a:t>
            </a:r>
          </a:p>
          <a:p>
            <a:pPr lvl="0"/>
            <a:r>
              <a:rPr lang="en-US" sz="2300" dirty="0"/>
              <a:t>vocational support</a:t>
            </a:r>
          </a:p>
          <a:p>
            <a:pPr lvl="0"/>
            <a:r>
              <a:rPr lang="en-US" sz="2300" dirty="0"/>
              <a:t>education, assistance with, referral to Financial Aid </a:t>
            </a:r>
          </a:p>
          <a:p>
            <a:pPr lvl="0"/>
            <a:r>
              <a:rPr lang="en-US" sz="2300" dirty="0"/>
              <a:t>strategic advisement</a:t>
            </a:r>
          </a:p>
          <a:p>
            <a:pPr lvl="0"/>
            <a:r>
              <a:rPr lang="en-US" sz="2300" dirty="0"/>
              <a:t>wellness skills</a:t>
            </a:r>
          </a:p>
          <a:p>
            <a:pPr lvl="0"/>
            <a:r>
              <a:rPr lang="en-US" sz="2300" dirty="0"/>
              <a:t>community linkages</a:t>
            </a:r>
          </a:p>
          <a:p>
            <a:pPr lvl="0"/>
            <a:r>
              <a:rPr lang="en-US" sz="2300" dirty="0"/>
              <a:t>peer support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Courier New" charset="0"/>
              <a:buChar char="o"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6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618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ACT is often framed as a case management model, but more accurately, it is both </a:t>
            </a:r>
            <a:r>
              <a:rPr lang="en-US" sz="2400" dirty="0" smtClean="0">
                <a:solidFill>
                  <a:srgbClr val="FF0000"/>
                </a:solidFill>
              </a:rPr>
              <a:t>case management and service delivery </a:t>
            </a:r>
            <a:r>
              <a:rPr lang="en-US" sz="2400" dirty="0" smtClean="0"/>
              <a:t>applicable in broad contexts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ACT = Case Management + Service Delivery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32" y="2869324"/>
            <a:ext cx="4997669" cy="291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0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715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Core Themes of 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/>
              <a:t>Utilization of a team approach (shared responsibility)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 vivo services (out of office)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Time unlimited services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Flexible, responsive service delivery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Available/accessible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245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410</TotalTime>
  <Words>981</Words>
  <Application>Microsoft Macintosh PowerPoint</Application>
  <PresentationFormat>Widescreen</PresentationFormat>
  <Paragraphs>213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Mangal</vt:lpstr>
      <vt:lpstr>Times New Roman</vt:lpstr>
      <vt:lpstr>Wingdings</vt:lpstr>
      <vt:lpstr>Parallax</vt:lpstr>
      <vt:lpstr>               Thinking beyond the box:                      </vt:lpstr>
      <vt:lpstr>PowerPoint Presentation</vt:lpstr>
      <vt:lpstr>Objectives</vt:lpstr>
      <vt:lpstr>Key Terms</vt:lpstr>
      <vt:lpstr>PowerPoint Presentation</vt:lpstr>
      <vt:lpstr>What is ACT? Assertive Community Treatment (ACT) is an evidenced-based practice that offers treatment, rehabilitation, and support services, using a person-centered, recovery-based approach, to individuals that have been diagnosed with persistent mental illness  (NYS OMH)</vt:lpstr>
      <vt:lpstr>Likewise, Assertive Community Intervention in an academic context targets at risk and underprepared students with similar strategies</vt:lpstr>
      <vt:lpstr>ACT is often framed as a case management model, but more accurately, it is both case management and service delivery applicable in broad contexts  ACT = Case Management + Service Delivery           </vt:lpstr>
      <vt:lpstr>Core Themes of ACT</vt:lpstr>
      <vt:lpstr>The Current Impact</vt:lpstr>
      <vt:lpstr>How do MH problems affect student success?</vt:lpstr>
      <vt:lpstr>ACHA NCHA II Spring 2019 Undergraduate College Student Reference Group Executive Summary National Data</vt:lpstr>
      <vt:lpstr>ACHA NCHA II Spring 2019 Undergraduate College Student Reference Group Executive Summary National Data</vt:lpstr>
      <vt:lpstr>ACHA NCHA II Spring 2019 Undergraduate College Student Reference Group Executive Summary National Data</vt:lpstr>
      <vt:lpstr>Engaging the Student</vt:lpstr>
      <vt:lpstr>Targeting Key Stressors </vt:lpstr>
      <vt:lpstr>Strategies for Success</vt:lpstr>
      <vt:lpstr>How does this fit with Guided Pathways?</vt:lpstr>
      <vt:lpstr>Holistic Supports</vt:lpstr>
      <vt:lpstr>Model for Holistic Support &amp; Student Success</vt:lpstr>
      <vt:lpstr>Final Thoughts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Thinking beyond the box: </dc:title>
  <dc:creator>Joe Smith</dc:creator>
  <cp:lastModifiedBy>Joe Smith</cp:lastModifiedBy>
  <cp:revision>55</cp:revision>
  <dcterms:created xsi:type="dcterms:W3CDTF">2019-09-03T22:16:49Z</dcterms:created>
  <dcterms:modified xsi:type="dcterms:W3CDTF">2019-10-27T16:31:15Z</dcterms:modified>
</cp:coreProperties>
</file>