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57" r:id="rId6"/>
    <p:sldId id="258" r:id="rId7"/>
    <p:sldId id="268" r:id="rId8"/>
    <p:sldId id="263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0" autoAdjust="0"/>
    <p:restoredTop sz="62631" autoAdjust="0"/>
  </p:normalViewPr>
  <p:slideViewPr>
    <p:cSldViewPr snapToGrid="0">
      <p:cViewPr varScale="1">
        <p:scale>
          <a:sx n="46" d="100"/>
          <a:sy n="46" d="100"/>
        </p:scale>
        <p:origin x="1884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FF45B52-6964-4A5D-9752-62160571B707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E47071-6F9B-4184-BBF4-55B5BB6D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52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7071-6F9B-4184-BBF4-55B5BB6D7C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76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dirty="0"/>
              <a:t>An innovative past driving our bright future</a:t>
            </a:r>
          </a:p>
          <a:p>
            <a:r>
              <a:rPr lang="en-US" sz="900" dirty="0"/>
              <a:t>– Successful Track Record (Early Adopter, Visionary Leadership, Open SUNY+ campus, 300+ courses in rotation)</a:t>
            </a:r>
          </a:p>
          <a:p>
            <a:r>
              <a:rPr lang="en-US" sz="900" dirty="0"/>
              <a:t>– Steering Committee (12), Online Enrollment Roundtable (23 Attendees), Listening Tour (37 Groups, 401 Individuals incl. Faculty, Staff, Students)</a:t>
            </a:r>
          </a:p>
          <a:p>
            <a:r>
              <a:rPr lang="en-US" sz="900"/>
              <a:t>– </a:t>
            </a:r>
            <a:r>
              <a:rPr lang="en-US" sz="900" dirty="0"/>
              <a:t>3 Year Timespan, nimble design, tool to guide decision making &amp; prioritization</a:t>
            </a:r>
          </a:p>
          <a:p>
            <a:endParaRPr lang="en-US" sz="900" dirty="0"/>
          </a:p>
          <a:p>
            <a:r>
              <a:rPr lang="en-US" sz="900" dirty="0"/>
              <a:t>Aligned with SUNY Oswego‘s Strategic Plan</a:t>
            </a:r>
          </a:p>
          <a:p>
            <a:r>
              <a:rPr lang="en-US" sz="900" dirty="0"/>
              <a:t>-imperative to create / deliver innovative, rigorous academic programs that match society / student need</a:t>
            </a:r>
          </a:p>
          <a:p>
            <a:r>
              <a:rPr lang="en-US" sz="900" dirty="0"/>
              <a:t>-commitment to scale online learning to prepare students w/ skills / experience for the future of work</a:t>
            </a:r>
          </a:p>
          <a:p>
            <a:endParaRPr lang="en-US" sz="900" dirty="0"/>
          </a:p>
          <a:p>
            <a:r>
              <a:rPr lang="en-US" sz="900" dirty="0"/>
              <a:t>Taking advantage of today’s opportunities for tomorrow’s success</a:t>
            </a:r>
          </a:p>
          <a:p>
            <a:r>
              <a:rPr lang="en-US" sz="900" dirty="0"/>
              <a:t>over 3M students earning </a:t>
            </a:r>
            <a:r>
              <a:rPr lang="en-US" sz="900" dirty="0" err="1"/>
              <a:t>excl</a:t>
            </a:r>
            <a:r>
              <a:rPr lang="en-US" sz="900" dirty="0"/>
              <a:t> online degrees, another 3.5M taking at least 1 course online=over 30% of all college students taking at least 1 course/year online, 6.9 million New Yorkers have at least a high school </a:t>
            </a:r>
            <a:r>
              <a:rPr lang="en-US" sz="900" dirty="0" err="1"/>
              <a:t>ed</a:t>
            </a:r>
            <a:r>
              <a:rPr lang="en-US" sz="900" dirty="0"/>
              <a:t> 3.3M have an associates or some college but no college degree. professionals need to take new courses &amp; learn new skills to stay current, get ahead or change their careers. In Onondaga &amp; Oswego counties, 29% adults (117K) have completed either an associate degree or some college which represents a substantial target market. This percentage is 24% (3.3M) statewide.  Over ¼ of both first-time students (30%) &amp; non-first-time students (27%) who enrolled at SUNY Oswego in 2008 enrolled at a different institution within 8 years, suggesting that these “stop out students” are seeking a place to finish their studies, or aren’t finding a pathway at SUNY Oswego currently. Nationally, nearly a third (31.4%) of students who enrolled in college in the fall of 2011 were no longer enrolled &amp; had not completed a degree after 6 years, reflecting a clear market for online completion programs. # of students seeking higher education exclusively online or in hybrid modalities continues to grow which creates the opportunity to expand &amp; cultivate lifelong relationships with students. </a:t>
            </a:r>
          </a:p>
          <a:p>
            <a:pPr marL="465887" lvl="1" defTabSz="931774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7071-6F9B-4184-BBF4-55B5BB6D7C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44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/>
            <a:r>
              <a:rPr lang="en-US" dirty="0" smtClean="0"/>
              <a:t>Continual research into emerging workplace needs, innovative best practices in online learning and close financial stewardship ensures the ability to reinvest in and sustain efforts to refine the online portfolio.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7071-6F9B-4184-BBF4-55B5BB6D7C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68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7071-6F9B-4184-BBF4-55B5BB6D7C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29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Advancing Online Learning for Tomorrow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Developing an Online Strategic Plan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514874" y="4929808"/>
            <a:ext cx="5168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SUNY Oswego Online Learning Strategic </a:t>
            </a:r>
            <a:r>
              <a:rPr lang="en-US" dirty="0" smtClean="0"/>
              <a:t>Plan</a:t>
            </a:r>
          </a:p>
          <a:p>
            <a:pPr algn="ctr"/>
            <a:r>
              <a:rPr lang="en-US" dirty="0" smtClean="0"/>
              <a:t>2019 – 2022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0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Process</a:t>
            </a:r>
          </a:p>
          <a:p>
            <a:r>
              <a:rPr lang="en-US" dirty="0" smtClean="0"/>
              <a:t>Output</a:t>
            </a:r>
          </a:p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4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SUNY Oswego’s online learning efforts to date were a result of organic growth, opportunity, and internal cooperation</a:t>
            </a:r>
          </a:p>
          <a:p>
            <a:r>
              <a:rPr lang="en-US" dirty="0" smtClean="0"/>
              <a:t>Stable processes and policies are in place (ID/course development process, enrollment management, development and delivery funding)</a:t>
            </a:r>
          </a:p>
          <a:p>
            <a:r>
              <a:rPr lang="en-US" dirty="0" smtClean="0"/>
              <a:t>BUT there was no strategic planning guiding future growth and sustainability</a:t>
            </a:r>
          </a:p>
          <a:p>
            <a:r>
              <a:rPr lang="en-US" dirty="0" smtClean="0"/>
              <a:t>FAQ: “How much online growth is enough?”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Formation of steering group</a:t>
            </a:r>
          </a:p>
          <a:p>
            <a:r>
              <a:rPr lang="en-US" dirty="0" smtClean="0"/>
              <a:t>Agreement on project goal: strategic plan as the output</a:t>
            </a:r>
          </a:p>
          <a:p>
            <a:r>
              <a:rPr lang="en-US" dirty="0" smtClean="0"/>
              <a:t>Focus group sessions (37 sessions, 400+ participants)</a:t>
            </a:r>
          </a:p>
          <a:p>
            <a:r>
              <a:rPr lang="en-US" dirty="0" smtClean="0"/>
              <a:t>Qualitative coding of data to develop themes</a:t>
            </a:r>
          </a:p>
          <a:p>
            <a:r>
              <a:rPr lang="en-US" dirty="0" smtClean="0"/>
              <a:t>Key goals linked to themes</a:t>
            </a:r>
          </a:p>
          <a:p>
            <a:r>
              <a:rPr lang="en-US" dirty="0" smtClean="0"/>
              <a:t>Circulation of draft plan for comment</a:t>
            </a:r>
          </a:p>
          <a:p>
            <a:r>
              <a:rPr lang="en-US" dirty="0" smtClean="0"/>
              <a:t>Finalization/publication of plan (TBD)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360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Advancing Online Learning for Tomorrow: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400" b="1" i="1" dirty="0" smtClean="0"/>
              <a:t>Education </a:t>
            </a:r>
            <a:r>
              <a:rPr lang="en-US" sz="2400" b="1" i="1" dirty="0"/>
              <a:t>that is Powerful, Personal, &amp; Distinctly Oswego</a:t>
            </a:r>
            <a:endParaRPr lang="en-US" sz="2400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An innovative past driving our bright future</a:t>
            </a:r>
          </a:p>
          <a:p>
            <a:pPr lvl="1"/>
            <a:r>
              <a:rPr lang="en-US" dirty="0" smtClean="0"/>
              <a:t>Grounded</a:t>
            </a:r>
          </a:p>
          <a:p>
            <a:pPr lvl="1"/>
            <a:r>
              <a:rPr lang="en-US" dirty="0" smtClean="0"/>
              <a:t>Inclusive </a:t>
            </a:r>
          </a:p>
          <a:p>
            <a:pPr lvl="1"/>
            <a:r>
              <a:rPr lang="en-US" dirty="0" smtClean="0"/>
              <a:t>Responsive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Aligned with SUNY Oswego‘s Strategic Plan</a:t>
            </a:r>
          </a:p>
          <a:p>
            <a:pPr lvl="1"/>
            <a:r>
              <a:rPr lang="en-US" dirty="0" smtClean="0"/>
              <a:t>Tomorrow  - </a:t>
            </a:r>
            <a:r>
              <a:rPr lang="en-US" i="1" dirty="0" smtClean="0"/>
              <a:t>Greater Impact and Success </a:t>
            </a:r>
            <a:r>
              <a:rPr lang="en-US" dirty="0" smtClean="0"/>
              <a:t>Plan</a:t>
            </a:r>
          </a:p>
          <a:p>
            <a:pPr lvl="1"/>
            <a:r>
              <a:rPr lang="en-US" dirty="0" smtClean="0"/>
              <a:t>SUNY Chancellor’s priorities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Taking advantage of today’s opportunities for tomorrow’s success</a:t>
            </a:r>
          </a:p>
          <a:p>
            <a:pPr lvl="1"/>
            <a:r>
              <a:rPr lang="en-US" dirty="0" smtClean="0"/>
              <a:t>Increased demand for online courses &amp; programs</a:t>
            </a:r>
          </a:p>
          <a:p>
            <a:pPr lvl="1"/>
            <a:r>
              <a:rPr lang="en-US" dirty="0" smtClean="0"/>
              <a:t>Means of completion</a:t>
            </a:r>
          </a:p>
          <a:p>
            <a:pPr lvl="1"/>
            <a:r>
              <a:rPr lang="en-US" dirty="0" smtClean="0"/>
              <a:t>Lifelong skill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4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330" y="2011680"/>
            <a:ext cx="11171583" cy="4206240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1200" dirty="0" smtClean="0"/>
              <a:t>Online and blended programs are </a:t>
            </a:r>
            <a:r>
              <a:rPr lang="en-US" sz="11200" dirty="0" smtClean="0">
                <a:solidFill>
                  <a:schemeClr val="accent1"/>
                </a:solidFill>
              </a:rPr>
              <a:t>sustainably created, offered and grown, </a:t>
            </a:r>
            <a:r>
              <a:rPr lang="en-US" sz="11200" dirty="0" smtClean="0"/>
              <a:t>effectively preparing and advancing students for tomorrow.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1200" dirty="0"/>
              <a:t>Education delivered online remains</a:t>
            </a:r>
            <a:r>
              <a:rPr lang="en-US" sz="11200" b="1" dirty="0"/>
              <a:t> </a:t>
            </a:r>
            <a:r>
              <a:rPr lang="en-US" sz="11200" dirty="0">
                <a:solidFill>
                  <a:schemeClr val="accent1"/>
                </a:solidFill>
              </a:rPr>
              <a:t>distinctly Oswego, reflecting core values</a:t>
            </a:r>
            <a:r>
              <a:rPr lang="en-US" sz="11200" b="1" dirty="0">
                <a:solidFill>
                  <a:schemeClr val="accent1"/>
                </a:solidFill>
              </a:rPr>
              <a:t> </a:t>
            </a:r>
            <a:r>
              <a:rPr lang="en-US" sz="11200" dirty="0"/>
              <a:t>of academic rigor, student success and curricular engagement. </a:t>
            </a:r>
            <a:endParaRPr lang="en-US" sz="11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1200" dirty="0">
                <a:solidFill>
                  <a:schemeClr val="accent1"/>
                </a:solidFill>
              </a:rPr>
              <a:t>Students learning online succeed </a:t>
            </a:r>
            <a:r>
              <a:rPr lang="en-US" sz="11200" dirty="0"/>
              <a:t>in the pursuit and attainment of their unique educational goals and are actively engaged participants in the SUNY Oswego community</a:t>
            </a:r>
            <a:r>
              <a:rPr lang="en-US" sz="112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1200" dirty="0">
                <a:solidFill>
                  <a:schemeClr val="accent1"/>
                </a:solidFill>
              </a:rPr>
              <a:t>Faculty and staff succeed </a:t>
            </a:r>
            <a:r>
              <a:rPr lang="en-US" sz="11200" dirty="0"/>
              <a:t>in their efforts to design and implement educational experiences and engage with online students in virtual settings</a:t>
            </a:r>
            <a:r>
              <a:rPr lang="en-US" sz="112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1200" dirty="0"/>
              <a:t>Students, faculty and staff have </a:t>
            </a:r>
            <a:r>
              <a:rPr lang="en-US" sz="11200" dirty="0">
                <a:solidFill>
                  <a:schemeClr val="accent1"/>
                </a:solidFill>
              </a:rPr>
              <a:t>access to intuitive technology </a:t>
            </a:r>
            <a:r>
              <a:rPr lang="en-US" sz="11200" dirty="0"/>
              <a:t>enabling them to collaboratively succeed. </a:t>
            </a:r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3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and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Next Steps:</a:t>
            </a:r>
          </a:p>
          <a:p>
            <a:r>
              <a:rPr lang="en-US" dirty="0" smtClean="0"/>
              <a:t>Prioritization of implementation plan</a:t>
            </a:r>
          </a:p>
          <a:p>
            <a:r>
              <a:rPr lang="en-US" dirty="0" smtClean="0"/>
              <a:t>Formation of working groups to address plans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Lessons:</a:t>
            </a:r>
          </a:p>
          <a:p>
            <a:pPr marL="0" indent="0">
              <a:buNone/>
            </a:pPr>
            <a:r>
              <a:rPr lang="en-US" dirty="0" smtClean="0"/>
              <a:t>Student Affairs is key to supporting students and need to be engaged in plan development</a:t>
            </a:r>
          </a:p>
          <a:p>
            <a:pPr marL="0" indent="0">
              <a:buNone/>
            </a:pPr>
            <a:r>
              <a:rPr lang="en-US" dirty="0" smtClean="0"/>
              <a:t>Select outcomes wisely to ensure that the plan is achievable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02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16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2701</TotalTime>
  <Words>741</Words>
  <Application>Microsoft Office PowerPoint</Application>
  <PresentationFormat>Widescreen</PresentationFormat>
  <Paragraphs>70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Corbel</vt:lpstr>
      <vt:lpstr>Wingdings</vt:lpstr>
      <vt:lpstr>Banded</vt:lpstr>
      <vt:lpstr>Advancing Online Learning for Tomorrow</vt:lpstr>
      <vt:lpstr>agenda</vt:lpstr>
      <vt:lpstr>background</vt:lpstr>
      <vt:lpstr>process</vt:lpstr>
      <vt:lpstr>Advancing Online Learning for Tomorrow:  Education that is Powerful, Personal, &amp; Distinctly Oswego</vt:lpstr>
      <vt:lpstr>Goals</vt:lpstr>
      <vt:lpstr>Next steps and lessons learned</vt:lpstr>
      <vt:lpstr>Thank you!</vt:lpstr>
    </vt:vector>
  </TitlesOfParts>
  <Company>State University of New York at Oswego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Advancing Online Learning for Tomorrow</dc:title>
  <dc:creator>Windows User</dc:creator>
  <cp:lastModifiedBy>Windows User</cp:lastModifiedBy>
  <cp:revision>14</cp:revision>
  <dcterms:created xsi:type="dcterms:W3CDTF">2019-03-01T20:48:53Z</dcterms:created>
  <dcterms:modified xsi:type="dcterms:W3CDTF">2019-05-30T17:50:54Z</dcterms:modified>
</cp:coreProperties>
</file>